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60" r:id="rId5"/>
    <p:sldId id="264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0"/>
    <a:srgbClr val="FA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33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56CD-C349-48CA-A8E4-556409A2B3C5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00B1-D3B6-47F3-8DD3-1129E755B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68" y="758952"/>
            <a:ext cx="10103012" cy="2723281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3789042"/>
            <a:ext cx="10103011" cy="180957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52668" y="3501008"/>
            <a:ext cx="10103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6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Wingdings" panose="05000000000000000000" pitchFamily="2" charset="2"/>
              <a:buChar char="§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26A71BC-32DD-7202-714D-E216CCDD4C20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0628" y="286604"/>
            <a:ext cx="10105052" cy="96844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628" y="1570509"/>
            <a:ext cx="4984411" cy="429858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70509"/>
            <a:ext cx="4937760" cy="4298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CE8282-2782-E3F0-8381-3508CFA0775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320" y="555923"/>
            <a:ext cx="4989194" cy="53059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555923"/>
            <a:ext cx="4937760" cy="53131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50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6FBA868-1573-1D72-9F28-6EE064CA1AE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94F8D0-7979-4FAF-85DB-CD78D7E96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1918"/>
            <a:ext cx="2867794" cy="506082"/>
          </a:xfrm>
          <a:prstGeom prst="rect">
            <a:avLst/>
          </a:prstGeom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089E15B-05D5-431F-9747-A5FACF4D2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36"/>
          <a:stretch/>
        </p:blipFill>
        <p:spPr>
          <a:xfrm>
            <a:off x="2867794" y="6351918"/>
            <a:ext cx="9324206" cy="5060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440" y="286603"/>
            <a:ext cx="10100240" cy="9821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1556792"/>
            <a:ext cx="10100240" cy="43123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7747" y="6459785"/>
            <a:ext cx="757466" cy="364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367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79" y="6459785"/>
            <a:ext cx="796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2313" indent="-2714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82663" indent="-2603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2538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erfa/erfa" TargetMode="External"/><Relationship Id="rId2" Type="http://schemas.openxmlformats.org/officeDocument/2006/relationships/hyperlink" Target="http://www.iausof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mithsonian.github.io/SuperNOVAS/" TargetMode="External"/><Relationship Id="rId4" Type="http://schemas.openxmlformats.org/officeDocument/2006/relationships/hyperlink" Target="https://aa.usno.navy.mil/software/novas_inf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orplanetcenter.net/iau/lists/ObsCodesF.html" TargetMode="External"/><Relationship Id="rId2" Type="http://schemas.openxmlformats.org/officeDocument/2006/relationships/hyperlink" Target="https://en.wikipedia.org/wiki/Geodetic_coordin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elestial_Reference_System_and_its_realizations" TargetMode="External"/><Relationship Id="rId2" Type="http://schemas.openxmlformats.org/officeDocument/2006/relationships/hyperlink" Target="https://en.wikipedia.org/wiki/Barycentric_and_geocentric_celestial_reference_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poch_(astronomy)" TargetMode="External"/><Relationship Id="rId4" Type="http://schemas.openxmlformats.org/officeDocument/2006/relationships/hyperlink" Target="https://en.wikipedia.org/wiki/Catalogues_of_Fundamental_Sta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8E8664D-DE99-4E3C-B017-716677F3F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64E895C1-8B12-417F-939C-5C16D20F9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Astroprogrammierung in PYTHON</a:t>
            </a:r>
          </a:p>
          <a:p>
            <a:r>
              <a:rPr lang="de-DE" dirty="0"/>
              <a:t>Dr. Martin Junius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9F5E-C3E7-368A-9B71-7B42D184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75313C-50E6-363E-7A2E-A3FB4C1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6DB75B-1A94-AC56-39D9-2D7BFFB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854B5F-24E7-DEA1-7AD1-E75106AF222C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Work in </a:t>
            </a:r>
            <a:r>
              <a:rPr lang="de-DE" sz="2800" dirty="0" err="1">
                <a:solidFill>
                  <a:schemeClr val="tx1"/>
                </a:solidFill>
              </a:rPr>
              <a:t>progress</a:t>
            </a:r>
            <a:r>
              <a:rPr lang="de-DE" sz="2800" dirty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4283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2FC59-A950-4953-F1FD-1CF145DD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Pakete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68729CE-E87C-9750-8081-076224D8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  <a:p>
            <a:pPr lvl="1"/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/>
              <a:t>Astroplan	(Abhängigkeit vom veralteten </a:t>
            </a:r>
            <a:r>
              <a:rPr lang="de-DE" dirty="0" err="1"/>
              <a:t>pytz</a:t>
            </a:r>
            <a:r>
              <a:rPr lang="de-DE" dirty="0"/>
              <a:t>, einige Bugs!)</a:t>
            </a:r>
          </a:p>
          <a:p>
            <a:pPr lvl="1"/>
            <a:r>
              <a:rPr lang="de-DE" dirty="0" err="1"/>
              <a:t>JPLEphem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Alternativen</a:t>
            </a:r>
          </a:p>
          <a:p>
            <a:pPr lvl="1"/>
            <a:r>
              <a:rPr lang="de-DE" dirty="0" err="1"/>
              <a:t>Skyfield</a:t>
            </a:r>
            <a:r>
              <a:rPr lang="de-DE" dirty="0"/>
              <a:t>	(Abhängigkeit nur </a:t>
            </a:r>
            <a:r>
              <a:rPr lang="de-DE" dirty="0" err="1"/>
              <a:t>numpy</a:t>
            </a:r>
            <a:r>
              <a:rPr lang="de-DE" dirty="0"/>
              <a:t>, effizienter?)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D865E-3FB6-5DF0-795B-43FCEE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9AD38-F959-5E74-9AFF-A22BB37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B9D65-F6F9-428D-AAF9-BBC437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775E1-3EB9-DE1F-6D2C-3E1F587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im Detail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57BC02-B286-A5D9-1D14-0F5FECCC7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astroplan&gt;=0.10.1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</a:t>
            </a:r>
            <a:r>
              <a:rPr lang="de-DE" sz="1600" dirty="0"/>
              <a:t>&gt;=7.0.0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astropy-iers-data</a:t>
            </a:r>
            <a:r>
              <a:rPr lang="de-DE" sz="1600" dirty="0"/>
              <a:t>&gt;=0.2025.1.27.0.32.44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astroquery</a:t>
            </a:r>
            <a:r>
              <a:rPr lang="de-DE" sz="1600" dirty="0"/>
              <a:t>&gt;=0.4.9.post1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asttokens</a:t>
            </a:r>
            <a:r>
              <a:rPr lang="de-DE" sz="1600" dirty="0"/>
              <a:t>&gt;=3.0.0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beautifulsoup4&gt;=4.13.0b3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certifi</a:t>
            </a:r>
            <a:r>
              <a:rPr lang="de-DE" sz="1600" dirty="0"/>
              <a:t>&gt;=2024.12.14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charset-normalizer</a:t>
            </a:r>
            <a:r>
              <a:rPr lang="de-DE" sz="1600" dirty="0"/>
              <a:t>&gt;=3.4.1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colorama</a:t>
            </a:r>
            <a:r>
              <a:rPr lang="de-DE" sz="1600" dirty="0"/>
              <a:t>&gt;=0.4.6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contourpy</a:t>
            </a:r>
            <a:r>
              <a:rPr lang="de-DE" sz="1600" dirty="0"/>
              <a:t>&gt;=1.3.1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cycler</a:t>
            </a:r>
            <a:r>
              <a:rPr lang="de-DE" sz="1600" dirty="0"/>
              <a:t>&gt;=0.12.1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executing</a:t>
            </a:r>
            <a:r>
              <a:rPr lang="de-DE" sz="1600" dirty="0"/>
              <a:t>&gt;=2.2.0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fonttools</a:t>
            </a:r>
            <a:r>
              <a:rPr lang="de-DE" sz="1600" dirty="0"/>
              <a:t>&gt;=4.55.8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html5lib&gt;=1.1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icecream</a:t>
            </a:r>
            <a:r>
              <a:rPr lang="de-DE" sz="1600" dirty="0"/>
              <a:t>&gt;=2.1.4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idna</a:t>
            </a:r>
            <a:r>
              <a:rPr lang="de-DE" sz="1600" dirty="0"/>
              <a:t>&gt;=3.10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jaraco.classes</a:t>
            </a:r>
            <a:r>
              <a:rPr lang="de-DE" sz="1600" dirty="0"/>
              <a:t>&gt;=3.4.0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jaraco.context</a:t>
            </a:r>
            <a:r>
              <a:rPr lang="de-DE" sz="1600" dirty="0"/>
              <a:t>&gt;=6.0.1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jaraco.functools</a:t>
            </a:r>
            <a:r>
              <a:rPr lang="de-DE" sz="1600" dirty="0"/>
              <a:t>&gt;=4.1.0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jplephem</a:t>
            </a:r>
            <a:r>
              <a:rPr lang="de-DE" sz="1600" dirty="0"/>
              <a:t>&gt;=2.22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keyring</a:t>
            </a:r>
            <a:r>
              <a:rPr lang="de-DE" sz="1600" dirty="0"/>
              <a:t>&gt;=25.6.0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6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472279-AF0F-656C-4E3C-39443BEA5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kiwisolver</a:t>
            </a:r>
            <a:r>
              <a:rPr lang="de-DE" sz="1600" dirty="0"/>
              <a:t>&gt;=1.4.8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matplotlib</a:t>
            </a:r>
            <a:r>
              <a:rPr lang="de-DE" sz="1600" dirty="0"/>
              <a:t>&gt;=3.10.0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more-itertools</a:t>
            </a:r>
            <a:r>
              <a:rPr lang="de-DE" sz="1600" dirty="0"/>
              <a:t>&gt;=10.6.0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numpy</a:t>
            </a:r>
            <a:r>
              <a:rPr lang="de-DE" sz="1600" dirty="0"/>
              <a:t>&gt;=2.2.2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packaging</a:t>
            </a:r>
            <a:r>
              <a:rPr lang="de-DE" sz="1600" dirty="0"/>
              <a:t>&gt;=24.2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pillow</a:t>
            </a:r>
            <a:r>
              <a:rPr lang="de-DE" sz="1600" dirty="0"/>
              <a:t>&gt;=11.1.0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pyerfa</a:t>
            </a:r>
            <a:r>
              <a:rPr lang="de-DE" sz="1600" dirty="0"/>
              <a:t>&gt;=2.0.1.5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Pygments</a:t>
            </a:r>
            <a:r>
              <a:rPr lang="de-DE" sz="1600" dirty="0"/>
              <a:t>&gt;=2.19.1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pyparsing</a:t>
            </a:r>
            <a:r>
              <a:rPr lang="de-DE" sz="1600" dirty="0"/>
              <a:t>&gt;=3.2.1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python-dateutil</a:t>
            </a:r>
            <a:r>
              <a:rPr lang="de-DE" sz="1600" dirty="0"/>
              <a:t>&gt;=2.9.0.post0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pytz</a:t>
            </a:r>
            <a:r>
              <a:rPr lang="de-DE" sz="1600" dirty="0"/>
              <a:t>&gt;=2024.2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pyvo</a:t>
            </a:r>
            <a:r>
              <a:rPr lang="de-DE" sz="1600" dirty="0"/>
              <a:t>&gt;=1.6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pywin32-ctypes&gt;=0.2.3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PyYAML</a:t>
            </a:r>
            <a:r>
              <a:rPr lang="de-DE" sz="1600" dirty="0"/>
              <a:t>&gt;=6.0.2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requests</a:t>
            </a:r>
            <a:r>
              <a:rPr lang="de-DE" sz="1600" dirty="0"/>
              <a:t>&gt;=2.32.3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six</a:t>
            </a:r>
            <a:r>
              <a:rPr lang="de-DE" sz="1600" dirty="0"/>
              <a:t>&gt;=1.17.0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soupsieve</a:t>
            </a:r>
            <a:r>
              <a:rPr lang="de-DE" sz="1600" dirty="0"/>
              <a:t>&gt;=2.6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typing_extensions</a:t>
            </a:r>
            <a:r>
              <a:rPr lang="de-DE" sz="1600" dirty="0"/>
              <a:t>&gt;=4.12.2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tzdata</a:t>
            </a:r>
            <a:r>
              <a:rPr lang="de-DE" sz="1600" dirty="0"/>
              <a:t>&gt;=2025.1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urllib3&gt;=2.3.0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webencodings</a:t>
            </a:r>
            <a:r>
              <a:rPr lang="de-DE" sz="1600" dirty="0"/>
              <a:t>&gt;=0.5.1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0BB98-696B-9470-F376-2E2524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3B6412-DC13-C131-3074-60142AF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9FF0F-87AD-588C-4139-A77A475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3A9001-1657-F3FE-902E-2BEA723482A6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venv</a:t>
            </a:r>
            <a:r>
              <a:rPr lang="de-DE" sz="2800" dirty="0">
                <a:solidFill>
                  <a:schemeClr val="tx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979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83EB4-7613-8369-0DF9-799BE31C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Astro-Libraries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F6A86-0655-8F8F-0BFA-7EEF2D14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SOFA		</a:t>
            </a:r>
            <a:r>
              <a:rPr lang="de-DE" dirty="0">
                <a:hlinkClick r:id="rId2"/>
              </a:rPr>
              <a:t>http://www.iausofa.org/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Fortran und C Library, spezielle Lizenz erlaubt nur unveränderte Weitergabe</a:t>
            </a:r>
          </a:p>
          <a:p>
            <a:pPr>
              <a:buNone/>
            </a:pPr>
            <a:r>
              <a:rPr lang="de-DE" dirty="0"/>
              <a:t>ERFA		</a:t>
            </a:r>
            <a:r>
              <a:rPr lang="de-DE" dirty="0">
                <a:hlinkClick r:id="rId3"/>
              </a:rPr>
              <a:t>https://github.com/liberfa/erfa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C Library </a:t>
            </a:r>
            <a:r>
              <a:rPr lang="de-DE" dirty="0" err="1"/>
              <a:t>based</a:t>
            </a:r>
            <a:r>
              <a:rPr lang="de-DE" dirty="0"/>
              <a:t> on SOFA, </a:t>
            </a:r>
            <a:r>
              <a:rPr lang="de-DE" dirty="0" err="1"/>
              <a:t>re-released</a:t>
            </a:r>
            <a:r>
              <a:rPr lang="de-DE" dirty="0"/>
              <a:t> unter BSD-Lizenz</a:t>
            </a:r>
          </a:p>
          <a:p>
            <a:pPr>
              <a:buNone/>
            </a:pPr>
            <a:r>
              <a:rPr lang="de-DE" dirty="0" err="1"/>
              <a:t>Astropy</a:t>
            </a:r>
            <a:r>
              <a:rPr lang="de-DE" dirty="0"/>
              <a:t> nutzt ERFA, N.I.N.A nutzt SOFA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… weitere:</a:t>
            </a:r>
          </a:p>
          <a:p>
            <a:pPr>
              <a:buNone/>
            </a:pPr>
            <a:r>
              <a:rPr lang="de-DE" dirty="0"/>
              <a:t>NOVAS		</a:t>
            </a:r>
            <a:r>
              <a:rPr lang="de-DE" dirty="0">
                <a:hlinkClick r:id="rId4"/>
              </a:rPr>
              <a:t>https://aa.usno.navy.mil/software/novas_info</a:t>
            </a:r>
            <a:r>
              <a:rPr lang="de-DE" dirty="0"/>
              <a:t> (Fortran, C, Python)</a:t>
            </a:r>
          </a:p>
          <a:p>
            <a:pPr>
              <a:buNone/>
            </a:pPr>
            <a:r>
              <a:rPr lang="de-DE" dirty="0" err="1"/>
              <a:t>SuperNOVAS</a:t>
            </a:r>
            <a:r>
              <a:rPr lang="de-DE" dirty="0"/>
              <a:t>	</a:t>
            </a:r>
            <a:r>
              <a:rPr lang="de-DE" dirty="0">
                <a:hlinkClick r:id="rId5"/>
              </a:rPr>
              <a:t>https://smithsonian.github.io/SuperNOVAS/</a:t>
            </a:r>
            <a:r>
              <a:rPr lang="de-DE" dirty="0"/>
              <a:t> (C, Fork von NOVAS)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43C4-936F-A1DA-8788-6B1A04F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E6A90-35E1-446B-F0F7-5441F66D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B85A1-42BC-81AB-4182-C3D9DA1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75BF6FB1-B49D-45C4-B668-A46950C5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412776"/>
            <a:ext cx="4339600" cy="5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D1C8-31E4-C064-B995-0F0A3547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Einheiten und Konstanten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0EA6E-561C-FDAE-64F2-6055B3DB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kann Größengleichungen</a:t>
            </a:r>
          </a:p>
          <a:p>
            <a:r>
              <a:rPr lang="de-DE" dirty="0"/>
              <a:t>… und kennt etliche physikalische Konstanten</a:t>
            </a:r>
          </a:p>
          <a:p>
            <a:endParaRPr lang="de-DE" dirty="0"/>
          </a:p>
          <a:p>
            <a:r>
              <a:rPr lang="de-DE" dirty="0" err="1"/>
              <a:t>astropy.units</a:t>
            </a:r>
            <a:endParaRPr lang="de-DE" dirty="0"/>
          </a:p>
          <a:p>
            <a:r>
              <a:rPr lang="de-DE" dirty="0" err="1"/>
              <a:t>astropy.imperial</a:t>
            </a:r>
            <a:endParaRPr lang="de-DE" dirty="0"/>
          </a:p>
          <a:p>
            <a:r>
              <a:rPr lang="de-DE" dirty="0" err="1"/>
              <a:t>astropy.constants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Und damit lässt sich leicht die wichtige Frage lösen: was ist „</a:t>
            </a:r>
            <a:r>
              <a:rPr lang="de-DE" dirty="0" err="1"/>
              <a:t>furlong</a:t>
            </a:r>
            <a:r>
              <a:rPr lang="de-DE" dirty="0"/>
              <a:t> per </a:t>
            </a:r>
            <a:r>
              <a:rPr lang="de-DE" dirty="0" err="1"/>
              <a:t>fortnight</a:t>
            </a:r>
            <a:r>
              <a:rPr lang="de-DE" dirty="0"/>
              <a:t>“? ;-)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DA966-C1B2-470E-CD96-7EB9B6C8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A6CDE-6533-28CE-90E0-9BBB943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3AC74-0912-3AAE-2620-F0E58E7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96B5126-7D3C-B0EB-A6CA-CFED9F24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Location, </a:t>
            </a:r>
            <a:r>
              <a:rPr lang="de-DE" dirty="0" err="1"/>
              <a:t>location</a:t>
            </a:r>
            <a:r>
              <a:rPr lang="de-DE" dirty="0"/>
              <a:t> … </a:t>
            </a:r>
            <a:r>
              <a:rPr lang="de-DE" dirty="0" err="1"/>
              <a:t>EarthLocation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D0194E5-E790-81DB-AD1A-FE1350F1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Unterschiedliche Koordinatensysteme: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Koordinaten bezogen auf Erdmittelpunkt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de-DE" dirty="0"/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/>
              <a:t> * großer Erdradius</a:t>
            </a:r>
            <a:br>
              <a:rPr lang="de-DE" dirty="0"/>
            </a:br>
            <a:r>
              <a:rPr lang="de-DE" dirty="0"/>
              <a:t>		x (Nullmeridian), y (Ost), z (Nord)</a:t>
            </a:r>
          </a:p>
          <a:p>
            <a:pPr lvl="1"/>
            <a:r>
              <a:rPr lang="de-DE" dirty="0" err="1"/>
              <a:t>Geodetic</a:t>
            </a:r>
            <a:r>
              <a:rPr lang="de-DE" dirty="0"/>
              <a:t>	Koordinaten auf dem WGS 84 Ellipsoid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/>
              <a:t>, </a:t>
            </a:r>
            <a:r>
              <a:rPr lang="de-DE" dirty="0" err="1"/>
              <a:t>height</a:t>
            </a:r>
            <a:r>
              <a:rPr lang="de-DE" dirty="0"/>
              <a:t> h</a:t>
            </a:r>
          </a:p>
          <a:p>
            <a:r>
              <a:rPr lang="de-DE" dirty="0"/>
              <a:t>MPC </a:t>
            </a:r>
            <a:r>
              <a:rPr lang="de-DE" dirty="0" err="1"/>
              <a:t>Parallax</a:t>
            </a:r>
            <a:endParaRPr lang="de-DE" dirty="0"/>
          </a:p>
          <a:p>
            <a:pPr lvl="1"/>
            <a:r>
              <a:rPr lang="de-DE" dirty="0" err="1"/>
              <a:t>Geocentric</a:t>
            </a:r>
            <a:r>
              <a:rPr lang="de-DE" dirty="0"/>
              <a:t>	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sin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de-DE" dirty="0"/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Code  Long.   cos      sin    Name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000   0.0000 0.62411 +0.77873 Greenwich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M49  16.361720.919630-0.392206IAS Remote Observatory, Hakos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M58  16.361330.919630-0.392207VdS Remote Observatory, Hakos</a:t>
            </a:r>
            <a:endParaRPr lang="de-DE" dirty="0"/>
          </a:p>
          <a:p>
            <a:r>
              <a:rPr lang="de-DE" sz="1600" dirty="0">
                <a:hlinkClick r:id="rId2"/>
              </a:rPr>
              <a:t>https://en.wikipedia.org/wiki/Geodetic_coordinates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https://minorplanetcenter.net/iau/lists/ObsCodesF.html</a:t>
            </a:r>
            <a:r>
              <a:rPr lang="de-DE" sz="16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9E6AD-9FBB-93F4-F6A8-0D70785C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79137-04F7-9B0B-4B22-00BFA3A4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D9160-6AFE-264A-85AD-E7D568FA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6</a:t>
            </a:fld>
            <a:endParaRPr lang="de-DE"/>
          </a:p>
        </p:txBody>
      </p:sp>
      <p:pic>
        <p:nvPicPr>
          <p:cNvPr id="16" name="Grafik 15" descr="Ein Bild, das Dunkelheit, Schwarz, Kreis, Raum enthält.&#10;&#10;Automatisch generierte Beschreibung">
            <a:extLst>
              <a:ext uri="{FF2B5EF4-FFF2-40B4-BE49-F238E27FC236}">
                <a16:creationId xmlns:a16="http://schemas.microsoft.com/office/drawing/2014/main" id="{88FD69C8-1F7D-FA4A-034D-7BF08067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7" y="1699076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5B583-D18B-0721-4B74-B08710D5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centri</a:t>
            </a:r>
            <a:r>
              <a:rPr lang="de-DE" dirty="0"/>
              <a:t> was? </a:t>
            </a:r>
            <a:r>
              <a:rPr lang="de-DE" dirty="0" err="1"/>
              <a:t>SkyCoord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3A907B-C888-CCDA-12AF-C84E3ABF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Bezugssysteme</a:t>
            </a:r>
          </a:p>
          <a:p>
            <a:pPr lvl="1"/>
            <a:r>
              <a:rPr lang="de-DE" dirty="0" err="1"/>
              <a:t>Barycentric</a:t>
            </a:r>
            <a:r>
              <a:rPr lang="de-DE" dirty="0"/>
              <a:t>		Ursprung: Massenzentrum des Sonnensystems</a:t>
            </a:r>
            <a:br>
              <a:rPr lang="de-DE" dirty="0"/>
            </a:br>
            <a:r>
              <a:rPr lang="de-DE" dirty="0"/>
              <a:t>ICRS/ICRF,  J2000/FK5, B1950/FK4, „JNOW“/FK5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	Ursprung: </a:t>
            </a:r>
            <a:r>
              <a:rPr lang="de-DE" dirty="0" err="1"/>
              <a:t>Erd</a:t>
            </a:r>
            <a:r>
              <a:rPr lang="de-DE" dirty="0"/>
              <a:t>(</a:t>
            </a:r>
            <a:r>
              <a:rPr lang="de-DE" dirty="0" err="1"/>
              <a:t>massen</a:t>
            </a:r>
            <a:r>
              <a:rPr lang="de-DE" dirty="0"/>
              <a:t>)</a:t>
            </a:r>
            <a:r>
              <a:rPr lang="de-DE" dirty="0" err="1"/>
              <a:t>mittelpunkt</a:t>
            </a:r>
            <a:br>
              <a:rPr lang="de-DE" dirty="0"/>
            </a:br>
            <a:r>
              <a:rPr lang="de-DE" dirty="0"/>
              <a:t>GCRS, </a:t>
            </a:r>
            <a:r>
              <a:rPr lang="de-DE" dirty="0" err="1"/>
              <a:t>PrecessedGeocentric</a:t>
            </a:r>
            <a:endParaRPr lang="de-DE" dirty="0"/>
          </a:p>
          <a:p>
            <a:pPr lvl="1"/>
            <a:r>
              <a:rPr lang="de-DE" dirty="0" err="1"/>
              <a:t>Topocentric</a:t>
            </a:r>
            <a:r>
              <a:rPr lang="de-DE" dirty="0"/>
              <a:t>		Ursprung: Beobachterstandpunkt auf Erdoberfläche</a:t>
            </a:r>
            <a:br>
              <a:rPr lang="de-DE" dirty="0"/>
            </a:br>
            <a:r>
              <a:rPr lang="de-DE" dirty="0" err="1"/>
              <a:t>HADec</a:t>
            </a:r>
            <a:r>
              <a:rPr lang="de-DE" dirty="0"/>
              <a:t>, </a:t>
            </a:r>
            <a:r>
              <a:rPr lang="de-DE" dirty="0" err="1"/>
              <a:t>AltAz</a:t>
            </a:r>
            <a:endParaRPr lang="de-DE" dirty="0"/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https://en.wikipedia.org/wiki/Barycentric_and_geocentric_celestial_reference_systems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https://en.wikipedia.org/wiki/International_Celestial_Reference_System_and_its_realizations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https://en.wikipedia.org/wiki/Catalogues_of_Fundamental_Stars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https://en.wikipedia.org/wiki/Epoch_(astronomy)</a:t>
            </a:r>
            <a:endParaRPr lang="de-DE" sz="1800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C095-22C6-56D3-AF40-9E866E4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C03B6-62F2-D403-9BE9-34CFDFD4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9A503-E1EF-9AB1-8FC8-F612879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2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4A9C-707F-833A-724B-52433A9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F6006-2D32-9698-025A-E1A76CF1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C78F1-8657-6FD2-D574-54016EA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23E2-E3F6-AC6E-844D-30FC756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2E764-E718-9891-1ACB-F2CD7E38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6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3B30C-57C8-68EC-D74D-F308018E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Kataloge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B0F71-51CF-1D6B-9FA6-233EB77C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64F1-117F-19C2-57E5-38D0EE8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FD34-CF2D-D3B7-7E34-5F7A55D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5AC5D-98A6-26DC-6840-45974791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3356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687</Words>
  <Application>Microsoft Office PowerPoint</Application>
  <PresentationFormat>Breitbild</PresentationFormat>
  <Paragraphs>127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Consolas</vt:lpstr>
      <vt:lpstr>Wingdings</vt:lpstr>
      <vt:lpstr>Rückblick</vt:lpstr>
      <vt:lpstr>Astropy &amp; Friends</vt:lpstr>
      <vt:lpstr>Was man so braucht … Pakete</vt:lpstr>
      <vt:lpstr>Was man so braucht … im Detail</vt:lpstr>
      <vt:lpstr>Astro-Libraries</vt:lpstr>
      <vt:lpstr>Einheiten und Konstanten</vt:lpstr>
      <vt:lpstr>Location, location … EarthLocation</vt:lpstr>
      <vt:lpstr>…centri was? SkyCoord</vt:lpstr>
      <vt:lpstr>FITS</vt:lpstr>
      <vt:lpstr>Kataloge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Remote Teleskop „Klein-Lukas“</dc:title>
  <dc:creator>Martin Junius</dc:creator>
  <cp:lastModifiedBy>Martin Junius</cp:lastModifiedBy>
  <cp:revision>15</cp:revision>
  <dcterms:created xsi:type="dcterms:W3CDTF">2022-03-15T21:25:11Z</dcterms:created>
  <dcterms:modified xsi:type="dcterms:W3CDTF">2025-02-10T15:13:16Z</dcterms:modified>
</cp:coreProperties>
</file>