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3" r:id="rId3"/>
    <p:sldId id="257" r:id="rId4"/>
    <p:sldId id="260" r:id="rId5"/>
    <p:sldId id="264" r:id="rId6"/>
    <p:sldId id="258" r:id="rId7"/>
    <p:sldId id="259" r:id="rId8"/>
    <p:sldId id="266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EA0"/>
    <a:srgbClr val="FAC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330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456CD-C349-48CA-A8E4-556409A2B3C5}" type="datetimeFigureOut">
              <a:rPr lang="de-DE" smtClean="0"/>
              <a:t>13.09.2025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00B1-D3B6-47F3-8DD3-1129E755B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668" y="758952"/>
            <a:ext cx="10103012" cy="2723281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5440" y="3789042"/>
            <a:ext cx="10103011" cy="180957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2025-10-11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52668" y="3501008"/>
            <a:ext cx="101030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63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84048" indent="-182880">
              <a:buFont typeface="Wingdings" panose="05000000000000000000" pitchFamily="2" charset="2"/>
              <a:buChar char="§"/>
              <a:defRPr/>
            </a:lvl2pPr>
            <a:lvl3pPr marL="566928" indent="-182880">
              <a:buFont typeface="Wingdings" panose="05000000000000000000" pitchFamily="2" charset="2"/>
              <a:buChar char="§"/>
              <a:defRPr/>
            </a:lvl3pPr>
            <a:lvl4pPr marL="749808" indent="-182880">
              <a:buFont typeface="Wingdings" panose="05000000000000000000" pitchFamily="2" charset="2"/>
              <a:buChar char="§"/>
              <a:defRPr/>
            </a:lvl4pPr>
            <a:lvl5pPr marL="932688" indent="-18288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2025-10-11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426A71BC-32DD-7202-714D-E216CCDD4C20}"/>
              </a:ext>
            </a:extLst>
          </p:cNvPr>
          <p:cNvCxnSpPr>
            <a:cxnSpLocks/>
          </p:cNvCxnSpPr>
          <p:nvPr userDrawn="1"/>
        </p:nvCxnSpPr>
        <p:spPr>
          <a:xfrm>
            <a:off x="1055440" y="1412776"/>
            <a:ext cx="101050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26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0628" y="286604"/>
            <a:ext cx="10105052" cy="968440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0628" y="1570509"/>
            <a:ext cx="4984411" cy="429858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70509"/>
            <a:ext cx="4937760" cy="4298586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2025-10-11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85CE8282-2782-E3F0-8381-3508CFA07759}"/>
              </a:ext>
            </a:extLst>
          </p:cNvPr>
          <p:cNvCxnSpPr>
            <a:cxnSpLocks/>
          </p:cNvCxnSpPr>
          <p:nvPr userDrawn="1"/>
        </p:nvCxnSpPr>
        <p:spPr>
          <a:xfrm>
            <a:off x="1055440" y="1412776"/>
            <a:ext cx="101050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714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6320" y="555923"/>
            <a:ext cx="4989194" cy="530592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555923"/>
            <a:ext cx="4937760" cy="53131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2025-10-11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650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2025-10-11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96FBA868-1573-1D72-9F28-6EE064CA1AE9}"/>
              </a:ext>
            </a:extLst>
          </p:cNvPr>
          <p:cNvCxnSpPr>
            <a:cxnSpLocks/>
          </p:cNvCxnSpPr>
          <p:nvPr userDrawn="1"/>
        </p:nvCxnSpPr>
        <p:spPr>
          <a:xfrm>
            <a:off x="1055440" y="1412776"/>
            <a:ext cx="101050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3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E94F8D0-7979-4FAF-85DB-CD78D7E96EA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1918"/>
            <a:ext cx="2867794" cy="506082"/>
          </a:xfrm>
          <a:prstGeom prst="rect">
            <a:avLst/>
          </a:prstGeom>
        </p:spPr>
      </p:pic>
      <p:pic>
        <p:nvPicPr>
          <p:cNvPr id="12" name="Grafik 1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089E15B-05D5-431F-9747-A5FACF4D28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636"/>
          <a:stretch/>
        </p:blipFill>
        <p:spPr>
          <a:xfrm>
            <a:off x="2867794" y="6351918"/>
            <a:ext cx="9324206" cy="5060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5440" y="286603"/>
            <a:ext cx="10100240" cy="98215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5440" y="1556792"/>
            <a:ext cx="10100240" cy="43123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37747" y="6459785"/>
            <a:ext cx="757466" cy="364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/>
              <a:t>2025-10-11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367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Astropy &amp; Friends / Dr. Martin Junius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479" y="6459785"/>
            <a:ext cx="7960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17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  <p:sldLayoutId id="2147483666" r:id="rId5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0850" indent="-2698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2313" indent="-2714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82663" indent="-2603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2538" indent="-2698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tnnz/astropy-workbenc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stroquery.readthedocs.io/en/latest/" TargetMode="External"/><Relationship Id="rId2" Type="http://schemas.openxmlformats.org/officeDocument/2006/relationships/hyperlink" Target="https://docs.astropy.org/en/stabl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htnnz/astropy-workbench" TargetMode="External"/><Relationship Id="rId4" Type="http://schemas.openxmlformats.org/officeDocument/2006/relationships/hyperlink" Target="https://astroplan.readthedocs.io/en/stabl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berfa/erfa" TargetMode="External"/><Relationship Id="rId2" Type="http://schemas.openxmlformats.org/officeDocument/2006/relationships/hyperlink" Target="http://www.iausof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smithsonian.github.io/SuperNOVAS/" TargetMode="External"/><Relationship Id="rId4" Type="http://schemas.openxmlformats.org/officeDocument/2006/relationships/hyperlink" Target="https://aa.usno.navy.mil/software/novas_inf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norplanetcenter.net/iau/lists/ObsCodesF.html" TargetMode="External"/><Relationship Id="rId2" Type="http://schemas.openxmlformats.org/officeDocument/2006/relationships/hyperlink" Target="https://en.wikipedia.org/wiki/Geodetic_coordina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ational_Celestial_Reference_System_and_its_realizations" TargetMode="External"/><Relationship Id="rId2" Type="http://schemas.openxmlformats.org/officeDocument/2006/relationships/hyperlink" Target="https://en.wikipedia.org/wiki/Barycentric_and_geocentric_celestial_reference_system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poch_(astronomy)" TargetMode="External"/><Relationship Id="rId4" Type="http://schemas.openxmlformats.org/officeDocument/2006/relationships/hyperlink" Target="https://en.wikipedia.org/wiki/Catalogues_of_Fundamental_Star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gio-dr/xis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38E8664D-DE99-4E3C-B017-716677F3F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Astropy</a:t>
            </a:r>
            <a:r>
              <a:rPr lang="de-DE" dirty="0"/>
              <a:t> &amp; Friends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64E895C1-8B12-417F-939C-5C16D20F9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Astroprogrammierung in PYTHON</a:t>
            </a:r>
          </a:p>
          <a:p>
            <a:r>
              <a:rPr lang="de-DE" dirty="0"/>
              <a:t>Dr. Martin Junius</a:t>
            </a:r>
          </a:p>
          <a:p>
            <a:endParaRPr lang="de-DE" dirty="0"/>
          </a:p>
          <a:p>
            <a:r>
              <a:rPr lang="de-DE" dirty="0">
                <a:hlinkClick r:id="rId2"/>
              </a:rPr>
              <a:t>https://github.com/phtnnz/astropy-workbench</a:t>
            </a:r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89A9F5E-C3E7-368A-9B71-7B42D184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2025-10-11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75313C-50E6-363E-7A2E-A3FB4C1D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46DB75B-1A94-AC56-39D9-2D7BFFB5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1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854B5F-24E7-DEA1-7AD1-E75106AF222C}"/>
              </a:ext>
            </a:extLst>
          </p:cNvPr>
          <p:cNvSpPr/>
          <p:nvPr/>
        </p:nvSpPr>
        <p:spPr>
          <a:xfrm rot="19973888">
            <a:off x="8709486" y="1198527"/>
            <a:ext cx="3096344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Work in </a:t>
            </a:r>
            <a:r>
              <a:rPr lang="de-DE" sz="2800" dirty="0" err="1">
                <a:solidFill>
                  <a:schemeClr val="tx1"/>
                </a:solidFill>
              </a:rPr>
              <a:t>progress</a:t>
            </a:r>
            <a:r>
              <a:rPr lang="de-DE" sz="2800" dirty="0">
                <a:solidFill>
                  <a:schemeClr val="tx1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842831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3B30C-57C8-68EC-D74D-F308018E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Kataloge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B0F71-51CF-1D6B-9FA6-233EB77CE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Zugriff auf astronomische Kataloge und vieles mehr erfordert </a:t>
            </a:r>
            <a:r>
              <a:rPr lang="de-DE" dirty="0" err="1"/>
              <a:t>Astroquery</a:t>
            </a:r>
            <a:endParaRPr lang="de-DE" dirty="0"/>
          </a:p>
          <a:p>
            <a:r>
              <a:rPr lang="de-DE" dirty="0" err="1"/>
              <a:t>astroquery.alma</a:t>
            </a:r>
            <a:r>
              <a:rPr lang="de-DE" dirty="0"/>
              <a:t> … </a:t>
            </a:r>
            <a:r>
              <a:rPr lang="de-DE" dirty="0" err="1"/>
              <a:t>astroquery.mpc</a:t>
            </a:r>
            <a:r>
              <a:rPr lang="de-DE" dirty="0"/>
              <a:t> … </a:t>
            </a:r>
            <a:r>
              <a:rPr lang="de-DE" dirty="0" err="1"/>
              <a:t>astroquery.simbad</a:t>
            </a:r>
            <a:r>
              <a:rPr lang="de-DE" dirty="0"/>
              <a:t> … </a:t>
            </a:r>
            <a:r>
              <a:rPr lang="de-DE" dirty="0" err="1"/>
              <a:t>astroquery.vizier</a:t>
            </a:r>
            <a:r>
              <a:rPr lang="de-DE" dirty="0"/>
              <a:t> … </a:t>
            </a:r>
            <a:r>
              <a:rPr lang="de-DE" dirty="0" err="1"/>
              <a:t>astroquery.xmatch</a:t>
            </a:r>
            <a:endParaRPr lang="de-DE" dirty="0"/>
          </a:p>
          <a:p>
            <a:endParaRPr lang="de-DE" dirty="0"/>
          </a:p>
          <a:p>
            <a:r>
              <a:rPr lang="de-DE" dirty="0"/>
              <a:t>Anwendungsbeispiele:</a:t>
            </a:r>
          </a:p>
          <a:p>
            <a:pPr lvl="1"/>
            <a:r>
              <a:rPr lang="de-DE" dirty="0"/>
              <a:t>MPC für </a:t>
            </a:r>
            <a:r>
              <a:rPr lang="de-DE" dirty="0" err="1"/>
              <a:t>Sterwartenlokationen</a:t>
            </a:r>
            <a:endParaRPr lang="de-DE" dirty="0"/>
          </a:p>
          <a:p>
            <a:pPr lvl="1"/>
            <a:r>
              <a:rPr lang="de-DE" dirty="0" err="1"/>
              <a:t>Simbad</a:t>
            </a:r>
            <a:r>
              <a:rPr lang="de-DE" dirty="0"/>
              <a:t> für Objektdaten</a:t>
            </a:r>
          </a:p>
          <a:p>
            <a:pPr lvl="1"/>
            <a:r>
              <a:rPr lang="de-DE" dirty="0" err="1"/>
              <a:t>VizieR</a:t>
            </a:r>
            <a:r>
              <a:rPr lang="de-DE" dirty="0"/>
              <a:t> für Zugriff auf Kataloge</a:t>
            </a:r>
          </a:p>
          <a:p>
            <a:pPr lvl="1"/>
            <a:r>
              <a:rPr lang="de-DE" dirty="0"/>
              <a:t>Photometry.net für Plate </a:t>
            </a:r>
            <a:r>
              <a:rPr lang="de-DE" dirty="0" err="1"/>
              <a:t>Solving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6264F1-117F-19C2-57E5-38D0EE8D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2025-10-11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6CFD34-CF2D-D3B7-7E34-5F7A55D8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05AC5D-98A6-26DC-6840-45974791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13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7FE00-CB8C-57F2-1DC9-A3C71108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8DE11D-103C-DD29-7DC9-293D13B57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Astropy</a:t>
            </a:r>
            <a:endParaRPr lang="de-DE" dirty="0"/>
          </a:p>
          <a:p>
            <a:pPr lvl="1"/>
            <a:r>
              <a:rPr lang="de-DE" dirty="0">
                <a:hlinkClick r:id="rId2"/>
              </a:rPr>
              <a:t>https://docs.astropy.org/en/stable/</a:t>
            </a:r>
            <a:r>
              <a:rPr lang="de-DE" dirty="0"/>
              <a:t> </a:t>
            </a:r>
          </a:p>
          <a:p>
            <a:r>
              <a:rPr lang="de-DE" dirty="0" err="1"/>
              <a:t>Astroquery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https://astroquery.readthedocs.io/en/latest/</a:t>
            </a:r>
            <a:r>
              <a:rPr lang="de-DE" dirty="0"/>
              <a:t> </a:t>
            </a:r>
          </a:p>
          <a:p>
            <a:r>
              <a:rPr lang="de-DE" dirty="0"/>
              <a:t>Astroplan</a:t>
            </a:r>
          </a:p>
          <a:p>
            <a:pPr lvl="1"/>
            <a:r>
              <a:rPr lang="de-DE" dirty="0">
                <a:hlinkClick r:id="rId4"/>
              </a:rPr>
              <a:t>https://astroplan.readthedocs.io/en/stable/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Mein Python-Beispiel-Code</a:t>
            </a:r>
          </a:p>
          <a:p>
            <a:pPr lvl="1"/>
            <a:r>
              <a:rPr lang="de-DE" dirty="0">
                <a:hlinkClick r:id="rId5"/>
              </a:rPr>
              <a:t>https://github.com/phtnnz/astropy-workbench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E18B30-CB60-FCD0-707C-FBCBC0DF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2025-10-11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B09A6A-DF3F-616B-12A3-EB22E0B2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E497CF-1663-C801-1F2B-DDBBF0BE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61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2FC59-A950-4953-F1FD-1CF145DD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man so braucht … Pakete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68729CE-E87C-9750-8081-076224D8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Astropy</a:t>
            </a:r>
            <a:r>
              <a:rPr lang="de-DE" dirty="0"/>
              <a:t> &amp; Friends</a:t>
            </a:r>
          </a:p>
          <a:p>
            <a:pPr lvl="1"/>
            <a:r>
              <a:rPr lang="de-DE" dirty="0" err="1"/>
              <a:t>Astropy</a:t>
            </a:r>
            <a:endParaRPr lang="de-DE" dirty="0"/>
          </a:p>
          <a:p>
            <a:pPr lvl="1"/>
            <a:r>
              <a:rPr lang="de-DE" dirty="0" err="1"/>
              <a:t>Astroquery</a:t>
            </a:r>
            <a:endParaRPr lang="de-DE" dirty="0"/>
          </a:p>
          <a:p>
            <a:pPr lvl="1"/>
            <a:r>
              <a:rPr lang="de-DE" dirty="0"/>
              <a:t>Astroplan	(Abhängigkeit vom veralteten </a:t>
            </a:r>
            <a:r>
              <a:rPr lang="de-DE" dirty="0" err="1"/>
              <a:t>pytz</a:t>
            </a:r>
            <a:r>
              <a:rPr lang="de-DE" dirty="0"/>
              <a:t>, einige Bugs!)</a:t>
            </a:r>
          </a:p>
          <a:p>
            <a:pPr lvl="1"/>
            <a:r>
              <a:rPr lang="de-DE" dirty="0" err="1"/>
              <a:t>JPLEphem</a:t>
            </a:r>
            <a:endParaRPr lang="de-DE" dirty="0"/>
          </a:p>
          <a:p>
            <a:pPr lvl="1"/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Photutils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Photometry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			(noch nicht benutzt)</a:t>
            </a: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sbpy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		Small-body planetary astronomy	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noch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benutzt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de-DE" dirty="0"/>
          </a:p>
          <a:p>
            <a:r>
              <a:rPr lang="de-DE" dirty="0"/>
              <a:t>Alternativen</a:t>
            </a:r>
          </a:p>
          <a:p>
            <a:pPr lvl="1"/>
            <a:r>
              <a:rPr lang="de-DE" dirty="0" err="1"/>
              <a:t>Skyfield</a:t>
            </a:r>
            <a:r>
              <a:rPr lang="de-DE" dirty="0"/>
              <a:t>	(Abhängigkeit nur </a:t>
            </a:r>
            <a:r>
              <a:rPr lang="de-DE" dirty="0" err="1"/>
              <a:t>numpy</a:t>
            </a:r>
            <a:r>
              <a:rPr lang="de-DE" dirty="0"/>
              <a:t>, effizienter?)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2D865E-3FB6-5DF0-795B-43FCEEB5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2025-10-11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C9AD38-F959-5E74-9AFF-A22BB37A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5B9D65-F6F9-428D-AAF9-BBC43773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51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775E1-3EB9-DE1F-6D2C-3E1F587F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man so braucht … im Detail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757BC02-B286-A5D9-1D14-0F5FECCC79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astroplan&gt;=0.10.1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astropy</a:t>
            </a:r>
            <a:r>
              <a:rPr lang="de-DE" sz="1600" dirty="0"/>
              <a:t>&gt;=7.1.0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astropy-iers-data</a:t>
            </a:r>
            <a:r>
              <a:rPr lang="de-DE" sz="1600" dirty="0"/>
              <a:t>&gt;=0.2025.9.8.0.36.17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astroquery</a:t>
            </a:r>
            <a:r>
              <a:rPr lang="de-DE" sz="1600" dirty="0"/>
              <a:t>&gt;=0.4.10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asttokens</a:t>
            </a:r>
            <a:r>
              <a:rPr lang="de-DE" sz="1600" dirty="0"/>
              <a:t>&gt;=3.0.0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beautifulsoup4&gt;=4.13.5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certifi</a:t>
            </a:r>
            <a:r>
              <a:rPr lang="de-DE" sz="1600" dirty="0"/>
              <a:t>&gt;=2025.8.3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charset-normalizer</a:t>
            </a:r>
            <a:r>
              <a:rPr lang="de-DE" sz="1600" dirty="0"/>
              <a:t>&gt;=3.4.3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colorama</a:t>
            </a:r>
            <a:r>
              <a:rPr lang="de-DE" sz="1600" dirty="0"/>
              <a:t>&gt;=0.4.6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contourpy</a:t>
            </a:r>
            <a:r>
              <a:rPr lang="de-DE" sz="1600" dirty="0"/>
              <a:t>&gt;=1.3.3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cycler</a:t>
            </a:r>
            <a:r>
              <a:rPr lang="de-DE" sz="1600" dirty="0"/>
              <a:t>&gt;=0.12.1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executing</a:t>
            </a:r>
            <a:r>
              <a:rPr lang="de-DE" sz="1600" dirty="0"/>
              <a:t>&gt;=2.2.1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fonttools</a:t>
            </a:r>
            <a:r>
              <a:rPr lang="de-DE" sz="1600" dirty="0"/>
              <a:t>&gt;=4.59.2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html5lib&gt;=1.1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icecream</a:t>
            </a:r>
            <a:r>
              <a:rPr lang="de-DE" sz="1600" dirty="0"/>
              <a:t>&gt;=2.1.7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idna</a:t>
            </a:r>
            <a:r>
              <a:rPr lang="de-DE" sz="1600" dirty="0"/>
              <a:t>&gt;=3.10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jaraco.classes</a:t>
            </a:r>
            <a:r>
              <a:rPr lang="de-DE" sz="1600" dirty="0"/>
              <a:t>&gt;=3.4.0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jaraco.context</a:t>
            </a:r>
            <a:r>
              <a:rPr lang="de-DE" sz="1600" dirty="0"/>
              <a:t>&gt;=6.0.1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jaraco.functools</a:t>
            </a:r>
            <a:r>
              <a:rPr lang="de-DE" sz="1600" dirty="0"/>
              <a:t>&gt;=4.3.0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jplephem</a:t>
            </a:r>
            <a:r>
              <a:rPr lang="de-DE" sz="1600" dirty="0"/>
              <a:t>&gt;=2.23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keyring</a:t>
            </a:r>
            <a:r>
              <a:rPr lang="de-DE" sz="1600" dirty="0"/>
              <a:t>&gt;=25.6.0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0472279-AF0F-656C-4E3C-39443BEA59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kiwisolver</a:t>
            </a:r>
            <a:r>
              <a:rPr lang="de-DE" sz="1600" dirty="0"/>
              <a:t>&gt;=1.4.9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matplotlib</a:t>
            </a:r>
            <a:r>
              <a:rPr lang="de-DE" sz="1600" dirty="0"/>
              <a:t>&gt;=3.10.6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more-itertools</a:t>
            </a:r>
            <a:r>
              <a:rPr lang="de-DE" sz="1600" dirty="0"/>
              <a:t>&gt;=10.8.0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numpy</a:t>
            </a:r>
            <a:r>
              <a:rPr lang="de-DE" sz="1600" dirty="0"/>
              <a:t>&gt;=2.3.3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packaging</a:t>
            </a:r>
            <a:r>
              <a:rPr lang="de-DE" sz="1600" dirty="0"/>
              <a:t>&gt;=25.0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pillow</a:t>
            </a:r>
            <a:r>
              <a:rPr lang="de-DE" sz="1600" dirty="0"/>
              <a:t>&gt;=11.3.0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pyerfa</a:t>
            </a:r>
            <a:r>
              <a:rPr lang="de-DE" sz="1600" dirty="0"/>
              <a:t>&gt;=2.0.1.5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Pygments</a:t>
            </a:r>
            <a:r>
              <a:rPr lang="de-DE" sz="1600" dirty="0"/>
              <a:t>&gt;=2.19.2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pyparsing</a:t>
            </a:r>
            <a:r>
              <a:rPr lang="de-DE" sz="1600" dirty="0"/>
              <a:t>&gt;=3.2.4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python-dateutil</a:t>
            </a:r>
            <a:r>
              <a:rPr lang="de-DE" sz="1600" dirty="0"/>
              <a:t>&gt;=2.9.0.post0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pytz</a:t>
            </a:r>
            <a:r>
              <a:rPr lang="de-DE" sz="1600" dirty="0"/>
              <a:t>&gt;=2025.2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pyvo</a:t>
            </a:r>
            <a:r>
              <a:rPr lang="de-DE" sz="1600" dirty="0"/>
              <a:t>&gt;=1.7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pywin32-ctypes&gt;=0.2.3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PyYAML</a:t>
            </a:r>
            <a:r>
              <a:rPr lang="de-DE" sz="1600" dirty="0"/>
              <a:t>&gt;=6.0.2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requests</a:t>
            </a:r>
            <a:r>
              <a:rPr lang="de-DE" sz="1600" dirty="0"/>
              <a:t>&gt;=2.32.5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six</a:t>
            </a:r>
            <a:r>
              <a:rPr lang="de-DE" sz="1600" dirty="0"/>
              <a:t>&gt;=1.17.0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soupsieve</a:t>
            </a:r>
            <a:r>
              <a:rPr lang="de-DE" sz="1600" dirty="0"/>
              <a:t>&gt;=2.8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typing_extensions</a:t>
            </a:r>
            <a:r>
              <a:rPr lang="de-DE" sz="1600" dirty="0"/>
              <a:t>&gt;=4.15.0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tzdata</a:t>
            </a:r>
            <a:r>
              <a:rPr lang="de-DE" sz="1600" dirty="0"/>
              <a:t>&gt;=2025.2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urllib3&gt;=2.5.0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webencodings</a:t>
            </a:r>
            <a:r>
              <a:rPr lang="de-DE" sz="1600" dirty="0"/>
              <a:t>&gt;=0.5.1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80BB98-696B-9470-F376-2E252418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2025-10-11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3B6412-DC13-C131-3074-60142AFA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D9FF0F-87AD-588C-4139-A77A4752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3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C3A9001-1657-F3FE-902E-2BEA723482A6}"/>
              </a:ext>
            </a:extLst>
          </p:cNvPr>
          <p:cNvSpPr/>
          <p:nvPr/>
        </p:nvSpPr>
        <p:spPr>
          <a:xfrm rot="19973888">
            <a:off x="8709486" y="1198527"/>
            <a:ext cx="3096344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800" dirty="0" err="1">
                <a:solidFill>
                  <a:schemeClr val="tx1"/>
                </a:solidFill>
              </a:rPr>
              <a:t>venv</a:t>
            </a:r>
            <a:r>
              <a:rPr lang="de-DE" sz="2800" dirty="0">
                <a:solidFill>
                  <a:schemeClr val="tx1"/>
                </a:solidFill>
              </a:rPr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389793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B83EB4-7613-8369-0DF9-799BE31C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Astro-Libraries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EF6A86-0655-8F8F-0BFA-7EEF2D146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SOFA		</a:t>
            </a:r>
            <a:r>
              <a:rPr lang="de-DE" dirty="0">
                <a:hlinkClick r:id="rId2"/>
              </a:rPr>
              <a:t>http://www.iausofa.org/</a:t>
            </a:r>
            <a:r>
              <a:rPr lang="de-DE" dirty="0"/>
              <a:t> </a:t>
            </a:r>
          </a:p>
          <a:p>
            <a:pPr>
              <a:buNone/>
            </a:pPr>
            <a:r>
              <a:rPr lang="de-DE" dirty="0"/>
              <a:t>Fortran und C Library, spezielle Lizenz erlaubt nur unveränderte Weitergabe</a:t>
            </a:r>
          </a:p>
          <a:p>
            <a:pPr>
              <a:buNone/>
            </a:pPr>
            <a:r>
              <a:rPr lang="de-DE" dirty="0"/>
              <a:t>ERFA		</a:t>
            </a:r>
            <a:r>
              <a:rPr lang="de-DE" dirty="0">
                <a:hlinkClick r:id="rId3"/>
              </a:rPr>
              <a:t>https://github.com/liberfa/erfa</a:t>
            </a:r>
            <a:r>
              <a:rPr lang="de-DE" dirty="0"/>
              <a:t> </a:t>
            </a:r>
          </a:p>
          <a:p>
            <a:pPr>
              <a:buNone/>
            </a:pPr>
            <a:r>
              <a:rPr lang="de-DE" dirty="0"/>
              <a:t>C Library basiert auf SOFA, </a:t>
            </a:r>
            <a:r>
              <a:rPr lang="de-DE" dirty="0" err="1"/>
              <a:t>re-released</a:t>
            </a:r>
            <a:r>
              <a:rPr lang="de-DE" dirty="0"/>
              <a:t> unter BSD-Lizenz</a:t>
            </a:r>
          </a:p>
          <a:p>
            <a:pPr>
              <a:buNone/>
            </a:pPr>
            <a:r>
              <a:rPr lang="de-DE" dirty="0" err="1"/>
              <a:t>Astropy</a:t>
            </a:r>
            <a:r>
              <a:rPr lang="de-DE" dirty="0"/>
              <a:t> nutzt ERFA, N.I.N.A. nutzt SOFA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… weitere:</a:t>
            </a:r>
          </a:p>
          <a:p>
            <a:pPr>
              <a:buNone/>
            </a:pPr>
            <a:r>
              <a:rPr lang="de-DE" dirty="0"/>
              <a:t>NOVAS		</a:t>
            </a:r>
            <a:r>
              <a:rPr lang="de-DE" dirty="0">
                <a:hlinkClick r:id="rId4"/>
              </a:rPr>
              <a:t>https://aa.usno.navy.mil/software/novas_info</a:t>
            </a:r>
            <a:r>
              <a:rPr lang="de-DE" dirty="0"/>
              <a:t> (Fortran, C, Python)</a:t>
            </a:r>
          </a:p>
          <a:p>
            <a:pPr>
              <a:buNone/>
            </a:pPr>
            <a:r>
              <a:rPr lang="de-DE" dirty="0" err="1"/>
              <a:t>SuperNOVAS</a:t>
            </a:r>
            <a:r>
              <a:rPr lang="de-DE" dirty="0"/>
              <a:t>	</a:t>
            </a:r>
            <a:r>
              <a:rPr lang="de-DE" dirty="0">
                <a:hlinkClick r:id="rId5"/>
              </a:rPr>
              <a:t>https://smithsonian.github.io/SuperNOVAS/</a:t>
            </a:r>
            <a:r>
              <a:rPr lang="de-DE" dirty="0"/>
              <a:t> (C, Fork von NOVAS)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EF43C4-936F-A1DA-8788-6B1A04FC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2025-10-11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AE6A90-35E1-446B-F0F7-5441F66D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B85A1-42BC-81AB-4182-C3D9DA1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4</a:t>
            </a:fld>
            <a:endParaRPr lang="de-DE"/>
          </a:p>
        </p:txBody>
      </p:sp>
      <p:pic>
        <p:nvPicPr>
          <p:cNvPr id="10" name="Grafik 9" descr="Ein Bild, das Text, Schrift, Screenshot, Reihe enthält.&#10;&#10;Automatisch generierte Beschreibung">
            <a:extLst>
              <a:ext uri="{FF2B5EF4-FFF2-40B4-BE49-F238E27FC236}">
                <a16:creationId xmlns:a16="http://schemas.microsoft.com/office/drawing/2014/main" id="{75BF6FB1-B49D-45C4-B668-A46950C5DC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1412776"/>
            <a:ext cx="4339600" cy="56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FD1C8-31E4-C064-B995-0F0A3547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Einheiten und Konstanten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F0EA6E-561C-FDAE-64F2-6055B3DBA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Astropy</a:t>
            </a:r>
            <a:r>
              <a:rPr lang="de-DE" dirty="0"/>
              <a:t> kann Größengleichungen!</a:t>
            </a:r>
          </a:p>
          <a:p>
            <a:r>
              <a:rPr lang="de-DE" dirty="0"/>
              <a:t>… und kennt etliche physikalische Konstanten</a:t>
            </a:r>
          </a:p>
          <a:p>
            <a:endParaRPr lang="de-DE" dirty="0"/>
          </a:p>
          <a:p>
            <a:r>
              <a:rPr lang="de-DE" dirty="0" err="1"/>
              <a:t>astropy.units</a:t>
            </a:r>
            <a:endParaRPr lang="de-DE" dirty="0"/>
          </a:p>
          <a:p>
            <a:r>
              <a:rPr lang="de-DE" dirty="0" err="1"/>
              <a:t>astropy.imperial</a:t>
            </a:r>
            <a:endParaRPr lang="de-DE" dirty="0"/>
          </a:p>
          <a:p>
            <a:r>
              <a:rPr lang="de-DE" dirty="0" err="1"/>
              <a:t>astropy.constants</a:t>
            </a:r>
            <a:endParaRPr lang="de-DE" dirty="0"/>
          </a:p>
          <a:p>
            <a:endParaRPr lang="de-DE" dirty="0"/>
          </a:p>
          <a:p>
            <a:r>
              <a:rPr lang="de-DE" dirty="0"/>
              <a:t>Und damit lässt sich leicht die wichtige Frage lösen: was ist ein „</a:t>
            </a:r>
            <a:r>
              <a:rPr lang="de-DE" dirty="0" err="1"/>
              <a:t>furlong</a:t>
            </a:r>
            <a:r>
              <a:rPr lang="de-DE" dirty="0"/>
              <a:t> per </a:t>
            </a:r>
            <a:r>
              <a:rPr lang="de-DE" dirty="0" err="1"/>
              <a:t>fortnight</a:t>
            </a:r>
            <a:r>
              <a:rPr lang="de-DE" dirty="0"/>
              <a:t>“? ;-)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6DA966-C1B2-470E-CD96-7EB9B6C8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2025-10-11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0A6CDE-6533-28CE-90E0-9BBB9430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D3AC74-0912-3AAE-2620-F0E58E7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89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96B5126-7D3C-B0EB-A6CA-CFED9F24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Location, </a:t>
            </a:r>
            <a:r>
              <a:rPr lang="de-DE" dirty="0" err="1"/>
              <a:t>location</a:t>
            </a:r>
            <a:r>
              <a:rPr lang="de-DE" dirty="0"/>
              <a:t> … </a:t>
            </a:r>
            <a:r>
              <a:rPr lang="de-DE" dirty="0" err="1"/>
              <a:t>EarthLocation</a:t>
            </a:r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D0194E5-E790-81DB-AD1A-FE1350F1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Unterschiedliche Koordinatensysteme:</a:t>
            </a:r>
          </a:p>
          <a:p>
            <a:pPr lvl="1"/>
            <a:r>
              <a:rPr lang="de-DE" dirty="0" err="1"/>
              <a:t>Geocentric</a:t>
            </a:r>
            <a:r>
              <a:rPr lang="de-DE" dirty="0"/>
              <a:t>	Koordinaten bezogen auf Erdmittelpunkt</a:t>
            </a:r>
            <a:br>
              <a:rPr lang="de-DE" dirty="0"/>
            </a:br>
            <a:r>
              <a:rPr lang="de-DE" dirty="0"/>
              <a:t>		</a:t>
            </a:r>
            <a:r>
              <a:rPr lang="de-DE" dirty="0" err="1"/>
              <a:t>lon</a:t>
            </a:r>
            <a:r>
              <a:rPr lang="de-DE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de-DE" dirty="0"/>
              <a:t>, </a:t>
            </a:r>
            <a:r>
              <a:rPr lang="de-DE" dirty="0" err="1"/>
              <a:t>lat</a:t>
            </a:r>
            <a:r>
              <a:rPr lang="de-DE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de-DE" dirty="0"/>
              <a:t>,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de-DE" dirty="0"/>
              <a:t> * großer Erdradius</a:t>
            </a:r>
            <a:br>
              <a:rPr lang="de-DE" dirty="0"/>
            </a:br>
            <a:r>
              <a:rPr lang="de-DE" dirty="0"/>
              <a:t>		x (Nullmeridian), y (Ost), z (Nord)</a:t>
            </a:r>
          </a:p>
          <a:p>
            <a:pPr lvl="1"/>
            <a:r>
              <a:rPr lang="de-DE" dirty="0" err="1"/>
              <a:t>Geodetic</a:t>
            </a:r>
            <a:r>
              <a:rPr lang="de-DE" dirty="0"/>
              <a:t>	Koordinaten auf dem WGS 84 Ellipsoid</a:t>
            </a:r>
            <a:br>
              <a:rPr lang="de-DE" dirty="0"/>
            </a:br>
            <a:r>
              <a:rPr lang="de-DE" dirty="0"/>
              <a:t>		</a:t>
            </a:r>
            <a:r>
              <a:rPr lang="de-DE" dirty="0" err="1"/>
              <a:t>lon</a:t>
            </a:r>
            <a:r>
              <a:rPr lang="de-DE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de-DE" dirty="0"/>
              <a:t>, </a:t>
            </a:r>
            <a:r>
              <a:rPr lang="de-DE" dirty="0" err="1"/>
              <a:t>lat</a:t>
            </a:r>
            <a:r>
              <a:rPr lang="de-DE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de-DE" dirty="0"/>
              <a:t>, </a:t>
            </a:r>
            <a:r>
              <a:rPr lang="de-DE" dirty="0" err="1"/>
              <a:t>height</a:t>
            </a:r>
            <a:r>
              <a:rPr lang="de-DE" dirty="0"/>
              <a:t> h</a:t>
            </a:r>
          </a:p>
          <a:p>
            <a:r>
              <a:rPr lang="de-DE" dirty="0"/>
              <a:t>MPC </a:t>
            </a:r>
            <a:r>
              <a:rPr lang="de-DE" dirty="0" err="1"/>
              <a:t>Parallax</a:t>
            </a:r>
            <a:endParaRPr lang="de-DE" dirty="0"/>
          </a:p>
          <a:p>
            <a:pPr lvl="1"/>
            <a:r>
              <a:rPr lang="de-DE" dirty="0" err="1"/>
              <a:t>Geocentric</a:t>
            </a:r>
            <a:r>
              <a:rPr lang="de-DE" dirty="0"/>
              <a:t>	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 ρ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* cos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* sin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endParaRPr lang="de-DE" dirty="0"/>
          </a:p>
          <a:p>
            <a:pPr marL="384048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Code  Long.   cos      sin    Name</a:t>
            </a:r>
          </a:p>
          <a:p>
            <a:pPr marL="384048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000   0.0000 0.62411 +0.77873 Greenwich</a:t>
            </a:r>
          </a:p>
          <a:p>
            <a:pPr marL="384048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M49  16.361720.919630-0.392206IAS Remote Observatory, Hakos</a:t>
            </a:r>
          </a:p>
          <a:p>
            <a:pPr marL="384048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M58  16.361330.919630-0.392207VdS Remote Observatory, Hakos</a:t>
            </a:r>
            <a:endParaRPr lang="de-DE" dirty="0"/>
          </a:p>
          <a:p>
            <a:r>
              <a:rPr lang="de-DE" sz="1600" dirty="0">
                <a:hlinkClick r:id="rId2"/>
              </a:rPr>
              <a:t>https://en.wikipedia.org/wiki/Geodetic_coordinates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3"/>
              </a:rPr>
              <a:t>https://minorplanetcenter.net/iau/lists/ObsCodesF.html</a:t>
            </a:r>
            <a:r>
              <a:rPr lang="de-DE" sz="160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99E6AD-9FBB-93F4-F6A8-0D70785C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2025-10-11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579137-04F7-9B0B-4B22-00BFA3A4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3D9160-6AFE-264A-85AD-E7D568FA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6</a:t>
            </a:fld>
            <a:endParaRPr lang="de-DE"/>
          </a:p>
        </p:txBody>
      </p:sp>
      <p:pic>
        <p:nvPicPr>
          <p:cNvPr id="16" name="Grafik 15" descr="Ein Bild, das Dunkelheit, Schwarz, Kreis, Raum enthält.&#10;&#10;Automatisch generierte Beschreibung">
            <a:extLst>
              <a:ext uri="{FF2B5EF4-FFF2-40B4-BE49-F238E27FC236}">
                <a16:creationId xmlns:a16="http://schemas.microsoft.com/office/drawing/2014/main" id="{88FD69C8-1F7D-FA4A-034D-7BF080677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77" y="1699076"/>
            <a:ext cx="1905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8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5B583-D18B-0721-4B74-B08710D5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…</a:t>
            </a:r>
            <a:r>
              <a:rPr lang="de-DE" dirty="0" err="1"/>
              <a:t>centri</a:t>
            </a:r>
            <a:r>
              <a:rPr lang="de-DE" dirty="0"/>
              <a:t> was? </a:t>
            </a:r>
            <a:r>
              <a:rPr lang="de-DE" dirty="0" err="1"/>
              <a:t>SkyCoord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93A907B-C888-CCDA-12AF-C84E3ABF7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Bezugssysteme</a:t>
            </a:r>
          </a:p>
          <a:p>
            <a:pPr lvl="1"/>
            <a:r>
              <a:rPr lang="de-DE" dirty="0" err="1"/>
              <a:t>Barycentric</a:t>
            </a:r>
            <a:r>
              <a:rPr lang="de-DE" dirty="0"/>
              <a:t>		Ursprung: Massenzentrum des Sonnensystems</a:t>
            </a:r>
            <a:br>
              <a:rPr lang="de-DE" dirty="0"/>
            </a:br>
            <a:r>
              <a:rPr lang="de-DE" dirty="0"/>
              <a:t>ICRS/ICRF,  J2000/FK5, B1950/FK4</a:t>
            </a:r>
          </a:p>
          <a:p>
            <a:pPr lvl="1"/>
            <a:r>
              <a:rPr lang="de-DE" dirty="0" err="1"/>
              <a:t>Geocentric</a:t>
            </a:r>
            <a:r>
              <a:rPr lang="de-DE" dirty="0"/>
              <a:t>		Ursprung: </a:t>
            </a:r>
            <a:r>
              <a:rPr lang="de-DE" dirty="0" err="1"/>
              <a:t>Erd</a:t>
            </a:r>
            <a:r>
              <a:rPr lang="de-DE" dirty="0"/>
              <a:t>(</a:t>
            </a:r>
            <a:r>
              <a:rPr lang="de-DE" dirty="0" err="1"/>
              <a:t>massen</a:t>
            </a:r>
            <a:r>
              <a:rPr lang="de-DE" dirty="0"/>
              <a:t>)</a:t>
            </a:r>
            <a:r>
              <a:rPr lang="de-DE" dirty="0" err="1"/>
              <a:t>mittelpunkt</a:t>
            </a:r>
            <a:br>
              <a:rPr lang="de-DE" dirty="0"/>
            </a:br>
            <a:r>
              <a:rPr lang="de-DE" dirty="0"/>
              <a:t>GCRS, </a:t>
            </a:r>
            <a:r>
              <a:rPr lang="de-DE" dirty="0" err="1"/>
              <a:t>PrecessedGeocentric</a:t>
            </a:r>
            <a:endParaRPr lang="de-DE" dirty="0"/>
          </a:p>
          <a:p>
            <a:pPr lvl="1"/>
            <a:r>
              <a:rPr lang="de-DE" dirty="0" err="1"/>
              <a:t>Topocentric</a:t>
            </a:r>
            <a:r>
              <a:rPr lang="de-DE" dirty="0"/>
              <a:t>		Ursprung: Beobachterstandpunkt auf Erdoberfläche</a:t>
            </a:r>
            <a:br>
              <a:rPr lang="de-DE" dirty="0"/>
            </a:br>
            <a:r>
              <a:rPr lang="de-DE" dirty="0" err="1"/>
              <a:t>HADec</a:t>
            </a:r>
            <a:r>
              <a:rPr lang="de-DE" dirty="0"/>
              <a:t>, </a:t>
            </a:r>
            <a:r>
              <a:rPr lang="de-DE" dirty="0" err="1"/>
              <a:t>AltAz</a:t>
            </a:r>
            <a:endParaRPr lang="de-DE" dirty="0"/>
          </a:p>
          <a:p>
            <a:endParaRPr lang="de-DE" dirty="0"/>
          </a:p>
          <a:p>
            <a:r>
              <a:rPr lang="de-DE" sz="1800" dirty="0">
                <a:hlinkClick r:id="rId2"/>
              </a:rPr>
              <a:t>https://en.wikipedia.org/wiki/Barycentric_and_geocentric_celestial_reference_systems</a:t>
            </a:r>
            <a:endParaRPr lang="de-DE" sz="1800" dirty="0"/>
          </a:p>
          <a:p>
            <a:r>
              <a:rPr lang="de-DE" sz="1800" dirty="0">
                <a:hlinkClick r:id="rId3"/>
              </a:rPr>
              <a:t>https://en.wikipedia.org/wiki/International_Celestial_Reference_System_and_its_realizations</a:t>
            </a:r>
            <a:endParaRPr lang="de-DE" sz="1800" dirty="0"/>
          </a:p>
          <a:p>
            <a:r>
              <a:rPr lang="de-DE" sz="1800" dirty="0">
                <a:hlinkClick r:id="rId4"/>
              </a:rPr>
              <a:t>https://en.wikipedia.org/wiki/Catalogues_of_Fundamental_Stars</a:t>
            </a:r>
            <a:endParaRPr lang="de-DE" sz="1800" dirty="0"/>
          </a:p>
          <a:p>
            <a:r>
              <a:rPr lang="de-DE" sz="1800" dirty="0">
                <a:hlinkClick r:id="rId5"/>
              </a:rPr>
              <a:t>https://en.wikipedia.org/wiki/Epoch_(astronomy)</a:t>
            </a:r>
            <a:endParaRPr lang="de-DE" sz="1800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B7C095-22C6-56D3-AF40-9E866E4A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2025-10-11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FC03B6-62F2-D403-9BE9-34CFDFD4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B9A503-E1EF-9AB1-8FC8-F6128793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42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29E87-9F7F-EA58-9562-98256E76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Beobachtungen planen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0D5259-7541-959B-7CF9-4E817076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Astroplan – der Name ist Programm</a:t>
            </a:r>
          </a:p>
          <a:p>
            <a:r>
              <a:rPr lang="de-DE" dirty="0"/>
              <a:t>Ergänzendes Paket zu </a:t>
            </a:r>
            <a:r>
              <a:rPr lang="de-DE" dirty="0" err="1"/>
              <a:t>Astropy</a:t>
            </a:r>
            <a:r>
              <a:rPr lang="de-DE" dirty="0"/>
              <a:t>, Baukasten für Beobachtungsplanung und Scheduling</a:t>
            </a:r>
          </a:p>
          <a:p>
            <a:r>
              <a:rPr lang="de-DE" dirty="0"/>
              <a:t>… und viele nützliche Funktionen, wenn man Auf- und Untergangszeiten, den Meridiandurchgang und vieles mehr von Objekten ermitteln möchte</a:t>
            </a:r>
          </a:p>
          <a:p>
            <a:endParaRPr lang="de-DE" dirty="0"/>
          </a:p>
          <a:p>
            <a:r>
              <a:rPr lang="de-DE" dirty="0"/>
              <a:t>astroplan, wesentliche Klassen:</a:t>
            </a:r>
          </a:p>
          <a:p>
            <a:pPr lvl="1"/>
            <a:r>
              <a:rPr lang="de-DE" dirty="0" err="1"/>
              <a:t>FixedTarget</a:t>
            </a:r>
            <a:r>
              <a:rPr lang="de-DE" dirty="0"/>
              <a:t> – Objekt, das „fest“ am Himmel steht</a:t>
            </a:r>
          </a:p>
          <a:p>
            <a:pPr lvl="1"/>
            <a:r>
              <a:rPr lang="de-DE" dirty="0"/>
              <a:t>Observer – Beobachterlokation und Umweltbedingungen (für Refraktion)</a:t>
            </a:r>
          </a:p>
          <a:p>
            <a:r>
              <a:rPr lang="de-DE" dirty="0" err="1"/>
              <a:t>astroplan.plot</a:t>
            </a:r>
            <a:endParaRPr lang="de-DE" dirty="0"/>
          </a:p>
          <a:p>
            <a:pPr lvl="1"/>
            <a:r>
              <a:rPr lang="de-DE" dirty="0"/>
              <a:t>Erstellt diverse Grafiken mit </a:t>
            </a:r>
            <a:r>
              <a:rPr lang="de-DE" dirty="0" err="1"/>
              <a:t>matplotlib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BAC03D-9AB2-309D-7BFC-92C2E871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2025-10-11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FBA4D1-80A4-7511-61E1-7A0EBDFC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92F8AF-4B4B-E09F-F7C8-46C45143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0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74A9C-707F-833A-724B-52433A94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F6006-2D32-9698-025A-E1A76CF1C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FITS-Daten werden umfangreich unterstützt, lesen/schreiben, auch Cloud Storage</a:t>
            </a:r>
          </a:p>
          <a:p>
            <a:r>
              <a:rPr lang="de-DE" dirty="0" err="1"/>
              <a:t>astropy.io.fits</a:t>
            </a:r>
            <a:endParaRPr lang="de-DE" dirty="0"/>
          </a:p>
          <a:p>
            <a:r>
              <a:rPr lang="de-DE" dirty="0"/>
              <a:t>Unterstützt auch diverse etablierte Work-</a:t>
            </a:r>
            <a:r>
              <a:rPr lang="de-DE" dirty="0" err="1"/>
              <a:t>arounds</a:t>
            </a:r>
            <a:r>
              <a:rPr lang="de-DE" dirty="0"/>
              <a:t> wie 16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</a:t>
            </a:r>
            <a:r>
              <a:rPr lang="de-DE" dirty="0" err="1"/>
              <a:t>int</a:t>
            </a:r>
            <a:endParaRPr lang="de-DE" dirty="0"/>
          </a:p>
          <a:p>
            <a:r>
              <a:rPr lang="de-DE" dirty="0"/>
              <a:t>Struktur</a:t>
            </a:r>
          </a:p>
          <a:p>
            <a:pPr lvl="1"/>
            <a:r>
              <a:rPr lang="de-DE" dirty="0"/>
              <a:t>(List </a:t>
            </a:r>
            <a:r>
              <a:rPr lang="de-DE" dirty="0" err="1"/>
              <a:t>of</a:t>
            </a:r>
            <a:r>
              <a:rPr lang="de-DE" dirty="0"/>
              <a:t>) Header Data Units</a:t>
            </a:r>
          </a:p>
          <a:p>
            <a:pPr lvl="2"/>
            <a:r>
              <a:rPr lang="de-DE" dirty="0"/>
              <a:t>Header	(inkl. WCS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astropy.wcs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pPr lvl="2"/>
            <a:r>
              <a:rPr lang="de-DE" dirty="0"/>
              <a:t>Data	(als </a:t>
            </a:r>
            <a:r>
              <a:rPr lang="de-DE" dirty="0" err="1"/>
              <a:t>numpy</a:t>
            </a:r>
            <a:r>
              <a:rPr lang="de-DE" dirty="0"/>
              <a:t> Array)</a:t>
            </a:r>
          </a:p>
          <a:p>
            <a:pPr lvl="2"/>
            <a:endParaRPr lang="de-DE" dirty="0"/>
          </a:p>
          <a:p>
            <a:r>
              <a:rPr lang="de-DE" dirty="0"/>
              <a:t>Leider gibt es keinen Support für XISF-Files (PixInsight)</a:t>
            </a:r>
          </a:p>
          <a:p>
            <a:r>
              <a:rPr lang="de-DE" dirty="0"/>
              <a:t>Web-Recherche liefert nur dieses Projekt: </a:t>
            </a:r>
            <a:r>
              <a:rPr lang="de-DE" dirty="0">
                <a:hlinkClick r:id="rId2"/>
              </a:rPr>
              <a:t>https://github.com/sergio-dr/xisf</a:t>
            </a:r>
            <a:r>
              <a:rPr lang="de-DE" dirty="0"/>
              <a:t> (stand-</a:t>
            </a:r>
            <a:r>
              <a:rPr lang="de-DE" dirty="0" err="1"/>
              <a:t>alone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0C78F1-8657-6FD2-D574-54016EAD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2025-10-11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BB23E2-E3F6-AC6E-844D-30FC7566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D2E764-E718-9891-1ACB-F2CD7E38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960010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986</Words>
  <Application>Microsoft Office PowerPoint</Application>
  <PresentationFormat>Breitbild</PresentationFormat>
  <Paragraphs>175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Consolas</vt:lpstr>
      <vt:lpstr>Wingdings</vt:lpstr>
      <vt:lpstr>Rückblick</vt:lpstr>
      <vt:lpstr>Astropy &amp; Friends</vt:lpstr>
      <vt:lpstr>Was man so braucht … Pakete</vt:lpstr>
      <vt:lpstr>Was man so braucht … im Detail</vt:lpstr>
      <vt:lpstr>Astro-Libraries</vt:lpstr>
      <vt:lpstr>Einheiten und Konstanten</vt:lpstr>
      <vt:lpstr>Location, location … EarthLocation</vt:lpstr>
      <vt:lpstr>…centri was? SkyCoord</vt:lpstr>
      <vt:lpstr>Beobachtungen planen</vt:lpstr>
      <vt:lpstr>FITS</vt:lpstr>
      <vt:lpstr>Kataloge</vt:lpstr>
      <vt:lpstr>Docs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IAS Remote Teleskop „Klein-Lukas“</dc:title>
  <dc:creator>Martin Junius</dc:creator>
  <cp:lastModifiedBy>Martin Junius</cp:lastModifiedBy>
  <cp:revision>21</cp:revision>
  <dcterms:created xsi:type="dcterms:W3CDTF">2022-03-15T21:25:11Z</dcterms:created>
  <dcterms:modified xsi:type="dcterms:W3CDTF">2025-09-13T19:17:30Z</dcterms:modified>
</cp:coreProperties>
</file>