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307" r:id="rId4"/>
    <p:sldId id="270" r:id="rId5"/>
    <p:sldId id="271" r:id="rId6"/>
    <p:sldId id="261" r:id="rId7"/>
    <p:sldId id="296" r:id="rId8"/>
    <p:sldId id="272" r:id="rId9"/>
    <p:sldId id="263" r:id="rId10"/>
    <p:sldId id="309" r:id="rId11"/>
    <p:sldId id="264" r:id="rId12"/>
    <p:sldId id="275" r:id="rId13"/>
    <p:sldId id="310" r:id="rId14"/>
    <p:sldId id="299" r:id="rId15"/>
    <p:sldId id="311" r:id="rId16"/>
    <p:sldId id="267" r:id="rId17"/>
    <p:sldId id="306" r:id="rId18"/>
    <p:sldId id="280" r:id="rId19"/>
    <p:sldId id="25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0" autoAdjust="0"/>
    <p:restoredTop sz="82482" autoAdjust="0"/>
  </p:normalViewPr>
  <p:slideViewPr>
    <p:cSldViewPr>
      <p:cViewPr varScale="1">
        <p:scale>
          <a:sx n="64" d="100"/>
          <a:sy n="64" d="100"/>
        </p:scale>
        <p:origin x="-19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3D7AE-D2D5-2B44-B644-5948F33EEA3D}" type="datetimeFigureOut">
              <a:rPr kumimoji="1" lang="zh-CN" altLang="en-US" smtClean="0"/>
              <a:t>2016/8/22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8A14-F61F-1C43-B65F-DFB39636F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87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68219-8A0F-4846-9775-29E36880CAB1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EA4C0-0D47-4194-B8AC-0F466AA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 including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A4C0-0D47-4194-B8AC-0F466AA72E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0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Wenlu 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6076-CA8B-41E7-AFEC-15E37966F9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wenluh\Downloads\CMU_logo_horiz_187 red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425851"/>
            <a:ext cx="2971800" cy="2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10" Type="http://schemas.openxmlformats.org/officeDocument/2006/relationships/image" Target="../media/image39.pn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Quantifying the Impact of Edge Computing on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83058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Wenlu Hu</a:t>
            </a:r>
            <a:r>
              <a:rPr lang="en-US" dirty="0" smtClean="0">
                <a:latin typeface="Helvetica"/>
                <a:cs typeface="Helvetica"/>
              </a:rPr>
              <a:t>, Ying Gao, </a:t>
            </a:r>
            <a:r>
              <a:rPr lang="en-US" dirty="0" err="1" smtClean="0">
                <a:latin typeface="Helvetica"/>
                <a:cs typeface="Helvetica"/>
              </a:rPr>
              <a:t>Kiryong</a:t>
            </a:r>
            <a:r>
              <a:rPr lang="en-US" dirty="0" smtClean="0">
                <a:latin typeface="Helvetica"/>
                <a:cs typeface="Helvetica"/>
              </a:rPr>
              <a:t> Ha, </a:t>
            </a:r>
            <a:r>
              <a:rPr lang="en-US" dirty="0" err="1" smtClean="0">
                <a:latin typeface="Helvetica"/>
                <a:cs typeface="Helvetica"/>
              </a:rPr>
              <a:t>Junjue</a:t>
            </a:r>
            <a:r>
              <a:rPr lang="en-US" dirty="0" smtClean="0">
                <a:latin typeface="Helvetica"/>
                <a:cs typeface="Helvetica"/>
              </a:rPr>
              <a:t> Wang, </a:t>
            </a:r>
          </a:p>
          <a:p>
            <a:r>
              <a:rPr lang="en-US" dirty="0" smtClean="0">
                <a:latin typeface="Helvetica"/>
                <a:cs typeface="Helvetica"/>
              </a:rPr>
              <a:t>Brandon Amos, </a:t>
            </a:r>
            <a:r>
              <a:rPr lang="en-US" dirty="0" err="1" smtClean="0">
                <a:latin typeface="Helvetica"/>
                <a:cs typeface="Helvetica"/>
              </a:rPr>
              <a:t>Zhuo</a:t>
            </a:r>
            <a:r>
              <a:rPr lang="en-US" dirty="0" smtClean="0">
                <a:latin typeface="Helvetica"/>
                <a:cs typeface="Helvetica"/>
              </a:rPr>
              <a:t> Chen, </a:t>
            </a:r>
            <a:r>
              <a:rPr lang="en-US" dirty="0" err="1" smtClean="0">
                <a:latin typeface="Helvetica"/>
                <a:cs typeface="Helvetica"/>
              </a:rPr>
              <a:t>Padmanabhan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Pillai</a:t>
            </a:r>
            <a:r>
              <a:rPr lang="en-US" dirty="0" smtClean="0">
                <a:latin typeface="Helvetica"/>
                <a:cs typeface="Helvetica"/>
              </a:rPr>
              <a:t> (Intel), </a:t>
            </a:r>
          </a:p>
          <a:p>
            <a:r>
              <a:rPr lang="en-US" dirty="0" err="1" smtClean="0">
                <a:latin typeface="Helvetica"/>
                <a:cs typeface="Helvetica"/>
              </a:rPr>
              <a:t>Mahadev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Satyanarayanan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4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0"/>
    </mc:Choice>
    <mc:Fallback xmlns="">
      <p:transition xmlns:p14="http://schemas.microsoft.com/office/powerpoint/2010/main" spd="slow" advTm="108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response time</a:t>
            </a:r>
          </a:p>
          <a:p>
            <a:r>
              <a:rPr lang="en-US" altLang="zh-CN" dirty="0">
                <a:solidFill>
                  <a:srgbClr val="A6A6A6"/>
                </a:solidFill>
                <a:latin typeface="Helvetica Light"/>
                <a:cs typeface="Helvetica Light"/>
              </a:rPr>
              <a:t>LTE offloading – response </a:t>
            </a:r>
            <a:r>
              <a:rPr lang="en-US" altLang="zh-CN" dirty="0" smtClean="0">
                <a:solidFill>
                  <a:srgbClr val="A6A6A6"/>
                </a:solidFill>
                <a:latin typeface="Helvetica Light"/>
                <a:cs typeface="Helvetica Light"/>
              </a:rPr>
              <a:t>time</a:t>
            </a:r>
            <a:endParaRPr lang="en-US" dirty="0" smtClean="0">
              <a:solidFill>
                <a:srgbClr val="A6A6A6"/>
              </a:solidFill>
              <a:latin typeface="Helvetica Light"/>
              <a:cs typeface="Helvetica Light"/>
            </a:endParaRPr>
          </a:p>
          <a:p>
            <a:r>
              <a:rPr lang="en-US" dirty="0" err="1" smtClean="0">
                <a:solidFill>
                  <a:srgbClr val="A6A6A6"/>
                </a:solidFill>
                <a:latin typeface="Helvetica Light"/>
                <a:cs typeface="Helvetica Light"/>
              </a:rPr>
              <a:t>WiFi</a:t>
            </a:r>
            <a:r>
              <a:rPr lang="en-US" dirty="0" smtClean="0">
                <a:solidFill>
                  <a:srgbClr val="A6A6A6"/>
                </a:solidFill>
                <a:latin typeface="Helvetica Light"/>
                <a:cs typeface="Helvetica Light"/>
              </a:rPr>
              <a:t> offloading – energy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LTE offloading – energy tradeoff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 of radio link management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ce-Wifi-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Offloading –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6934200" cy="609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Cumulative</a:t>
            </a:r>
            <a:r>
              <a:rPr lang="zh-CN" altLang="en-US" sz="2800" dirty="0" smtClean="0">
                <a:latin typeface="Helvetica Light"/>
                <a:cs typeface="Helvetica Light"/>
              </a:rPr>
              <a:t> </a:t>
            </a:r>
            <a:r>
              <a:rPr lang="en-US" altLang="zh-CN" sz="2800" dirty="0">
                <a:latin typeface="Helvetica Light"/>
                <a:cs typeface="Helvetica Light"/>
              </a:rPr>
              <a:t>D</a:t>
            </a:r>
            <a:r>
              <a:rPr lang="en-US" altLang="zh-CN" sz="2800" dirty="0" smtClean="0">
                <a:latin typeface="Helvetica Light"/>
                <a:cs typeface="Helvetica Light"/>
              </a:rPr>
              <a:t>istribution</a:t>
            </a:r>
            <a:r>
              <a:rPr lang="zh-CN" altLang="en-US" sz="2800" dirty="0" smtClean="0">
                <a:latin typeface="Helvetica Light"/>
                <a:cs typeface="Helvetica Light"/>
              </a:rPr>
              <a:t> </a:t>
            </a:r>
            <a:r>
              <a:rPr lang="en-US" altLang="zh-CN" sz="2800" dirty="0">
                <a:latin typeface="Helvetica Light"/>
                <a:cs typeface="Helvetica Light"/>
              </a:rPr>
              <a:t>F</a:t>
            </a:r>
            <a:r>
              <a:rPr lang="en-US" altLang="zh-CN" sz="2800" dirty="0" smtClean="0">
                <a:latin typeface="Helvetica Light"/>
                <a:cs typeface="Helvetica Light"/>
              </a:rPr>
              <a:t>unction</a:t>
            </a:r>
            <a:r>
              <a:rPr lang="zh-CN" altLang="en-US" sz="2800" dirty="0" smtClean="0">
                <a:latin typeface="Helvetica Light"/>
                <a:cs typeface="Helvetica Light"/>
              </a:rPr>
              <a:t> </a:t>
            </a:r>
            <a:r>
              <a:rPr lang="en-US" altLang="zh-CN" sz="2800" dirty="0" smtClean="0">
                <a:latin typeface="Helvetica Light"/>
                <a:cs typeface="Helvetica Light"/>
              </a:rPr>
              <a:t>(CDF)</a:t>
            </a:r>
          </a:p>
        </p:txBody>
      </p:sp>
      <p:pic>
        <p:nvPicPr>
          <p:cNvPr id="8" name="Picture 7" descr="Face-Wifi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9" name="Picture 8" descr="Face-Wifi-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19" name="Picture 18" descr="Face-Wifi-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20" name="Picture 19" descr="Face-Wifi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21" name="Picture 20" descr="Face-Wifi-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22" name="Picture 21" descr="Face-Wifi-6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7654"/>
            <a:ext cx="7315200" cy="4360346"/>
          </a:xfrm>
          <a:prstGeom prst="rect">
            <a:avLst/>
          </a:prstGeom>
        </p:spPr>
      </p:pic>
      <p:pic>
        <p:nvPicPr>
          <p:cNvPr id="24" name="Picture 23" descr="Legend-Wifi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784" r="4236" b="81512"/>
          <a:stretch/>
        </p:blipFill>
        <p:spPr>
          <a:xfrm>
            <a:off x="1600200" y="1752600"/>
            <a:ext cx="6248400" cy="9014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96000" y="64008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(FACE)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81600" y="4495800"/>
            <a:ext cx="23622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Typical cloud, EC2-West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4114800" y="4876800"/>
            <a:ext cx="10668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pack-Wifi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24400"/>
            <a:ext cx="2743200" cy="1627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Offloading – Response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44196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err="1" smtClean="0">
                <a:latin typeface="Helvetica Light"/>
                <a:cs typeface="Helvetica Light"/>
              </a:rPr>
              <a:t>Linpack</a:t>
            </a:r>
            <a:endParaRPr lang="en-US" altLang="zh-CN" sz="2800" dirty="0" smtClean="0">
              <a:latin typeface="Helvetica Light"/>
              <a:cs typeface="Helvetica Ligh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Valid across applications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47409" y="4419600"/>
            <a:ext cx="23622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CPU Benchmark</a:t>
            </a:r>
          </a:p>
        </p:txBody>
      </p:sp>
      <p:pic>
        <p:nvPicPr>
          <p:cNvPr id="13" name="Picture 12" descr="CPU-Wifi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724400"/>
            <a:ext cx="2743200" cy="1594789"/>
          </a:xfrm>
          <a:prstGeom prst="rect">
            <a:avLst/>
          </a:prstGeom>
        </p:spPr>
      </p:pic>
      <p:pic>
        <p:nvPicPr>
          <p:cNvPr id="14" name="Picture 13" descr="Pi-Wifi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24400"/>
            <a:ext cx="2743200" cy="158308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759824" y="4419600"/>
            <a:ext cx="23622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PI Benchmark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19600" y="25146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Fluid</a:t>
            </a:r>
          </a:p>
        </p:txBody>
      </p:sp>
      <p:pic>
        <p:nvPicPr>
          <p:cNvPr id="18" name="Picture 17" descr="mar-Wifi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2743200" cy="1562431"/>
          </a:xfrm>
          <a:prstGeom prst="rect">
            <a:avLst/>
          </a:prstGeom>
        </p:spPr>
      </p:pic>
      <p:pic>
        <p:nvPicPr>
          <p:cNvPr id="19" name="Picture 18" descr="Legend-Wif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498048"/>
            <a:ext cx="1676400" cy="1692951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1371600" y="25146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MAR</a:t>
            </a:r>
          </a:p>
        </p:txBody>
      </p:sp>
      <p:pic>
        <p:nvPicPr>
          <p:cNvPr id="3" name="Picture 2" descr="Graphics-Wifi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95600"/>
            <a:ext cx="2743200" cy="1580759"/>
          </a:xfrm>
          <a:prstGeom prst="rect">
            <a:avLst/>
          </a:prstGeom>
        </p:spPr>
      </p:pic>
      <p:pic>
        <p:nvPicPr>
          <p:cNvPr id="6" name="Picture 5" descr="Graphics-Wifi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95600"/>
            <a:ext cx="2743200" cy="1580759"/>
          </a:xfrm>
          <a:prstGeom prst="rect">
            <a:avLst/>
          </a:prstGeom>
        </p:spPr>
      </p:pic>
      <p:pic>
        <p:nvPicPr>
          <p:cNvPr id="7" name="Picture 6" descr="mar-Wifi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2743200" cy="1562431"/>
          </a:xfrm>
          <a:prstGeom prst="rect">
            <a:avLst/>
          </a:prstGeom>
        </p:spPr>
      </p:pic>
      <p:pic>
        <p:nvPicPr>
          <p:cNvPr id="9" name="Picture 8" descr="Linpack-Wifi.pd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24400"/>
            <a:ext cx="2743200" cy="1601898"/>
          </a:xfrm>
          <a:prstGeom prst="rect">
            <a:avLst/>
          </a:prstGeom>
        </p:spPr>
      </p:pic>
      <p:pic>
        <p:nvPicPr>
          <p:cNvPr id="21" name="Picture 20" descr="CPU-Wifi.pd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724400"/>
            <a:ext cx="2743200" cy="1594789"/>
          </a:xfrm>
          <a:prstGeom prst="rect">
            <a:avLst/>
          </a:prstGeom>
        </p:spPr>
      </p:pic>
      <p:pic>
        <p:nvPicPr>
          <p:cNvPr id="22" name="Picture 21" descr="Pi-Wifi.pd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24400"/>
            <a:ext cx="2743200" cy="15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A6A6A6"/>
                </a:solidFill>
                <a:latin typeface="Helvetica Light"/>
                <a:cs typeface="Helvetica Light"/>
              </a:rPr>
              <a:t>WiFi</a:t>
            </a:r>
            <a:r>
              <a:rPr lang="en-US" dirty="0" smtClean="0">
                <a:solidFill>
                  <a:srgbClr val="A6A6A6"/>
                </a:solidFill>
                <a:latin typeface="Helvetica Light"/>
                <a:cs typeface="Helvetica Light"/>
              </a:rPr>
              <a:t> offloading – response time</a:t>
            </a:r>
          </a:p>
          <a:p>
            <a:r>
              <a:rPr lang="en-US" altLang="zh-CN" dirty="0">
                <a:latin typeface="Helvetica Light"/>
                <a:cs typeface="Helvetica Light"/>
              </a:rPr>
              <a:t>LTE offloading – response </a:t>
            </a:r>
            <a:r>
              <a:rPr lang="en-US" altLang="zh-CN" dirty="0" smtClean="0">
                <a:latin typeface="Helvetica Light"/>
                <a:cs typeface="Helvetica Light"/>
              </a:rPr>
              <a:t>time</a:t>
            </a:r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err="1" smtClean="0">
                <a:solidFill>
                  <a:srgbClr val="A6A6A6"/>
                </a:solidFill>
                <a:latin typeface="Helvetica Light"/>
                <a:cs typeface="Helvetica Light"/>
              </a:rPr>
              <a:t>WiFi</a:t>
            </a:r>
            <a:r>
              <a:rPr lang="en-US" dirty="0" smtClean="0">
                <a:solidFill>
                  <a:srgbClr val="A6A6A6"/>
                </a:solidFill>
                <a:latin typeface="Helvetica Light"/>
                <a:cs typeface="Helvetica Light"/>
              </a:rPr>
              <a:t> offloading – energy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LTE offloading – energy tradeoff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 of radio link management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 Offloading – Response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10200" y="59436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(FACE)</a:t>
            </a:r>
          </a:p>
        </p:txBody>
      </p:sp>
      <p:pic>
        <p:nvPicPr>
          <p:cNvPr id="3" name="Picture 2" descr="Face-L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315200" cy="4166483"/>
          </a:xfrm>
          <a:prstGeom prst="rect">
            <a:avLst/>
          </a:prstGeom>
        </p:spPr>
      </p:pic>
      <p:pic>
        <p:nvPicPr>
          <p:cNvPr id="10" name="Picture 9" descr="Legend-Wif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784" r="4236" b="81512"/>
          <a:stretch/>
        </p:blipFill>
        <p:spPr>
          <a:xfrm>
            <a:off x="1676400" y="1567974"/>
            <a:ext cx="5943600" cy="8574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19800" y="6019800"/>
            <a:ext cx="1828800" cy="38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Helvetica Light"/>
                <a:cs typeface="Helvetica Light"/>
              </a:rPr>
              <a:t>(FACE)</a:t>
            </a:r>
          </a:p>
        </p:txBody>
      </p:sp>
    </p:spTree>
    <p:extLst>
      <p:ext uri="{BB962C8B-B14F-4D97-AF65-F5344CB8AC3E}">
        <p14:creationId xmlns:p14="http://schemas.microsoft.com/office/powerpoint/2010/main" val="31345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A6A6A6"/>
                </a:solidFill>
                <a:latin typeface="Helvetica Light"/>
                <a:cs typeface="Helvetica Light"/>
              </a:rPr>
              <a:t>WiFi</a:t>
            </a:r>
            <a:r>
              <a:rPr lang="en-US" dirty="0" smtClean="0">
                <a:solidFill>
                  <a:srgbClr val="A6A6A6"/>
                </a:solidFill>
                <a:latin typeface="Helvetica Light"/>
                <a:cs typeface="Helvetica Light"/>
              </a:rPr>
              <a:t> offloading – response time</a:t>
            </a:r>
          </a:p>
          <a:p>
            <a:r>
              <a:rPr lang="en-US" altLang="zh-CN" dirty="0">
                <a:solidFill>
                  <a:srgbClr val="A6A6A6"/>
                </a:solidFill>
                <a:latin typeface="Helvetica Light"/>
                <a:cs typeface="Helvetica Light"/>
              </a:rPr>
              <a:t>LTE offloading – response </a:t>
            </a:r>
            <a:r>
              <a:rPr lang="en-US" altLang="zh-CN" dirty="0" smtClean="0">
                <a:solidFill>
                  <a:srgbClr val="A6A6A6"/>
                </a:solidFill>
                <a:latin typeface="Helvetica Light"/>
                <a:cs typeface="Helvetica Light"/>
              </a:rPr>
              <a:t>time</a:t>
            </a:r>
            <a:endParaRPr lang="en-US" dirty="0" smtClean="0">
              <a:solidFill>
                <a:srgbClr val="A6A6A6"/>
              </a:solidFill>
              <a:latin typeface="Helvetica Light"/>
              <a:cs typeface="Helvetica Light"/>
            </a:endParaRPr>
          </a:p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energy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LTE offloading – energy tradeoff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 of radio link management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Offloading -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Energy consumed by the mobile device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Offloading to cloud usually saves energy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Offloading to cloudlet saves much more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03829"/>
              </p:ext>
            </p:extLst>
          </p:nvPr>
        </p:nvGraphicFramePr>
        <p:xfrm>
          <a:off x="990600" y="3124200"/>
          <a:ext cx="7315200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06913"/>
                <a:gridCol w="1243538"/>
                <a:gridCol w="1488349"/>
                <a:gridCol w="1676400"/>
              </a:tblGrid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Offload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None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Cloudlet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Cloud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Face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12.4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6.1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Fluid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0.8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Helvetica Light"/>
                          <a:cs typeface="Helvetica Light"/>
                        </a:rPr>
                        <a:t>0.9</a:t>
                      </a:r>
                      <a:endParaRPr lang="zh-CN" altLang="en-US" sz="2400" b="0" i="0" dirty="0">
                        <a:solidFill>
                          <a:schemeClr val="tx1"/>
                        </a:solidFill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MAR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5.4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4.3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err="1" smtClean="0">
                          <a:latin typeface="Helvetica Light"/>
                          <a:cs typeface="Helvetica Light"/>
                        </a:rPr>
                        <a:t>Linpack</a:t>
                      </a:r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40.3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16.9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CPU     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9.6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5.8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PI</a:t>
                      </a:r>
                      <a:r>
                        <a:rPr lang="en-US" altLang="zh-CN" sz="2400" b="0" i="0" baseline="0" dirty="0" smtClean="0">
                          <a:latin typeface="Helvetica Light"/>
                          <a:cs typeface="Helvetica Light"/>
                        </a:rPr>
                        <a:t>         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129.7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107.6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58932"/>
              </p:ext>
            </p:extLst>
          </p:nvPr>
        </p:nvGraphicFramePr>
        <p:xfrm>
          <a:off x="990600" y="3124200"/>
          <a:ext cx="7315200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06913"/>
                <a:gridCol w="1243538"/>
                <a:gridCol w="1488349"/>
                <a:gridCol w="167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Offload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None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Cloudlet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Cloud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Face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12.4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2.6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6.1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Fluid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0.8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0.3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0.9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MAR   (J/query)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5.4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0.6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4.3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err="1" smtClean="0">
                          <a:latin typeface="Helvetica Light"/>
                          <a:cs typeface="Helvetica Light"/>
                        </a:rPr>
                        <a:t>Linpack</a:t>
                      </a:r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40.3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13.0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16.9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CPU     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9.6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5.7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5.8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PI</a:t>
                      </a:r>
                      <a:r>
                        <a:rPr lang="en-US" altLang="zh-CN" sz="2400" b="0" i="0" baseline="0" dirty="0" smtClean="0">
                          <a:latin typeface="Helvetica Light"/>
                          <a:cs typeface="Helvetica Light"/>
                        </a:rPr>
                        <a:t>           (J/run)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129.7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53.9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107.6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3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LTE offloading – energy tradeoff 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Effects of radio link management</a:t>
            </a:r>
          </a:p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mall-steps-L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8318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Choice of offloading site is important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Cloudlet wins significantly over cloud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Valid across applications and networks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New genre of applications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compute-intensive and latency-critical 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419600"/>
            <a:ext cx="2209800" cy="1250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6482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572000"/>
            <a:ext cx="1066800" cy="1066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6085598" y="4433076"/>
            <a:ext cx="1298188" cy="682013"/>
          </a:xfrm>
          <a:prstGeom prst="cloudCallout">
            <a:avLst>
              <a:gd name="adj1" fmla="val -29846"/>
              <a:gd name="adj2" fmla="val 40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4495800"/>
            <a:ext cx="1047907" cy="55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Cloudlet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658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1" animBg="1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Ying-Ga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645920" cy="1645920"/>
          </a:xfrm>
          <a:prstGeom prst="rect">
            <a:avLst/>
          </a:prstGeom>
        </p:spPr>
      </p:pic>
      <p:pic>
        <p:nvPicPr>
          <p:cNvPr id="11" name="Picture 10" descr="Junjue-Wang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52600"/>
            <a:ext cx="1645920" cy="1645920"/>
          </a:xfrm>
          <a:prstGeom prst="rect">
            <a:avLst/>
          </a:prstGeom>
        </p:spPr>
      </p:pic>
      <p:pic>
        <p:nvPicPr>
          <p:cNvPr id="12" name="Picture 11" descr="Brand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1645920" cy="1645920"/>
          </a:xfrm>
          <a:prstGeom prst="rect">
            <a:avLst/>
          </a:prstGeom>
        </p:spPr>
      </p:pic>
      <p:pic>
        <p:nvPicPr>
          <p:cNvPr id="13" name="Picture 12" descr="Zhuo-Che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1645920" cy="164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-794" t="7853" r="794" b="8601"/>
          <a:stretch/>
        </p:blipFill>
        <p:spPr>
          <a:xfrm>
            <a:off x="4953000" y="4114800"/>
            <a:ext cx="1645920" cy="1643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b="23403"/>
          <a:stretch/>
        </p:blipFill>
        <p:spPr>
          <a:xfrm>
            <a:off x="7162800" y="4114800"/>
            <a:ext cx="1645920" cy="1639671"/>
          </a:xfrm>
          <a:prstGeom prst="rect">
            <a:avLst/>
          </a:prstGeom>
        </p:spPr>
      </p:pic>
      <p:pic>
        <p:nvPicPr>
          <p:cNvPr id="16" name="Picture 15" descr="Kiryong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52600"/>
            <a:ext cx="1645920" cy="16459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71800" y="3429000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Ying Gao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3429000"/>
            <a:ext cx="133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elvetica Light"/>
                <a:cs typeface="Helvetica Light"/>
              </a:rPr>
              <a:t>Kiryong</a:t>
            </a:r>
            <a:r>
              <a:rPr kumimoji="1" lang="en-US" altLang="zh-CN" dirty="0" smtClean="0">
                <a:latin typeface="Helvetica Light"/>
                <a:cs typeface="Helvetica Light"/>
              </a:rPr>
              <a:t> Ha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0" y="3429000"/>
            <a:ext cx="153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elvetica Light"/>
                <a:cs typeface="Helvetica Light"/>
              </a:rPr>
              <a:t>Junjue</a:t>
            </a:r>
            <a:r>
              <a:rPr kumimoji="1" lang="en-US" altLang="zh-CN" dirty="0" smtClean="0">
                <a:latin typeface="Helvetica Light"/>
                <a:cs typeface="Helvetica Light"/>
              </a:rPr>
              <a:t> Wang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015" y="5791200"/>
            <a:ext cx="172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Brandon Amos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5791200"/>
            <a:ext cx="13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elvetica Light"/>
                <a:cs typeface="Helvetica Light"/>
              </a:rPr>
              <a:t>Zhuo</a:t>
            </a:r>
            <a:r>
              <a:rPr kumimoji="1" lang="en-US" altLang="zh-CN" dirty="0" smtClean="0">
                <a:latin typeface="Helvetica Light"/>
                <a:cs typeface="Helvetica Light"/>
              </a:rPr>
              <a:t> Chen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0" y="5791200"/>
            <a:ext cx="169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>
                <a:latin typeface="Helvetica Light"/>
                <a:cs typeface="Helvetica Light"/>
              </a:rPr>
              <a:t>Padmanabhan</a:t>
            </a:r>
            <a:r>
              <a:rPr kumimoji="1" lang="en-US" altLang="zh-CN" dirty="0" smtClean="0">
                <a:latin typeface="Helvetica Light"/>
                <a:cs typeface="Helvetica Light"/>
              </a:rPr>
              <a:t> </a:t>
            </a:r>
          </a:p>
          <a:p>
            <a:pPr algn="ctr"/>
            <a:r>
              <a:rPr kumimoji="1" lang="en-US" altLang="zh-CN" dirty="0" err="1" smtClean="0">
                <a:latin typeface="Helvetica Light"/>
                <a:cs typeface="Helvetica Light"/>
              </a:rPr>
              <a:t>Pillai</a:t>
            </a:r>
            <a:r>
              <a:rPr kumimoji="1" lang="en-US" altLang="zh-CN" dirty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(Intel)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800" y="5791200"/>
            <a:ext cx="185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elvetica Light"/>
                <a:cs typeface="Helvetica Light"/>
              </a:rPr>
              <a:t>Mahadev</a:t>
            </a:r>
            <a:r>
              <a:rPr kumimoji="1" lang="en-US" altLang="zh-CN" dirty="0" smtClean="0">
                <a:latin typeface="Helvetica Light"/>
                <a:cs typeface="Helvetica Light"/>
              </a:rPr>
              <a:t> </a:t>
            </a:r>
          </a:p>
          <a:p>
            <a:r>
              <a:rPr kumimoji="1" lang="en-US" altLang="zh-CN" dirty="0" err="1" smtClean="0">
                <a:latin typeface="Helvetica Light"/>
                <a:cs typeface="Helvetica Light"/>
              </a:rPr>
              <a:t>Satyanarayanan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3429000"/>
            <a:ext cx="118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Wenlu Hu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175260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Names of Edge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Helvetica Light"/>
                <a:cs typeface="Helvetica Light"/>
              </a:rPr>
              <a:t>Mobile</a:t>
            </a:r>
            <a:r>
              <a:rPr lang="zh-CN" altLang="en-US" dirty="0">
                <a:latin typeface="Helvetica Light"/>
                <a:cs typeface="Helvetica Light"/>
              </a:rPr>
              <a:t> </a:t>
            </a:r>
            <a:r>
              <a:rPr lang="en-US" altLang="zh-CN" dirty="0">
                <a:latin typeface="Helvetica Light"/>
                <a:cs typeface="Helvetica Light"/>
              </a:rPr>
              <a:t>Edge</a:t>
            </a:r>
            <a:r>
              <a:rPr lang="zh-CN" altLang="en-US" dirty="0">
                <a:latin typeface="Helvetica Light"/>
                <a:cs typeface="Helvetica Light"/>
              </a:rPr>
              <a:t> </a:t>
            </a:r>
            <a:r>
              <a:rPr lang="en-US" altLang="zh-CN" dirty="0">
                <a:latin typeface="Helvetica Light"/>
                <a:cs typeface="Helvetica Light"/>
              </a:rPr>
              <a:t>Computing</a:t>
            </a:r>
          </a:p>
          <a:p>
            <a:r>
              <a:rPr lang="en-US" altLang="zh-CN" dirty="0">
                <a:latin typeface="Helvetica Light"/>
                <a:cs typeface="Helvetica Light"/>
              </a:rPr>
              <a:t>Fog</a:t>
            </a:r>
            <a:r>
              <a:rPr lang="zh-CN" altLang="en-US" dirty="0">
                <a:latin typeface="Helvetica Light"/>
                <a:cs typeface="Helvetica Light"/>
              </a:rPr>
              <a:t> </a:t>
            </a:r>
            <a:r>
              <a:rPr lang="en-US" altLang="zh-CN" dirty="0">
                <a:latin typeface="Helvetica Light"/>
                <a:cs typeface="Helvetica Light"/>
              </a:rPr>
              <a:t>Computing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Micro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latin typeface="Helvetica Light"/>
                <a:cs typeface="Helvetica Light"/>
              </a:rPr>
              <a:t>Data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dirty="0" smtClean="0">
                <a:latin typeface="Helvetica Light"/>
                <a:cs typeface="Helvetica Light"/>
              </a:rPr>
              <a:t>Centers</a:t>
            </a:r>
          </a:p>
          <a:p>
            <a:r>
              <a:rPr lang="en-US" altLang="zh-CN" dirty="0">
                <a:latin typeface="Helvetica Light"/>
                <a:cs typeface="Helvetica Light"/>
              </a:rPr>
              <a:t>Cloudlets</a:t>
            </a:r>
          </a:p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038600"/>
            <a:ext cx="1828800" cy="1828800"/>
          </a:xfrm>
          <a:prstGeom prst="rect">
            <a:avLst/>
          </a:prstGeom>
        </p:spPr>
      </p:pic>
      <p:pic>
        <p:nvPicPr>
          <p:cNvPr id="8" name="Picture 7" descr="ETS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2019300" cy="609600"/>
          </a:xfrm>
          <a:prstGeom prst="rect">
            <a:avLst/>
          </a:prstGeom>
        </p:spPr>
      </p:pic>
      <p:pic>
        <p:nvPicPr>
          <p:cNvPr id="10" name="Picture 9" descr="OEC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24400"/>
            <a:ext cx="2942316" cy="4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0"/>
    </mc:Choice>
    <mc:Fallback xmlns="">
      <p:transition xmlns:p14="http://schemas.microsoft.com/office/powerpoint/2010/main" spd="slow" advTm="1263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cloudlet?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3657600"/>
            <a:ext cx="2819400" cy="2239963"/>
          </a:xfrm>
        </p:spPr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Latency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Bandwidth</a:t>
            </a:r>
          </a:p>
          <a:p>
            <a:r>
              <a:rPr lang="en-US" altLang="zh-CN" dirty="0" smtClean="0">
                <a:latin typeface="Helvetica Light"/>
                <a:cs typeface="Helvetica Light"/>
              </a:rPr>
              <a:t>Scalability</a:t>
            </a:r>
            <a:endParaRPr lang="en-US" altLang="zh-CN" dirty="0">
              <a:latin typeface="Helvetica Light"/>
              <a:cs typeface="Helvetica Light"/>
            </a:endParaRPr>
          </a:p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8" y="1447800"/>
            <a:ext cx="2438400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Light"/>
                <a:cs typeface="Helvetica Light"/>
              </a:rPr>
              <a:t>Mobile </a:t>
            </a:r>
            <a:r>
              <a:rPr lang="en-US" sz="2400" dirty="0" smtClean="0">
                <a:solidFill>
                  <a:schemeClr val="tx1"/>
                </a:solidFill>
                <a:latin typeface="Helvetica Light"/>
                <a:cs typeface="Helvetica Light"/>
              </a:rPr>
              <a:t>Device</a:t>
            </a:r>
            <a:endParaRPr lang="en-US" sz="2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Straight Arrow Connector 10"/>
          <p:cNvCxnSpPr>
            <a:stCxn id="13" idx="0"/>
            <a:endCxn id="12" idx="3"/>
          </p:cNvCxnSpPr>
          <p:nvPr/>
        </p:nvCxnSpPr>
        <p:spPr>
          <a:xfrm flipH="1" flipV="1">
            <a:off x="1981375" y="2091011"/>
            <a:ext cx="4351023" cy="42589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C:\Users\wenluh\AppData\Local\Microsoft\Windows\Temporary Internet Files\Content.IE5\1B8B4IYH\Galaxy_Gran_Prime_gray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828800"/>
            <a:ext cx="762177" cy="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loud Callout 12"/>
          <p:cNvSpPr/>
          <p:nvPr/>
        </p:nvSpPr>
        <p:spPr>
          <a:xfrm>
            <a:off x="6324598" y="1447800"/>
            <a:ext cx="2514600" cy="1371600"/>
          </a:xfrm>
          <a:prstGeom prst="cloudCallout">
            <a:avLst>
              <a:gd name="adj1" fmla="val -31796"/>
              <a:gd name="adj2" fmla="val 3819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Helvetica Light"/>
                <a:cs typeface="Helvetica Light"/>
              </a:rPr>
              <a:t>Cloud</a:t>
            </a:r>
            <a:endParaRPr lang="en-US" sz="2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8998" y="2514600"/>
            <a:ext cx="1651378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Helvetica Light"/>
                <a:cs typeface="Helvetica Light"/>
              </a:rPr>
              <a:t>Internet</a:t>
            </a:r>
            <a:endParaRPr lang="en-US" sz="2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2819398" y="1752600"/>
            <a:ext cx="1981199" cy="685800"/>
          </a:xfrm>
          <a:prstGeom prst="cloudCallout">
            <a:avLst>
              <a:gd name="adj1" fmla="val -31796"/>
              <a:gd name="adj2" fmla="val 3819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Helvetica Light"/>
                <a:cs typeface="Helvetica Light"/>
              </a:rPr>
              <a:t>Cloudlet</a:t>
            </a:r>
            <a:endParaRPr lang="en-US" sz="2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53" name="Straight Arrow Connector 52"/>
          <p:cNvCxnSpPr>
            <a:stCxn id="13" idx="0"/>
          </p:cNvCxnSpPr>
          <p:nvPr/>
        </p:nvCxnSpPr>
        <p:spPr>
          <a:xfrm flipH="1">
            <a:off x="4800600" y="2133600"/>
            <a:ext cx="153179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0"/>
            <a:endCxn id="12" idx="3"/>
          </p:cNvCxnSpPr>
          <p:nvPr/>
        </p:nvCxnSpPr>
        <p:spPr>
          <a:xfrm flipH="1" flipV="1">
            <a:off x="1981375" y="2091011"/>
            <a:ext cx="844168" cy="4489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219198" y="2514600"/>
            <a:ext cx="2438400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Helvetica Light"/>
                <a:cs typeface="Helvetica Light"/>
              </a:rPr>
              <a:t>One-hop wireless network</a:t>
            </a:r>
            <a:endParaRPr lang="en-US" sz="2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295400" y="3657600"/>
            <a:ext cx="7086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Helvetica Light"/>
                <a:cs typeface="Helvetica Light"/>
              </a:rPr>
              <a:t>What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if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an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application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is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both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c</a:t>
            </a:r>
            <a:r>
              <a:rPr lang="en-US" sz="3600" dirty="0" smtClean="0">
                <a:latin typeface="Helvetica Light"/>
                <a:cs typeface="Helvetica Light"/>
              </a:rPr>
              <a:t>ompute</a:t>
            </a:r>
            <a:r>
              <a:rPr lang="en-US" altLang="zh-CN" sz="3600" dirty="0" smtClean="0">
                <a:latin typeface="Helvetica Light"/>
                <a:cs typeface="Helvetica Light"/>
              </a:rPr>
              <a:t>-intensive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and</a:t>
            </a:r>
            <a:r>
              <a:rPr lang="zh-CN" altLang="en-US" sz="3600" dirty="0" smtClean="0">
                <a:latin typeface="Helvetica Light"/>
                <a:cs typeface="Helvetica Light"/>
              </a:rPr>
              <a:t> </a:t>
            </a:r>
            <a:r>
              <a:rPr lang="en-US" altLang="zh-CN" sz="3600" dirty="0" smtClean="0">
                <a:latin typeface="Helvetica Light"/>
                <a:cs typeface="Helvetica Light"/>
              </a:rPr>
              <a:t>latency-critical</a:t>
            </a:r>
            <a:r>
              <a:rPr lang="zh-CN" altLang="en-US" sz="3600" dirty="0" smtClean="0">
                <a:latin typeface="Helvetica Light"/>
                <a:cs typeface="Helvetica Light"/>
              </a:rPr>
              <a:t>?</a:t>
            </a:r>
            <a:endParaRPr lang="en-US" altLang="zh-CN" sz="28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28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Light"/>
                <a:cs typeface="Helvetica Light"/>
              </a:rPr>
              <a:t>Average RTT to optimal cloud = </a:t>
            </a:r>
            <a:r>
              <a:rPr lang="en-US" altLang="zh-CN" sz="2800" dirty="0">
                <a:latin typeface="Helvetica Light"/>
                <a:cs typeface="Helvetica Light"/>
              </a:rPr>
              <a:t>74ms </a:t>
            </a:r>
            <a:r>
              <a:rPr lang="en-US" sz="2800" dirty="0" smtClean="0">
                <a:latin typeface="Helvetica Light"/>
                <a:cs typeface="Helvetica Light"/>
              </a:rPr>
              <a:t>(measured from 260 global vantage points) [1]</a:t>
            </a:r>
          </a:p>
          <a:p>
            <a:pPr marL="0" indent="0">
              <a:buNone/>
            </a:pPr>
            <a:endParaRPr lang="en-US" sz="15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 Light"/>
                <a:cs typeface="Helvetica Light"/>
              </a:rPr>
              <a:t>[1] A. Li, X. Yang, S. </a:t>
            </a:r>
            <a:r>
              <a:rPr lang="en-US" sz="1800" dirty="0" err="1" smtClean="0">
                <a:latin typeface="Helvetica Light"/>
                <a:cs typeface="Helvetica Light"/>
              </a:rPr>
              <a:t>Kandula</a:t>
            </a:r>
            <a:r>
              <a:rPr lang="en-US" sz="1800" dirty="0" smtClean="0">
                <a:latin typeface="Helvetica Light"/>
                <a:cs typeface="Helvetica Light"/>
              </a:rPr>
              <a:t>, and M. Zhang. </a:t>
            </a:r>
            <a:r>
              <a:rPr lang="en-US" sz="1800" dirty="0" err="1" smtClean="0">
                <a:latin typeface="Helvetica Light"/>
                <a:cs typeface="Helvetica Light"/>
              </a:rPr>
              <a:t>Cloudcmp:comparing</a:t>
            </a:r>
            <a:r>
              <a:rPr lang="en-US" sz="1800" dirty="0" smtClean="0">
                <a:latin typeface="Helvetica Light"/>
                <a:cs typeface="Helvetica Light"/>
              </a:rPr>
              <a:t> public cloud providers. In Proceedings of the 10</a:t>
            </a:r>
            <a:r>
              <a:rPr lang="en-US" sz="1800" baseline="30000" dirty="0" smtClean="0">
                <a:latin typeface="Helvetica Light"/>
                <a:cs typeface="Helvetica Light"/>
              </a:rPr>
              <a:t>th</a:t>
            </a:r>
            <a:r>
              <a:rPr lang="en-US" sz="1800" dirty="0" smtClean="0">
                <a:latin typeface="Helvetica Light"/>
                <a:cs typeface="Helvetica Light"/>
              </a:rPr>
              <a:t> annual conference on Internet measurement, page 1-14. ACM, 2010.</a:t>
            </a:r>
          </a:p>
          <a:p>
            <a:endParaRPr lang="en-US" altLang="zh-CN" sz="2800" dirty="0" smtClean="0">
              <a:latin typeface="Helvetica Light"/>
              <a:cs typeface="Helvetica Light"/>
            </a:endParaRPr>
          </a:p>
          <a:p>
            <a:endParaRPr lang="en-US" sz="2800" dirty="0">
              <a:latin typeface="Helvetica Light"/>
              <a:cs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47792"/>
              </p:ext>
            </p:extLst>
          </p:nvPr>
        </p:nvGraphicFramePr>
        <p:xfrm>
          <a:off x="1066800" y="3200400"/>
          <a:ext cx="5029200" cy="137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908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Median RTT (</a:t>
                      </a:r>
                      <a:r>
                        <a:rPr lang="en-US" altLang="zh-CN" sz="2400" b="0" i="0" dirty="0" err="1" smtClean="0">
                          <a:latin typeface="Helvetica"/>
                          <a:cs typeface="Helvetica"/>
                        </a:rPr>
                        <a:t>ms</a:t>
                      </a:r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)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Cloud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Cloudlet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err="1" smtClean="0">
                          <a:latin typeface="Helvetica Light"/>
                          <a:cs typeface="Helvetica Light"/>
                        </a:rPr>
                        <a:t>WiFi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75</a:t>
                      </a:r>
                      <a:endParaRPr lang="zh-CN" altLang="en-US" sz="2400" b="0" i="0" dirty="0" smtClean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LTE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121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15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8401"/>
              </p:ext>
            </p:extLst>
          </p:nvPr>
        </p:nvGraphicFramePr>
        <p:xfrm>
          <a:off x="1066800" y="4800600"/>
          <a:ext cx="5029200" cy="137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908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95% RTT (</a:t>
                      </a:r>
                      <a:r>
                        <a:rPr lang="en-US" altLang="zh-CN" sz="2400" b="0" i="0" dirty="0" err="1" smtClean="0">
                          <a:latin typeface="Helvetica"/>
                          <a:cs typeface="Helvetica"/>
                        </a:rPr>
                        <a:t>ms</a:t>
                      </a:r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)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Cloud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"/>
                          <a:cs typeface="Helvetica"/>
                        </a:rPr>
                        <a:t>Cloudlet</a:t>
                      </a:r>
                      <a:endParaRPr lang="zh-CN" altLang="en-US" sz="2400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err="1" smtClean="0">
                          <a:latin typeface="Helvetica Light"/>
                          <a:cs typeface="Helvetica Light"/>
                        </a:rPr>
                        <a:t>WiFi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92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LTE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135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 smtClean="0">
                          <a:latin typeface="Helvetica Light"/>
                          <a:cs typeface="Helvetica Light"/>
                        </a:rPr>
                        <a:t>21</a:t>
                      </a:r>
                      <a:endParaRPr lang="zh-CN" altLang="en-US" sz="2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5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3 0 " pathEditMode="relative" ptsTypes="AA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25" grpId="0"/>
      <p:bldP spid="25" grpId="1"/>
      <p:bldP spid="39" grpId="0" animBg="1"/>
      <p:bldP spid="62" grpId="0"/>
      <p:bldP spid="67" grpId="0" build="p"/>
      <p:bldP spid="67" grpId="1" build="allAtOnce"/>
      <p:bldP spid="67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831975"/>
          </a:xfrm>
        </p:spPr>
        <p:txBody>
          <a:bodyPr>
            <a:normAutofit/>
          </a:bodyPr>
          <a:lstStyle/>
          <a:p>
            <a:r>
              <a:rPr lang="en-US" dirty="0" smtClean="0"/>
              <a:t>Of course cloudlets help.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But by how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848600" cy="3306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Quantified the difference between cloudlet and cloud</a:t>
            </a:r>
            <a:endParaRPr lang="en-US" dirty="0">
              <a:latin typeface="Helvetica Light"/>
              <a:cs typeface="Helvetica Light"/>
            </a:endParaRPr>
          </a:p>
          <a:p>
            <a:r>
              <a:rPr lang="en-US" dirty="0">
                <a:latin typeface="Helvetica Light"/>
                <a:cs typeface="Helvetica Light"/>
              </a:rPr>
              <a:t>w</a:t>
            </a:r>
            <a:r>
              <a:rPr lang="en-US" dirty="0" smtClean="0">
                <a:latin typeface="Helvetica Light"/>
                <a:cs typeface="Helvetica Light"/>
              </a:rPr>
              <a:t>ith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dirty="0" smtClean="0">
                <a:latin typeface="Helvetica Light"/>
                <a:cs typeface="Helvetica Light"/>
              </a:rPr>
              <a:t>a variety of applications </a:t>
            </a:r>
          </a:p>
          <a:p>
            <a:r>
              <a:rPr lang="en-US" dirty="0">
                <a:latin typeface="Helvetica Light"/>
                <a:cs typeface="Helvetica Light"/>
              </a:rPr>
              <a:t>w</a:t>
            </a:r>
            <a:r>
              <a:rPr lang="en-US" dirty="0" smtClean="0">
                <a:latin typeface="Helvetica Light"/>
                <a:cs typeface="Helvetica Light"/>
              </a:rPr>
              <a:t>ith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and LTE network.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response time</a:t>
            </a:r>
          </a:p>
          <a:p>
            <a:r>
              <a:rPr lang="en-US" altLang="zh-CN" dirty="0">
                <a:latin typeface="Helvetica Light"/>
                <a:cs typeface="Helvetica Light"/>
              </a:rPr>
              <a:t>LTE offloading – response </a:t>
            </a:r>
            <a:r>
              <a:rPr lang="en-US" altLang="zh-CN" dirty="0" smtClean="0">
                <a:latin typeface="Helvetica Light"/>
                <a:cs typeface="Helvetica Light"/>
              </a:rPr>
              <a:t>time</a:t>
            </a:r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energy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LTE offloading – energy tradeoff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Effects of radio link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response time</a:t>
            </a:r>
          </a:p>
          <a:p>
            <a:r>
              <a:rPr lang="en-US" altLang="zh-CN" dirty="0">
                <a:latin typeface="Helvetica Light"/>
                <a:cs typeface="Helvetica Light"/>
              </a:rPr>
              <a:t>LTE offloading – response </a:t>
            </a:r>
            <a:r>
              <a:rPr lang="en-US" altLang="zh-CN" dirty="0" smtClean="0">
                <a:latin typeface="Helvetica Light"/>
                <a:cs typeface="Helvetica Light"/>
              </a:rPr>
              <a:t>time</a:t>
            </a:r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err="1" smtClean="0">
                <a:latin typeface="Helvetica Light"/>
                <a:cs typeface="Helvetica Light"/>
              </a:rPr>
              <a:t>WiFi</a:t>
            </a:r>
            <a:r>
              <a:rPr lang="en-US" dirty="0" smtClean="0">
                <a:latin typeface="Helvetica Light"/>
                <a:cs typeface="Helvetica Light"/>
              </a:rPr>
              <a:t> offloading – energy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LTE offloading – energy tradeoff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of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interactivity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Effects of radio link management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Experimental Setup - Application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Compute-intensive, latency-critical</a:t>
            </a:r>
          </a:p>
          <a:p>
            <a:r>
              <a:rPr kumimoji="1" lang="en-US" altLang="zh-CN" dirty="0" smtClean="0">
                <a:latin typeface="Helvetica Light"/>
                <a:cs typeface="Helvetica Light"/>
              </a:rPr>
              <a:t>3 pre-partitioned applications</a:t>
            </a:r>
          </a:p>
          <a:p>
            <a:pPr lvl="1"/>
            <a:r>
              <a:rPr kumimoji="1" lang="en-US" altLang="zh-CN" dirty="0" smtClean="0">
                <a:latin typeface="Helvetica Light"/>
                <a:cs typeface="Helvetica Light"/>
              </a:rPr>
              <a:t>Face Recognition</a:t>
            </a:r>
          </a:p>
          <a:p>
            <a:pPr lvl="1"/>
            <a:r>
              <a:rPr kumimoji="1" lang="en-US" altLang="zh-CN" dirty="0" smtClean="0">
                <a:latin typeface="Helvetica Light"/>
                <a:cs typeface="Helvetica Light"/>
              </a:rPr>
              <a:t>Mobile Augmented Reality</a:t>
            </a:r>
          </a:p>
          <a:p>
            <a:pPr lvl="1"/>
            <a:r>
              <a:rPr kumimoji="1" lang="en-US" altLang="zh-CN" dirty="0" smtClean="0">
                <a:latin typeface="Helvetica Light"/>
                <a:cs typeface="Helvetica Light"/>
              </a:rPr>
              <a:t>Fluid Simulation</a:t>
            </a:r>
          </a:p>
          <a:p>
            <a:r>
              <a:rPr kumimoji="1" lang="en-US" altLang="zh-CN" dirty="0" smtClean="0">
                <a:latin typeface="Helvetica Light"/>
                <a:cs typeface="Helvetica Light"/>
              </a:rPr>
              <a:t>3 dynamically partitioned applications</a:t>
            </a:r>
          </a:p>
          <a:p>
            <a:pPr lvl="1"/>
            <a:r>
              <a:rPr kumimoji="1" lang="en-US" altLang="zh-CN" dirty="0" err="1" smtClean="0">
                <a:latin typeface="Helvetica Light"/>
                <a:cs typeface="Helvetica Light"/>
              </a:rPr>
              <a:t>Linpack</a:t>
            </a:r>
            <a:endParaRPr kumimoji="1" lang="en-US" altLang="zh-CN" dirty="0" smtClean="0">
              <a:latin typeface="Helvetica Light"/>
              <a:cs typeface="Helvetica Light"/>
            </a:endParaRPr>
          </a:p>
          <a:p>
            <a:pPr lvl="1"/>
            <a:r>
              <a:rPr kumimoji="1" lang="en-US" altLang="zh-CN" dirty="0" smtClean="0">
                <a:latin typeface="Helvetica Light"/>
                <a:cs typeface="Helvetica Light"/>
              </a:rPr>
              <a:t>CPU Benchmark</a:t>
            </a:r>
          </a:p>
          <a:p>
            <a:pPr lvl="1"/>
            <a:r>
              <a:rPr kumimoji="1" lang="en-US" altLang="zh-CN" dirty="0" smtClean="0">
                <a:latin typeface="Helvetica Light"/>
                <a:cs typeface="Helvetica Light"/>
              </a:rPr>
              <a:t>PI Benchmark</a:t>
            </a:r>
            <a:endParaRPr kumimoji="1" lang="zh-CN" altLang="en-US" dirty="0">
              <a:latin typeface="Helvetica Light"/>
              <a:cs typeface="Helvetica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-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6076-CA8B-41E7-AFEC-15E37966F9E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3" descr="C:\Users\wenluh\AppData\Local\Microsoft\Windows\Temporary Internet Files\Content.IE5\B7QI51M3\RadioTow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63" y="3079726"/>
            <a:ext cx="836590" cy="11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enluh\AppData\Local\Microsoft\Windows\Temporary Internet Files\Content.IE5\B7QI51M3\RadioTow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51" y="3467037"/>
            <a:ext cx="836590" cy="11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3446383" y="3550211"/>
            <a:ext cx="1244097" cy="682013"/>
          </a:xfrm>
          <a:prstGeom prst="cloudCallout">
            <a:avLst>
              <a:gd name="adj1" fmla="val -29846"/>
              <a:gd name="adj2" fmla="val 40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21" y="3270905"/>
            <a:ext cx="1261749" cy="1116901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2808450" y="1876386"/>
            <a:ext cx="1637819" cy="690284"/>
          </a:xfrm>
          <a:prstGeom prst="cloudCallout">
            <a:avLst>
              <a:gd name="adj1" fmla="val -31796"/>
              <a:gd name="adj2" fmla="val 3819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EC2 East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4190165"/>
            <a:ext cx="1921178" cy="4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In-lab </a:t>
            </a:r>
            <a:r>
              <a:rPr lang="en-US" sz="1050" dirty="0" smtClean="0">
                <a:solidFill>
                  <a:schemeClr val="tx1"/>
                </a:solidFill>
                <a:latin typeface="Helvetica Light"/>
                <a:cs typeface="Helvetica Light"/>
              </a:rPr>
              <a:t>Base Station</a:t>
            </a:r>
            <a:endParaRPr lang="en-US" sz="105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5480" y="4639796"/>
            <a:ext cx="2447121" cy="306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Helvetica Light"/>
                <a:cs typeface="Helvetica Light"/>
              </a:rPr>
              <a:t>Commercial Cell </a:t>
            </a:r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Tower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80489" y="4279428"/>
            <a:ext cx="2100344" cy="42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Helvetica Light"/>
                <a:cs typeface="Helvetica Light"/>
              </a:rPr>
              <a:t>WiFi</a:t>
            </a:r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 Access Point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5181600"/>
            <a:ext cx="999886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LTE </a:t>
            </a:r>
            <a:r>
              <a:rPr lang="en-US" sz="1050" dirty="0" smtClean="0">
                <a:solidFill>
                  <a:schemeClr val="tx1"/>
                </a:solidFill>
                <a:latin typeface="Helvetica Light"/>
                <a:cs typeface="Helvetica Light"/>
              </a:rPr>
              <a:t>(cloudlet)</a:t>
            </a:r>
            <a:endParaRPr lang="en-US" sz="105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5" name="Straight Arrow Connector 14"/>
          <p:cNvCxnSpPr>
            <a:endCxn id="21" idx="1"/>
          </p:cNvCxnSpPr>
          <p:nvPr/>
        </p:nvCxnSpPr>
        <p:spPr>
          <a:xfrm>
            <a:off x="4203659" y="2407292"/>
            <a:ext cx="413947" cy="896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5"/>
          </p:cNvCxnSpPr>
          <p:nvPr/>
        </p:nvCxnSpPr>
        <p:spPr>
          <a:xfrm>
            <a:off x="5946491" y="2953004"/>
            <a:ext cx="441241" cy="585051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36966" y="5002619"/>
            <a:ext cx="1651378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Helvetica Light"/>
                <a:cs typeface="Helvetica Light"/>
              </a:rPr>
              <a:t>WiFi</a:t>
            </a:r>
            <a:endParaRPr lang="en-US" sz="1050" dirty="0">
              <a:solidFill>
                <a:schemeClr val="tx1"/>
              </a:solidFill>
              <a:latin typeface="Helvetica Light"/>
              <a:cs typeface="Helvetica Light"/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Helvetica Light"/>
                <a:cs typeface="Helvetica Light"/>
              </a:rPr>
              <a:t>(cloudlet and </a:t>
            </a:r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cloud)</a:t>
            </a:r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 flipH="1" flipV="1">
            <a:off x="3703790" y="4667448"/>
            <a:ext cx="1226395" cy="1087507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551161" y="3340974"/>
            <a:ext cx="1298188" cy="682013"/>
          </a:xfrm>
          <a:prstGeom prst="cloudCallout">
            <a:avLst>
              <a:gd name="adj1" fmla="val -29846"/>
              <a:gd name="adj2" fmla="val 40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37763" y="3403698"/>
            <a:ext cx="1047907" cy="55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Cloudlet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42384" y="2402504"/>
            <a:ext cx="1879328" cy="64495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 Light"/>
                <a:cs typeface="Helvetica Light"/>
              </a:rPr>
              <a:t>Internet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5999078" y="1531245"/>
            <a:ext cx="2056486" cy="690284"/>
          </a:xfrm>
          <a:prstGeom prst="cloudCallout">
            <a:avLst>
              <a:gd name="adj1" fmla="val -29846"/>
              <a:gd name="adj2" fmla="val 4015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EC2 Europe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4126" y="5787064"/>
            <a:ext cx="1870144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 Light"/>
                <a:cs typeface="Helvetica Light"/>
              </a:rPr>
              <a:t>Mobile </a:t>
            </a:r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Device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Straight Arrow Connector 23"/>
          <p:cNvCxnSpPr>
            <a:stCxn id="21" idx="0"/>
            <a:endCxn id="31" idx="1"/>
          </p:cNvCxnSpPr>
          <p:nvPr/>
        </p:nvCxnSpPr>
        <p:spPr>
          <a:xfrm flipH="1" flipV="1">
            <a:off x="5177408" y="2061149"/>
            <a:ext cx="104640" cy="341355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7"/>
            <a:endCxn id="22" idx="4"/>
          </p:cNvCxnSpPr>
          <p:nvPr/>
        </p:nvCxnSpPr>
        <p:spPr>
          <a:xfrm flipV="1">
            <a:off x="5946490" y="2153556"/>
            <a:ext cx="467053" cy="343399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</p:cNvCxnSpPr>
          <p:nvPr/>
        </p:nvCxnSpPr>
        <p:spPr>
          <a:xfrm flipH="1">
            <a:off x="5282047" y="3047458"/>
            <a:ext cx="1" cy="463511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00341" y="4667448"/>
            <a:ext cx="1099695" cy="1087508"/>
          </a:xfrm>
          <a:prstGeom prst="straightConnector1">
            <a:avLst/>
          </a:prstGeom>
          <a:ln w="12700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00474" y="3608126"/>
            <a:ext cx="1047907" cy="55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Cloudlet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99179" y="4962492"/>
            <a:ext cx="758015" cy="394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 Light"/>
                <a:cs typeface="Helvetica Light"/>
              </a:rPr>
              <a:t>LTE (cloud)</a:t>
            </a:r>
          </a:p>
        </p:txBody>
      </p:sp>
      <p:pic>
        <p:nvPicPr>
          <p:cNvPr id="30" name="Picture 8" descr="C:\Users\wenluh\AppData\Local\Microsoft\Windows\Temporary Internet Files\Content.IE5\1B8B4IYH\Galaxy_Gran_Prime_gray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5" y="5754955"/>
            <a:ext cx="762177" cy="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loud Callout 30"/>
          <p:cNvSpPr/>
          <p:nvPr/>
        </p:nvSpPr>
        <p:spPr>
          <a:xfrm>
            <a:off x="4316987" y="1371600"/>
            <a:ext cx="1720842" cy="690284"/>
          </a:xfrm>
          <a:prstGeom prst="cloudCallout">
            <a:avLst>
              <a:gd name="adj1" fmla="val -31796"/>
              <a:gd name="adj2" fmla="val 3819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EC2 West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6508175" y="2231827"/>
            <a:ext cx="1569025" cy="690284"/>
          </a:xfrm>
          <a:prstGeom prst="cloudCallout">
            <a:avLst>
              <a:gd name="adj1" fmla="val -29846"/>
              <a:gd name="adj2" fmla="val 4015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 Light"/>
                <a:cs typeface="Helvetica Light"/>
              </a:rPr>
              <a:t>EC2 Asia</a:t>
            </a:r>
            <a:endParaRPr lang="en-US" sz="16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33" name="Straight Arrow Connector 32"/>
          <p:cNvCxnSpPr>
            <a:stCxn id="21" idx="6"/>
            <a:endCxn id="32" idx="0"/>
          </p:cNvCxnSpPr>
          <p:nvPr/>
        </p:nvCxnSpPr>
        <p:spPr>
          <a:xfrm flipV="1">
            <a:off x="6221712" y="2576969"/>
            <a:ext cx="291330" cy="14801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flipV="1">
            <a:off x="5311273" y="4946762"/>
            <a:ext cx="245920" cy="808193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2895600" cy="32004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Helvetica Light"/>
                <a:cs typeface="Helvetica Light"/>
              </a:rPr>
              <a:t>No</a:t>
            </a:r>
            <a:r>
              <a:rPr kumimoji="1" lang="zh-CN" altLang="en-US" dirty="0" smtClean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offload</a:t>
            </a:r>
          </a:p>
          <a:p>
            <a:r>
              <a:rPr kumimoji="1" lang="en-US" altLang="zh-CN" dirty="0" err="1" smtClean="0">
                <a:latin typeface="Helvetica Light"/>
                <a:cs typeface="Helvetica Light"/>
              </a:rPr>
              <a:t>WiFi</a:t>
            </a:r>
            <a:r>
              <a:rPr kumimoji="1" lang="zh-CN" altLang="en-US" dirty="0" smtClean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cloudlet</a:t>
            </a:r>
          </a:p>
          <a:p>
            <a:r>
              <a:rPr kumimoji="1" lang="en-US" altLang="zh-CN" dirty="0" err="1" smtClean="0">
                <a:latin typeface="Helvetica Light"/>
                <a:cs typeface="Helvetica Light"/>
              </a:rPr>
              <a:t>WiFi</a:t>
            </a:r>
            <a:r>
              <a:rPr kumimoji="1" lang="zh-CN" altLang="en-US" dirty="0" smtClean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cloud</a:t>
            </a:r>
          </a:p>
          <a:p>
            <a:r>
              <a:rPr kumimoji="1" lang="en-US" altLang="zh-CN" dirty="0" smtClean="0">
                <a:latin typeface="Helvetica Light"/>
                <a:cs typeface="Helvetica Light"/>
              </a:rPr>
              <a:t>LTE</a:t>
            </a:r>
            <a:r>
              <a:rPr kumimoji="1" lang="zh-CN" altLang="en-US" dirty="0" smtClean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cloud</a:t>
            </a:r>
          </a:p>
          <a:p>
            <a:r>
              <a:rPr kumimoji="1" lang="en-US" altLang="zh-CN" dirty="0" smtClean="0">
                <a:latin typeface="Helvetica Light"/>
                <a:cs typeface="Helvetica Light"/>
              </a:rPr>
              <a:t>LTE</a:t>
            </a:r>
            <a:r>
              <a:rPr kumimoji="1" lang="zh-CN" altLang="en-US" dirty="0" smtClean="0">
                <a:latin typeface="Helvetica Light"/>
                <a:cs typeface="Helvetica Light"/>
              </a:rPr>
              <a:t> </a:t>
            </a:r>
            <a:r>
              <a:rPr kumimoji="1" lang="en-US" altLang="zh-CN" dirty="0" smtClean="0">
                <a:latin typeface="Helvetica Light"/>
                <a:cs typeface="Helvetica Light"/>
              </a:rPr>
              <a:t>cloudlet</a:t>
            </a:r>
          </a:p>
        </p:txBody>
      </p:sp>
    </p:spTree>
    <p:extLst>
      <p:ext uri="{BB962C8B-B14F-4D97-AF65-F5344CB8AC3E}">
        <p14:creationId xmlns:p14="http://schemas.microsoft.com/office/powerpoint/2010/main" val="69379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/>
      <p:bldP spid="14" grpId="0"/>
      <p:bldP spid="17" grpId="0"/>
      <p:bldP spid="19" grpId="0" animBg="1"/>
      <p:bldP spid="20" grpId="0"/>
      <p:bldP spid="21" grpId="0" animBg="1"/>
      <p:bldP spid="22" grpId="0" animBg="1"/>
      <p:bldP spid="23" grpId="0"/>
      <p:bldP spid="28" grpId="0"/>
      <p:bldP spid="29" grpId="0"/>
      <p:bldP spid="31" grpId="0" animBg="1"/>
      <p:bldP spid="32" grpId="0" animBg="1"/>
      <p:bldP spid="3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686</Words>
  <Application>Microsoft Office PowerPoint</Application>
  <PresentationFormat>On-screen Show (4:3)</PresentationFormat>
  <Paragraphs>251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Quantifying the Impact of Edge Computing on Mobile Applications</vt:lpstr>
      <vt:lpstr>Different Names of Edge Computing</vt:lpstr>
      <vt:lpstr>What is a cloudlet?</vt:lpstr>
      <vt:lpstr>Of course cloudlets help.</vt:lpstr>
      <vt:lpstr>Our Contribution</vt:lpstr>
      <vt:lpstr>List of Evaluations</vt:lpstr>
      <vt:lpstr>List of Evaluations</vt:lpstr>
      <vt:lpstr>Experimental Setup - Application</vt:lpstr>
      <vt:lpstr>Experimental Setup - Network</vt:lpstr>
      <vt:lpstr>List of Evaluations</vt:lpstr>
      <vt:lpstr>WiFi Offloading – Response Time</vt:lpstr>
      <vt:lpstr>WiFi Offloading – Response Time</vt:lpstr>
      <vt:lpstr>List of Evaluations</vt:lpstr>
      <vt:lpstr>LTE Offloading – Response Time</vt:lpstr>
      <vt:lpstr>List of Evaluations</vt:lpstr>
      <vt:lpstr>WiFi Offloading - Energy</vt:lpstr>
      <vt:lpstr>More Details in the Paper</vt:lpstr>
      <vt:lpstr>Conclusion</vt:lpstr>
      <vt:lpstr>Thank you!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the Impact of Edge Computing on Mobile Applications</dc:title>
  <dc:creator>Wenlu Hu</dc:creator>
  <cp:lastModifiedBy>Wenlu Hu</cp:lastModifiedBy>
  <cp:revision>242</cp:revision>
  <dcterms:created xsi:type="dcterms:W3CDTF">2016-07-19T17:43:20Z</dcterms:created>
  <dcterms:modified xsi:type="dcterms:W3CDTF">2016-08-22T14:06:22Z</dcterms:modified>
</cp:coreProperties>
</file>