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activeX/activeX1.xml" ContentType="application/vnd.ms-office.activeX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88" r:id="rId2"/>
    <p:sldId id="371" r:id="rId3"/>
    <p:sldId id="372" r:id="rId4"/>
    <p:sldId id="409" r:id="rId5"/>
    <p:sldId id="417" r:id="rId6"/>
    <p:sldId id="415" r:id="rId7"/>
    <p:sldId id="416" r:id="rId8"/>
    <p:sldId id="396" r:id="rId9"/>
    <p:sldId id="382" r:id="rId10"/>
    <p:sldId id="383" r:id="rId11"/>
    <p:sldId id="384" r:id="rId12"/>
    <p:sldId id="386" r:id="rId13"/>
    <p:sldId id="398" r:id="rId14"/>
    <p:sldId id="407" r:id="rId15"/>
    <p:sldId id="266" r:id="rId16"/>
    <p:sldId id="387" r:id="rId17"/>
    <p:sldId id="399" r:id="rId18"/>
    <p:sldId id="401" r:id="rId19"/>
    <p:sldId id="403" r:id="rId20"/>
    <p:sldId id="418" r:id="rId21"/>
    <p:sldId id="339" r:id="rId22"/>
    <p:sldId id="402" r:id="rId23"/>
    <p:sldId id="406" r:id="rId24"/>
    <p:sldId id="341" r:id="rId25"/>
    <p:sldId id="392" r:id="rId26"/>
    <p:sldId id="393" r:id="rId27"/>
    <p:sldId id="394" r:id="rId28"/>
    <p:sldId id="395" r:id="rId29"/>
    <p:sldId id="405" r:id="rId30"/>
    <p:sldId id="404" r:id="rId31"/>
    <p:sldId id="286" r:id="rId32"/>
    <p:sldId id="424" r:id="rId33"/>
    <p:sldId id="425" r:id="rId34"/>
    <p:sldId id="408" r:id="rId35"/>
    <p:sldId id="426" r:id="rId36"/>
    <p:sldId id="422" r:id="rId37"/>
    <p:sldId id="423" r:id="rId38"/>
    <p:sldId id="428" r:id="rId39"/>
    <p:sldId id="427" r:id="rId40"/>
    <p:sldId id="420" r:id="rId41"/>
    <p:sldId id="421" r:id="rId42"/>
    <p:sldId id="41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000099"/>
    <a:srgbClr val="4D4D4D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47" autoAdjust="0"/>
    <p:restoredTop sz="83510" autoAdjust="0"/>
  </p:normalViewPr>
  <p:slideViewPr>
    <p:cSldViewPr snapToGrid="0">
      <p:cViewPr>
        <p:scale>
          <a:sx n="60" d="100"/>
          <a:sy n="60" d="100"/>
        </p:scale>
        <p:origin x="-1557" y="2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1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xyzhang\Desktop\Dropbox\papers\paperKeyBoard\conference\ubik_demo_vid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00"/>
  <ax:ocxPr ax:name="_cy" ax:value="19050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B9E6A-D15E-4FE1-81C8-49F724EEBDF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B2A4-C423-4DC1-A9D2-3E757B214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186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24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3F0CE-9536-446A-A77B-FDE9D38BC440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80570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Setup:</a:t>
            </a:r>
          </a:p>
          <a:p>
            <a:pPr marL="0" indent="0">
              <a:buNone/>
            </a:pPr>
            <a:r>
              <a:rPr lang="en-US" sz="2000" baseline="0" dirty="0" smtClean="0"/>
              <a:t>	keystroke and chirp signal</a:t>
            </a:r>
          </a:p>
          <a:p>
            <a:pPr marL="0" indent="0">
              <a:buNone/>
            </a:pPr>
            <a:r>
              <a:rPr lang="en-US" sz="2000" baseline="0" dirty="0" smtClean="0"/>
              <a:t>	plot their Euclidean distance of signature ASD</a:t>
            </a:r>
          </a:p>
          <a:p>
            <a:pPr marL="0" indent="0">
              <a:buNone/>
            </a:pPr>
            <a:endParaRPr lang="en-US" sz="2000" baseline="0" dirty="0" smtClean="0"/>
          </a:p>
          <a:p>
            <a:pPr marL="0" indent="0">
              <a:buNone/>
            </a:pPr>
            <a:r>
              <a:rPr lang="en-US" sz="2000" baseline="0" dirty="0" smtClean="0"/>
              <a:t>a):</a:t>
            </a:r>
          </a:p>
          <a:p>
            <a:pPr marL="0" indent="0">
              <a:buNone/>
            </a:pPr>
            <a:r>
              <a:rPr lang="en-US" sz="2000" baseline="0" dirty="0" smtClean="0"/>
              <a:t>	each region represents the distance between corresponding two letters</a:t>
            </a:r>
          </a:p>
          <a:p>
            <a:pPr marL="0" indent="0">
              <a:buNone/>
            </a:pPr>
            <a:r>
              <a:rPr lang="en-US" sz="2000" baseline="0" dirty="0" smtClean="0"/>
              <a:t>	the darker the color, the closer of signatures</a:t>
            </a:r>
          </a:p>
          <a:p>
            <a:pPr marL="0" indent="0">
              <a:buNone/>
            </a:pPr>
            <a:r>
              <a:rPr lang="en-US" sz="2000" baseline="0" dirty="0" smtClean="0"/>
              <a:t>	question: 5 times, average of the </a:t>
            </a:r>
          </a:p>
          <a:p>
            <a:pPr marL="0" indent="0">
              <a:buNone/>
            </a:pPr>
            <a:r>
              <a:rPr lang="en-US" sz="2000" baseline="0" dirty="0" smtClean="0"/>
              <a:t>b):</a:t>
            </a:r>
          </a:p>
          <a:p>
            <a:pPr marL="0" indent="0">
              <a:buNone/>
            </a:pPr>
            <a:r>
              <a:rPr lang="en-US" sz="2000" baseline="0" dirty="0" smtClean="0"/>
              <a:t>	Is it because of the surface ? Heterogeneous surface? Is it really location based?</a:t>
            </a:r>
          </a:p>
          <a:p>
            <a:pPr marL="0" indent="0">
              <a:buNone/>
            </a:pPr>
            <a:r>
              <a:rPr lang="en-US" sz="2000" baseline="0" dirty="0" smtClean="0"/>
              <a:t>	use chirp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10 key strokes, normalization, richer set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Core components:</a:t>
            </a:r>
          </a:p>
          <a:p>
            <a:pPr marL="0" indent="0">
              <a:buNone/>
            </a:pPr>
            <a:r>
              <a:rPr lang="en-US" sz="2000" baseline="0" dirty="0" smtClean="0"/>
              <a:t>	detection</a:t>
            </a:r>
          </a:p>
          <a:p>
            <a:pPr marL="0" indent="0">
              <a:buNone/>
            </a:pPr>
            <a:r>
              <a:rPr lang="en-US" sz="2000" baseline="0" dirty="0" smtClean="0"/>
              <a:t>	localization</a:t>
            </a:r>
          </a:p>
          <a:p>
            <a:pPr marL="0" indent="0">
              <a:buNone/>
            </a:pPr>
            <a:r>
              <a:rPr lang="en-US" sz="2000" baseline="0" dirty="0" smtClean="0"/>
              <a:t>	adaptation</a:t>
            </a:r>
          </a:p>
          <a:p>
            <a:pPr marL="0" indent="0">
              <a:buNone/>
            </a:pPr>
            <a:endParaRPr lang="en-US" sz="2000" baseline="0" dirty="0" smtClean="0"/>
          </a:p>
          <a:p>
            <a:pPr marL="0" indent="0">
              <a:buNone/>
            </a:pPr>
            <a:r>
              <a:rPr lang="en-US" sz="2000" baseline="0" dirty="0" smtClean="0"/>
              <a:t>From initial training to keystroke detection is the noise level: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/>
              <a:t>Keystrokes cause small vibration of phone body; human voice does not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/>
              <a:t>On-screen touch noise causes much more significant shaking than on-surface keystrokes</a:t>
            </a:r>
          </a:p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What frequency to use for ASD?</a:t>
            </a:r>
          </a:p>
          <a:p>
            <a:pPr marL="0" indent="0">
              <a:buNone/>
            </a:pPr>
            <a:r>
              <a:rPr lang="en-US" sz="2000" baseline="0" dirty="0" smtClean="0"/>
              <a:t>	high-frequency usually are noises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43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To find the best cutoff frequency, </a:t>
            </a:r>
          </a:p>
          <a:p>
            <a:pPr marL="0" indent="0">
              <a:buNone/>
            </a:pPr>
            <a:r>
              <a:rPr lang="en-US" sz="2000" baseline="0" dirty="0" smtClean="0"/>
              <a:t>	1. assume all elements in ASD </a:t>
            </a:r>
            <a:r>
              <a:rPr lang="en-US" sz="2000" baseline="0" dirty="0" err="1" smtClean="0"/>
              <a:t>fetaure</a:t>
            </a:r>
            <a:r>
              <a:rPr lang="en-US" sz="2000" baseline="0" dirty="0" smtClean="0"/>
              <a:t> has same weight</a:t>
            </a:r>
          </a:p>
          <a:p>
            <a:pPr marL="0" indent="0">
              <a:buNone/>
            </a:pPr>
            <a:r>
              <a:rPr lang="en-US" sz="2000" baseline="0" dirty="0" smtClean="0"/>
              <a:t>	2. find a </a:t>
            </a:r>
            <a:r>
              <a:rPr lang="en-US" sz="2000" baseline="0" dirty="0" err="1" smtClean="0"/>
              <a:t>hyperplane</a:t>
            </a:r>
            <a:r>
              <a:rPr lang="en-US" sz="2000" baseline="0" dirty="0" smtClean="0"/>
              <a:t> that separate correctly identified data with </a:t>
            </a:r>
            <a:r>
              <a:rPr lang="en-US" sz="2000" baseline="0" dirty="0" err="1" smtClean="0"/>
              <a:t>uncorrectly</a:t>
            </a:r>
            <a:r>
              <a:rPr lang="en-US" sz="2000" baseline="0" dirty="0" smtClean="0"/>
              <a:t> predicted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434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Note:</a:t>
            </a:r>
          </a:p>
          <a:p>
            <a:pPr marL="0" indent="0">
              <a:buNone/>
            </a:pPr>
            <a:r>
              <a:rPr lang="en-US" sz="2000" baseline="0" dirty="0" smtClean="0"/>
              <a:t>	do tried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434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Portable computing devices : powerful </a:t>
            </a:r>
          </a:p>
          <a:p>
            <a:pPr marL="0" indent="0">
              <a:buNone/>
            </a:pPr>
            <a:r>
              <a:rPr lang="en-US" sz="2000" baseline="0" dirty="0" smtClean="0"/>
              <a:t>Size of screen keeps shrinking</a:t>
            </a:r>
          </a:p>
          <a:p>
            <a:pPr marL="0" indent="0">
              <a:buNone/>
            </a:pPr>
            <a:r>
              <a:rPr lang="en-US" sz="2000" baseline="0" dirty="0" smtClean="0"/>
              <a:t>Typing hard: 1. screen too small 2. on screen virtual keyboard is error prone</a:t>
            </a:r>
          </a:p>
          <a:p>
            <a:pPr marL="0" indent="0">
              <a:buNone/>
            </a:pPr>
            <a:r>
              <a:rPr lang="en-US" sz="2000" baseline="0" dirty="0" smtClean="0"/>
              <a:t>Joke: yell at your smartphone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2487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2487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087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087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087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087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087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087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08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Bluetooth keyboard and projection keyboard: </a:t>
            </a:r>
          </a:p>
          <a:p>
            <a:pPr marL="0" indent="0">
              <a:buNone/>
            </a:pPr>
            <a:r>
              <a:rPr lang="en-US" sz="2000" baseline="0" dirty="0" smtClean="0"/>
              <a:t>	--- bulky hardware</a:t>
            </a:r>
          </a:p>
          <a:p>
            <a:pPr marL="0" indent="0">
              <a:buNone/>
            </a:pPr>
            <a:r>
              <a:rPr lang="en-US" sz="2000" baseline="0" dirty="0" smtClean="0"/>
              <a:t>	--- expensive</a:t>
            </a:r>
          </a:p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2652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Change this to the spatial correlation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Setup: (normalization)</a:t>
            </a:r>
          </a:p>
          <a:p>
            <a:pPr marL="0" indent="0">
              <a:buNone/>
            </a:pPr>
            <a:r>
              <a:rPr lang="en-US" sz="2000" baseline="0" dirty="0" smtClean="0"/>
              <a:t>	Anchoring group of 25 clicks on a fixed position</a:t>
            </a:r>
          </a:p>
          <a:p>
            <a:pPr marL="0" indent="0">
              <a:buNone/>
            </a:pPr>
            <a:r>
              <a:rPr lang="en-US" sz="2000" baseline="0" dirty="0" smtClean="0"/>
              <a:t>	Generate test keystrokes 5mm to 120 mm</a:t>
            </a:r>
          </a:p>
          <a:p>
            <a:pPr marL="0" indent="0">
              <a:buNone/>
            </a:pPr>
            <a:r>
              <a:rPr lang="en-US" sz="2000" baseline="0" dirty="0" smtClean="0"/>
              <a:t>	Why doesn’t it go through the origin ? ( 0 is the mean within 25 clicks at anchoring </a:t>
            </a:r>
            <a:r>
              <a:rPr lang="en-US" sz="2000" baseline="0" dirty="0" err="1" smtClean="0"/>
              <a:t>grp</a:t>
            </a:r>
            <a:r>
              <a:rPr lang="en-US" sz="2000" baseline="0" dirty="0" smtClean="0"/>
              <a:t>?)</a:t>
            </a:r>
          </a:p>
          <a:p>
            <a:pPr marL="0" indent="0">
              <a:buNone/>
            </a:pPr>
            <a:endParaRPr lang="en-US" sz="2000" baseline="0" dirty="0" smtClean="0"/>
          </a:p>
          <a:p>
            <a:pPr marL="0" indent="0">
              <a:buNone/>
            </a:pPr>
            <a:r>
              <a:rPr lang="en-US" sz="2000" baseline="0" dirty="0" smtClean="0"/>
              <a:t>Keystrokes 10 cm apart has a larger separation than within 10 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When to extract ASD? </a:t>
            </a:r>
          </a:p>
          <a:p>
            <a:pPr marL="0" indent="0">
              <a:buNone/>
            </a:pPr>
            <a:r>
              <a:rPr lang="en-US" sz="2000" baseline="0" dirty="0" smtClean="0"/>
              <a:t>	noise level obtained from training setup, when there is a jump in energy ( which will quickly reaches to </a:t>
            </a:r>
            <a:r>
              <a:rPr lang="en-US" sz="2000" baseline="0" dirty="0" err="1" smtClean="0"/>
              <a:t>Pmax</a:t>
            </a:r>
            <a:r>
              <a:rPr lang="en-US" sz="2000" baseline="0" dirty="0" smtClean="0"/>
              <a:t>), then start</a:t>
            </a:r>
          </a:p>
          <a:p>
            <a:pPr marL="0" indent="0">
              <a:buNone/>
            </a:pPr>
            <a:r>
              <a:rPr lang="en-US" sz="2000" baseline="0" dirty="0" smtClean="0"/>
              <a:t>	end is kept at 10% above the noise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4348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Ubik</a:t>
            </a:r>
            <a:r>
              <a:rPr lang="en-US" baseline="0" dirty="0" smtClean="0"/>
              <a:t> user case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B2A4-C423-4DC1-A9D2-3E757B214B1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8007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PC-like typing experience on a normal size keyboard;</a:t>
            </a:r>
          </a:p>
          <a:p>
            <a:pPr marL="0" indent="0">
              <a:buNone/>
            </a:pPr>
            <a:r>
              <a:rPr lang="en-US" sz="2000" baseline="0" dirty="0" smtClean="0"/>
              <a:t>Using inherent sensing and computation components to identify keystrokes.</a:t>
            </a:r>
          </a:p>
          <a:p>
            <a:pPr marL="0" indent="0">
              <a:buNone/>
            </a:pPr>
            <a:r>
              <a:rPr lang="en-US" sz="2000" baseline="0" dirty="0" smtClean="0"/>
              <a:t>Spontaneous setup; no external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2487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4348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08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err="1" smtClean="0"/>
              <a:t>swype</a:t>
            </a:r>
            <a:endParaRPr lang="en-US" sz="2000" baseline="0" dirty="0" smtClean="0"/>
          </a:p>
          <a:p>
            <a:pPr marL="0" indent="0">
              <a:buNone/>
            </a:pPr>
            <a:r>
              <a:rPr lang="en-US" sz="2000" baseline="0" dirty="0" smtClean="0"/>
              <a:t>	facilitate entering in one fingers</a:t>
            </a:r>
          </a:p>
          <a:p>
            <a:pPr marL="0" indent="0">
              <a:buNone/>
            </a:pPr>
            <a:r>
              <a:rPr lang="en-US" sz="2000" baseline="0" dirty="0" smtClean="0"/>
              <a:t>	small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149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087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PC-like typing experience on a normal size keyboard;</a:t>
            </a:r>
          </a:p>
          <a:p>
            <a:pPr marL="0" indent="0">
              <a:buNone/>
            </a:pPr>
            <a:r>
              <a:rPr lang="en-US" sz="2000" baseline="0" dirty="0" smtClean="0"/>
              <a:t>Using inherent sensing and computation components to identify keystrokes.</a:t>
            </a:r>
          </a:p>
          <a:p>
            <a:pPr marL="0" indent="0">
              <a:buNone/>
            </a:pPr>
            <a:r>
              <a:rPr lang="en-US" sz="2000" baseline="0" dirty="0" smtClean="0"/>
              <a:t>Spontaneous setup; no external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2cm of key distance</a:t>
            </a:r>
          </a:p>
          <a:p>
            <a:pPr marL="0" indent="0">
              <a:buNone/>
            </a:pPr>
            <a:r>
              <a:rPr lang="en-US" sz="2000" baseline="0" dirty="0" smtClean="0"/>
              <a:t>real-time sensing/computation</a:t>
            </a:r>
          </a:p>
          <a:p>
            <a:pPr marL="0" indent="0">
              <a:buNone/>
            </a:pPr>
            <a:r>
              <a:rPr lang="en-US" sz="2000" baseline="0" dirty="0" smtClean="0"/>
              <a:t>Reliable and robustness: phone/keyboard may be displaced during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At first, with gyroscope, 100 samples per second</a:t>
            </a:r>
          </a:p>
          <a:p>
            <a:pPr marL="0" indent="0">
              <a:buNone/>
            </a:pPr>
            <a:r>
              <a:rPr lang="en-US" sz="2000" baseline="0" dirty="0" smtClean="0"/>
              <a:t>Move to audio, several experiments</a:t>
            </a:r>
          </a:p>
          <a:p>
            <a:pPr marL="0" indent="0">
              <a:buNone/>
            </a:pPr>
            <a:endParaRPr lang="en-US" sz="2000" baseline="0" dirty="0" smtClean="0"/>
          </a:p>
          <a:p>
            <a:pPr marL="0" indent="0">
              <a:buNone/>
            </a:pPr>
            <a:r>
              <a:rPr lang="en-US" sz="2000" baseline="0" dirty="0" smtClean="0"/>
              <a:t>Experiment Setup: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Setup:</a:t>
            </a:r>
          </a:p>
          <a:p>
            <a:pPr marL="0" indent="0">
              <a:buNone/>
            </a:pPr>
            <a:r>
              <a:rPr lang="en-US" sz="2000" baseline="0" dirty="0" smtClean="0"/>
              <a:t>	chirp signals two different key locations. Chirp signal same magnitude</a:t>
            </a:r>
          </a:p>
          <a:p>
            <a:pPr marL="0" indent="0">
              <a:buNone/>
            </a:pPr>
            <a:r>
              <a:rPr lang="en-US" sz="2000" baseline="0" dirty="0" smtClean="0"/>
              <a:t>Time Domain Signal Received by microphones:</a:t>
            </a:r>
          </a:p>
          <a:p>
            <a:pPr marL="0" indent="0">
              <a:buNone/>
            </a:pPr>
            <a:r>
              <a:rPr lang="en-US" sz="2000" baseline="0" dirty="0" smtClean="0"/>
              <a:t>	different frequency suffer from fading differently</a:t>
            </a:r>
          </a:p>
          <a:p>
            <a:pPr marL="0" indent="0">
              <a:buNone/>
            </a:pPr>
            <a:r>
              <a:rPr lang="en-US" sz="2000" baseline="0" dirty="0" smtClean="0"/>
              <a:t>	Around same frequency, fading effects are also different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aseline="0" dirty="0" smtClean="0"/>
              <a:t>Frequency Domain: (normalized)</a:t>
            </a:r>
          </a:p>
          <a:p>
            <a:pPr marL="0" indent="0">
              <a:buNone/>
            </a:pPr>
            <a:r>
              <a:rPr lang="en-US" sz="2000" baseline="0" dirty="0" smtClean="0"/>
              <a:t>	Within first 1 KHz</a:t>
            </a:r>
          </a:p>
          <a:p>
            <a:pPr marL="0" indent="0">
              <a:buNone/>
            </a:pPr>
            <a:r>
              <a:rPr lang="en-US" sz="2000" baseline="0" dirty="0" smtClean="0"/>
              <a:t>	different pattern</a:t>
            </a:r>
          </a:p>
          <a:p>
            <a:pPr marL="0" indent="0">
              <a:buNone/>
            </a:pPr>
            <a:r>
              <a:rPr lang="en-US" sz="2000" baseline="0" dirty="0" smtClean="0"/>
              <a:t>Question: is such signature consistent? Is it location based?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6CDF7-6365-42B1-8ADA-9494865DC1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2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063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245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6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905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60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58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1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719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343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68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1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E6F3-AF81-4DA1-BC63-810EA803DF23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85C9-1A7E-4F2F-BF2E-0DB9EA91D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783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IQGNYCFyk&amp;feature=youtu.b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xyzhang\Desktop\Dropbox\papers\paperKeyBoard\conference\ubik_demo_vid.mpeg" TargetMode="Externa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onference/testing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7423" y="1913156"/>
            <a:ext cx="873996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Ubiquitous Keyboard for Small Mobile Devices: </a:t>
            </a:r>
            <a:r>
              <a:rPr lang="en-US" altLang="zh-CN" sz="2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Harnessing Multipath Fading for </a:t>
            </a:r>
            <a:br>
              <a:rPr lang="en-US" altLang="zh-CN" sz="2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zh-CN" sz="2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Fine-Grained Keystroke Localization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45523" y="3889608"/>
            <a:ext cx="338457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J.J.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Wang,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Kaichen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Zhao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Xinyu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Zhang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61176" y="4876543"/>
            <a:ext cx="4436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University of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Wisconsin-Madison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1659" y="3985512"/>
            <a:ext cx="246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Chunyi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Peng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3047" y="4864645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The Ohio State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University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14345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280"/>
    </mc:Choice>
    <mc:Fallback>
      <p:transition spd="slow" advTm="102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Evidence 1: multipath channel profile as signature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9910" y="2608759"/>
            <a:ext cx="5464180" cy="342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6157" y="1090869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Experiment 2:  </a:t>
            </a:r>
            <a:r>
              <a:rPr lang="en-US" altLang="zh-CN" dirty="0" smtClean="0"/>
              <a:t>Amplitude spectrum density of  keystrokes at two different key locations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Evidence 2: Spatial 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ranularity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6157" y="1090869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Experiment:  </a:t>
            </a:r>
            <a:r>
              <a:rPr lang="en-US" altLang="zh-CN" dirty="0" smtClean="0"/>
              <a:t>Euclidean distance between ASD of sounds at 9 key locations, each repeated 5 times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3896" y="2019447"/>
            <a:ext cx="4137830" cy="35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606" y="1963710"/>
            <a:ext cx="4228141" cy="370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6059" y="5744575"/>
            <a:ext cx="462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(a)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each sound source is created by finger/nail clicking on the key locations;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2751268" y="1729289"/>
            <a:ext cx="204400" cy="381894"/>
          </a:xfrm>
          <a:prstGeom prst="rightBrace">
            <a:avLst>
              <a:gd name="adj1" fmla="val 65278"/>
              <a:gd name="adj2" fmla="val 51379"/>
            </a:avLst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3000364" y="1699708"/>
            <a:ext cx="958450" cy="157656"/>
          </a:xfrm>
          <a:prstGeom prst="straightConnector1">
            <a:avLst/>
          </a:prstGeom>
          <a:ln w="15875">
            <a:solidFill>
              <a:srgbClr val="00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5157" y="5746363"/>
            <a:ext cx="4247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(b)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sound source is a chirp tone emitted from the key locations.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Evidence 3: Diversity from multiple microphones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368" y="2106954"/>
            <a:ext cx="6179642" cy="407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6157" y="1090869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Experiment:</a:t>
            </a:r>
            <a:r>
              <a:rPr lang="en-US" altLang="zh-CN" dirty="0" smtClean="0"/>
              <a:t> ASD of 10 key presses received by two microphones on the same Smartphone.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4601" y="2555240"/>
            <a:ext cx="686696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#2:  How to make it work on COTS </a:t>
            </a:r>
            <a:r>
              <a:rPr lang="en-US" altLang="zh-CN" sz="3200" dirty="0" err="1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smartphones</a:t>
            </a: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?</a:t>
            </a:r>
            <a:endParaRPr lang="en-US" altLang="zh-CN" sz="3200" dirty="0">
              <a:solidFill>
                <a:srgbClr val="FF0000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Solution Framework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66" y="1130671"/>
            <a:ext cx="914400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675861" y="3508234"/>
            <a:ext cx="8468139" cy="461665"/>
            <a:chOff x="675861" y="1055410"/>
            <a:chExt cx="8468139" cy="461665"/>
          </a:xfrm>
        </p:grpSpPr>
        <p:sp>
          <p:nvSpPr>
            <p:cNvPr id="8" name="Oval 7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Core components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62"/>
          <p:cNvGrpSpPr/>
          <p:nvPr/>
        </p:nvGrpSpPr>
        <p:grpSpPr>
          <a:xfrm>
            <a:off x="888155" y="4027709"/>
            <a:ext cx="7729538" cy="400110"/>
            <a:chOff x="913792" y="1870587"/>
            <a:chExt cx="7729538" cy="400110"/>
          </a:xfrm>
        </p:grpSpPr>
        <p:sp>
          <p:nvSpPr>
            <p:cNvPr id="11" name="Rectangle 10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Detection, localization, adaptation</a:t>
              </a:r>
              <a:endParaRPr lang="en-US" altLang="zh-CN" dirty="0"/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666891" y="4714918"/>
            <a:ext cx="8468139" cy="461665"/>
            <a:chOff x="675861" y="1055410"/>
            <a:chExt cx="8468139" cy="461665"/>
          </a:xfrm>
        </p:grpSpPr>
        <p:sp>
          <p:nvSpPr>
            <p:cNvPr id="14" name="Oval 1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Flow of operations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2"/>
          <p:cNvGrpSpPr/>
          <p:nvPr/>
        </p:nvGrpSpPr>
        <p:grpSpPr>
          <a:xfrm>
            <a:off x="879185" y="5234393"/>
            <a:ext cx="7729538" cy="400110"/>
            <a:chOff x="913792" y="1870587"/>
            <a:chExt cx="7729538" cy="400110"/>
          </a:xfrm>
        </p:grpSpPr>
        <p:sp>
          <p:nvSpPr>
            <p:cNvPr id="17" name="Rectangle 16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Training =&gt; typing &amp; adaptation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Keystroke detection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Basic detection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5564" y="1592184"/>
            <a:ext cx="7729538" cy="707886"/>
            <a:chOff x="913792" y="1870587"/>
            <a:chExt cx="7729538" cy="707886"/>
          </a:xfrm>
        </p:grpSpPr>
        <p:sp>
          <p:nvSpPr>
            <p:cNvPr id="12" name="Rectangle 11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Energy level detection: key detected when sound signal energy passes a threshold (a bit above noise floor)</a:t>
              </a:r>
              <a:endParaRPr lang="en-US" altLang="zh-C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892" y="2735446"/>
            <a:ext cx="8326502" cy="461665"/>
            <a:chOff x="675861" y="1055410"/>
            <a:chExt cx="8468139" cy="461665"/>
          </a:xfrm>
        </p:grpSpPr>
        <p:sp>
          <p:nvSpPr>
            <p:cNvPr id="15" name="Oval 14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How to set the threshold?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7516" y="3384485"/>
            <a:ext cx="7991372" cy="400110"/>
            <a:chOff x="913792" y="1870587"/>
            <a:chExt cx="7991372" cy="400110"/>
          </a:xfrm>
        </p:grpSpPr>
        <p:sp>
          <p:nvSpPr>
            <p:cNvPr id="26" name="Rectangle 25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099529" y="1870587"/>
              <a:ext cx="780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Adapt threshold using Constant False Alarm Rate (CFAR) algorithm</a:t>
              </a:r>
              <a:endParaRPr lang="en-US" altLang="zh-CN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" y="3988542"/>
            <a:ext cx="8607255" cy="1108322"/>
            <a:chOff x="228354" y="4251747"/>
            <a:chExt cx="8607255" cy="1108322"/>
          </a:xfrm>
        </p:grpSpPr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029974" y="4342648"/>
              <a:ext cx="780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Threshold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 = 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95033578"/>
                </p:ext>
              </p:extLst>
            </p:nvPr>
          </p:nvGraphicFramePr>
          <p:xfrm>
            <a:off x="2439297" y="4308288"/>
            <a:ext cx="1411941" cy="549088"/>
          </p:xfrm>
          <a:graphic>
            <a:graphicData uri="http://schemas.openxmlformats.org/presentationml/2006/ole">
              <p:oleObj spid="_x0000_s61596" name="Equation" r:id="rId4" imgW="457002" imgH="177723" progId="Equation.3">
                <p:embed/>
              </p:oleObj>
            </a:graphicData>
          </a:graphic>
        </p:graphicFrame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28354" y="4959959"/>
              <a:ext cx="35906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Moving average of noise energy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371842" y="4251747"/>
              <a:ext cx="39007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Moving average of noise variance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4233785" y="4898999"/>
              <a:ext cx="4512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A scalar (&gt;1) for safe margin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2415006" y="4795653"/>
              <a:ext cx="308937" cy="147400"/>
            </a:xfrm>
            <a:prstGeom prst="straightConnector1">
              <a:avLst/>
            </a:prstGeom>
            <a:ln w="127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>
              <a:off x="3376490" y="4748952"/>
              <a:ext cx="981199" cy="323123"/>
            </a:xfrm>
            <a:prstGeom prst="straightConnector1">
              <a:avLst/>
            </a:prstGeom>
            <a:ln w="127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 flipV="1">
              <a:off x="3785280" y="4500570"/>
              <a:ext cx="643846" cy="43986"/>
            </a:xfrm>
            <a:prstGeom prst="straightConnector1">
              <a:avLst/>
            </a:prstGeom>
            <a:ln w="127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Keystroke detection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Combating </a:t>
              </a:r>
              <a:r>
                <a:rPr lang="en-US" altLang="zh-CN" sz="24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lang="en-US" altLang="zh-CN" sz="2400" dirty="0" err="1" smtClean="0">
                  <a:latin typeface="Arial" pitchFamily="34" charset="0"/>
                  <a:cs typeface="Arial" pitchFamily="34" charset="0"/>
                </a:rPr>
                <a:t>ursty</a:t>
              </a: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 noise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1041469" y="1607837"/>
            <a:ext cx="8104318" cy="400110"/>
            <a:chOff x="913792" y="1870587"/>
            <a:chExt cx="8104318" cy="400110"/>
          </a:xfrm>
        </p:grpSpPr>
        <p:sp>
          <p:nvSpPr>
            <p:cNvPr id="11" name="Rectangle 10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099529" y="1870587"/>
              <a:ext cx="79185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Use motion sensor (gyro) to filter out </a:t>
              </a:r>
              <a:r>
                <a:rPr lang="en-US" altLang="zh-CN" dirty="0" err="1" smtClean="0"/>
                <a:t>bursty</a:t>
              </a:r>
              <a:r>
                <a:rPr lang="en-US" altLang="zh-CN" dirty="0" smtClean="0"/>
                <a:t> noise</a:t>
              </a:r>
              <a:endParaRPr lang="en-US" altLang="zh-CN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35" y="2437203"/>
            <a:ext cx="6392530" cy="3196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Localization signature design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184506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Frequency-domain filtering of audio samples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33"/>
          <p:cNvGrpSpPr/>
          <p:nvPr/>
        </p:nvGrpSpPr>
        <p:grpSpPr>
          <a:xfrm>
            <a:off x="1046863" y="1705304"/>
            <a:ext cx="7729538" cy="400110"/>
            <a:chOff x="913792" y="1870587"/>
            <a:chExt cx="7729538" cy="400110"/>
          </a:xfrm>
        </p:grpSpPr>
        <p:sp>
          <p:nvSpPr>
            <p:cNvPr id="35" name="Rectangle 34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High-frequency noise compromise stability of signature</a:t>
              </a:r>
              <a:endParaRPr lang="en-US" altLang="zh-CN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5327" y="3364066"/>
            <a:ext cx="4984414" cy="327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711397" y="6476123"/>
            <a:ext cx="240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Frequency (Hz)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84670" y="4269321"/>
            <a:ext cx="2409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Normalized amplitude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603812" y="4485961"/>
            <a:ext cx="2291379" cy="10758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69412" y="3025508"/>
            <a:ext cx="2609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Cutoff  frequency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J 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33"/>
          <p:cNvGrpSpPr/>
          <p:nvPr/>
        </p:nvGrpSpPr>
        <p:grpSpPr>
          <a:xfrm>
            <a:off x="1037893" y="2137412"/>
            <a:ext cx="7729538" cy="400110"/>
            <a:chOff x="913792" y="1870587"/>
            <a:chExt cx="7729538" cy="400110"/>
          </a:xfrm>
        </p:grpSpPr>
        <p:sp>
          <p:nvSpPr>
            <p:cNvPr id="17" name="Rectangle 16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Only use ASD below cutoff </a:t>
              </a:r>
              <a:r>
                <a:rPr lang="en-US" altLang="zh-CN" dirty="0"/>
                <a:t>frequency J in signature</a:t>
              </a:r>
            </a:p>
          </p:txBody>
        </p:sp>
      </p:grpSp>
      <p:grpSp>
        <p:nvGrpSpPr>
          <p:cNvPr id="20" name="Group 33"/>
          <p:cNvGrpSpPr/>
          <p:nvPr/>
        </p:nvGrpSpPr>
        <p:grpSpPr>
          <a:xfrm>
            <a:off x="1039681" y="2591036"/>
            <a:ext cx="7729538" cy="400110"/>
            <a:chOff x="913792" y="1870587"/>
            <a:chExt cx="7729538" cy="400110"/>
          </a:xfrm>
        </p:grpSpPr>
        <p:sp>
          <p:nvSpPr>
            <p:cNvPr id="21" name="Rectangle 20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J differs on different surfaces</a:t>
              </a:r>
              <a:endParaRPr lang="en-US" altLang="zh-CN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5816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Localization signature design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184506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Determining cutoff frequency 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33"/>
          <p:cNvGrpSpPr/>
          <p:nvPr/>
        </p:nvGrpSpPr>
        <p:grpSpPr>
          <a:xfrm>
            <a:off x="1046863" y="1705304"/>
            <a:ext cx="7729538" cy="707886"/>
            <a:chOff x="913792" y="1870587"/>
            <a:chExt cx="7729538" cy="707886"/>
          </a:xfrm>
        </p:grpSpPr>
        <p:sp>
          <p:nvSpPr>
            <p:cNvPr id="35" name="Rectangle 34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Our problem: finding optimal cutoff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J, </a:t>
              </a:r>
              <a:r>
                <a:rPr lang="en-US" altLang="zh-CN" dirty="0" smtClean="0"/>
                <a:t>assuming all elements in the ASD feature vector have the same weight 1</a:t>
              </a:r>
              <a:endParaRPr lang="en-US" altLang="zh-CN" dirty="0"/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3390900" y="2441575"/>
          <a:ext cx="1101725" cy="703263"/>
        </p:xfrm>
        <a:graphic>
          <a:graphicData uri="http://schemas.openxmlformats.org/presentationml/2006/ole">
            <p:oleObj spid="_x0000_s60574" name="Equation" r:id="rId4" imgW="457200" imgH="29210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0271379"/>
              </p:ext>
            </p:extLst>
          </p:nvPr>
        </p:nvGraphicFramePr>
        <p:xfrm>
          <a:off x="2614613" y="3111500"/>
          <a:ext cx="2700337" cy="963613"/>
        </p:xfrm>
        <a:graphic>
          <a:graphicData uri="http://schemas.openxmlformats.org/presentationml/2006/ole">
            <p:oleObj spid="_x0000_s60575" name="Equation" r:id="rId5" imgW="1244520" imgH="444240" progId="Equation.3">
              <p:embed/>
            </p:oleObj>
          </a:graphicData>
        </a:graphic>
      </p:graphicFrame>
      <p:grpSp>
        <p:nvGrpSpPr>
          <p:cNvPr id="19" name="Group 33"/>
          <p:cNvGrpSpPr/>
          <p:nvPr/>
        </p:nvGrpSpPr>
        <p:grpSpPr>
          <a:xfrm>
            <a:off x="973348" y="4170623"/>
            <a:ext cx="7729538" cy="707886"/>
            <a:chOff x="913792" y="1870587"/>
            <a:chExt cx="7729538" cy="707886"/>
          </a:xfrm>
        </p:grpSpPr>
        <p:sp>
          <p:nvSpPr>
            <p:cNvPr id="20" name="Rectangle 19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Converted into a feasibility problem: finding the first J that satisfies:</a:t>
              </a:r>
              <a:endParaRPr lang="en-US" altLang="zh-CN" dirty="0"/>
            </a:p>
          </p:txBody>
        </p:sp>
      </p:grp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203909" y="5474094"/>
            <a:ext cx="754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/>
              <a:t>For all training instances</a:t>
            </a:r>
            <a:endParaRPr lang="en-US" altLang="zh-CN" dirty="0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18205390"/>
              </p:ext>
            </p:extLst>
          </p:nvPr>
        </p:nvGraphicFramePr>
        <p:xfrm>
          <a:off x="2925763" y="4573588"/>
          <a:ext cx="1935162" cy="966787"/>
        </p:xfrm>
        <a:graphic>
          <a:graphicData uri="http://schemas.openxmlformats.org/presentationml/2006/ole">
            <p:oleObj spid="_x0000_s60576" name="Equation" r:id="rId6" imgW="888840" imgH="4442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5816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Localization algorithm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184506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Simplest pattern matching algorithm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951833" y="1760888"/>
            <a:ext cx="7729538" cy="400110"/>
            <a:chOff x="913792" y="1870587"/>
            <a:chExt cx="7729538" cy="400110"/>
          </a:xfrm>
        </p:grpSpPr>
        <p:sp>
          <p:nvSpPr>
            <p:cNvPr id="20" name="Rectangle 19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Nearest neighbor algorithm</a:t>
              </a:r>
              <a:endParaRPr lang="en-US" altLang="zh-CN" dirty="0"/>
            </a:p>
          </p:txBody>
        </p:sp>
      </p:grpSp>
      <p:grpSp>
        <p:nvGrpSpPr>
          <p:cNvPr id="17" name="Group 33"/>
          <p:cNvGrpSpPr/>
          <p:nvPr/>
        </p:nvGrpSpPr>
        <p:grpSpPr>
          <a:xfrm>
            <a:off x="942863" y="2236028"/>
            <a:ext cx="7729538" cy="707886"/>
            <a:chOff x="913792" y="1870587"/>
            <a:chExt cx="7729538" cy="707886"/>
          </a:xfrm>
        </p:grpSpPr>
        <p:sp>
          <p:nvSpPr>
            <p:cNvPr id="18" name="Rectangle 17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Experience: signature design matters more than matching algorithm</a:t>
              </a:r>
              <a:endParaRPr lang="en-US" altLang="zh-CN" dirty="0"/>
            </a:p>
          </p:txBody>
        </p:sp>
      </p:grpSp>
      <p:grpSp>
        <p:nvGrpSpPr>
          <p:cNvPr id="22" name="Group 9"/>
          <p:cNvGrpSpPr/>
          <p:nvPr/>
        </p:nvGrpSpPr>
        <p:grpSpPr>
          <a:xfrm>
            <a:off x="666431" y="3688358"/>
            <a:ext cx="8468139" cy="461665"/>
            <a:chOff x="675861" y="1055410"/>
            <a:chExt cx="8468139" cy="461665"/>
          </a:xfrm>
        </p:grpSpPr>
        <p:sp>
          <p:nvSpPr>
            <p:cNvPr id="23" name="Oval 22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Signal conditioning before matching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33"/>
          <p:cNvGrpSpPr/>
          <p:nvPr/>
        </p:nvGrpSpPr>
        <p:grpSpPr>
          <a:xfrm>
            <a:off x="942403" y="4264740"/>
            <a:ext cx="7729538" cy="400110"/>
            <a:chOff x="913792" y="1870587"/>
            <a:chExt cx="7729538" cy="400110"/>
          </a:xfrm>
        </p:grpSpPr>
        <p:sp>
          <p:nvSpPr>
            <p:cNvPr id="28" name="Rectangle 27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Normalize ASD</a:t>
              </a:r>
              <a:endParaRPr lang="en-US" altLang="zh-CN" dirty="0"/>
            </a:p>
          </p:txBody>
        </p:sp>
      </p:grpSp>
      <p:grpSp>
        <p:nvGrpSpPr>
          <p:cNvPr id="31" name="Group 33"/>
          <p:cNvGrpSpPr/>
          <p:nvPr/>
        </p:nvGrpSpPr>
        <p:grpSpPr>
          <a:xfrm>
            <a:off x="944191" y="4718364"/>
            <a:ext cx="7729538" cy="400110"/>
            <a:chOff x="913792" y="1870587"/>
            <a:chExt cx="7729538" cy="400110"/>
          </a:xfrm>
        </p:grpSpPr>
        <p:sp>
          <p:nvSpPr>
            <p:cNvPr id="32" name="Rectangle 31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Combat variation in click strength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5816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Touch screen is a bottleneck of mobile devices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1900" y="2078332"/>
            <a:ext cx="2096641" cy="7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 descr="http://jinwonghk.files.wordpress.com/2013/03/hong_kong_girls_smartphone.jpg?w=600&amp;h=4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3006" y="4275545"/>
            <a:ext cx="3007670" cy="2256800"/>
          </a:xfrm>
          <a:prstGeom prst="rect">
            <a:avLst/>
          </a:prstGeom>
          <a:noFill/>
        </p:spPr>
      </p:pic>
      <p:grpSp>
        <p:nvGrpSpPr>
          <p:cNvPr id="13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14" name="Oval 1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Touch screen is shrinking. Fingers won’t change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9"/>
          <p:cNvGrpSpPr/>
          <p:nvPr/>
        </p:nvGrpSpPr>
        <p:grpSpPr>
          <a:xfrm>
            <a:off x="666891" y="3735940"/>
            <a:ext cx="8468139" cy="461665"/>
            <a:chOff x="675861" y="1055410"/>
            <a:chExt cx="8468139" cy="461665"/>
          </a:xfrm>
        </p:grpSpPr>
        <p:sp>
          <p:nvSpPr>
            <p:cNvPr id="17" name="Oval 16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Typing can be painful. 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9" name="Picture 2" descr="http://ak2.picdn.net/shutterstock/videos/5612840/preview/stock-footage-male-hand-typing-texting-with-the-index-finger-on-smartphon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8282" y="1753938"/>
            <a:ext cx="2491318" cy="1407595"/>
          </a:xfrm>
          <a:prstGeom prst="rect">
            <a:avLst/>
          </a:prstGeom>
          <a:noFill/>
        </p:spPr>
      </p:pic>
      <p:pic>
        <p:nvPicPr>
          <p:cNvPr id="20" name="图片 1" descr="167655553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8232" y="4386913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4601" y="2555240"/>
            <a:ext cx="686696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#3:  How to make it reliable and robust?</a:t>
            </a:r>
            <a:endParaRPr lang="en-US" altLang="zh-CN" sz="3200" dirty="0">
              <a:solidFill>
                <a:srgbClr val="FF0000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Runtime Adaptation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861" y="1055410"/>
            <a:ext cx="8468139" cy="830997"/>
            <a:chOff x="675861" y="1055410"/>
            <a:chExt cx="8468139" cy="830997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Runtime feedback provides unique opportunity for improving localization accuracy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08707" y="1946052"/>
            <a:ext cx="7729538" cy="400110"/>
            <a:chOff x="913792" y="1870587"/>
            <a:chExt cx="7729538" cy="400110"/>
          </a:xfrm>
        </p:grpSpPr>
        <p:sp>
          <p:nvSpPr>
            <p:cNvPr id="65" name="Rectangle 64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User’s run-time correction, leveraging a candidate list</a:t>
              </a:r>
              <a:endParaRPr lang="en-US" altLang="zh-CN" dirty="0"/>
            </a:p>
          </p:txBody>
        </p:sp>
      </p:grpSp>
      <p:pic>
        <p:nvPicPr>
          <p:cNvPr id="115713" name="Picture 1" descr="F:\talks\UbiK_slides\figures\UbiKU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978" y="2741352"/>
            <a:ext cx="6626712" cy="2689208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 rot="10800000" flipV="1">
            <a:off x="3238053" y="2302160"/>
            <a:ext cx="3065931" cy="1742718"/>
          </a:xfrm>
          <a:prstGeom prst="line">
            <a:avLst/>
          </a:prstGeom>
          <a:ln w="12700">
            <a:solidFill>
              <a:srgbClr val="0000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56707" y="5842159"/>
            <a:ext cx="7729538" cy="400110"/>
            <a:chOff x="913792" y="1870587"/>
            <a:chExt cx="7729538" cy="400110"/>
          </a:xfrm>
        </p:grpSpPr>
        <p:sp>
          <p:nvSpPr>
            <p:cNvPr id="14" name="Rectangle 13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Implicit feedback: uncorrected keys =&gt; likely located correctly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688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Runtime Adaptation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For correctly located keys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62"/>
          <p:cNvGrpSpPr/>
          <p:nvPr/>
        </p:nvGrpSpPr>
        <p:grpSpPr>
          <a:xfrm>
            <a:off x="1108707" y="1644828"/>
            <a:ext cx="7729538" cy="400110"/>
            <a:chOff x="913792" y="1870587"/>
            <a:chExt cx="7729538" cy="400110"/>
          </a:xfrm>
        </p:grpSpPr>
        <p:sp>
          <p:nvSpPr>
            <p:cNvPr id="65" name="Rectangle 64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Insert its ASD into training set</a:t>
              </a:r>
              <a:endParaRPr lang="en-US" altLang="zh-CN" dirty="0"/>
            </a:p>
          </p:txBody>
        </p:sp>
      </p:grpSp>
      <p:grpSp>
        <p:nvGrpSpPr>
          <p:cNvPr id="16" name="Group 62"/>
          <p:cNvGrpSpPr/>
          <p:nvPr/>
        </p:nvGrpSpPr>
        <p:grpSpPr>
          <a:xfrm>
            <a:off x="1110495" y="2184516"/>
            <a:ext cx="7729538" cy="707886"/>
            <a:chOff x="913792" y="1870587"/>
            <a:chExt cx="7729538" cy="707886"/>
          </a:xfrm>
        </p:grpSpPr>
        <p:sp>
          <p:nvSpPr>
            <p:cNvPr id="17" name="Rectangle 16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Increase weight of training instance </a:t>
              </a:r>
              <a:br>
                <a:rPr lang="en-US" altLang="zh-CN" dirty="0" smtClean="0"/>
              </a:br>
              <a:r>
                <a:rPr lang="en-US" altLang="zh-CN" dirty="0" smtClean="0"/>
                <a:t>that matched it</a:t>
              </a:r>
              <a:endParaRPr lang="en-US" altLang="zh-CN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286512" y="2900528"/>
            <a:ext cx="2308848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5405727" y="2027819"/>
            <a:ext cx="1755290" cy="1794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6368527" y="1613647"/>
            <a:ext cx="731520" cy="774551"/>
          </a:xfrm>
          <a:custGeom>
            <a:avLst/>
            <a:gdLst>
              <a:gd name="connsiteX0" fmla="*/ 0 w 731520"/>
              <a:gd name="connsiteY0" fmla="*/ 774551 h 774551"/>
              <a:gd name="connsiteX1" fmla="*/ 161365 w 731520"/>
              <a:gd name="connsiteY1" fmla="*/ 430306 h 774551"/>
              <a:gd name="connsiteX2" fmla="*/ 451821 w 731520"/>
              <a:gd name="connsiteY2" fmla="*/ 129092 h 774551"/>
              <a:gd name="connsiteX3" fmla="*/ 731520 w 731520"/>
              <a:gd name="connsiteY3" fmla="*/ 0 h 77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774551">
                <a:moveTo>
                  <a:pt x="0" y="774551"/>
                </a:moveTo>
                <a:cubicBezTo>
                  <a:pt x="43031" y="656216"/>
                  <a:pt x="86062" y="537882"/>
                  <a:pt x="161365" y="430306"/>
                </a:cubicBezTo>
                <a:cubicBezTo>
                  <a:pt x="236668" y="322730"/>
                  <a:pt x="356795" y="200810"/>
                  <a:pt x="451821" y="129092"/>
                </a:cubicBezTo>
                <a:cubicBezTo>
                  <a:pt x="546847" y="57374"/>
                  <a:pt x="639183" y="28687"/>
                  <a:pt x="731520" y="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100047" y="1624405"/>
            <a:ext cx="101121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0800000">
            <a:off x="5670056" y="1204843"/>
            <a:ext cx="677108" cy="1538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dirty="0" smtClean="0"/>
              <a:t>Weight of training instance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745507" y="2936838"/>
            <a:ext cx="111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#of right matches</a:t>
            </a:r>
            <a:endParaRPr lang="en-US" dirty="0"/>
          </a:p>
        </p:txBody>
      </p:sp>
      <p:grpSp>
        <p:nvGrpSpPr>
          <p:cNvPr id="33" name="Group 9"/>
          <p:cNvGrpSpPr/>
          <p:nvPr/>
        </p:nvGrpSpPr>
        <p:grpSpPr>
          <a:xfrm>
            <a:off x="666891" y="3660634"/>
            <a:ext cx="8468139" cy="461665"/>
            <a:chOff x="675861" y="1055410"/>
            <a:chExt cx="8468139" cy="461665"/>
          </a:xfrm>
        </p:grpSpPr>
        <p:sp>
          <p:nvSpPr>
            <p:cNvPr id="34" name="Oval 3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For wrongly located keys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62"/>
          <p:cNvGrpSpPr/>
          <p:nvPr/>
        </p:nvGrpSpPr>
        <p:grpSpPr>
          <a:xfrm>
            <a:off x="1101525" y="4198050"/>
            <a:ext cx="7729538" cy="707886"/>
            <a:chOff x="913792" y="1870587"/>
            <a:chExt cx="7729538" cy="707886"/>
          </a:xfrm>
        </p:grpSpPr>
        <p:sp>
          <p:nvSpPr>
            <p:cNvPr id="40" name="Rectangle 39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Decrease weight of training instance </a:t>
              </a:r>
              <a:br>
                <a:rPr lang="en-US" altLang="zh-CN" dirty="0" smtClean="0"/>
              </a:br>
              <a:r>
                <a:rPr lang="en-US" altLang="zh-CN" dirty="0" smtClean="0"/>
                <a:t>that matched it</a:t>
              </a:r>
              <a:endParaRPr lang="en-US" altLang="zh-CN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6277542" y="5505752"/>
            <a:ext cx="2308848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5396757" y="4633043"/>
            <a:ext cx="1755290" cy="1794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 rot="16200000">
            <a:off x="6359557" y="4251145"/>
            <a:ext cx="731520" cy="774551"/>
          </a:xfrm>
          <a:custGeom>
            <a:avLst/>
            <a:gdLst>
              <a:gd name="connsiteX0" fmla="*/ 0 w 731520"/>
              <a:gd name="connsiteY0" fmla="*/ 774551 h 774551"/>
              <a:gd name="connsiteX1" fmla="*/ 161365 w 731520"/>
              <a:gd name="connsiteY1" fmla="*/ 430306 h 774551"/>
              <a:gd name="connsiteX2" fmla="*/ 451821 w 731520"/>
              <a:gd name="connsiteY2" fmla="*/ 129092 h 774551"/>
              <a:gd name="connsiteX3" fmla="*/ 731520 w 731520"/>
              <a:gd name="connsiteY3" fmla="*/ 0 h 77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774551">
                <a:moveTo>
                  <a:pt x="0" y="774551"/>
                </a:moveTo>
                <a:cubicBezTo>
                  <a:pt x="43031" y="656216"/>
                  <a:pt x="86062" y="537882"/>
                  <a:pt x="161365" y="430306"/>
                </a:cubicBezTo>
                <a:cubicBezTo>
                  <a:pt x="236668" y="322730"/>
                  <a:pt x="356795" y="200810"/>
                  <a:pt x="451821" y="129092"/>
                </a:cubicBezTo>
                <a:cubicBezTo>
                  <a:pt x="546847" y="57374"/>
                  <a:pt x="639183" y="28687"/>
                  <a:pt x="731520" y="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91077" y="5004205"/>
            <a:ext cx="101121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0800000">
            <a:off x="5661086" y="3810067"/>
            <a:ext cx="677108" cy="1538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dirty="0" smtClean="0"/>
              <a:t>Weight of training instance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7736537" y="5542062"/>
            <a:ext cx="124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#of wrong matches</a:t>
            </a:r>
            <a:endParaRPr lang="en-US" dirty="0"/>
          </a:p>
        </p:txBody>
      </p:sp>
      <p:grpSp>
        <p:nvGrpSpPr>
          <p:cNvPr id="48" name="Group 62"/>
          <p:cNvGrpSpPr/>
          <p:nvPr/>
        </p:nvGrpSpPr>
        <p:grpSpPr>
          <a:xfrm>
            <a:off x="1103313" y="4920624"/>
            <a:ext cx="7729538" cy="707886"/>
            <a:chOff x="913792" y="1870587"/>
            <a:chExt cx="7729538" cy="707886"/>
          </a:xfrm>
        </p:grpSpPr>
        <p:sp>
          <p:nvSpPr>
            <p:cNvPr id="49" name="Rectangle 48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Remove from training set if it ranks</a:t>
              </a:r>
              <a:br>
                <a:rPr lang="en-US" altLang="zh-CN" dirty="0" smtClean="0"/>
              </a:br>
              <a:r>
                <a:rPr lang="en-US" altLang="zh-CN" dirty="0" smtClean="0"/>
                <a:t>lower than set size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688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4601" y="2555240"/>
            <a:ext cx="68669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Evaluation </a:t>
            </a:r>
            <a:r>
              <a:rPr lang="en-US" altLang="zh-CN" sz="320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on Android Phone</a:t>
            </a:r>
            <a:endParaRPr lang="en-US" altLang="zh-CN" sz="3200" dirty="0">
              <a:solidFill>
                <a:srgbClr val="FF0000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Baseline test of accuracy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Detection accuracy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l="-203" r="203" b="35176"/>
          <a:stretch/>
        </p:blipFill>
        <p:spPr bwMode="auto">
          <a:xfrm>
            <a:off x="856820" y="2049135"/>
            <a:ext cx="7161418" cy="161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666891" y="4402936"/>
            <a:ext cx="8468139" cy="461665"/>
            <a:chOff x="675861" y="1055410"/>
            <a:chExt cx="8468139" cy="461665"/>
          </a:xfrm>
        </p:grpSpPr>
        <p:sp>
          <p:nvSpPr>
            <p:cNvPr id="12" name="Oval 11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Localization accuracy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066" y="5155752"/>
            <a:ext cx="7282927" cy="94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01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Impact of run-time adaptation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770" y="966469"/>
            <a:ext cx="71247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62"/>
          <p:cNvGrpSpPr/>
          <p:nvPr/>
        </p:nvGrpSpPr>
        <p:grpSpPr>
          <a:xfrm>
            <a:off x="560067" y="5721973"/>
            <a:ext cx="7729538" cy="400110"/>
            <a:chOff x="913792" y="1870587"/>
            <a:chExt cx="7729538" cy="400110"/>
          </a:xfrm>
        </p:grpSpPr>
        <p:sp>
          <p:nvSpPr>
            <p:cNvPr id="9" name="Rectangle 8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Quickly recover from disposition of </a:t>
              </a:r>
              <a:r>
                <a:rPr lang="en-US" altLang="zh-CN" dirty="0" err="1" smtClean="0"/>
                <a:t>smartphone</a:t>
              </a:r>
              <a:endParaRPr lang="en-US" altLang="zh-CN" dirty="0"/>
            </a:p>
          </p:txBody>
        </p:sp>
      </p:grpSp>
      <p:grpSp>
        <p:nvGrpSpPr>
          <p:cNvPr id="11" name="Group 62"/>
          <p:cNvGrpSpPr/>
          <p:nvPr/>
        </p:nvGrpSpPr>
        <p:grpSpPr>
          <a:xfrm>
            <a:off x="561855" y="6154081"/>
            <a:ext cx="7729538" cy="707886"/>
            <a:chOff x="913792" y="1870587"/>
            <a:chExt cx="7729538" cy="707886"/>
          </a:xfrm>
        </p:grpSpPr>
        <p:sp>
          <p:nvSpPr>
            <p:cNvPr id="12" name="Rectangle 11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Best practice: reposition phone to original position </a:t>
              </a:r>
              <a:br>
                <a:rPr lang="en-US" altLang="zh-CN" dirty="0" smtClean="0"/>
              </a:br>
              <a:r>
                <a:rPr lang="en-US" altLang="zh-CN" dirty="0" smtClean="0"/>
                <a:t>(Best realignment)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01103"/>
      </p:ext>
    </p:extLst>
  </p:cSld>
  <p:clrMapOvr>
    <a:masterClrMapping/>
  </p:clrMapOvr>
  <p:transition spd="slow" advTm="4113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User study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152232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Setup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2"/>
          <p:cNvGrpSpPr/>
          <p:nvPr/>
        </p:nvGrpSpPr>
        <p:grpSpPr>
          <a:xfrm>
            <a:off x="861282" y="1709370"/>
            <a:ext cx="7729538" cy="400110"/>
            <a:chOff x="913792" y="1870587"/>
            <a:chExt cx="7729538" cy="400110"/>
          </a:xfrm>
        </p:grpSpPr>
        <p:sp>
          <p:nvSpPr>
            <p:cNvPr id="8" name="Rectangle 7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7 users, 1 experienced, 2 familiar, 4 new to </a:t>
              </a:r>
              <a:r>
                <a:rPr lang="en-US" altLang="zh-CN" dirty="0" err="1" smtClean="0"/>
                <a:t>UbiK</a:t>
              </a:r>
              <a:endParaRPr lang="en-US" altLang="zh-CN" dirty="0"/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863070" y="2195268"/>
            <a:ext cx="7729538" cy="400110"/>
            <a:chOff x="913792" y="1870587"/>
            <a:chExt cx="7729538" cy="400110"/>
          </a:xfrm>
        </p:grpSpPr>
        <p:sp>
          <p:nvSpPr>
            <p:cNvPr id="11" name="Rectangle 10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Test </a:t>
              </a:r>
              <a:r>
                <a:rPr lang="en-US" altLang="zh-CN" dirty="0" err="1" smtClean="0"/>
                <a:t>UbiK</a:t>
              </a:r>
              <a:r>
                <a:rPr lang="en-US" altLang="zh-CN" dirty="0" smtClean="0"/>
                <a:t> in different environment: office, home, library</a:t>
              </a:r>
              <a:endParaRPr lang="en-US" altLang="zh-CN" dirty="0"/>
            </a:p>
          </p:txBody>
        </p:sp>
      </p:grpSp>
      <p:grpSp>
        <p:nvGrpSpPr>
          <p:cNvPr id="16" name="Group 9"/>
          <p:cNvGrpSpPr/>
          <p:nvPr/>
        </p:nvGrpSpPr>
        <p:grpSpPr>
          <a:xfrm>
            <a:off x="675861" y="3380868"/>
            <a:ext cx="8468139" cy="461665"/>
            <a:chOff x="675861" y="1055410"/>
            <a:chExt cx="8468139" cy="461665"/>
          </a:xfrm>
        </p:grpSpPr>
        <p:sp>
          <p:nvSpPr>
            <p:cNvPr id="17" name="Oval 16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Benchmarks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62"/>
          <p:cNvGrpSpPr/>
          <p:nvPr/>
        </p:nvGrpSpPr>
        <p:grpSpPr>
          <a:xfrm>
            <a:off x="861282" y="3938006"/>
            <a:ext cx="7729538" cy="400110"/>
            <a:chOff x="913792" y="1870587"/>
            <a:chExt cx="7729538" cy="400110"/>
          </a:xfrm>
        </p:grpSpPr>
        <p:sp>
          <p:nvSpPr>
            <p:cNvPr id="20" name="Rectangle 19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PC keyboard, on-screen keyboard, </a:t>
              </a:r>
              <a:r>
                <a:rPr lang="en-US" altLang="zh-CN" dirty="0" err="1" smtClean="0"/>
                <a:t>Swype</a:t>
              </a:r>
              <a:endParaRPr lang="en-US" altLang="zh-CN" dirty="0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657" y="4672405"/>
            <a:ext cx="3379773" cy="169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 descr="http://www.techfeb.com/wp-content/uploads/2013/10/typing-on-android-keyboard_thum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9528" y="4846320"/>
            <a:ext cx="3065032" cy="1414630"/>
          </a:xfrm>
          <a:prstGeom prst="rect">
            <a:avLst/>
          </a:prstGeom>
          <a:noFill/>
        </p:spPr>
      </p:pic>
      <p:pic>
        <p:nvPicPr>
          <p:cNvPr id="9224" name="Picture 8" descr="http://www.rgbstock.com/cache1nEQru/users/l/lu/lusi/300/mhANQm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120" y="4542286"/>
            <a:ext cx="1713618" cy="17079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01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User study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Real text input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758" y="1503842"/>
            <a:ext cx="67183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Brace 7"/>
          <p:cNvSpPr/>
          <p:nvPr/>
        </p:nvSpPr>
        <p:spPr>
          <a:xfrm rot="5400000">
            <a:off x="2972700" y="5624100"/>
            <a:ext cx="282600" cy="1288800"/>
          </a:xfrm>
          <a:prstGeom prst="rightBrace">
            <a:avLst>
              <a:gd name="adj1" fmla="val 4038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5600" y="6387868"/>
            <a:ext cx="12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Familiar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7200" y="6222268"/>
            <a:ext cx="144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Experienced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054900" y="4995766"/>
            <a:ext cx="282600" cy="2684400"/>
          </a:xfrm>
          <a:prstGeom prst="rightBrace">
            <a:avLst>
              <a:gd name="adj1" fmla="val 4038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2400" y="6457334"/>
            <a:ext cx="12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1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User study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Random text input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926" y="1538904"/>
            <a:ext cx="66484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01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Other concerns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49135" y="207268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Arial" pitchFamily="34" charset="0"/>
                  <a:cs typeface="Arial" pitchFamily="34" charset="0"/>
                </a:rPr>
                <a:t>Lack of kinesthetic feedback</a:t>
              </a: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649135" y="3290978"/>
            <a:ext cx="8468139" cy="461665"/>
            <a:chOff x="675861" y="1055410"/>
            <a:chExt cx="8468139" cy="461665"/>
          </a:xfrm>
        </p:grpSpPr>
        <p:sp>
          <p:nvSpPr>
            <p:cNvPr id="14" name="Oval 1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Hard to type on the correct keys for inexperienced users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9"/>
          <p:cNvGrpSpPr/>
          <p:nvPr/>
        </p:nvGrpSpPr>
        <p:grpSpPr>
          <a:xfrm>
            <a:off x="649135" y="4472879"/>
            <a:ext cx="8468139" cy="461665"/>
            <a:chOff x="675861" y="1055410"/>
            <a:chExt cx="8468139" cy="461665"/>
          </a:xfrm>
        </p:grpSpPr>
        <p:sp>
          <p:nvSpPr>
            <p:cNvPr id="23" name="Oval 1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Keystroke sound may be contaminated by noise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01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Existing Solutions -- Hardware</a:t>
            </a:r>
          </a:p>
        </p:txBody>
      </p:sp>
      <p:pic>
        <p:nvPicPr>
          <p:cNvPr id="94210" name="Picture 2" descr="http://www.celluon.com/images/p_magic_cube_over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8450" y="1897063"/>
            <a:ext cx="3321271" cy="3298754"/>
          </a:xfrm>
          <a:prstGeom prst="rect">
            <a:avLst/>
          </a:prstGeom>
          <a:noFill/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50582" y="1611138"/>
            <a:ext cx="31848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 smtClean="0">
                <a:latin typeface="Comic Sans MS" pitchFamily="66" charset="0"/>
                <a:cs typeface="Arial" pitchFamily="34" charset="0"/>
              </a:rPr>
              <a:t>Bluetooth keyboard</a:t>
            </a:r>
            <a:endParaRPr lang="en-US" altLang="zh-CN" sz="20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06489" y="1607651"/>
            <a:ext cx="31848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 smtClean="0">
                <a:latin typeface="Comic Sans MS" pitchFamily="66" charset="0"/>
                <a:cs typeface="Arial" pitchFamily="34" charset="0"/>
              </a:rPr>
              <a:t>Projection keyboard</a:t>
            </a:r>
            <a:endParaRPr lang="en-US" altLang="zh-CN" sz="20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9902" y="5717754"/>
            <a:ext cx="356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Wireless Keyboard  $</a:t>
            </a:r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7422" y="5711109"/>
            <a:ext cx="459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111111"/>
                </a:solidFill>
                <a:cs typeface="Helvetica" charset="0"/>
              </a:rPr>
              <a:t>Celluon</a:t>
            </a:r>
            <a:r>
              <a:rPr lang="en-US" dirty="0" smtClean="0">
                <a:solidFill>
                  <a:srgbClr val="111111"/>
                </a:solidFill>
                <a:cs typeface="Helvetica" charset="0"/>
              </a:rPr>
              <a:t> </a:t>
            </a:r>
            <a:r>
              <a:rPr lang="en-US" dirty="0">
                <a:solidFill>
                  <a:srgbClr val="111111"/>
                </a:solidFill>
                <a:cs typeface="Helvetica" charset="0"/>
              </a:rPr>
              <a:t>Laser Projection Keyboard $79.99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0" y="2520752"/>
            <a:ext cx="3724902" cy="26750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Conclusion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Text-entry: a major problem for mobile devices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666891" y="1856657"/>
            <a:ext cx="8468139" cy="461665"/>
            <a:chOff x="675861" y="1055410"/>
            <a:chExt cx="8468139" cy="461665"/>
          </a:xfrm>
        </p:grpSpPr>
        <p:sp>
          <p:nvSpPr>
            <p:cNvPr id="9" name="Oval 8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err="1" smtClean="0">
                  <a:latin typeface="Arial" pitchFamily="34" charset="0"/>
                  <a:cs typeface="Arial" pitchFamily="34" charset="0"/>
                </a:rPr>
                <a:t>UbiK</a:t>
              </a: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: cast it as a fine-grained localization problem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62"/>
          <p:cNvGrpSpPr/>
          <p:nvPr/>
        </p:nvGrpSpPr>
        <p:grpSpPr>
          <a:xfrm>
            <a:off x="875616" y="2524597"/>
            <a:ext cx="7729538" cy="400110"/>
            <a:chOff x="913792" y="1870587"/>
            <a:chExt cx="7729538" cy="400110"/>
          </a:xfrm>
        </p:grpSpPr>
        <p:sp>
          <p:nvSpPr>
            <p:cNvPr id="15" name="Rectangle 14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Amplitude Spectrum Density as Features</a:t>
              </a:r>
              <a:endParaRPr lang="en-US" altLang="zh-CN" dirty="0"/>
            </a:p>
          </p:txBody>
        </p:sp>
      </p:grpSp>
      <p:grpSp>
        <p:nvGrpSpPr>
          <p:cNvPr id="17" name="Group 62"/>
          <p:cNvGrpSpPr/>
          <p:nvPr/>
        </p:nvGrpSpPr>
        <p:grpSpPr>
          <a:xfrm>
            <a:off x="877404" y="3021253"/>
            <a:ext cx="7729538" cy="400110"/>
            <a:chOff x="913792" y="1870587"/>
            <a:chExt cx="7729538" cy="400110"/>
          </a:xfrm>
        </p:grpSpPr>
        <p:sp>
          <p:nvSpPr>
            <p:cNvPr id="18" name="Rectangle 17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Detection =&gt; localization =&gt; run-time adaptation</a:t>
              </a:r>
              <a:endParaRPr lang="en-US" altLang="zh-CN" dirty="0"/>
            </a:p>
          </p:txBody>
        </p:sp>
      </p:grpSp>
      <p:grpSp>
        <p:nvGrpSpPr>
          <p:cNvPr id="20" name="Group 9"/>
          <p:cNvGrpSpPr/>
          <p:nvPr/>
        </p:nvGrpSpPr>
        <p:grpSpPr>
          <a:xfrm>
            <a:off x="668679" y="3937468"/>
            <a:ext cx="8468139" cy="461665"/>
            <a:chOff x="675861" y="1055410"/>
            <a:chExt cx="8468139" cy="461665"/>
          </a:xfrm>
        </p:grpSpPr>
        <p:sp>
          <p:nvSpPr>
            <p:cNvPr id="21" name="Oval 20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Ongoing work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62"/>
          <p:cNvGrpSpPr/>
          <p:nvPr/>
        </p:nvGrpSpPr>
        <p:grpSpPr>
          <a:xfrm>
            <a:off x="875616" y="4526880"/>
            <a:ext cx="7729538" cy="400110"/>
            <a:chOff x="913792" y="1870587"/>
            <a:chExt cx="7729538" cy="400110"/>
          </a:xfrm>
        </p:grpSpPr>
        <p:sp>
          <p:nvSpPr>
            <p:cNvPr id="26" name="Rectangle 25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smtClean="0"/>
                <a:t>Full migration to </a:t>
              </a:r>
              <a:r>
                <a:rPr lang="en-US" altLang="zh-CN" dirty="0" smtClean="0"/>
                <a:t>application-level to support more mobile devices</a:t>
              </a:r>
              <a:endParaRPr lang="en-US" altLang="zh-CN" dirty="0"/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866646" y="4991262"/>
            <a:ext cx="7729538" cy="400110"/>
            <a:chOff x="913792" y="1870587"/>
            <a:chExt cx="7729538" cy="400110"/>
          </a:xfrm>
        </p:grpSpPr>
        <p:sp>
          <p:nvSpPr>
            <p:cNvPr id="29" name="Rectangle 28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Further enhancement, e.g., dictionary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01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667000" y="2383971"/>
            <a:ext cx="3810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altLang="zh-CN" sz="4800" dirty="0"/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06215" y="4077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56014" y="3800723"/>
            <a:ext cx="53750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Welcome to our </a:t>
            </a:r>
            <a:r>
              <a:rPr lang="en-US" sz="2800" dirty="0" err="1" smtClean="0"/>
              <a:t>Ubik</a:t>
            </a:r>
            <a:r>
              <a:rPr lang="en-US" sz="2800" dirty="0" smtClean="0"/>
              <a:t> demo!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UbiK</a:t>
            </a:r>
            <a:r>
              <a:rPr lang="en-US" sz="2800" dirty="0" smtClean="0"/>
              <a:t> online demo: </a:t>
            </a:r>
            <a:r>
              <a:rPr lang="en-US" sz="2800" dirty="0" smtClean="0">
                <a:hlinkClick r:id="rId3"/>
              </a:rPr>
              <a:t>https://www.youtube.com/watch?v=RIIQGNYCFyk&amp;feature=youtu.be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0705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931"/>
    </mc:Choice>
    <mc:Fallback>
      <p:transition spd="slow" advTm="393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Evidence 2: 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Temporal 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Granularity</a:t>
            </a: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63" y="2019300"/>
            <a:ext cx="50958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6157" y="1090869"/>
            <a:ext cx="754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Experiment 2:  </a:t>
            </a:r>
            <a:r>
              <a:rPr lang="en-US" altLang="zh-CN" dirty="0" smtClean="0"/>
              <a:t>Temporal variation of location signature (the ASD)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Evidence 2: 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Spatial 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Granularity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6157" y="1090869"/>
            <a:ext cx="817079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Experiment 2:  </a:t>
            </a:r>
          </a:p>
          <a:p>
            <a:r>
              <a:rPr lang="en-US" altLang="zh-CN" dirty="0" smtClean="0"/>
              <a:t>Mean Euclidean Distance between Testing and Anchoring Position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48" y="2134042"/>
            <a:ext cx="4980611" cy="39925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8288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Traditional dual-</a:t>
            </a:r>
            <a:r>
              <a:rPr lang="en-US" altLang="zh-CN" sz="28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mic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acoustic localization algorithms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972" y="3144085"/>
            <a:ext cx="8649148" cy="271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2"/>
          <p:cNvGrpSpPr/>
          <p:nvPr/>
        </p:nvGrpSpPr>
        <p:grpSpPr>
          <a:xfrm>
            <a:off x="468607" y="1176933"/>
            <a:ext cx="7729538" cy="707886"/>
            <a:chOff x="913792" y="1870587"/>
            <a:chExt cx="7729538" cy="707886"/>
          </a:xfrm>
        </p:grpSpPr>
        <p:sp>
          <p:nvSpPr>
            <p:cNvPr id="9" name="Rectangle 8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Ideally, TDOA and energy difference between the two </a:t>
              </a:r>
              <a:r>
                <a:rPr lang="en-US" altLang="zh-CN" dirty="0" err="1" smtClean="0"/>
                <a:t>mics</a:t>
              </a:r>
              <a:r>
                <a:rPr lang="en-US" altLang="zh-CN" dirty="0" smtClean="0"/>
                <a:t> can be used to pinpoint the keystroke sound</a:t>
              </a:r>
              <a:endParaRPr lang="en-US" altLang="zh-CN" dirty="0"/>
            </a:p>
          </p:txBody>
        </p:sp>
      </p:grpSp>
      <p:grpSp>
        <p:nvGrpSpPr>
          <p:cNvPr id="3" name="Group 62"/>
          <p:cNvGrpSpPr/>
          <p:nvPr/>
        </p:nvGrpSpPr>
        <p:grpSpPr>
          <a:xfrm>
            <a:off x="459637" y="2017845"/>
            <a:ext cx="7729538" cy="400110"/>
            <a:chOff x="913792" y="1870587"/>
            <a:chExt cx="7729538" cy="400110"/>
          </a:xfrm>
        </p:grpSpPr>
        <p:sp>
          <p:nvSpPr>
            <p:cNvPr id="12" name="Rectangle 11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In reality, TDOA and energy difference are very unstable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Localization signature design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184506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Truncate time-domain audio samples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098" name="Picture 2" descr="F:\talks\UbiK_slides\keySignal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061" y="2230642"/>
            <a:ext cx="7880957" cy="3169696"/>
          </a:xfrm>
          <a:prstGeom prst="rect">
            <a:avLst/>
          </a:prstGeom>
          <a:noFill/>
        </p:spPr>
      </p:pic>
      <p:sp>
        <p:nvSpPr>
          <p:cNvPr id="16" name="Freeform 15"/>
          <p:cNvSpPr/>
          <p:nvPr/>
        </p:nvSpPr>
        <p:spPr>
          <a:xfrm>
            <a:off x="2086984" y="3085652"/>
            <a:ext cx="5314277" cy="475129"/>
          </a:xfrm>
          <a:custGeom>
            <a:avLst/>
            <a:gdLst>
              <a:gd name="connsiteX0" fmla="*/ 0 w 5314277"/>
              <a:gd name="connsiteY0" fmla="*/ 475129 h 475129"/>
              <a:gd name="connsiteX1" fmla="*/ 225910 w 5314277"/>
              <a:gd name="connsiteY1" fmla="*/ 453614 h 475129"/>
              <a:gd name="connsiteX2" fmla="*/ 408790 w 5314277"/>
              <a:gd name="connsiteY2" fmla="*/ 421341 h 475129"/>
              <a:gd name="connsiteX3" fmla="*/ 559397 w 5314277"/>
              <a:gd name="connsiteY3" fmla="*/ 324522 h 475129"/>
              <a:gd name="connsiteX4" fmla="*/ 742277 w 5314277"/>
              <a:gd name="connsiteY4" fmla="*/ 313764 h 475129"/>
              <a:gd name="connsiteX5" fmla="*/ 860611 w 5314277"/>
              <a:gd name="connsiteY5" fmla="*/ 335280 h 475129"/>
              <a:gd name="connsiteX6" fmla="*/ 1011218 w 5314277"/>
              <a:gd name="connsiteY6" fmla="*/ 356795 h 475129"/>
              <a:gd name="connsiteX7" fmla="*/ 1118795 w 5314277"/>
              <a:gd name="connsiteY7" fmla="*/ 367553 h 475129"/>
              <a:gd name="connsiteX8" fmla="*/ 1247887 w 5314277"/>
              <a:gd name="connsiteY8" fmla="*/ 367553 h 475129"/>
              <a:gd name="connsiteX9" fmla="*/ 1366221 w 5314277"/>
              <a:gd name="connsiteY9" fmla="*/ 367553 h 475129"/>
              <a:gd name="connsiteX10" fmla="*/ 1506070 w 5314277"/>
              <a:gd name="connsiteY10" fmla="*/ 335280 h 475129"/>
              <a:gd name="connsiteX11" fmla="*/ 1570616 w 5314277"/>
              <a:gd name="connsiteY11" fmla="*/ 335280 h 475129"/>
              <a:gd name="connsiteX12" fmla="*/ 1656677 w 5314277"/>
              <a:gd name="connsiteY12" fmla="*/ 367553 h 475129"/>
              <a:gd name="connsiteX13" fmla="*/ 1796527 w 5314277"/>
              <a:gd name="connsiteY13" fmla="*/ 389068 h 475129"/>
              <a:gd name="connsiteX14" fmla="*/ 1861072 w 5314277"/>
              <a:gd name="connsiteY14" fmla="*/ 389068 h 475129"/>
              <a:gd name="connsiteX15" fmla="*/ 2043952 w 5314277"/>
              <a:gd name="connsiteY15" fmla="*/ 399826 h 475129"/>
              <a:gd name="connsiteX16" fmla="*/ 2173044 w 5314277"/>
              <a:gd name="connsiteY16" fmla="*/ 378310 h 475129"/>
              <a:gd name="connsiteX17" fmla="*/ 2280621 w 5314277"/>
              <a:gd name="connsiteY17" fmla="*/ 335280 h 475129"/>
              <a:gd name="connsiteX18" fmla="*/ 2474258 w 5314277"/>
              <a:gd name="connsiteY18" fmla="*/ 259976 h 475129"/>
              <a:gd name="connsiteX19" fmla="*/ 2667896 w 5314277"/>
              <a:gd name="connsiteY19" fmla="*/ 173915 h 475129"/>
              <a:gd name="connsiteX20" fmla="*/ 2915322 w 5314277"/>
              <a:gd name="connsiteY20" fmla="*/ 77096 h 475129"/>
              <a:gd name="connsiteX21" fmla="*/ 3151990 w 5314277"/>
              <a:gd name="connsiteY21" fmla="*/ 1793 h 475129"/>
              <a:gd name="connsiteX22" fmla="*/ 3313355 w 5314277"/>
              <a:gd name="connsiteY22" fmla="*/ 66339 h 475129"/>
              <a:gd name="connsiteX23" fmla="*/ 3399416 w 5314277"/>
              <a:gd name="connsiteY23" fmla="*/ 44823 h 475129"/>
              <a:gd name="connsiteX24" fmla="*/ 3732903 w 5314277"/>
              <a:gd name="connsiteY24" fmla="*/ 152400 h 475129"/>
              <a:gd name="connsiteX25" fmla="*/ 3937298 w 5314277"/>
              <a:gd name="connsiteY25" fmla="*/ 249219 h 475129"/>
              <a:gd name="connsiteX26" fmla="*/ 4152451 w 5314277"/>
              <a:gd name="connsiteY26" fmla="*/ 130884 h 475129"/>
              <a:gd name="connsiteX27" fmla="*/ 4303058 w 5314277"/>
              <a:gd name="connsiteY27" fmla="*/ 120127 h 475129"/>
              <a:gd name="connsiteX28" fmla="*/ 4496696 w 5314277"/>
              <a:gd name="connsiteY28" fmla="*/ 173915 h 475129"/>
              <a:gd name="connsiteX29" fmla="*/ 4647303 w 5314277"/>
              <a:gd name="connsiteY29" fmla="*/ 238461 h 475129"/>
              <a:gd name="connsiteX30" fmla="*/ 4754880 w 5314277"/>
              <a:gd name="connsiteY30" fmla="*/ 281492 h 475129"/>
              <a:gd name="connsiteX31" fmla="*/ 4873214 w 5314277"/>
              <a:gd name="connsiteY31" fmla="*/ 335280 h 475129"/>
              <a:gd name="connsiteX32" fmla="*/ 4948517 w 5314277"/>
              <a:gd name="connsiteY32" fmla="*/ 367553 h 475129"/>
              <a:gd name="connsiteX33" fmla="*/ 5099124 w 5314277"/>
              <a:gd name="connsiteY33" fmla="*/ 421341 h 475129"/>
              <a:gd name="connsiteX34" fmla="*/ 5195943 w 5314277"/>
              <a:gd name="connsiteY34" fmla="*/ 421341 h 475129"/>
              <a:gd name="connsiteX35" fmla="*/ 5314277 w 5314277"/>
              <a:gd name="connsiteY35" fmla="*/ 442856 h 47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314277" h="475129">
                <a:moveTo>
                  <a:pt x="0" y="475129"/>
                </a:moveTo>
                <a:cubicBezTo>
                  <a:pt x="78889" y="468854"/>
                  <a:pt x="157778" y="462579"/>
                  <a:pt x="225910" y="453614"/>
                </a:cubicBezTo>
                <a:cubicBezTo>
                  <a:pt x="294042" y="444649"/>
                  <a:pt x="353209" y="442856"/>
                  <a:pt x="408790" y="421341"/>
                </a:cubicBezTo>
                <a:cubicBezTo>
                  <a:pt x="464371" y="399826"/>
                  <a:pt x="503816" y="342451"/>
                  <a:pt x="559397" y="324522"/>
                </a:cubicBezTo>
                <a:cubicBezTo>
                  <a:pt x="614978" y="306593"/>
                  <a:pt x="692075" y="311971"/>
                  <a:pt x="742277" y="313764"/>
                </a:cubicBezTo>
                <a:cubicBezTo>
                  <a:pt x="792479" y="315557"/>
                  <a:pt x="815788" y="328108"/>
                  <a:pt x="860611" y="335280"/>
                </a:cubicBezTo>
                <a:cubicBezTo>
                  <a:pt x="905434" y="342452"/>
                  <a:pt x="968187" y="351416"/>
                  <a:pt x="1011218" y="356795"/>
                </a:cubicBezTo>
                <a:cubicBezTo>
                  <a:pt x="1054249" y="362174"/>
                  <a:pt x="1079350" y="365760"/>
                  <a:pt x="1118795" y="367553"/>
                </a:cubicBezTo>
                <a:cubicBezTo>
                  <a:pt x="1158240" y="369346"/>
                  <a:pt x="1247887" y="367553"/>
                  <a:pt x="1247887" y="367553"/>
                </a:cubicBezTo>
                <a:cubicBezTo>
                  <a:pt x="1289125" y="367553"/>
                  <a:pt x="1323191" y="372932"/>
                  <a:pt x="1366221" y="367553"/>
                </a:cubicBezTo>
                <a:cubicBezTo>
                  <a:pt x="1409251" y="362174"/>
                  <a:pt x="1472004" y="340659"/>
                  <a:pt x="1506070" y="335280"/>
                </a:cubicBezTo>
                <a:cubicBezTo>
                  <a:pt x="1540136" y="329901"/>
                  <a:pt x="1545515" y="329901"/>
                  <a:pt x="1570616" y="335280"/>
                </a:cubicBezTo>
                <a:cubicBezTo>
                  <a:pt x="1595717" y="340659"/>
                  <a:pt x="1619025" y="358588"/>
                  <a:pt x="1656677" y="367553"/>
                </a:cubicBezTo>
                <a:cubicBezTo>
                  <a:pt x="1694329" y="376518"/>
                  <a:pt x="1762461" y="385482"/>
                  <a:pt x="1796527" y="389068"/>
                </a:cubicBezTo>
                <a:cubicBezTo>
                  <a:pt x="1830593" y="392654"/>
                  <a:pt x="1819835" y="387275"/>
                  <a:pt x="1861072" y="389068"/>
                </a:cubicBezTo>
                <a:cubicBezTo>
                  <a:pt x="1902309" y="390861"/>
                  <a:pt x="1991957" y="401619"/>
                  <a:pt x="2043952" y="399826"/>
                </a:cubicBezTo>
                <a:cubicBezTo>
                  <a:pt x="2095947" y="398033"/>
                  <a:pt x="2133599" y="389068"/>
                  <a:pt x="2173044" y="378310"/>
                </a:cubicBezTo>
                <a:cubicBezTo>
                  <a:pt x="2212489" y="367552"/>
                  <a:pt x="2280621" y="335280"/>
                  <a:pt x="2280621" y="335280"/>
                </a:cubicBezTo>
                <a:cubicBezTo>
                  <a:pt x="2330823" y="315558"/>
                  <a:pt x="2409712" y="286870"/>
                  <a:pt x="2474258" y="259976"/>
                </a:cubicBezTo>
                <a:cubicBezTo>
                  <a:pt x="2538804" y="233082"/>
                  <a:pt x="2594385" y="204395"/>
                  <a:pt x="2667896" y="173915"/>
                </a:cubicBezTo>
                <a:cubicBezTo>
                  <a:pt x="2741407" y="143435"/>
                  <a:pt x="2834640" y="105783"/>
                  <a:pt x="2915322" y="77096"/>
                </a:cubicBezTo>
                <a:cubicBezTo>
                  <a:pt x="2996004" y="48409"/>
                  <a:pt x="3085651" y="3586"/>
                  <a:pt x="3151990" y="1793"/>
                </a:cubicBezTo>
                <a:cubicBezTo>
                  <a:pt x="3218329" y="0"/>
                  <a:pt x="3272117" y="59167"/>
                  <a:pt x="3313355" y="66339"/>
                </a:cubicBezTo>
                <a:cubicBezTo>
                  <a:pt x="3354593" y="73511"/>
                  <a:pt x="3329491" y="30480"/>
                  <a:pt x="3399416" y="44823"/>
                </a:cubicBezTo>
                <a:cubicBezTo>
                  <a:pt x="3469341" y="59166"/>
                  <a:pt x="3643256" y="118334"/>
                  <a:pt x="3732903" y="152400"/>
                </a:cubicBezTo>
                <a:cubicBezTo>
                  <a:pt x="3822550" y="186466"/>
                  <a:pt x="3867373" y="252805"/>
                  <a:pt x="3937298" y="249219"/>
                </a:cubicBezTo>
                <a:cubicBezTo>
                  <a:pt x="4007223" y="245633"/>
                  <a:pt x="4091491" y="152399"/>
                  <a:pt x="4152451" y="130884"/>
                </a:cubicBezTo>
                <a:cubicBezTo>
                  <a:pt x="4213411" y="109369"/>
                  <a:pt x="4245684" y="112955"/>
                  <a:pt x="4303058" y="120127"/>
                </a:cubicBezTo>
                <a:cubicBezTo>
                  <a:pt x="4360432" y="127299"/>
                  <a:pt x="4439322" y="154193"/>
                  <a:pt x="4496696" y="173915"/>
                </a:cubicBezTo>
                <a:cubicBezTo>
                  <a:pt x="4554070" y="193637"/>
                  <a:pt x="4604272" y="220531"/>
                  <a:pt x="4647303" y="238461"/>
                </a:cubicBezTo>
                <a:cubicBezTo>
                  <a:pt x="4690334" y="256391"/>
                  <a:pt x="4717228" y="265356"/>
                  <a:pt x="4754880" y="281492"/>
                </a:cubicBezTo>
                <a:cubicBezTo>
                  <a:pt x="4792532" y="297629"/>
                  <a:pt x="4840941" y="320936"/>
                  <a:pt x="4873214" y="335280"/>
                </a:cubicBezTo>
                <a:cubicBezTo>
                  <a:pt x="4905487" y="349624"/>
                  <a:pt x="4910865" y="353210"/>
                  <a:pt x="4948517" y="367553"/>
                </a:cubicBezTo>
                <a:cubicBezTo>
                  <a:pt x="4986169" y="381896"/>
                  <a:pt x="5057886" y="412376"/>
                  <a:pt x="5099124" y="421341"/>
                </a:cubicBezTo>
                <a:cubicBezTo>
                  <a:pt x="5140362" y="430306"/>
                  <a:pt x="5160084" y="417755"/>
                  <a:pt x="5195943" y="421341"/>
                </a:cubicBezTo>
                <a:cubicBezTo>
                  <a:pt x="5231802" y="424927"/>
                  <a:pt x="5273039" y="433891"/>
                  <a:pt x="5314277" y="44285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6512969" y="2856148"/>
            <a:ext cx="1194878" cy="794"/>
          </a:xfrm>
          <a:prstGeom prst="line">
            <a:avLst/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898965" y="1863659"/>
            <a:ext cx="38039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Cutoff point: mean energy too low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748768" y="1908482"/>
            <a:ext cx="14032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Onset point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856701" y="2879457"/>
            <a:ext cx="1194878" cy="794"/>
          </a:xfrm>
          <a:prstGeom prst="line">
            <a:avLst/>
          </a:prstGeom>
          <a:ln w="127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816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p:control spid="121858" name="WindowsMediaPlayer1" r:id="rId2" imgW="9144067" imgH="6858050"/>
    </p:controls>
    <p:extLst>
      <p:ext uri="{BB962C8B-B14F-4D97-AF65-F5344CB8AC3E}">
        <p14:creationId xmlns="" xmlns:p14="http://schemas.microsoft.com/office/powerpoint/2010/main" val="21374397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UbiK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: Video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ubik_demo_vid.mpe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326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6479884"/>
      </p:ext>
    </p:extLst>
  </p:cSld>
  <p:clrMapOvr>
    <a:masterClrMapping/>
  </p:clrMapOvr>
  <p:transition spd="slow" advTm="41136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Implementing </a:t>
            </a:r>
            <a:r>
              <a:rPr lang="en-US" altLang="zh-CN" sz="28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UbiK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on Android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173748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Audio capturing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62"/>
          <p:cNvGrpSpPr/>
          <p:nvPr/>
        </p:nvGrpSpPr>
        <p:grpSpPr>
          <a:xfrm>
            <a:off x="1065677" y="1720133"/>
            <a:ext cx="7729538" cy="400110"/>
            <a:chOff x="913792" y="1870587"/>
            <a:chExt cx="7729538" cy="400110"/>
          </a:xfrm>
        </p:grpSpPr>
        <p:sp>
          <p:nvSpPr>
            <p:cNvPr id="65" name="Rectangle 64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Dual-</a:t>
              </a:r>
              <a:r>
                <a:rPr lang="en-US" altLang="zh-CN" dirty="0" err="1" smtClean="0"/>
                <a:t>mic</a:t>
              </a:r>
              <a:r>
                <a:rPr lang="en-US" altLang="zh-CN" dirty="0" smtClean="0"/>
                <a:t> blocked by Android OS </a:t>
              </a:r>
              <a:endParaRPr lang="en-US" altLang="zh-CN" dirty="0"/>
            </a:p>
          </p:txBody>
        </p:sp>
      </p:grpSp>
      <p:grpSp>
        <p:nvGrpSpPr>
          <p:cNvPr id="4" name="Group 62"/>
          <p:cNvGrpSpPr/>
          <p:nvPr/>
        </p:nvGrpSpPr>
        <p:grpSpPr>
          <a:xfrm>
            <a:off x="1067465" y="2162999"/>
            <a:ext cx="7729538" cy="400110"/>
            <a:chOff x="913792" y="1870587"/>
            <a:chExt cx="7729538" cy="400110"/>
          </a:xfrm>
        </p:grpSpPr>
        <p:sp>
          <p:nvSpPr>
            <p:cNvPr id="11" name="Rectangle 10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Enabled through driver hacking</a:t>
              </a:r>
              <a:endParaRPr lang="en-US" altLang="zh-CN" dirty="0"/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675861" y="3296640"/>
            <a:ext cx="8468139" cy="461665"/>
            <a:chOff x="675861" y="1055410"/>
            <a:chExt cx="8468139" cy="461665"/>
          </a:xfrm>
        </p:grpSpPr>
        <p:sp>
          <p:nvSpPr>
            <p:cNvPr id="14" name="Oval 1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Detection/localization/adaptation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62"/>
          <p:cNvGrpSpPr/>
          <p:nvPr/>
        </p:nvGrpSpPr>
        <p:grpSpPr>
          <a:xfrm>
            <a:off x="1065677" y="3843025"/>
            <a:ext cx="7729538" cy="400110"/>
            <a:chOff x="913792" y="1870587"/>
            <a:chExt cx="7729538" cy="400110"/>
          </a:xfrm>
        </p:grpSpPr>
        <p:sp>
          <p:nvSpPr>
            <p:cNvPr id="17" name="Rectangle 16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Implemented at application-level</a:t>
              </a:r>
              <a:endParaRPr lang="en-US" altLang="zh-CN" dirty="0"/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1056707" y="4318165"/>
            <a:ext cx="7729538" cy="400110"/>
            <a:chOff x="913792" y="1870587"/>
            <a:chExt cx="7729538" cy="400110"/>
          </a:xfrm>
        </p:grpSpPr>
        <p:sp>
          <p:nvSpPr>
            <p:cNvPr id="20" name="Rectangle 19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Simple pattern matching algorithm =&gt; efficient processing </a:t>
              </a:r>
              <a:endParaRPr lang="en-US" altLang="zh-CN" dirty="0"/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1047737" y="4836337"/>
            <a:ext cx="7729538" cy="400110"/>
            <a:chOff x="913792" y="1870587"/>
            <a:chExt cx="7729538" cy="400110"/>
          </a:xfrm>
        </p:grpSpPr>
        <p:sp>
          <p:nvSpPr>
            <p:cNvPr id="23" name="Rectangle 22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~50 ms localization delay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688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Localization signature design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1046863" y="1705304"/>
            <a:ext cx="7729538" cy="707886"/>
            <a:chOff x="913792" y="1870587"/>
            <a:chExt cx="7729538" cy="707886"/>
          </a:xfrm>
        </p:grpSpPr>
        <p:sp>
          <p:nvSpPr>
            <p:cNvPr id="35" name="Rectangle 34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Review: classical optimal separating </a:t>
              </a:r>
              <a:r>
                <a:rPr lang="en-US" altLang="zh-CN" dirty="0" err="1" smtClean="0"/>
                <a:t>hyperplane</a:t>
              </a:r>
              <a:r>
                <a:rPr lang="en-US" altLang="zh-CN" dirty="0" smtClean="0"/>
                <a:t> problem in statistical learning</a:t>
              </a:r>
              <a:endParaRPr lang="en-US" altLang="zh-CN" dirty="0"/>
            </a:p>
          </p:txBody>
        </p:sp>
      </p:grp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391972" y="2616718"/>
            <a:ext cx="57726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Binary classification for a given feature vector 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312629" y="2573862"/>
          <a:ext cx="1633537" cy="514350"/>
        </p:xfrm>
        <a:graphic>
          <a:graphicData uri="http://schemas.openxmlformats.org/presentationml/2006/ole">
            <p:oleObj spid="_x0000_s122882" name="Equation" r:id="rId4" imgW="927100" imgH="241300" progId="Equation.3">
              <p:embed/>
            </p:oleObj>
          </a:graphicData>
        </a:graphic>
      </p:graphicFrame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426036" y="3081106"/>
            <a:ext cx="74382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Equivalent to finding optimal weight vector       and offset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that define the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5969597" y="3101489"/>
          <a:ext cx="360605" cy="480807"/>
        </p:xfrm>
        <a:graphic>
          <a:graphicData uri="http://schemas.openxmlformats.org/presentationml/2006/ole">
            <p:oleObj spid="_x0000_s122883" name="Equation" r:id="rId5" imgW="152268" imgH="203024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7441098" y="3100724"/>
          <a:ext cx="301625" cy="420687"/>
        </p:xfrm>
        <a:graphic>
          <a:graphicData uri="http://schemas.openxmlformats.org/presentationml/2006/ole">
            <p:oleObj spid="_x0000_s122884" name="Equation" r:id="rId6" imgW="126725" imgH="177415" progId="Equation.3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3178175" y="3752963"/>
          <a:ext cx="1528763" cy="735012"/>
        </p:xfrm>
        <a:graphic>
          <a:graphicData uri="http://schemas.openxmlformats.org/presentationml/2006/ole">
            <p:oleObj spid="_x0000_s122885" name="Equation" r:id="rId7" imgW="634725" imgH="304668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463800" y="4459450"/>
          <a:ext cx="3003550" cy="963613"/>
        </p:xfrm>
        <a:graphic>
          <a:graphicData uri="http://schemas.openxmlformats.org/presentationml/2006/ole">
            <p:oleObj spid="_x0000_s122886" name="Equation" r:id="rId8" imgW="1384300" imgH="444500" progId="Equation.3">
              <p:embed/>
            </p:oleObj>
          </a:graphicData>
        </a:graphic>
      </p:graphicFrame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341768" y="5471097"/>
            <a:ext cx="7438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is training label for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i-th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training instance.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111547" y="5390925"/>
          <a:ext cx="383764" cy="531366"/>
        </p:xfrm>
        <a:graphic>
          <a:graphicData uri="http://schemas.openxmlformats.org/presentationml/2006/ole">
            <p:oleObj spid="_x0000_s122887" name="Equation" r:id="rId9" imgW="165028" imgH="228501" progId="Equation.3">
              <p:embed/>
            </p:oleObj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675861" y="1184506"/>
            <a:ext cx="8468139" cy="461665"/>
            <a:chOff x="675861" y="1055410"/>
            <a:chExt cx="8468139" cy="461665"/>
          </a:xfrm>
        </p:grpSpPr>
        <p:sp>
          <p:nvSpPr>
            <p:cNvPr id="34" name="Oval 3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Determining cutoff frequency 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5816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Existing Solutions -- Software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90784" y="1930763"/>
            <a:ext cx="23958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Comic Sans MS" pitchFamily="66" charset="0"/>
                <a:cs typeface="Arial" pitchFamily="34" charset="0"/>
              </a:rPr>
              <a:t>SwiftKey/Swype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Comic Sans MS" pitchFamily="66" charset="0"/>
                <a:cs typeface="Arial" pitchFamily="34" charset="0"/>
              </a:rPr>
              <a:t>         Word</a:t>
            </a:r>
          </a:p>
        </p:txBody>
      </p:sp>
      <p:pic>
        <p:nvPicPr>
          <p:cNvPr id="2" name="Picture 1" descr="16758353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3" y="2958611"/>
            <a:ext cx="3605557" cy="2256217"/>
          </a:xfrm>
          <a:prstGeom prst="rect">
            <a:avLst/>
          </a:prstGeom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926156" y="1893640"/>
            <a:ext cx="23958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Comic Sans MS" pitchFamily="66" charset="0"/>
                <a:cs typeface="Arial" pitchFamily="34" charset="0"/>
              </a:rPr>
              <a:t>TouchPal X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Comic Sans MS" pitchFamily="66" charset="0"/>
                <a:cs typeface="Arial" pitchFamily="34" charset="0"/>
              </a:rPr>
              <a:t>  Sentence</a:t>
            </a:r>
          </a:p>
        </p:txBody>
      </p:sp>
      <p:pic>
        <p:nvPicPr>
          <p:cNvPr id="3" name="Picture 2" descr="touchpal_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493" y="2904211"/>
            <a:ext cx="3678356" cy="23007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6019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Impact of training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9321" y="1098289"/>
            <a:ext cx="5511985" cy="350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2"/>
          <p:cNvGrpSpPr/>
          <p:nvPr/>
        </p:nvGrpSpPr>
        <p:grpSpPr>
          <a:xfrm>
            <a:off x="592340" y="4947426"/>
            <a:ext cx="7729538" cy="400110"/>
            <a:chOff x="913792" y="1870587"/>
            <a:chExt cx="7729538" cy="400110"/>
          </a:xfrm>
        </p:grpSpPr>
        <p:sp>
          <p:nvSpPr>
            <p:cNvPr id="9" name="Rectangle 8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Accuracy increase quickly with training set size</a:t>
              </a:r>
              <a:endParaRPr lang="en-US" altLang="zh-CN" dirty="0"/>
            </a:p>
          </p:txBody>
        </p:sp>
      </p:grpSp>
      <p:grpSp>
        <p:nvGrpSpPr>
          <p:cNvPr id="3" name="Group 62"/>
          <p:cNvGrpSpPr/>
          <p:nvPr/>
        </p:nvGrpSpPr>
        <p:grpSpPr>
          <a:xfrm>
            <a:off x="594128" y="5379534"/>
            <a:ext cx="7729538" cy="400110"/>
            <a:chOff x="913792" y="1870587"/>
            <a:chExt cx="7729538" cy="400110"/>
          </a:xfrm>
        </p:grpSpPr>
        <p:sp>
          <p:nvSpPr>
            <p:cNvPr id="12" name="Rectangle 11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~95% accuracy with training set size 5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01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Impact of feature design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esp. Frequency range optimization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251" y="1682129"/>
            <a:ext cx="6282466" cy="463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01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Keystroke detection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75861" y="1055410"/>
            <a:ext cx="8468139" cy="461665"/>
            <a:chOff x="675861" y="1055410"/>
            <a:chExt cx="8468139" cy="461665"/>
          </a:xfrm>
        </p:grpSpPr>
        <p:sp>
          <p:nvSpPr>
            <p:cNvPr id="24" name="Oval 23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Basic detection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815564" y="1592184"/>
            <a:ext cx="7729538" cy="707886"/>
            <a:chOff x="913792" y="1870587"/>
            <a:chExt cx="7729538" cy="707886"/>
          </a:xfrm>
        </p:grpSpPr>
        <p:sp>
          <p:nvSpPr>
            <p:cNvPr id="12" name="Rectangle 11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099530" y="1870587"/>
              <a:ext cx="7543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Energy level detection: key detected when sound signal energy passes a threshold (a bit above noise floor)</a:t>
              </a:r>
              <a:endParaRPr lang="en-US" altLang="zh-CN" dirty="0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666892" y="2735446"/>
            <a:ext cx="8326502" cy="461665"/>
            <a:chOff x="675861" y="1055410"/>
            <a:chExt cx="8468139" cy="461665"/>
          </a:xfrm>
        </p:grpSpPr>
        <p:sp>
          <p:nvSpPr>
            <p:cNvPr id="15" name="Oval 14"/>
            <p:cNvSpPr/>
            <p:nvPr/>
          </p:nvSpPr>
          <p:spPr>
            <a:xfrm>
              <a:off x="675861" y="1230937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913792" y="1055410"/>
              <a:ext cx="82302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smtClean="0">
                  <a:latin typeface="Arial" pitchFamily="34" charset="0"/>
                  <a:cs typeface="Arial" pitchFamily="34" charset="0"/>
                </a:rPr>
                <a:t>How to set the threshold?</a:t>
              </a:r>
              <a:endParaRPr lang="en-US" altLang="zh-CN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22"/>
          <p:cNvGrpSpPr/>
          <p:nvPr/>
        </p:nvGrpSpPr>
        <p:grpSpPr>
          <a:xfrm>
            <a:off x="777516" y="3384485"/>
            <a:ext cx="7991372" cy="400110"/>
            <a:chOff x="913792" y="1870587"/>
            <a:chExt cx="7991372" cy="400110"/>
          </a:xfrm>
        </p:grpSpPr>
        <p:sp>
          <p:nvSpPr>
            <p:cNvPr id="26" name="Rectangle 25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099529" y="1870587"/>
              <a:ext cx="780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Adapt threshold using Constant False Alarm Rate (CFAR) algorithm</a:t>
              </a:r>
              <a:endParaRPr lang="en-US" altLang="zh-CN" dirty="0"/>
            </a:p>
          </p:txBody>
        </p:sp>
      </p:grpSp>
      <p:grpSp>
        <p:nvGrpSpPr>
          <p:cNvPr id="8" name="Group 1"/>
          <p:cNvGrpSpPr/>
          <p:nvPr/>
        </p:nvGrpSpPr>
        <p:grpSpPr>
          <a:xfrm>
            <a:off x="457200" y="3988542"/>
            <a:ext cx="8607255" cy="1108322"/>
            <a:chOff x="228354" y="4251747"/>
            <a:chExt cx="8607255" cy="1108322"/>
          </a:xfrm>
        </p:grpSpPr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029974" y="4342648"/>
              <a:ext cx="78056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Threshold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 = 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95033578"/>
                </p:ext>
              </p:extLst>
            </p:nvPr>
          </p:nvGraphicFramePr>
          <p:xfrm>
            <a:off x="2439297" y="4308288"/>
            <a:ext cx="1411941" cy="549088"/>
          </p:xfrm>
          <a:graphic>
            <a:graphicData uri="http://schemas.openxmlformats.org/presentationml/2006/ole">
              <p:oleObj spid="_x0000_s120834" name="Equation" r:id="rId4" imgW="457002" imgH="177723" progId="Equation.3">
                <p:embed/>
              </p:oleObj>
            </a:graphicData>
          </a:graphic>
        </p:graphicFrame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28354" y="4959959"/>
              <a:ext cx="35906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Moving average of noise energy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371842" y="4251747"/>
              <a:ext cx="39007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Moving average of noise variance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4233785" y="4898999"/>
              <a:ext cx="45121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A scalar (&gt;1) for safe margin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2415006" y="4795653"/>
              <a:ext cx="308937" cy="147400"/>
            </a:xfrm>
            <a:prstGeom prst="straightConnector1">
              <a:avLst/>
            </a:prstGeom>
            <a:ln w="127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>
              <a:off x="3376490" y="4748952"/>
              <a:ext cx="981199" cy="323123"/>
            </a:xfrm>
            <a:prstGeom prst="straightConnector1">
              <a:avLst/>
            </a:prstGeom>
            <a:ln w="127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 flipV="1">
              <a:off x="3785280" y="4500570"/>
              <a:ext cx="643846" cy="43986"/>
            </a:xfrm>
            <a:prstGeom prst="straightConnector1">
              <a:avLst/>
            </a:prstGeom>
            <a:ln w="127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52"/>
          <p:cNvGrpSpPr/>
          <p:nvPr/>
        </p:nvGrpSpPr>
        <p:grpSpPr>
          <a:xfrm>
            <a:off x="810176" y="5459670"/>
            <a:ext cx="7991372" cy="707886"/>
            <a:chOff x="913792" y="1870587"/>
            <a:chExt cx="7991372" cy="707886"/>
          </a:xfrm>
        </p:grpSpPr>
        <p:sp>
          <p:nvSpPr>
            <p:cNvPr id="54" name="Rectangle 53"/>
            <p:cNvSpPr/>
            <p:nvPr/>
          </p:nvSpPr>
          <p:spPr>
            <a:xfrm>
              <a:off x="913792" y="2044597"/>
              <a:ext cx="109538" cy="28575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099529" y="1870587"/>
              <a:ext cx="780563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000"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Provable performance: false alarm rate is a constant given    ; decreases exponentially with </a:t>
              </a:r>
              <a:endParaRPr lang="en-US" altLang="zh-CN" dirty="0"/>
            </a:p>
          </p:txBody>
        </p:sp>
      </p:grp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7682005" y="5422674"/>
          <a:ext cx="330373" cy="429485"/>
        </p:xfrm>
        <a:graphic>
          <a:graphicData uri="http://schemas.openxmlformats.org/presentationml/2006/ole">
            <p:oleObj spid="_x0000_s120835" name="Equation" r:id="rId5" imgW="126780" imgH="164814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401581" y="5714104"/>
          <a:ext cx="330200" cy="428625"/>
        </p:xfrm>
        <a:graphic>
          <a:graphicData uri="http://schemas.openxmlformats.org/presentationml/2006/ole">
            <p:oleObj spid="_x0000_s120836" name="Equation" r:id="rId6" imgW="126780" imgH="164814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UbiK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: The Ubiquitous Keyboard 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63" name="Picture 3" descr="F:\talks\UbiK_slides\figures\U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51" y="1514365"/>
            <a:ext cx="5792012" cy="3848923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6002768" y="1387735"/>
            <a:ext cx="1011219" cy="344245"/>
          </a:xfrm>
          <a:prstGeom prst="straightConnector1">
            <a:avLst/>
          </a:prstGeom>
          <a:ln w="31750">
            <a:solidFill>
              <a:srgbClr val="0000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63166" y="1123557"/>
            <a:ext cx="21808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Table (or other flat surface)</a:t>
            </a:r>
            <a:endParaRPr lang="en-US" altLang="zh-CN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800165" y="3207571"/>
            <a:ext cx="1011219" cy="344245"/>
          </a:xfrm>
          <a:prstGeom prst="straightConnector1">
            <a:avLst/>
          </a:prstGeom>
          <a:ln w="31750">
            <a:solidFill>
              <a:srgbClr val="0000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60563" y="2943393"/>
            <a:ext cx="2180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Printed keyboard</a:t>
            </a:r>
            <a:endParaRPr lang="en-US" altLang="zh-CN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000497" y="2617668"/>
            <a:ext cx="2855709" cy="25513"/>
          </a:xfrm>
          <a:prstGeom prst="straightConnector1">
            <a:avLst/>
          </a:prstGeom>
          <a:ln w="31750">
            <a:solidFill>
              <a:srgbClr val="0000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05383" y="2407281"/>
            <a:ext cx="2180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Smartphone</a:t>
            </a:r>
            <a:endParaRPr lang="en-US" altLang="zh-CN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254" y="1494845"/>
            <a:ext cx="80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  <a:hlinkClick r:id="rId2" action="ppaction://hlinkfile"/>
              </a:rPr>
              <a:t>UbiK</a:t>
            </a:r>
            <a:r>
              <a:rPr lang="en-US" sz="3600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: A Short Demo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UbiK</a:t>
            </a: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: Challenges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34232" y="1442048"/>
            <a:ext cx="861434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#1: </a:t>
            </a:r>
            <a:r>
              <a:rPr lang="en-US" altLang="zh-CN" sz="320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Is </a:t>
            </a:r>
            <a:r>
              <a:rPr lang="en-US" altLang="zh-CN" sz="320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fine-grained </a:t>
            </a: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keystroke localization feasible?</a:t>
            </a:r>
            <a:endParaRPr lang="en-US" altLang="zh-CN" sz="3200" dirty="0">
              <a:solidFill>
                <a:srgbClr val="FF00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15961" y="2960746"/>
            <a:ext cx="872803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#2: How to make it work on COTS </a:t>
            </a:r>
            <a:r>
              <a:rPr lang="en-US" altLang="zh-CN" sz="3200" dirty="0" err="1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smartphones</a:t>
            </a: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?</a:t>
            </a:r>
            <a:endParaRPr lang="en-US" altLang="zh-CN" sz="3200" dirty="0">
              <a:solidFill>
                <a:srgbClr val="FF00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385481" y="4433059"/>
            <a:ext cx="77420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#3: How to make it reliable and robust?</a:t>
            </a:r>
            <a:endParaRPr lang="en-US" altLang="zh-CN" sz="3200" dirty="0">
              <a:solidFill>
                <a:srgbClr val="FF0000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02144" y="2555240"/>
            <a:ext cx="686696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#1: Is fine-grained keystroke localization feasible?</a:t>
            </a:r>
            <a:endParaRPr lang="en-US" altLang="zh-CN" sz="3200" dirty="0">
              <a:solidFill>
                <a:srgbClr val="FF0000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Evidence 1: multipath channel profile as signature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118" y="1991315"/>
            <a:ext cx="3059158" cy="413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169" y="1973559"/>
            <a:ext cx="3150556" cy="413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6157" y="1090869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Experiment 1:  </a:t>
            </a:r>
            <a:r>
              <a:rPr lang="en-US" altLang="zh-CN" dirty="0" smtClean="0"/>
              <a:t>a chirp tone sent from two different key locations, received by the same microphone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11715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1136"/>
    </mc:Choice>
    <mc:Fallback>
      <p:transition spd="slow" advTm="4113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4033</TotalTime>
  <Words>1249</Words>
  <Application>Microsoft Office PowerPoint</Application>
  <PresentationFormat>On-screen Show (4:3)</PresentationFormat>
  <Paragraphs>283</Paragraphs>
  <Slides>42</Slides>
  <Notes>41</Notes>
  <HiddenSlides>10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xiufeng</dc:creator>
  <cp:lastModifiedBy>xyz</cp:lastModifiedBy>
  <cp:revision>2125</cp:revision>
  <dcterms:created xsi:type="dcterms:W3CDTF">2013-10-12T19:03:42Z</dcterms:created>
  <dcterms:modified xsi:type="dcterms:W3CDTF">2014-06-17T16:14:39Z</dcterms:modified>
</cp:coreProperties>
</file>