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5" r:id="rId3"/>
    <p:sldId id="256" r:id="rId4"/>
    <p:sldId id="257" r:id="rId5"/>
    <p:sldId id="258" r:id="rId6"/>
    <p:sldId id="259" r:id="rId7"/>
    <p:sldId id="260" r:id="rId8"/>
    <p:sldId id="261" r:id="rId9"/>
    <p:sldId id="262" r:id="rId10"/>
    <p:sldId id="266"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E70D2-B30C-4B4D-9A16-6267641853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58CA260-46F3-44A5-A0AD-11249885D9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AD28A30-F55E-4FBC-B796-1FC000236CC2}"/>
              </a:ext>
            </a:extLst>
          </p:cNvPr>
          <p:cNvSpPr>
            <a:spLocks noGrp="1"/>
          </p:cNvSpPr>
          <p:nvPr>
            <p:ph type="dt" sz="half" idx="10"/>
          </p:nvPr>
        </p:nvSpPr>
        <p:spPr/>
        <p:txBody>
          <a:bodyPr/>
          <a:lstStyle/>
          <a:p>
            <a:fld id="{043F0B70-64EB-442A-8789-C6D9DAFE1FEE}" type="datetimeFigureOut">
              <a:rPr lang="en-GB" smtClean="0"/>
              <a:t>03/12/2024</a:t>
            </a:fld>
            <a:endParaRPr lang="en-GB"/>
          </a:p>
        </p:txBody>
      </p:sp>
      <p:sp>
        <p:nvSpPr>
          <p:cNvPr id="5" name="Footer Placeholder 4">
            <a:extLst>
              <a:ext uri="{FF2B5EF4-FFF2-40B4-BE49-F238E27FC236}">
                <a16:creationId xmlns:a16="http://schemas.microsoft.com/office/drawing/2014/main" id="{AD0C7C41-9275-4982-BF59-1DE52AB4D5E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53675BA-B0BD-4894-A395-F5E15E54A2A6}"/>
              </a:ext>
            </a:extLst>
          </p:cNvPr>
          <p:cNvSpPr>
            <a:spLocks noGrp="1"/>
          </p:cNvSpPr>
          <p:nvPr>
            <p:ph type="sldNum" sz="quarter" idx="12"/>
          </p:nvPr>
        </p:nvSpPr>
        <p:spPr/>
        <p:txBody>
          <a:bodyPr/>
          <a:lstStyle/>
          <a:p>
            <a:fld id="{61318467-BD8A-4430-A705-0E8047BC13D0}" type="slidenum">
              <a:rPr lang="en-GB" smtClean="0"/>
              <a:t>‹#›</a:t>
            </a:fld>
            <a:endParaRPr lang="en-GB"/>
          </a:p>
        </p:txBody>
      </p:sp>
    </p:spTree>
    <p:extLst>
      <p:ext uri="{BB962C8B-B14F-4D97-AF65-F5344CB8AC3E}">
        <p14:creationId xmlns:p14="http://schemas.microsoft.com/office/powerpoint/2010/main" val="881227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E5AC4-B01C-4174-8576-024E63829D4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05634CB-DEFE-4859-A262-DF84106D4F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1DDF6A-69C6-44D1-A376-F6B983D689E0}"/>
              </a:ext>
            </a:extLst>
          </p:cNvPr>
          <p:cNvSpPr>
            <a:spLocks noGrp="1"/>
          </p:cNvSpPr>
          <p:nvPr>
            <p:ph type="dt" sz="half" idx="10"/>
          </p:nvPr>
        </p:nvSpPr>
        <p:spPr/>
        <p:txBody>
          <a:bodyPr/>
          <a:lstStyle/>
          <a:p>
            <a:fld id="{043F0B70-64EB-442A-8789-C6D9DAFE1FEE}" type="datetimeFigureOut">
              <a:rPr lang="en-GB" smtClean="0"/>
              <a:t>03/12/2024</a:t>
            </a:fld>
            <a:endParaRPr lang="en-GB"/>
          </a:p>
        </p:txBody>
      </p:sp>
      <p:sp>
        <p:nvSpPr>
          <p:cNvPr id="5" name="Footer Placeholder 4">
            <a:extLst>
              <a:ext uri="{FF2B5EF4-FFF2-40B4-BE49-F238E27FC236}">
                <a16:creationId xmlns:a16="http://schemas.microsoft.com/office/drawing/2014/main" id="{AE1AA9A6-62B4-449A-8307-1389727A58A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BED2D95-D6A2-4D79-9EC4-2290627728E1}"/>
              </a:ext>
            </a:extLst>
          </p:cNvPr>
          <p:cNvSpPr>
            <a:spLocks noGrp="1"/>
          </p:cNvSpPr>
          <p:nvPr>
            <p:ph type="sldNum" sz="quarter" idx="12"/>
          </p:nvPr>
        </p:nvSpPr>
        <p:spPr/>
        <p:txBody>
          <a:bodyPr/>
          <a:lstStyle/>
          <a:p>
            <a:fld id="{61318467-BD8A-4430-A705-0E8047BC13D0}" type="slidenum">
              <a:rPr lang="en-GB" smtClean="0"/>
              <a:t>‹#›</a:t>
            </a:fld>
            <a:endParaRPr lang="en-GB"/>
          </a:p>
        </p:txBody>
      </p:sp>
    </p:spTree>
    <p:extLst>
      <p:ext uri="{BB962C8B-B14F-4D97-AF65-F5344CB8AC3E}">
        <p14:creationId xmlns:p14="http://schemas.microsoft.com/office/powerpoint/2010/main" val="3842452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0DBF40-A4CE-4838-ABAE-3219E88EDB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3FF3417-C2C0-4B92-AA09-A869C7ED21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13C6340-105C-41E4-A97B-FB25410AD417}"/>
              </a:ext>
            </a:extLst>
          </p:cNvPr>
          <p:cNvSpPr>
            <a:spLocks noGrp="1"/>
          </p:cNvSpPr>
          <p:nvPr>
            <p:ph type="dt" sz="half" idx="10"/>
          </p:nvPr>
        </p:nvSpPr>
        <p:spPr/>
        <p:txBody>
          <a:bodyPr/>
          <a:lstStyle/>
          <a:p>
            <a:fld id="{043F0B70-64EB-442A-8789-C6D9DAFE1FEE}" type="datetimeFigureOut">
              <a:rPr lang="en-GB" smtClean="0"/>
              <a:t>03/12/2024</a:t>
            </a:fld>
            <a:endParaRPr lang="en-GB"/>
          </a:p>
        </p:txBody>
      </p:sp>
      <p:sp>
        <p:nvSpPr>
          <p:cNvPr id="5" name="Footer Placeholder 4">
            <a:extLst>
              <a:ext uri="{FF2B5EF4-FFF2-40B4-BE49-F238E27FC236}">
                <a16:creationId xmlns:a16="http://schemas.microsoft.com/office/drawing/2014/main" id="{4EB6180C-F377-44CB-8061-059D8359E22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144AE71-3399-4964-8DEF-D1CA8A66E2D5}"/>
              </a:ext>
            </a:extLst>
          </p:cNvPr>
          <p:cNvSpPr>
            <a:spLocks noGrp="1"/>
          </p:cNvSpPr>
          <p:nvPr>
            <p:ph type="sldNum" sz="quarter" idx="12"/>
          </p:nvPr>
        </p:nvSpPr>
        <p:spPr/>
        <p:txBody>
          <a:bodyPr/>
          <a:lstStyle/>
          <a:p>
            <a:fld id="{61318467-BD8A-4430-A705-0E8047BC13D0}" type="slidenum">
              <a:rPr lang="en-GB" smtClean="0"/>
              <a:t>‹#›</a:t>
            </a:fld>
            <a:endParaRPr lang="en-GB"/>
          </a:p>
        </p:txBody>
      </p:sp>
    </p:spTree>
    <p:extLst>
      <p:ext uri="{BB962C8B-B14F-4D97-AF65-F5344CB8AC3E}">
        <p14:creationId xmlns:p14="http://schemas.microsoft.com/office/powerpoint/2010/main" val="311996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669A4-5759-426A-8263-FAF0A403B7B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10CA189-CC4F-435A-9F89-07042ABE7C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AC5C776-317A-4383-949C-92B3ABC020B3}"/>
              </a:ext>
            </a:extLst>
          </p:cNvPr>
          <p:cNvSpPr>
            <a:spLocks noGrp="1"/>
          </p:cNvSpPr>
          <p:nvPr>
            <p:ph type="dt" sz="half" idx="10"/>
          </p:nvPr>
        </p:nvSpPr>
        <p:spPr/>
        <p:txBody>
          <a:bodyPr/>
          <a:lstStyle/>
          <a:p>
            <a:fld id="{043F0B70-64EB-442A-8789-C6D9DAFE1FEE}" type="datetimeFigureOut">
              <a:rPr lang="en-GB" smtClean="0"/>
              <a:t>03/12/2024</a:t>
            </a:fld>
            <a:endParaRPr lang="en-GB"/>
          </a:p>
        </p:txBody>
      </p:sp>
      <p:sp>
        <p:nvSpPr>
          <p:cNvPr id="5" name="Footer Placeholder 4">
            <a:extLst>
              <a:ext uri="{FF2B5EF4-FFF2-40B4-BE49-F238E27FC236}">
                <a16:creationId xmlns:a16="http://schemas.microsoft.com/office/drawing/2014/main" id="{25A2CCF5-AA6C-45E3-8494-2A09C20BE4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CC9DD7-0998-4FCF-90C8-C573FF31CCE4}"/>
              </a:ext>
            </a:extLst>
          </p:cNvPr>
          <p:cNvSpPr>
            <a:spLocks noGrp="1"/>
          </p:cNvSpPr>
          <p:nvPr>
            <p:ph type="sldNum" sz="quarter" idx="12"/>
          </p:nvPr>
        </p:nvSpPr>
        <p:spPr/>
        <p:txBody>
          <a:bodyPr/>
          <a:lstStyle/>
          <a:p>
            <a:fld id="{61318467-BD8A-4430-A705-0E8047BC13D0}" type="slidenum">
              <a:rPr lang="en-GB" smtClean="0"/>
              <a:t>‹#›</a:t>
            </a:fld>
            <a:endParaRPr lang="en-GB"/>
          </a:p>
        </p:txBody>
      </p:sp>
    </p:spTree>
    <p:extLst>
      <p:ext uri="{BB962C8B-B14F-4D97-AF65-F5344CB8AC3E}">
        <p14:creationId xmlns:p14="http://schemas.microsoft.com/office/powerpoint/2010/main" val="3835346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E7864-3502-4B15-A6E6-B28FCBE110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F5944B7-8620-4154-920E-C3F133B661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68B52E-D435-40EA-B7B7-8D6445484FA8}"/>
              </a:ext>
            </a:extLst>
          </p:cNvPr>
          <p:cNvSpPr>
            <a:spLocks noGrp="1"/>
          </p:cNvSpPr>
          <p:nvPr>
            <p:ph type="dt" sz="half" idx="10"/>
          </p:nvPr>
        </p:nvSpPr>
        <p:spPr/>
        <p:txBody>
          <a:bodyPr/>
          <a:lstStyle/>
          <a:p>
            <a:fld id="{043F0B70-64EB-442A-8789-C6D9DAFE1FEE}" type="datetimeFigureOut">
              <a:rPr lang="en-GB" smtClean="0"/>
              <a:t>03/12/2024</a:t>
            </a:fld>
            <a:endParaRPr lang="en-GB"/>
          </a:p>
        </p:txBody>
      </p:sp>
      <p:sp>
        <p:nvSpPr>
          <p:cNvPr id="5" name="Footer Placeholder 4">
            <a:extLst>
              <a:ext uri="{FF2B5EF4-FFF2-40B4-BE49-F238E27FC236}">
                <a16:creationId xmlns:a16="http://schemas.microsoft.com/office/drawing/2014/main" id="{1B6E0569-3443-43FC-BB8B-C6486AD1F29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4F68AF7-7210-4FAE-BE93-56DDD539DEEE}"/>
              </a:ext>
            </a:extLst>
          </p:cNvPr>
          <p:cNvSpPr>
            <a:spLocks noGrp="1"/>
          </p:cNvSpPr>
          <p:nvPr>
            <p:ph type="sldNum" sz="quarter" idx="12"/>
          </p:nvPr>
        </p:nvSpPr>
        <p:spPr/>
        <p:txBody>
          <a:bodyPr/>
          <a:lstStyle/>
          <a:p>
            <a:fld id="{61318467-BD8A-4430-A705-0E8047BC13D0}" type="slidenum">
              <a:rPr lang="en-GB" smtClean="0"/>
              <a:t>‹#›</a:t>
            </a:fld>
            <a:endParaRPr lang="en-GB"/>
          </a:p>
        </p:txBody>
      </p:sp>
    </p:spTree>
    <p:extLst>
      <p:ext uri="{BB962C8B-B14F-4D97-AF65-F5344CB8AC3E}">
        <p14:creationId xmlns:p14="http://schemas.microsoft.com/office/powerpoint/2010/main" val="2076497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7A5FC-7B73-4D6E-A5C2-5B605B4CB21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00CEF24-75F0-4FB1-8418-084B261A46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F790863-ED6F-4EAF-B923-2A1D83BB25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0073B6F-1EE1-4964-B4F5-5AB5522E8A8D}"/>
              </a:ext>
            </a:extLst>
          </p:cNvPr>
          <p:cNvSpPr>
            <a:spLocks noGrp="1"/>
          </p:cNvSpPr>
          <p:nvPr>
            <p:ph type="dt" sz="half" idx="10"/>
          </p:nvPr>
        </p:nvSpPr>
        <p:spPr/>
        <p:txBody>
          <a:bodyPr/>
          <a:lstStyle/>
          <a:p>
            <a:fld id="{043F0B70-64EB-442A-8789-C6D9DAFE1FEE}" type="datetimeFigureOut">
              <a:rPr lang="en-GB" smtClean="0"/>
              <a:t>03/12/2024</a:t>
            </a:fld>
            <a:endParaRPr lang="en-GB"/>
          </a:p>
        </p:txBody>
      </p:sp>
      <p:sp>
        <p:nvSpPr>
          <p:cNvPr id="6" name="Footer Placeholder 5">
            <a:extLst>
              <a:ext uri="{FF2B5EF4-FFF2-40B4-BE49-F238E27FC236}">
                <a16:creationId xmlns:a16="http://schemas.microsoft.com/office/drawing/2014/main" id="{C98AAF22-667B-45C1-BC19-3F82B7BA39C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2DC3CD7-C508-4437-AF6E-C2A2716FA69E}"/>
              </a:ext>
            </a:extLst>
          </p:cNvPr>
          <p:cNvSpPr>
            <a:spLocks noGrp="1"/>
          </p:cNvSpPr>
          <p:nvPr>
            <p:ph type="sldNum" sz="quarter" idx="12"/>
          </p:nvPr>
        </p:nvSpPr>
        <p:spPr/>
        <p:txBody>
          <a:bodyPr/>
          <a:lstStyle/>
          <a:p>
            <a:fld id="{61318467-BD8A-4430-A705-0E8047BC13D0}" type="slidenum">
              <a:rPr lang="en-GB" smtClean="0"/>
              <a:t>‹#›</a:t>
            </a:fld>
            <a:endParaRPr lang="en-GB"/>
          </a:p>
        </p:txBody>
      </p:sp>
    </p:spTree>
    <p:extLst>
      <p:ext uri="{BB962C8B-B14F-4D97-AF65-F5344CB8AC3E}">
        <p14:creationId xmlns:p14="http://schemas.microsoft.com/office/powerpoint/2010/main" val="3854979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B5514-BE23-49A0-801B-1B5BFF8F5F6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C6D9693-C06F-4CC0-A520-D1DF3B2405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891674-8DD4-42C3-B87B-EEBC268591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4EC7B28-C2F2-45FC-AD94-EF86950C5C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2DD547-1FAB-4D26-9D8E-336EDDFF55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4062DBE-0240-481B-9278-5ED81103F8D5}"/>
              </a:ext>
            </a:extLst>
          </p:cNvPr>
          <p:cNvSpPr>
            <a:spLocks noGrp="1"/>
          </p:cNvSpPr>
          <p:nvPr>
            <p:ph type="dt" sz="half" idx="10"/>
          </p:nvPr>
        </p:nvSpPr>
        <p:spPr/>
        <p:txBody>
          <a:bodyPr/>
          <a:lstStyle/>
          <a:p>
            <a:fld id="{043F0B70-64EB-442A-8789-C6D9DAFE1FEE}" type="datetimeFigureOut">
              <a:rPr lang="en-GB" smtClean="0"/>
              <a:t>03/12/2024</a:t>
            </a:fld>
            <a:endParaRPr lang="en-GB"/>
          </a:p>
        </p:txBody>
      </p:sp>
      <p:sp>
        <p:nvSpPr>
          <p:cNvPr id="8" name="Footer Placeholder 7">
            <a:extLst>
              <a:ext uri="{FF2B5EF4-FFF2-40B4-BE49-F238E27FC236}">
                <a16:creationId xmlns:a16="http://schemas.microsoft.com/office/drawing/2014/main" id="{5C593073-980C-471B-8E2C-A0BFCE40176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F4880D8-E896-4248-BC0B-B3C50E31C7A4}"/>
              </a:ext>
            </a:extLst>
          </p:cNvPr>
          <p:cNvSpPr>
            <a:spLocks noGrp="1"/>
          </p:cNvSpPr>
          <p:nvPr>
            <p:ph type="sldNum" sz="quarter" idx="12"/>
          </p:nvPr>
        </p:nvSpPr>
        <p:spPr/>
        <p:txBody>
          <a:bodyPr/>
          <a:lstStyle/>
          <a:p>
            <a:fld id="{61318467-BD8A-4430-A705-0E8047BC13D0}" type="slidenum">
              <a:rPr lang="en-GB" smtClean="0"/>
              <a:t>‹#›</a:t>
            </a:fld>
            <a:endParaRPr lang="en-GB"/>
          </a:p>
        </p:txBody>
      </p:sp>
    </p:spTree>
    <p:extLst>
      <p:ext uri="{BB962C8B-B14F-4D97-AF65-F5344CB8AC3E}">
        <p14:creationId xmlns:p14="http://schemas.microsoft.com/office/powerpoint/2010/main" val="1210522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5B84A-0D94-4085-9686-E77C7D45A35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950EFB0-B15F-46F4-94B3-F800F8F2991A}"/>
              </a:ext>
            </a:extLst>
          </p:cNvPr>
          <p:cNvSpPr>
            <a:spLocks noGrp="1"/>
          </p:cNvSpPr>
          <p:nvPr>
            <p:ph type="dt" sz="half" idx="10"/>
          </p:nvPr>
        </p:nvSpPr>
        <p:spPr/>
        <p:txBody>
          <a:bodyPr/>
          <a:lstStyle/>
          <a:p>
            <a:fld id="{043F0B70-64EB-442A-8789-C6D9DAFE1FEE}" type="datetimeFigureOut">
              <a:rPr lang="en-GB" smtClean="0"/>
              <a:t>03/12/2024</a:t>
            </a:fld>
            <a:endParaRPr lang="en-GB"/>
          </a:p>
        </p:txBody>
      </p:sp>
      <p:sp>
        <p:nvSpPr>
          <p:cNvPr id="4" name="Footer Placeholder 3">
            <a:extLst>
              <a:ext uri="{FF2B5EF4-FFF2-40B4-BE49-F238E27FC236}">
                <a16:creationId xmlns:a16="http://schemas.microsoft.com/office/drawing/2014/main" id="{0F57918B-8F21-40EE-9E3A-4CFF396A8C3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94841E6-4151-400C-8C4F-9E92BC267CF0}"/>
              </a:ext>
            </a:extLst>
          </p:cNvPr>
          <p:cNvSpPr>
            <a:spLocks noGrp="1"/>
          </p:cNvSpPr>
          <p:nvPr>
            <p:ph type="sldNum" sz="quarter" idx="12"/>
          </p:nvPr>
        </p:nvSpPr>
        <p:spPr/>
        <p:txBody>
          <a:bodyPr/>
          <a:lstStyle/>
          <a:p>
            <a:fld id="{61318467-BD8A-4430-A705-0E8047BC13D0}" type="slidenum">
              <a:rPr lang="en-GB" smtClean="0"/>
              <a:t>‹#›</a:t>
            </a:fld>
            <a:endParaRPr lang="en-GB"/>
          </a:p>
        </p:txBody>
      </p:sp>
    </p:spTree>
    <p:extLst>
      <p:ext uri="{BB962C8B-B14F-4D97-AF65-F5344CB8AC3E}">
        <p14:creationId xmlns:p14="http://schemas.microsoft.com/office/powerpoint/2010/main" val="3394962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CDF581-68AD-4DFD-8166-EFA7673AC591}"/>
              </a:ext>
            </a:extLst>
          </p:cNvPr>
          <p:cNvSpPr>
            <a:spLocks noGrp="1"/>
          </p:cNvSpPr>
          <p:nvPr>
            <p:ph type="dt" sz="half" idx="10"/>
          </p:nvPr>
        </p:nvSpPr>
        <p:spPr/>
        <p:txBody>
          <a:bodyPr/>
          <a:lstStyle/>
          <a:p>
            <a:fld id="{043F0B70-64EB-442A-8789-C6D9DAFE1FEE}" type="datetimeFigureOut">
              <a:rPr lang="en-GB" smtClean="0"/>
              <a:t>03/12/2024</a:t>
            </a:fld>
            <a:endParaRPr lang="en-GB"/>
          </a:p>
        </p:txBody>
      </p:sp>
      <p:sp>
        <p:nvSpPr>
          <p:cNvPr id="3" name="Footer Placeholder 2">
            <a:extLst>
              <a:ext uri="{FF2B5EF4-FFF2-40B4-BE49-F238E27FC236}">
                <a16:creationId xmlns:a16="http://schemas.microsoft.com/office/drawing/2014/main" id="{3BC58F85-45AD-41BE-BF94-372ED0A245C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7290F43-6C58-49EA-8CA4-A29AD3B3849D}"/>
              </a:ext>
            </a:extLst>
          </p:cNvPr>
          <p:cNvSpPr>
            <a:spLocks noGrp="1"/>
          </p:cNvSpPr>
          <p:nvPr>
            <p:ph type="sldNum" sz="quarter" idx="12"/>
          </p:nvPr>
        </p:nvSpPr>
        <p:spPr/>
        <p:txBody>
          <a:bodyPr/>
          <a:lstStyle/>
          <a:p>
            <a:fld id="{61318467-BD8A-4430-A705-0E8047BC13D0}" type="slidenum">
              <a:rPr lang="en-GB" smtClean="0"/>
              <a:t>‹#›</a:t>
            </a:fld>
            <a:endParaRPr lang="en-GB"/>
          </a:p>
        </p:txBody>
      </p:sp>
    </p:spTree>
    <p:extLst>
      <p:ext uri="{BB962C8B-B14F-4D97-AF65-F5344CB8AC3E}">
        <p14:creationId xmlns:p14="http://schemas.microsoft.com/office/powerpoint/2010/main" val="1349707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12BA8-3243-45AD-9B26-50A492DCD6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7392F6-1EBB-47B1-A7B2-19FEA3D75D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0901286-AF2B-4C9D-B3B8-B2B3519A01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435BBC-DC19-43C9-BB91-B66ACA55EC50}"/>
              </a:ext>
            </a:extLst>
          </p:cNvPr>
          <p:cNvSpPr>
            <a:spLocks noGrp="1"/>
          </p:cNvSpPr>
          <p:nvPr>
            <p:ph type="dt" sz="half" idx="10"/>
          </p:nvPr>
        </p:nvSpPr>
        <p:spPr/>
        <p:txBody>
          <a:bodyPr/>
          <a:lstStyle/>
          <a:p>
            <a:fld id="{043F0B70-64EB-442A-8789-C6D9DAFE1FEE}" type="datetimeFigureOut">
              <a:rPr lang="en-GB" smtClean="0"/>
              <a:t>03/12/2024</a:t>
            </a:fld>
            <a:endParaRPr lang="en-GB"/>
          </a:p>
        </p:txBody>
      </p:sp>
      <p:sp>
        <p:nvSpPr>
          <p:cNvPr id="6" name="Footer Placeholder 5">
            <a:extLst>
              <a:ext uri="{FF2B5EF4-FFF2-40B4-BE49-F238E27FC236}">
                <a16:creationId xmlns:a16="http://schemas.microsoft.com/office/drawing/2014/main" id="{1CAE3D7D-FBC5-4E40-B1CA-4C11915B0E4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2DBABC-0646-4BB8-B08B-D467C8C39D37}"/>
              </a:ext>
            </a:extLst>
          </p:cNvPr>
          <p:cNvSpPr>
            <a:spLocks noGrp="1"/>
          </p:cNvSpPr>
          <p:nvPr>
            <p:ph type="sldNum" sz="quarter" idx="12"/>
          </p:nvPr>
        </p:nvSpPr>
        <p:spPr/>
        <p:txBody>
          <a:bodyPr/>
          <a:lstStyle/>
          <a:p>
            <a:fld id="{61318467-BD8A-4430-A705-0E8047BC13D0}" type="slidenum">
              <a:rPr lang="en-GB" smtClean="0"/>
              <a:t>‹#›</a:t>
            </a:fld>
            <a:endParaRPr lang="en-GB"/>
          </a:p>
        </p:txBody>
      </p:sp>
    </p:spTree>
    <p:extLst>
      <p:ext uri="{BB962C8B-B14F-4D97-AF65-F5344CB8AC3E}">
        <p14:creationId xmlns:p14="http://schemas.microsoft.com/office/powerpoint/2010/main" val="845146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BE6EA-25D7-4767-BC95-5F00168A2D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7046C12-240E-420A-B1D5-8DD6E64A16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E7B7F10-17D1-499F-8BD8-C9C2A0A840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B57078-D045-46AD-A5DA-F6B20401FFC2}"/>
              </a:ext>
            </a:extLst>
          </p:cNvPr>
          <p:cNvSpPr>
            <a:spLocks noGrp="1"/>
          </p:cNvSpPr>
          <p:nvPr>
            <p:ph type="dt" sz="half" idx="10"/>
          </p:nvPr>
        </p:nvSpPr>
        <p:spPr/>
        <p:txBody>
          <a:bodyPr/>
          <a:lstStyle/>
          <a:p>
            <a:fld id="{043F0B70-64EB-442A-8789-C6D9DAFE1FEE}" type="datetimeFigureOut">
              <a:rPr lang="en-GB" smtClean="0"/>
              <a:t>03/12/2024</a:t>
            </a:fld>
            <a:endParaRPr lang="en-GB"/>
          </a:p>
        </p:txBody>
      </p:sp>
      <p:sp>
        <p:nvSpPr>
          <p:cNvPr id="6" name="Footer Placeholder 5">
            <a:extLst>
              <a:ext uri="{FF2B5EF4-FFF2-40B4-BE49-F238E27FC236}">
                <a16:creationId xmlns:a16="http://schemas.microsoft.com/office/drawing/2014/main" id="{55DF6BFA-7C43-455B-BB8B-7DFAE58D97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B2C3DE5-D895-448C-BFB2-C3AEC4C17370}"/>
              </a:ext>
            </a:extLst>
          </p:cNvPr>
          <p:cNvSpPr>
            <a:spLocks noGrp="1"/>
          </p:cNvSpPr>
          <p:nvPr>
            <p:ph type="sldNum" sz="quarter" idx="12"/>
          </p:nvPr>
        </p:nvSpPr>
        <p:spPr/>
        <p:txBody>
          <a:bodyPr/>
          <a:lstStyle/>
          <a:p>
            <a:fld id="{61318467-BD8A-4430-A705-0E8047BC13D0}" type="slidenum">
              <a:rPr lang="en-GB" smtClean="0"/>
              <a:t>‹#›</a:t>
            </a:fld>
            <a:endParaRPr lang="en-GB"/>
          </a:p>
        </p:txBody>
      </p:sp>
    </p:spTree>
    <p:extLst>
      <p:ext uri="{BB962C8B-B14F-4D97-AF65-F5344CB8AC3E}">
        <p14:creationId xmlns:p14="http://schemas.microsoft.com/office/powerpoint/2010/main" val="325947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7D8E3D-2802-4795-A6B4-60A58850CE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10B8A7B-95F8-4F42-8625-DD1E416466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8EE602-F73C-4D99-A47E-97B20B374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3F0B70-64EB-442A-8789-C6D9DAFE1FEE}" type="datetimeFigureOut">
              <a:rPr lang="en-GB" smtClean="0"/>
              <a:t>03/12/2024</a:t>
            </a:fld>
            <a:endParaRPr lang="en-GB"/>
          </a:p>
        </p:txBody>
      </p:sp>
      <p:sp>
        <p:nvSpPr>
          <p:cNvPr id="5" name="Footer Placeholder 4">
            <a:extLst>
              <a:ext uri="{FF2B5EF4-FFF2-40B4-BE49-F238E27FC236}">
                <a16:creationId xmlns:a16="http://schemas.microsoft.com/office/drawing/2014/main" id="{07AE7CA4-E2E9-44D2-B6B8-A383982E49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64C55E5-5B65-4B4C-B035-A0471459FA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318467-BD8A-4430-A705-0E8047BC13D0}" type="slidenum">
              <a:rPr lang="en-GB" smtClean="0"/>
              <a:t>‹#›</a:t>
            </a:fld>
            <a:endParaRPr lang="en-GB"/>
          </a:p>
        </p:txBody>
      </p:sp>
    </p:spTree>
    <p:extLst>
      <p:ext uri="{BB962C8B-B14F-4D97-AF65-F5344CB8AC3E}">
        <p14:creationId xmlns:p14="http://schemas.microsoft.com/office/powerpoint/2010/main" val="791681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BEF6CAD-1ADC-44EC-AE0A-ECE83BEC3DFB}"/>
              </a:ext>
            </a:extLst>
          </p:cNvPr>
          <p:cNvSpPr>
            <a:spLocks noGrp="1"/>
          </p:cNvSpPr>
          <p:nvPr>
            <p:ph type="title"/>
          </p:nvPr>
        </p:nvSpPr>
        <p:spPr>
          <a:xfrm>
            <a:off x="1075767" y="1188637"/>
            <a:ext cx="2988234" cy="4480726"/>
          </a:xfrm>
        </p:spPr>
        <p:txBody>
          <a:bodyPr>
            <a:normAutofit/>
          </a:bodyPr>
          <a:lstStyle/>
          <a:p>
            <a:pPr algn="r"/>
            <a:r>
              <a:rPr lang="en-GB" sz="6600" dirty="0">
                <a:latin typeface="Angsana New" panose="020B0502040204020203" pitchFamily="18" charset="-34"/>
                <a:cs typeface="Angsana New" panose="020B0502040204020203" pitchFamily="18" charset="-34"/>
              </a:rPr>
              <a:t>PENS AND PRINTERS</a:t>
            </a:r>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8071F1FA-DDC4-4E26-BADE-C4871BD5C8CC}"/>
              </a:ext>
            </a:extLst>
          </p:cNvPr>
          <p:cNvSpPr>
            <a:spLocks noGrp="1"/>
          </p:cNvSpPr>
          <p:nvPr>
            <p:ph idx="1"/>
          </p:nvPr>
        </p:nvSpPr>
        <p:spPr>
          <a:xfrm>
            <a:off x="5255260" y="1648870"/>
            <a:ext cx="4702848" cy="3560260"/>
          </a:xfrm>
        </p:spPr>
        <p:txBody>
          <a:bodyPr anchor="ctr">
            <a:normAutofit/>
          </a:bodyPr>
          <a:lstStyle/>
          <a:p>
            <a:pPr marL="0" indent="0">
              <a:buNone/>
            </a:pPr>
            <a:r>
              <a:rPr lang="en-GB" sz="2400" dirty="0"/>
              <a:t>PRODUCT SALES ANALYSIS</a:t>
            </a:r>
          </a:p>
          <a:p>
            <a:pPr marL="0" indent="0">
              <a:buNone/>
            </a:pPr>
            <a:endParaRPr lang="en-GB" sz="2400" dirty="0"/>
          </a:p>
        </p:txBody>
      </p:sp>
    </p:spTree>
    <p:extLst>
      <p:ext uri="{BB962C8B-B14F-4D97-AF65-F5344CB8AC3E}">
        <p14:creationId xmlns:p14="http://schemas.microsoft.com/office/powerpoint/2010/main" val="2803922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33FFF-AE61-4640-8A0F-0495FBF5D74C}"/>
              </a:ext>
            </a:extLst>
          </p:cNvPr>
          <p:cNvSpPr>
            <a:spLocks noGrp="1"/>
          </p:cNvSpPr>
          <p:nvPr>
            <p:ph type="title"/>
          </p:nvPr>
        </p:nvSpPr>
        <p:spPr>
          <a:xfrm>
            <a:off x="712063" y="107673"/>
            <a:ext cx="8778166" cy="913260"/>
          </a:xfrm>
        </p:spPr>
        <p:txBody>
          <a:bodyPr>
            <a:normAutofit/>
          </a:bodyPr>
          <a:lstStyle/>
          <a:p>
            <a:r>
              <a:rPr lang="en-GB" sz="2800" b="1" dirty="0">
                <a:solidFill>
                  <a:schemeClr val="accent2"/>
                </a:solidFill>
              </a:rPr>
              <a:t>BUSINESS METRIC</a:t>
            </a:r>
          </a:p>
        </p:txBody>
      </p:sp>
      <p:sp>
        <p:nvSpPr>
          <p:cNvPr id="3" name="Content Placeholder 2">
            <a:extLst>
              <a:ext uri="{FF2B5EF4-FFF2-40B4-BE49-F238E27FC236}">
                <a16:creationId xmlns:a16="http://schemas.microsoft.com/office/drawing/2014/main" id="{B7A599F5-1AB6-43CD-AE90-F2BCF2E47AB2}"/>
              </a:ext>
            </a:extLst>
          </p:cNvPr>
          <p:cNvSpPr>
            <a:spLocks noGrp="1"/>
          </p:cNvSpPr>
          <p:nvPr>
            <p:ph idx="1"/>
          </p:nvPr>
        </p:nvSpPr>
        <p:spPr>
          <a:xfrm>
            <a:off x="585926" y="1518082"/>
            <a:ext cx="10767874" cy="4658881"/>
          </a:xfrm>
        </p:spPr>
        <p:txBody>
          <a:bodyPr>
            <a:normAutofit/>
          </a:bodyPr>
          <a:lstStyle/>
          <a:p>
            <a:r>
              <a:rPr lang="en-GB" sz="1800" dirty="0"/>
              <a:t>Since the business goal is to adapt the best sales approach to effectively sell the new product line in a way that meets the changing consumer behaviour, I would recommend we use </a:t>
            </a:r>
            <a:r>
              <a:rPr lang="en-GB" sz="1800" b="1" dirty="0"/>
              <a:t>percentage average sales revenue for all sales method </a:t>
            </a:r>
            <a:r>
              <a:rPr lang="en-GB" sz="1800" dirty="0"/>
              <a:t>as our metric. Although the Email and Call method brought in the most average revenue, The Email method and Call method are less variable, hence the need to track all the sales methods.</a:t>
            </a:r>
          </a:p>
          <a:p>
            <a:r>
              <a:rPr lang="en-GB" sz="1800" dirty="0"/>
              <a:t>Tracking this metric over time can help the business identify trends &amp; patterns and make informed decisions about each sales strategy.</a:t>
            </a:r>
          </a:p>
          <a:p>
            <a:r>
              <a:rPr lang="en-GB" sz="1800" dirty="0"/>
              <a:t>Based on the data for the last 6 weeks, the percentage average sales revenue for the sales methods are:</a:t>
            </a:r>
          </a:p>
          <a:p>
            <a:r>
              <a:rPr lang="en-GB" sz="1800" b="1" dirty="0"/>
              <a:t>Email and call = 53.98%</a:t>
            </a:r>
          </a:p>
          <a:p>
            <a:r>
              <a:rPr lang="en-GB" sz="1800" b="1" dirty="0"/>
              <a:t>Email = 30.58%</a:t>
            </a:r>
          </a:p>
          <a:p>
            <a:r>
              <a:rPr lang="en-GB" sz="1800" b="1" dirty="0"/>
              <a:t>Call = 15.52%</a:t>
            </a:r>
            <a:endParaRPr lang="en-GB" sz="1800" dirty="0"/>
          </a:p>
        </p:txBody>
      </p:sp>
    </p:spTree>
    <p:extLst>
      <p:ext uri="{BB962C8B-B14F-4D97-AF65-F5344CB8AC3E}">
        <p14:creationId xmlns:p14="http://schemas.microsoft.com/office/powerpoint/2010/main" val="2284687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1926A-6A52-4F12-A58E-C404999213E2}"/>
              </a:ext>
            </a:extLst>
          </p:cNvPr>
          <p:cNvSpPr>
            <a:spLocks noGrp="1"/>
          </p:cNvSpPr>
          <p:nvPr>
            <p:ph type="title"/>
          </p:nvPr>
        </p:nvSpPr>
        <p:spPr>
          <a:xfrm>
            <a:off x="838200" y="365126"/>
            <a:ext cx="10515600" cy="406400"/>
          </a:xfrm>
        </p:spPr>
        <p:txBody>
          <a:bodyPr>
            <a:normAutofit fontScale="90000"/>
          </a:bodyPr>
          <a:lstStyle/>
          <a:p>
            <a:r>
              <a:rPr lang="en-GB" dirty="0"/>
              <a:t>Recommendations</a:t>
            </a:r>
          </a:p>
        </p:txBody>
      </p:sp>
      <p:sp>
        <p:nvSpPr>
          <p:cNvPr id="3" name="Content Placeholder 2">
            <a:extLst>
              <a:ext uri="{FF2B5EF4-FFF2-40B4-BE49-F238E27FC236}">
                <a16:creationId xmlns:a16="http://schemas.microsoft.com/office/drawing/2014/main" id="{4AD96BAF-C458-4E02-8DF2-A1F01EF6986A}"/>
              </a:ext>
            </a:extLst>
          </p:cNvPr>
          <p:cNvSpPr>
            <a:spLocks noGrp="1"/>
          </p:cNvSpPr>
          <p:nvPr>
            <p:ph idx="1"/>
          </p:nvPr>
        </p:nvSpPr>
        <p:spPr>
          <a:xfrm>
            <a:off x="838200" y="1152525"/>
            <a:ext cx="10515600" cy="5024438"/>
          </a:xfrm>
        </p:spPr>
        <p:txBody>
          <a:bodyPr/>
          <a:lstStyle/>
          <a:p>
            <a:pPr marL="514350" indent="-514350">
              <a:buAutoNum type="arabicPeriod"/>
            </a:pPr>
            <a:r>
              <a:rPr lang="en-GB" dirty="0"/>
              <a:t>I will recommend the Email and Call method to  be used as the revenue generated with this approach increases as time pass by compared to Email that has high revenue in the first week but decreases as time pass  by.</a:t>
            </a:r>
          </a:p>
          <a:p>
            <a:pPr marL="514350" indent="-514350">
              <a:buAutoNum type="arabicPeriod"/>
            </a:pPr>
            <a:r>
              <a:rPr lang="en-GB" dirty="0"/>
              <a:t>I will recommend that the states with the highest revenue should be focused on more so as to get more revenues instead of channelling energy to states where the revenue is low.</a:t>
            </a:r>
          </a:p>
          <a:p>
            <a:pPr marL="514350" indent="-514350">
              <a:buFont typeface="Arial" panose="020B0604020202020204" pitchFamily="34" charset="0"/>
              <a:buAutoNum type="arabicPeriod"/>
            </a:pPr>
            <a:r>
              <a:rPr lang="en-GB" dirty="0"/>
              <a:t>Implement customer retention and loyalty programs, especially for customers who have been with us for 10years or more. This will help us to maintain trust and long lasting relationship with our customers.</a:t>
            </a:r>
          </a:p>
          <a:p>
            <a:pPr marL="0" indent="0">
              <a:buNone/>
            </a:pP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1763808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5360D-F744-4E35-92C3-BA7E85AA3036}"/>
              </a:ext>
            </a:extLst>
          </p:cNvPr>
          <p:cNvSpPr>
            <a:spLocks noGrp="1"/>
          </p:cNvSpPr>
          <p:nvPr>
            <p:ph type="title"/>
          </p:nvPr>
        </p:nvSpPr>
        <p:spPr/>
        <p:txBody>
          <a:bodyPr>
            <a:normAutofit/>
          </a:bodyPr>
          <a:lstStyle/>
          <a:p>
            <a:r>
              <a:rPr lang="en-GB" sz="6000" dirty="0">
                <a:solidFill>
                  <a:srgbClr val="FF0000"/>
                </a:solidFill>
                <a:latin typeface="Angsana New" panose="02020603050405020304" pitchFamily="18" charset="-34"/>
                <a:cs typeface="Angsana New" panose="02020603050405020304" pitchFamily="18" charset="-34"/>
              </a:rPr>
              <a:t>BUSINESS GOALS</a:t>
            </a:r>
          </a:p>
        </p:txBody>
      </p:sp>
      <p:sp>
        <p:nvSpPr>
          <p:cNvPr id="3" name="Content Placeholder 2">
            <a:extLst>
              <a:ext uri="{FF2B5EF4-FFF2-40B4-BE49-F238E27FC236}">
                <a16:creationId xmlns:a16="http://schemas.microsoft.com/office/drawing/2014/main" id="{9BDE953D-C9CD-4B68-AAF1-EABB18B4ADD3}"/>
              </a:ext>
            </a:extLst>
          </p:cNvPr>
          <p:cNvSpPr>
            <a:spLocks noGrp="1"/>
          </p:cNvSpPr>
          <p:nvPr>
            <p:ph idx="1"/>
          </p:nvPr>
        </p:nvSpPr>
        <p:spPr/>
        <p:txBody>
          <a:bodyPr>
            <a:normAutofit/>
          </a:bodyPr>
          <a:lstStyle/>
          <a:p>
            <a:r>
              <a:rPr lang="en-GB" sz="2000" b="1" dirty="0"/>
              <a:t>The primary goal is to establish an effective sales strategy for the newly launched product line.</a:t>
            </a:r>
          </a:p>
          <a:p>
            <a:r>
              <a:rPr lang="en-GB" sz="2000" dirty="0"/>
              <a:t> </a:t>
            </a:r>
            <a:r>
              <a:rPr lang="en-GB" sz="2000" b="1" dirty="0"/>
              <a:t>Insights to maintain trust and lasting relationship with the customers.</a:t>
            </a:r>
          </a:p>
          <a:p>
            <a:r>
              <a:rPr lang="en-GB" sz="2000" dirty="0"/>
              <a:t> </a:t>
            </a:r>
            <a:r>
              <a:rPr lang="en-GB" sz="2000" b="1" dirty="0"/>
              <a:t>The company recognizes that the consumer buying behaviour is changing and they aim to adapt their sales</a:t>
            </a:r>
          </a:p>
          <a:p>
            <a:r>
              <a:rPr lang="en-GB" sz="2000" b="1" dirty="0"/>
              <a:t>tactics to meet the demands of this new product line hence will like to know the following insights:</a:t>
            </a:r>
          </a:p>
          <a:p>
            <a:pPr lvl="1"/>
            <a:r>
              <a:rPr lang="en-GB" sz="1400" dirty="0"/>
              <a:t>○ How many customers were there for each sales approach ?</a:t>
            </a:r>
          </a:p>
          <a:p>
            <a:pPr lvl="1"/>
            <a:r>
              <a:rPr lang="en-GB" sz="1400" dirty="0"/>
              <a:t>○ What does the spread of the revenue look like overall and for each sales method?</a:t>
            </a:r>
          </a:p>
          <a:p>
            <a:pPr lvl="1"/>
            <a:r>
              <a:rPr lang="en-GB" sz="1400" dirty="0"/>
              <a:t>○ Was there any difference in revenue over time for each of the methods?</a:t>
            </a:r>
          </a:p>
          <a:p>
            <a:pPr lvl="1"/>
            <a:r>
              <a:rPr lang="en-GB" sz="1400" dirty="0"/>
              <a:t>○ Based on the data, which method would you recommend we continue to use?</a:t>
            </a:r>
          </a:p>
        </p:txBody>
      </p:sp>
    </p:spTree>
    <p:extLst>
      <p:ext uri="{BB962C8B-B14F-4D97-AF65-F5344CB8AC3E}">
        <p14:creationId xmlns:p14="http://schemas.microsoft.com/office/powerpoint/2010/main" val="3676965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26">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28">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D86D016-BF94-403E-9D61-68B4BA737D6E}"/>
              </a:ext>
            </a:extLst>
          </p:cNvPr>
          <p:cNvSpPr>
            <a:spLocks noGrp="1"/>
          </p:cNvSpPr>
          <p:nvPr>
            <p:ph type="ctrTitle"/>
          </p:nvPr>
        </p:nvSpPr>
        <p:spPr>
          <a:xfrm>
            <a:off x="773409" y="790114"/>
            <a:ext cx="3470118" cy="736846"/>
          </a:xfrm>
        </p:spPr>
        <p:txBody>
          <a:bodyPr>
            <a:normAutofit fontScale="90000"/>
          </a:bodyPr>
          <a:lstStyle/>
          <a:p>
            <a:br>
              <a:rPr lang="en-GB" sz="1400" b="1" dirty="0">
                <a:solidFill>
                  <a:schemeClr val="accent5">
                    <a:lumMod val="75000"/>
                  </a:schemeClr>
                </a:solidFill>
              </a:rPr>
            </a:br>
            <a:br>
              <a:rPr lang="en-GB" sz="1400" b="1" dirty="0">
                <a:solidFill>
                  <a:schemeClr val="accent5">
                    <a:lumMod val="75000"/>
                  </a:schemeClr>
                </a:solidFill>
              </a:rPr>
            </a:br>
            <a:br>
              <a:rPr lang="en-GB" sz="1400" b="1" dirty="0">
                <a:solidFill>
                  <a:schemeClr val="accent5">
                    <a:lumMod val="75000"/>
                  </a:schemeClr>
                </a:solidFill>
              </a:rPr>
            </a:br>
            <a:br>
              <a:rPr lang="en-GB" sz="1400" b="1" dirty="0">
                <a:solidFill>
                  <a:schemeClr val="accent5">
                    <a:lumMod val="75000"/>
                  </a:schemeClr>
                </a:solidFill>
              </a:rPr>
            </a:br>
            <a:br>
              <a:rPr lang="en-GB" sz="1400" b="1" dirty="0">
                <a:solidFill>
                  <a:schemeClr val="accent5">
                    <a:lumMod val="75000"/>
                  </a:schemeClr>
                </a:solidFill>
              </a:rPr>
            </a:br>
            <a:br>
              <a:rPr lang="en-GB" sz="1400" b="1" dirty="0">
                <a:solidFill>
                  <a:schemeClr val="accent5">
                    <a:lumMod val="75000"/>
                  </a:schemeClr>
                </a:solidFill>
              </a:rPr>
            </a:br>
            <a:br>
              <a:rPr lang="en-GB" sz="1400" b="1" dirty="0">
                <a:solidFill>
                  <a:schemeClr val="accent5">
                    <a:lumMod val="75000"/>
                  </a:schemeClr>
                </a:solidFill>
              </a:rPr>
            </a:br>
            <a:br>
              <a:rPr lang="en-GB" sz="1400" b="1" dirty="0">
                <a:solidFill>
                  <a:schemeClr val="accent5">
                    <a:lumMod val="75000"/>
                  </a:schemeClr>
                </a:solidFill>
              </a:rPr>
            </a:br>
            <a:br>
              <a:rPr lang="en-GB" sz="1400" b="1" dirty="0">
                <a:solidFill>
                  <a:schemeClr val="accent5">
                    <a:lumMod val="75000"/>
                  </a:schemeClr>
                </a:solidFill>
              </a:rPr>
            </a:br>
            <a:br>
              <a:rPr lang="en-GB" sz="3200" b="1" dirty="0">
                <a:solidFill>
                  <a:schemeClr val="accent5">
                    <a:lumMod val="75000"/>
                  </a:schemeClr>
                </a:solidFill>
              </a:rPr>
            </a:br>
            <a:r>
              <a:rPr lang="en-GB" sz="3200" b="1" u="sng" dirty="0">
                <a:solidFill>
                  <a:schemeClr val="accent2"/>
                </a:solidFill>
              </a:rPr>
              <a:t>OUTCOMES</a:t>
            </a:r>
            <a:br>
              <a:rPr lang="en-GB" sz="1400" b="1" dirty="0">
                <a:solidFill>
                  <a:schemeClr val="accent5">
                    <a:lumMod val="75000"/>
                  </a:schemeClr>
                </a:solidFill>
              </a:rPr>
            </a:br>
            <a:endParaRPr lang="en-GB" sz="1400" b="1" dirty="0">
              <a:solidFill>
                <a:schemeClr val="accent5">
                  <a:lumMod val="75000"/>
                </a:schemeClr>
              </a:solidFill>
            </a:endParaRPr>
          </a:p>
        </p:txBody>
      </p:sp>
      <p:sp>
        <p:nvSpPr>
          <p:cNvPr id="3" name="Subtitle 2">
            <a:extLst>
              <a:ext uri="{FF2B5EF4-FFF2-40B4-BE49-F238E27FC236}">
                <a16:creationId xmlns:a16="http://schemas.microsoft.com/office/drawing/2014/main" id="{97FECB9A-A097-44AB-92CB-9FB3ACEE89DD}"/>
              </a:ext>
            </a:extLst>
          </p:cNvPr>
          <p:cNvSpPr>
            <a:spLocks noGrp="1"/>
          </p:cNvSpPr>
          <p:nvPr>
            <p:ph type="subTitle" idx="1"/>
          </p:nvPr>
        </p:nvSpPr>
        <p:spPr>
          <a:xfrm>
            <a:off x="452761" y="2716567"/>
            <a:ext cx="4634144" cy="2541529"/>
          </a:xfrm>
        </p:spPr>
        <p:txBody>
          <a:bodyPr>
            <a:normAutofit/>
          </a:bodyPr>
          <a:lstStyle/>
          <a:p>
            <a:r>
              <a:rPr lang="en-GB" sz="900" b="1" dirty="0"/>
              <a:t>Count of weeks by sales</a:t>
            </a:r>
            <a:endParaRPr lang="en-GB" sz="900" dirty="0"/>
          </a:p>
          <a:p>
            <a:r>
              <a:rPr lang="en-GB" sz="1400" dirty="0"/>
              <a:t>This bar charts shows the count of week by sales. It shows the weeks with the highest and smallest sales. This chart shows that there was high sales in the first week with 24.8%, decreased to 16.6% in the second week, decrease to 16.01% in the third week, later increased to 17.16% in the fourth week and fifth week but the sales reduced drastically to 8.18% in the sixth week. </a:t>
            </a:r>
          </a:p>
        </p:txBody>
      </p:sp>
      <p:pic>
        <p:nvPicPr>
          <p:cNvPr id="5" name="Picture 4" descr="A graph showing a number of blue bars&#10;&#10;Description automatically generated">
            <a:extLst>
              <a:ext uri="{FF2B5EF4-FFF2-40B4-BE49-F238E27FC236}">
                <a16:creationId xmlns:a16="http://schemas.microsoft.com/office/drawing/2014/main" id="{F34B7B27-9E9A-4F1A-924D-ED2D81A396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5751" y="1829862"/>
            <a:ext cx="5708649" cy="3168300"/>
          </a:xfrm>
          <a:prstGeom prst="rect">
            <a:avLst/>
          </a:prstGeom>
        </p:spPr>
      </p:pic>
    </p:spTree>
    <p:extLst>
      <p:ext uri="{BB962C8B-B14F-4D97-AF65-F5344CB8AC3E}">
        <p14:creationId xmlns:p14="http://schemas.microsoft.com/office/powerpoint/2010/main" val="897048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1FA349-3CD8-484D-88AB-A5CF394BD1AE}"/>
              </a:ext>
            </a:extLst>
          </p:cNvPr>
          <p:cNvSpPr>
            <a:spLocks noGrp="1"/>
          </p:cNvSpPr>
          <p:nvPr>
            <p:ph type="title"/>
          </p:nvPr>
        </p:nvSpPr>
        <p:spPr>
          <a:xfrm>
            <a:off x="1137034" y="609597"/>
            <a:ext cx="9392421" cy="1330841"/>
          </a:xfrm>
        </p:spPr>
        <p:txBody>
          <a:bodyPr>
            <a:normAutofit/>
          </a:bodyPr>
          <a:lstStyle/>
          <a:p>
            <a:r>
              <a:rPr lang="en-GB" sz="3200" u="sng" dirty="0">
                <a:solidFill>
                  <a:schemeClr val="accent2"/>
                </a:solidFill>
              </a:rPr>
              <a:t>OUTCOMES</a:t>
            </a:r>
          </a:p>
        </p:txBody>
      </p:sp>
      <p:sp>
        <p:nvSpPr>
          <p:cNvPr id="3" name="Content Placeholder 2">
            <a:extLst>
              <a:ext uri="{FF2B5EF4-FFF2-40B4-BE49-F238E27FC236}">
                <a16:creationId xmlns:a16="http://schemas.microsoft.com/office/drawing/2014/main" id="{F590901A-B92F-4C3B-B0CC-B5D5368785A7}"/>
              </a:ext>
            </a:extLst>
          </p:cNvPr>
          <p:cNvSpPr>
            <a:spLocks noGrp="1"/>
          </p:cNvSpPr>
          <p:nvPr>
            <p:ph idx="1"/>
          </p:nvPr>
        </p:nvSpPr>
        <p:spPr>
          <a:xfrm>
            <a:off x="861134" y="1987078"/>
            <a:ext cx="5234866" cy="4129057"/>
          </a:xfrm>
        </p:spPr>
        <p:txBody>
          <a:bodyPr>
            <a:normAutofit/>
          </a:bodyPr>
          <a:lstStyle/>
          <a:p>
            <a:pPr marL="0" indent="0">
              <a:buNone/>
            </a:pPr>
            <a:endParaRPr lang="en-GB" sz="2000" dirty="0"/>
          </a:p>
          <a:p>
            <a:pPr marL="0" indent="0">
              <a:buNone/>
            </a:pPr>
            <a:r>
              <a:rPr lang="en-GB" dirty="0"/>
              <a:t>Count of Customer by approach</a:t>
            </a:r>
          </a:p>
          <a:p>
            <a:pPr marL="0" indent="0">
              <a:buNone/>
            </a:pPr>
            <a:endParaRPr lang="en-GB" sz="2000" dirty="0"/>
          </a:p>
          <a:p>
            <a:pPr marL="0" indent="0">
              <a:buNone/>
            </a:pPr>
            <a:r>
              <a:rPr lang="en-GB" sz="2000" dirty="0"/>
              <a:t>This bar chart shows that the Email method has the highest number of customer order with 7466 order amounting to 49.77% of the total sales while Call method has 4962 order amounting to 33.08% and Email and Call has the lowest customer order with 2572 customer order amounting to 17.15% of the total sales</a:t>
            </a:r>
          </a:p>
          <a:p>
            <a:pPr marL="0" indent="0">
              <a:buNone/>
            </a:pPr>
            <a:endParaRPr lang="en-GB" sz="2000" dirty="0"/>
          </a:p>
        </p:txBody>
      </p:sp>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58470CD7-279A-4BD8-9543-D9F5CE7EB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2774" y="1845723"/>
            <a:ext cx="4533715" cy="3166554"/>
          </a:xfrm>
          <a:prstGeom prst="rect">
            <a:avLst/>
          </a:prstGeom>
        </p:spPr>
      </p:pic>
    </p:spTree>
    <p:extLst>
      <p:ext uri="{BB962C8B-B14F-4D97-AF65-F5344CB8AC3E}">
        <p14:creationId xmlns:p14="http://schemas.microsoft.com/office/powerpoint/2010/main" val="2995335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0A86E0B-4B88-4EA8-A504-C96F63B48BF7}"/>
              </a:ext>
            </a:extLst>
          </p:cNvPr>
          <p:cNvSpPr>
            <a:spLocks noGrp="1"/>
          </p:cNvSpPr>
          <p:nvPr>
            <p:ph type="title"/>
          </p:nvPr>
        </p:nvSpPr>
        <p:spPr>
          <a:xfrm>
            <a:off x="838200" y="609600"/>
            <a:ext cx="3739341" cy="1330839"/>
          </a:xfrm>
        </p:spPr>
        <p:txBody>
          <a:bodyPr>
            <a:normAutofit/>
          </a:bodyPr>
          <a:lstStyle/>
          <a:p>
            <a:r>
              <a:rPr lang="en-GB" u="sng" dirty="0">
                <a:solidFill>
                  <a:schemeClr val="accent2"/>
                </a:solidFill>
              </a:rPr>
              <a:t>OUTCOMES</a:t>
            </a:r>
          </a:p>
        </p:txBody>
      </p:sp>
      <p:sp>
        <p:nvSpPr>
          <p:cNvPr id="3" name="Content Placeholder 2">
            <a:extLst>
              <a:ext uri="{FF2B5EF4-FFF2-40B4-BE49-F238E27FC236}">
                <a16:creationId xmlns:a16="http://schemas.microsoft.com/office/drawing/2014/main" id="{46753236-B38E-42A8-8A7D-F968EBDA8C91}"/>
              </a:ext>
            </a:extLst>
          </p:cNvPr>
          <p:cNvSpPr>
            <a:spLocks noGrp="1"/>
          </p:cNvSpPr>
          <p:nvPr>
            <p:ph idx="1"/>
          </p:nvPr>
        </p:nvSpPr>
        <p:spPr>
          <a:xfrm>
            <a:off x="328474" y="2104008"/>
            <a:ext cx="3960893" cy="3998680"/>
          </a:xfrm>
        </p:spPr>
        <p:txBody>
          <a:bodyPr>
            <a:normAutofit fontScale="70000" lnSpcReduction="20000"/>
          </a:bodyPr>
          <a:lstStyle/>
          <a:p>
            <a:pPr marL="0" indent="0">
              <a:buNone/>
            </a:pPr>
            <a:r>
              <a:rPr lang="en-GB" sz="2900" b="1" dirty="0"/>
              <a:t>Distribution of revenue by each approach</a:t>
            </a:r>
          </a:p>
          <a:p>
            <a:pPr marL="0" indent="0">
              <a:buNone/>
            </a:pPr>
            <a:endParaRPr lang="en-GB" sz="2000" dirty="0"/>
          </a:p>
          <a:p>
            <a:r>
              <a:rPr lang="en-GB" dirty="0"/>
              <a:t>The multiple boxplot represents the distribution of revenue for each sales method.</a:t>
            </a:r>
          </a:p>
          <a:p>
            <a:r>
              <a:rPr lang="en-GB" dirty="0"/>
              <a:t>The boxplot shows that the "Email and Call" sales method has the highest median revenue of 182 USD, with 50% of its revenue between 150 and 190 USD.</a:t>
            </a:r>
          </a:p>
          <a:p>
            <a:r>
              <a:rPr lang="en-GB" dirty="0"/>
              <a:t>This is followed by the Email method and lastly the Call method with the least median revenue sales.</a:t>
            </a:r>
            <a:r>
              <a:rPr lang="en-GB" sz="2000" dirty="0"/>
              <a:t> </a:t>
            </a:r>
          </a:p>
        </p:txBody>
      </p:sp>
      <p:pic>
        <p:nvPicPr>
          <p:cNvPr id="6" name="Picture 5">
            <a:extLst>
              <a:ext uri="{FF2B5EF4-FFF2-40B4-BE49-F238E27FC236}">
                <a16:creationId xmlns:a16="http://schemas.microsoft.com/office/drawing/2014/main" id="{8FF03DB3-115C-49B7-ADFC-3AB1557013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5457" y="924957"/>
            <a:ext cx="6155141" cy="5031827"/>
          </a:xfrm>
          <a:prstGeom prst="rect">
            <a:avLst/>
          </a:prstGeom>
        </p:spPr>
      </p:pic>
    </p:spTree>
    <p:extLst>
      <p:ext uri="{BB962C8B-B14F-4D97-AF65-F5344CB8AC3E}">
        <p14:creationId xmlns:p14="http://schemas.microsoft.com/office/powerpoint/2010/main" val="3686761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E7DEA97-8022-41B8-9F5F-80C764EE3DBB}"/>
              </a:ext>
            </a:extLst>
          </p:cNvPr>
          <p:cNvSpPr>
            <a:spLocks noGrp="1"/>
          </p:cNvSpPr>
          <p:nvPr>
            <p:ph type="title"/>
          </p:nvPr>
        </p:nvSpPr>
        <p:spPr>
          <a:xfrm>
            <a:off x="838200" y="609600"/>
            <a:ext cx="2632969" cy="917359"/>
          </a:xfrm>
        </p:spPr>
        <p:txBody>
          <a:bodyPr>
            <a:normAutofit/>
          </a:bodyPr>
          <a:lstStyle/>
          <a:p>
            <a:r>
              <a:rPr lang="en-GB" sz="3400" u="sng" dirty="0">
                <a:solidFill>
                  <a:schemeClr val="accent2"/>
                </a:solidFill>
              </a:rPr>
              <a:t>OUTCOMES</a:t>
            </a:r>
          </a:p>
        </p:txBody>
      </p:sp>
      <p:sp>
        <p:nvSpPr>
          <p:cNvPr id="3" name="Content Placeholder 2">
            <a:extLst>
              <a:ext uri="{FF2B5EF4-FFF2-40B4-BE49-F238E27FC236}">
                <a16:creationId xmlns:a16="http://schemas.microsoft.com/office/drawing/2014/main" id="{BF9DD01F-0E2C-4116-8A00-3A3400A69E8B}"/>
              </a:ext>
            </a:extLst>
          </p:cNvPr>
          <p:cNvSpPr>
            <a:spLocks noGrp="1"/>
          </p:cNvSpPr>
          <p:nvPr>
            <p:ph idx="1"/>
          </p:nvPr>
        </p:nvSpPr>
        <p:spPr>
          <a:xfrm>
            <a:off x="408374" y="1731146"/>
            <a:ext cx="3880994" cy="4371542"/>
          </a:xfrm>
        </p:spPr>
        <p:txBody>
          <a:bodyPr>
            <a:normAutofit fontScale="92500" lnSpcReduction="20000"/>
          </a:bodyPr>
          <a:lstStyle/>
          <a:p>
            <a:endParaRPr lang="en-GB" sz="2000" dirty="0"/>
          </a:p>
          <a:p>
            <a:pPr marL="0" indent="0">
              <a:buNone/>
            </a:pPr>
            <a:r>
              <a:rPr lang="en-GB" sz="2000" b="1" dirty="0"/>
              <a:t>Revenue Trend over time by method</a:t>
            </a:r>
          </a:p>
          <a:p>
            <a:pPr marL="0" indent="0">
              <a:buNone/>
            </a:pPr>
            <a:endParaRPr lang="en-GB" sz="2000" b="1" dirty="0"/>
          </a:p>
          <a:p>
            <a:r>
              <a:rPr lang="en-GB" sz="2000" dirty="0"/>
              <a:t>Email and Call has the lowest revenue in the first week but increased till the 6</a:t>
            </a:r>
            <a:r>
              <a:rPr lang="en-GB" sz="2000" baseline="30000" dirty="0"/>
              <a:t>th</a:t>
            </a:r>
            <a:r>
              <a:rPr lang="en-GB" sz="2000" dirty="0"/>
              <a:t> week. The percentage of the increment is 4% to 27% from week 1 to week 6.</a:t>
            </a:r>
          </a:p>
          <a:p>
            <a:r>
              <a:rPr lang="en-GB" sz="2000" dirty="0"/>
              <a:t>Email has the highest revenue in the first week but reduced drastically on the sixth week.</a:t>
            </a:r>
          </a:p>
          <a:p>
            <a:r>
              <a:rPr lang="en-GB" sz="2000" dirty="0"/>
              <a:t>Call has the medium lowest revenue in the first week but increased as weeks pass  by but later decreased on getting to the sixth week. </a:t>
            </a:r>
          </a:p>
          <a:p>
            <a:endParaRPr lang="en-GB" sz="2000" dirty="0"/>
          </a:p>
        </p:txBody>
      </p:sp>
      <p:pic>
        <p:nvPicPr>
          <p:cNvPr id="6" name="Picture 5">
            <a:extLst>
              <a:ext uri="{FF2B5EF4-FFF2-40B4-BE49-F238E27FC236}">
                <a16:creationId xmlns:a16="http://schemas.microsoft.com/office/drawing/2014/main" id="{AD6B9C0A-09DD-4291-B6D7-84D15F2F80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7742" y="2254928"/>
            <a:ext cx="6896009" cy="3458696"/>
          </a:xfrm>
          <a:prstGeom prst="rect">
            <a:avLst/>
          </a:prstGeom>
        </p:spPr>
      </p:pic>
    </p:spTree>
    <p:extLst>
      <p:ext uri="{BB962C8B-B14F-4D97-AF65-F5344CB8AC3E}">
        <p14:creationId xmlns:p14="http://schemas.microsoft.com/office/powerpoint/2010/main" val="2624935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1D710D3-C439-45F7-B923-64E290CB4726}"/>
              </a:ext>
            </a:extLst>
          </p:cNvPr>
          <p:cNvSpPr>
            <a:spLocks noGrp="1"/>
          </p:cNvSpPr>
          <p:nvPr>
            <p:ph type="title"/>
          </p:nvPr>
        </p:nvSpPr>
        <p:spPr>
          <a:xfrm>
            <a:off x="838200" y="609600"/>
            <a:ext cx="3739341" cy="1330839"/>
          </a:xfrm>
        </p:spPr>
        <p:txBody>
          <a:bodyPr>
            <a:normAutofit/>
          </a:bodyPr>
          <a:lstStyle/>
          <a:p>
            <a:r>
              <a:rPr lang="en-GB" sz="2800" dirty="0"/>
              <a:t>Number of Products sold trend by time by method</a:t>
            </a:r>
          </a:p>
        </p:txBody>
      </p:sp>
      <p:sp>
        <p:nvSpPr>
          <p:cNvPr id="3" name="Content Placeholder 2">
            <a:extLst>
              <a:ext uri="{FF2B5EF4-FFF2-40B4-BE49-F238E27FC236}">
                <a16:creationId xmlns:a16="http://schemas.microsoft.com/office/drawing/2014/main" id="{C5B7C6A8-572E-412B-BA7A-F419496CC313}"/>
              </a:ext>
            </a:extLst>
          </p:cNvPr>
          <p:cNvSpPr>
            <a:spLocks noGrp="1"/>
          </p:cNvSpPr>
          <p:nvPr>
            <p:ph idx="1"/>
          </p:nvPr>
        </p:nvSpPr>
        <p:spPr>
          <a:xfrm>
            <a:off x="862366" y="2194102"/>
            <a:ext cx="3427001" cy="3908586"/>
          </a:xfrm>
        </p:spPr>
        <p:txBody>
          <a:bodyPr>
            <a:normAutofit lnSpcReduction="10000"/>
          </a:bodyPr>
          <a:lstStyle/>
          <a:p>
            <a:r>
              <a:rPr lang="en-GB" sz="2000" dirty="0"/>
              <a:t>Email has the highest number of product sold in week 1 but reduced by week 6.</a:t>
            </a:r>
          </a:p>
          <a:p>
            <a:r>
              <a:rPr lang="en-GB" sz="2000" dirty="0"/>
              <a:t> Email and Call has the lowest number of product sold in week 1 but increased as weeks goes by till week 6.</a:t>
            </a:r>
          </a:p>
          <a:p>
            <a:r>
              <a:rPr lang="en-GB" sz="2000" dirty="0"/>
              <a:t>Call has the medium low number of products sold in week 1 but increased as the weeks pass by but later decreased on getting to week 6. </a:t>
            </a:r>
          </a:p>
          <a:p>
            <a:endParaRPr lang="en-GB" sz="2000" dirty="0"/>
          </a:p>
        </p:txBody>
      </p:sp>
      <p:pic>
        <p:nvPicPr>
          <p:cNvPr id="6" name="Picture 5">
            <a:extLst>
              <a:ext uri="{FF2B5EF4-FFF2-40B4-BE49-F238E27FC236}">
                <a16:creationId xmlns:a16="http://schemas.microsoft.com/office/drawing/2014/main" id="{453BFFA3-C3AC-4C07-89C3-930DB5F80E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3440" y="1837678"/>
            <a:ext cx="6395893" cy="3178206"/>
          </a:xfrm>
          <a:prstGeom prst="rect">
            <a:avLst/>
          </a:prstGeom>
        </p:spPr>
      </p:pic>
    </p:spTree>
    <p:extLst>
      <p:ext uri="{BB962C8B-B14F-4D97-AF65-F5344CB8AC3E}">
        <p14:creationId xmlns:p14="http://schemas.microsoft.com/office/powerpoint/2010/main" val="2902803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C8E4A97-1DBC-45FD-AC10-264EA71BF57E}"/>
              </a:ext>
            </a:extLst>
          </p:cNvPr>
          <p:cNvSpPr>
            <a:spLocks noGrp="1"/>
          </p:cNvSpPr>
          <p:nvPr>
            <p:ph type="title"/>
          </p:nvPr>
        </p:nvSpPr>
        <p:spPr>
          <a:xfrm>
            <a:off x="838200" y="609600"/>
            <a:ext cx="3739341" cy="1330839"/>
          </a:xfrm>
        </p:spPr>
        <p:txBody>
          <a:bodyPr>
            <a:normAutofit/>
          </a:bodyPr>
          <a:lstStyle/>
          <a:p>
            <a:r>
              <a:rPr lang="en-GB" sz="4100"/>
              <a:t>States with the highest revenue</a:t>
            </a:r>
          </a:p>
        </p:txBody>
      </p:sp>
      <p:sp>
        <p:nvSpPr>
          <p:cNvPr id="3" name="Content Placeholder 2">
            <a:extLst>
              <a:ext uri="{FF2B5EF4-FFF2-40B4-BE49-F238E27FC236}">
                <a16:creationId xmlns:a16="http://schemas.microsoft.com/office/drawing/2014/main" id="{B0847941-F931-4E7A-8D15-3AE8496B4B6A}"/>
              </a:ext>
            </a:extLst>
          </p:cNvPr>
          <p:cNvSpPr>
            <a:spLocks noGrp="1"/>
          </p:cNvSpPr>
          <p:nvPr>
            <p:ph idx="1"/>
          </p:nvPr>
        </p:nvSpPr>
        <p:spPr>
          <a:xfrm>
            <a:off x="862366" y="2194102"/>
            <a:ext cx="3427001" cy="3908586"/>
          </a:xfrm>
        </p:spPr>
        <p:txBody>
          <a:bodyPr>
            <a:normAutofit/>
          </a:bodyPr>
          <a:lstStyle/>
          <a:p>
            <a:r>
              <a:rPr lang="en-GB" sz="2000" dirty="0"/>
              <a:t>California is the state with the highest revenue, followed by Texas and New York.</a:t>
            </a:r>
          </a:p>
          <a:p>
            <a:endParaRPr lang="en-GB" sz="2000" dirty="0"/>
          </a:p>
        </p:txBody>
      </p:sp>
      <p:pic>
        <p:nvPicPr>
          <p:cNvPr id="5" name="Picture 4">
            <a:extLst>
              <a:ext uri="{FF2B5EF4-FFF2-40B4-BE49-F238E27FC236}">
                <a16:creationId xmlns:a16="http://schemas.microsoft.com/office/drawing/2014/main" id="{F15C4DA5-589C-4053-A346-265CC8E1AF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5457" y="1263489"/>
            <a:ext cx="6155141" cy="4354762"/>
          </a:xfrm>
          <a:prstGeom prst="rect">
            <a:avLst/>
          </a:prstGeom>
        </p:spPr>
      </p:pic>
    </p:spTree>
    <p:extLst>
      <p:ext uri="{BB962C8B-B14F-4D97-AF65-F5344CB8AC3E}">
        <p14:creationId xmlns:p14="http://schemas.microsoft.com/office/powerpoint/2010/main" val="2282008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BBCDA33-FD2E-4B86-804C-84BA5A6DAACB}"/>
              </a:ext>
            </a:extLst>
          </p:cNvPr>
          <p:cNvSpPr>
            <a:spLocks noGrp="1"/>
          </p:cNvSpPr>
          <p:nvPr>
            <p:ph type="title"/>
          </p:nvPr>
        </p:nvSpPr>
        <p:spPr>
          <a:xfrm>
            <a:off x="838200" y="609600"/>
            <a:ext cx="3739341" cy="1330839"/>
          </a:xfrm>
        </p:spPr>
        <p:txBody>
          <a:bodyPr>
            <a:normAutofit/>
          </a:bodyPr>
          <a:lstStyle/>
          <a:p>
            <a:r>
              <a:rPr lang="en-GB" sz="3700"/>
              <a:t>Approach with the highest no of visit. </a:t>
            </a:r>
          </a:p>
        </p:txBody>
      </p:sp>
      <p:sp>
        <p:nvSpPr>
          <p:cNvPr id="3" name="Content Placeholder 2">
            <a:extLst>
              <a:ext uri="{FF2B5EF4-FFF2-40B4-BE49-F238E27FC236}">
                <a16:creationId xmlns:a16="http://schemas.microsoft.com/office/drawing/2014/main" id="{138895E7-7EBF-4FCE-947D-CB23C92CBA08}"/>
              </a:ext>
            </a:extLst>
          </p:cNvPr>
          <p:cNvSpPr>
            <a:spLocks noGrp="1"/>
          </p:cNvSpPr>
          <p:nvPr>
            <p:ph idx="1"/>
          </p:nvPr>
        </p:nvSpPr>
        <p:spPr>
          <a:xfrm>
            <a:off x="862366" y="2194102"/>
            <a:ext cx="3427001" cy="3908586"/>
          </a:xfrm>
        </p:spPr>
        <p:txBody>
          <a:bodyPr>
            <a:normAutofit/>
          </a:bodyPr>
          <a:lstStyle/>
          <a:p>
            <a:r>
              <a:rPr lang="en-GB" sz="2000" dirty="0"/>
              <a:t>Email method has the highest number of site visit with 184816</a:t>
            </a:r>
          </a:p>
          <a:p>
            <a:r>
              <a:rPr lang="en-GB" sz="2000" dirty="0"/>
              <a:t>Call has the second most number of site visit with 121191</a:t>
            </a:r>
          </a:p>
          <a:p>
            <a:r>
              <a:rPr lang="en-GB" sz="2000" dirty="0"/>
              <a:t>Email and Call has the lowest number of site visit with 68856.</a:t>
            </a:r>
          </a:p>
          <a:p>
            <a:endParaRPr lang="en-GB" sz="2000" dirty="0"/>
          </a:p>
        </p:txBody>
      </p:sp>
      <p:pic>
        <p:nvPicPr>
          <p:cNvPr id="6" name="Picture 5">
            <a:extLst>
              <a:ext uri="{FF2B5EF4-FFF2-40B4-BE49-F238E27FC236}">
                <a16:creationId xmlns:a16="http://schemas.microsoft.com/office/drawing/2014/main" id="{D858FFC3-EA78-4B89-AE8B-EED610FAE9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0606" y="1607459"/>
            <a:ext cx="6061388" cy="3643081"/>
          </a:xfrm>
          <a:prstGeom prst="rect">
            <a:avLst/>
          </a:prstGeom>
        </p:spPr>
      </p:pic>
    </p:spTree>
    <p:extLst>
      <p:ext uri="{BB962C8B-B14F-4D97-AF65-F5344CB8AC3E}">
        <p14:creationId xmlns:p14="http://schemas.microsoft.com/office/powerpoint/2010/main" val="30294586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840</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Angsana New</vt:lpstr>
      <vt:lpstr>Arial</vt:lpstr>
      <vt:lpstr>Calibri</vt:lpstr>
      <vt:lpstr>Calibri Light</vt:lpstr>
      <vt:lpstr>Office Theme</vt:lpstr>
      <vt:lpstr>PENS AND PRINTERS</vt:lpstr>
      <vt:lpstr>BUSINESS GOALS</vt:lpstr>
      <vt:lpstr>          OUTCOMES </vt:lpstr>
      <vt:lpstr>OUTCOMES</vt:lpstr>
      <vt:lpstr>OUTCOMES</vt:lpstr>
      <vt:lpstr>OUTCOMES</vt:lpstr>
      <vt:lpstr>Number of Products sold trend by time by method</vt:lpstr>
      <vt:lpstr>States with the highest revenue</vt:lpstr>
      <vt:lpstr>Approach with the highest no of visit. </vt:lpstr>
      <vt:lpstr>BUSINESS METRIC</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PENS AND PRINTERS</dc:title>
  <dc:creator>Fuad O. Giwa</dc:creator>
  <cp:lastModifiedBy>Fuad O. Giwa</cp:lastModifiedBy>
  <cp:revision>1</cp:revision>
  <dcterms:created xsi:type="dcterms:W3CDTF">2024-12-03T14:49:19Z</dcterms:created>
  <dcterms:modified xsi:type="dcterms:W3CDTF">2024-12-03T14:50:15Z</dcterms:modified>
</cp:coreProperties>
</file>