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4" r:id="rId2"/>
    <p:sldId id="263" r:id="rId3"/>
    <p:sldId id="275" r:id="rId4"/>
    <p:sldId id="276" r:id="rId5"/>
    <p:sldId id="278" r:id="rId6"/>
    <p:sldId id="277" r:id="rId7"/>
    <p:sldId id="279" r:id="rId8"/>
    <p:sldId id="269" r:id="rId9"/>
    <p:sldId id="281" r:id="rId10"/>
    <p:sldId id="282" r:id="rId11"/>
    <p:sldId id="280" r:id="rId12"/>
    <p:sldId id="283" r:id="rId13"/>
    <p:sldId id="284" r:id="rId14"/>
    <p:sldId id="285" r:id="rId15"/>
    <p:sldId id="270" r:id="rId16"/>
    <p:sldId id="256" r:id="rId17"/>
    <p:sldId id="258" r:id="rId18"/>
    <p:sldId id="264" r:id="rId19"/>
    <p:sldId id="259" r:id="rId20"/>
    <p:sldId id="265" r:id="rId21"/>
    <p:sldId id="261" r:id="rId22"/>
    <p:sldId id="266" r:id="rId23"/>
    <p:sldId id="271" r:id="rId24"/>
    <p:sldId id="260" r:id="rId25"/>
    <p:sldId id="267" r:id="rId26"/>
    <p:sldId id="272" r:id="rId27"/>
    <p:sldId id="262" r:id="rId28"/>
    <p:sldId id="268" r:id="rId29"/>
    <p:sldId id="273"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68534" autoAdjust="0"/>
  </p:normalViewPr>
  <p:slideViewPr>
    <p:cSldViewPr snapToGrid="0">
      <p:cViewPr>
        <p:scale>
          <a:sx n="66" d="100"/>
          <a:sy n="66" d="100"/>
        </p:scale>
        <p:origin x="-144" y="25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EAF0A-6F11-4414-A07B-E2E611386A1E}" type="datetimeFigureOut">
              <a:rPr lang="zh-CN" altLang="en-US" smtClean="0"/>
              <a:t>2023/9/21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0C21D-39AF-4291-9DFC-AEBED0F0576D}" type="slidenum">
              <a:rPr lang="zh-CN" altLang="en-US" smtClean="0"/>
              <a:t>‹#›</a:t>
            </a:fld>
            <a:endParaRPr lang="zh-CN" altLang="en-US"/>
          </a:p>
        </p:txBody>
      </p:sp>
    </p:spTree>
    <p:extLst>
      <p:ext uri="{BB962C8B-B14F-4D97-AF65-F5344CB8AC3E}">
        <p14:creationId xmlns:p14="http://schemas.microsoft.com/office/powerpoint/2010/main" val="160431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本篇论文针对的问题是长尾问题。具体来说，我们常用的数据集会使用均匀的标签分布，然而，现实中的数据中，不同种类的样本出现的频度通常会特别不同，例如猫猫狗狗的样本数量会很多，我们称之为</a:t>
            </a:r>
            <a:r>
              <a:rPr lang="en-US" altLang="zh-CN" dirty="0"/>
              <a:t>Head class</a:t>
            </a:r>
            <a:r>
              <a:rPr lang="zh-CN" altLang="en-US" dirty="0"/>
              <a:t>，而像荷兰猪的样本会很少，我们称之为</a:t>
            </a:r>
            <a:r>
              <a:rPr lang="en-US" altLang="zh-CN" dirty="0"/>
              <a:t>Tail class</a:t>
            </a:r>
            <a:r>
              <a:rPr lang="zh-CN" altLang="en-US" dirty="0"/>
              <a:t>。长尾数据分布会导致尾部类的小样本学习问题，同时头部数据样本数量大大多于尾部数据会使模型极端的关注头部类别。</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2</a:t>
            </a:fld>
            <a:endParaRPr lang="zh-CN" altLang="en-US"/>
          </a:p>
        </p:txBody>
      </p:sp>
    </p:spTree>
    <p:extLst>
      <p:ext uri="{BB962C8B-B14F-4D97-AF65-F5344CB8AC3E}">
        <p14:creationId xmlns:p14="http://schemas.microsoft.com/office/powerpoint/2010/main" val="395064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争对长尾数据分类的问题，现有的研究方法可以分为三类，首先是类重平衡策略，重采样的思路是对数据进行采样，获得一个均匀分布的数据集</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3</a:t>
            </a:fld>
            <a:endParaRPr lang="zh-CN" altLang="en-US"/>
          </a:p>
        </p:txBody>
      </p:sp>
    </p:spTree>
    <p:extLst>
      <p:ext uri="{BB962C8B-B14F-4D97-AF65-F5344CB8AC3E}">
        <p14:creationId xmlns:p14="http://schemas.microsoft.com/office/powerpoint/2010/main" val="2721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传统意义上的数据增扩，例如数据增强中的旋转、剪裁等，本质上并没有增加数据样本，仍然是同样的数据信息，因此有需要从特征语义上进行数据增扩，比如说改变一张图片的背景或者主体的颜色、角度等。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对于长尾数据，一种很容易想到的策略是合成新的尾部类样本，一种基础的方法是</a:t>
            </a:r>
            <a:r>
              <a:rPr lang="en-US" altLang="zh-CN" dirty="0"/>
              <a:t>SMOTE</a:t>
            </a:r>
            <a:r>
              <a:rPr lang="zh-CN" altLang="en-US" dirty="0"/>
              <a:t>算法进行少数类样本合成。具体做法是对每个少数类样本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之间的连线上随机选取一点作为新合成的少数类样本，但是这种方法的问题是尾部类数据很少，用</a:t>
            </a:r>
            <a:r>
              <a:rPr lang="en-US" altLang="zh-CN" dirty="0"/>
              <a:t>SMOTE</a:t>
            </a:r>
            <a:r>
              <a:rPr lang="zh-CN" altLang="en-US" dirty="0"/>
              <a:t>算法获得的样本是不够有效的。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因此另外一种思路是用广大的头部类信息迁移到尾部类，两类信息相结合得到更适合模型的尾部类数据</a:t>
            </a:r>
            <a:endParaRPr lang="en-US" altLang="zh-CN"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4</a:t>
            </a:fld>
            <a:endParaRPr lang="zh-CN" altLang="en-US"/>
          </a:p>
        </p:txBody>
      </p:sp>
    </p:spTree>
    <p:extLst>
      <p:ext uri="{BB962C8B-B14F-4D97-AF65-F5344CB8AC3E}">
        <p14:creationId xmlns:p14="http://schemas.microsoft.com/office/powerpoint/2010/main" val="338654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很明显，让所有专家同时参与头部类和尾部类的训练是不明智的，因为头部类样本数据多，增加参与专家数对效果提高增益十分有限。本文提出的方法就实现了专家数的一个动态减少</a:t>
            </a:r>
            <a:endParaRPr lang="en-US" altLang="zh-CN" dirty="0"/>
          </a:p>
          <a:p>
            <a:r>
              <a:rPr lang="zh-CN" altLang="en-US" dirty="0"/>
              <a:t>为实现这种动态减少的效果，本文将置信度引入到长尾分类中，联合进行分类和不确定性估计，并提出了基于每位专家的不确定度来融合多专家意见的一种融合策略，详细来说，某专家的不确定度可以用于计算下一个专家的前缀权重</a:t>
            </a:r>
            <a:r>
              <a:rPr lang="en-US" altLang="zh-CN" dirty="0"/>
              <a:t>prefix weights</a:t>
            </a:r>
            <a:r>
              <a:rPr lang="zh-CN" altLang="en-US" dirty="0"/>
              <a:t>，一个专家对自己意见不确定性越低，下一位专家的前缀权重就越低，从而实现不同分布的数据分类参与的专家数的动态减少。</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7</a:t>
            </a:fld>
            <a:endParaRPr lang="zh-CN" altLang="en-US"/>
          </a:p>
        </p:txBody>
      </p:sp>
    </p:spTree>
    <p:extLst>
      <p:ext uri="{BB962C8B-B14F-4D97-AF65-F5344CB8AC3E}">
        <p14:creationId xmlns:p14="http://schemas.microsoft.com/office/powerpoint/2010/main" val="31929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关于本文的不确定度计算，主要涉及到一个主观逻辑以及证据理论，基于不确定性与每一类别的信仰质量之和为</a:t>
            </a:r>
            <a:r>
              <a:rPr lang="en-US" altLang="zh-CN" dirty="0"/>
              <a:t>1</a:t>
            </a:r>
            <a:r>
              <a:rPr lang="zh-CN" altLang="en-US" dirty="0"/>
              <a:t>的假设，可以推理得出信仰质量和不确定度的计算公式，其中</a:t>
            </a:r>
            <a:r>
              <a:rPr lang="en-US" altLang="zh-CN" dirty="0"/>
              <a:t>K</a:t>
            </a:r>
            <a:r>
              <a:rPr lang="zh-CN" altLang="en-US" dirty="0"/>
              <a:t>是类别总数，</a:t>
            </a:r>
            <a:r>
              <a:rPr lang="en-US" altLang="zh-CN" dirty="0"/>
              <a:t>S</a:t>
            </a:r>
            <a:r>
              <a:rPr lang="zh-CN" altLang="en-US" dirty="0"/>
              <a:t>是狄利克雷强度。狄利克雷强度是对应狄利克雷分布参数的总和，</a:t>
            </a:r>
            <a:r>
              <a:rPr lang="en-US" altLang="zh-CN" dirty="0"/>
              <a:t>e</a:t>
            </a:r>
            <a:r>
              <a:rPr lang="zh-CN" altLang="en-US" dirty="0"/>
              <a:t>是网络直接</a:t>
            </a:r>
            <a:r>
              <a:rPr lang="en-US" altLang="zh-CN" dirty="0"/>
              <a:t>output</a:t>
            </a:r>
            <a:r>
              <a:rPr lang="zh-CN" altLang="en-US" dirty="0"/>
              <a:t>的结果，用</a:t>
            </a:r>
            <a:r>
              <a:rPr lang="en-US" altLang="zh-CN" dirty="0"/>
              <a:t>e+1</a:t>
            </a:r>
            <a:r>
              <a:rPr lang="zh-CN" altLang="en-US" dirty="0"/>
              <a:t>可以得到对应的狄利克雷分布，也就可以直接计算出</a:t>
            </a:r>
            <a:r>
              <a:rPr lang="en-US" altLang="zh-CN" dirty="0"/>
              <a:t>S</a:t>
            </a:r>
            <a:r>
              <a:rPr lang="zh-CN" altLang="en-US" dirty="0"/>
              <a:t>以及</a:t>
            </a:r>
            <a:r>
              <a:rPr lang="en-US" altLang="zh-CN" dirty="0"/>
              <a:t>u</a:t>
            </a:r>
            <a:r>
              <a:rPr lang="zh-CN" altLang="en-US" dirty="0"/>
              <a:t>。计算是高效的</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9</a:t>
            </a:fld>
            <a:endParaRPr lang="zh-CN" altLang="en-US"/>
          </a:p>
        </p:txBody>
      </p:sp>
    </p:spTree>
    <p:extLst>
      <p:ext uri="{BB962C8B-B14F-4D97-AF65-F5344CB8AC3E}">
        <p14:creationId xmlns:p14="http://schemas.microsoft.com/office/powerpoint/2010/main" val="90829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关于专家意见的融合，主要涉及到</a:t>
            </a:r>
            <a:r>
              <a:rPr lang="en-US" altLang="zh-CN" dirty="0"/>
              <a:t>DS</a:t>
            </a:r>
            <a:r>
              <a:rPr lang="zh-CN" altLang="en-US" dirty="0"/>
              <a:t>证据理论，该理论的主要贡献就是允许不同来源的置信度进行融合得到一个联合置信度。对于不确定性的融合，采用先融合</a:t>
            </a:r>
            <a:r>
              <a:rPr lang="en-US" altLang="zh-CN" dirty="0"/>
              <a:t>u1</a:t>
            </a:r>
            <a:r>
              <a:rPr lang="zh-CN" altLang="en-US" dirty="0"/>
              <a:t>和</a:t>
            </a:r>
            <a:r>
              <a:rPr lang="en-US" altLang="zh-CN" dirty="0"/>
              <a:t>u2</a:t>
            </a:r>
            <a:r>
              <a:rPr lang="zh-CN" altLang="en-US" dirty="0"/>
              <a:t>，再陆续加入</a:t>
            </a:r>
            <a:r>
              <a:rPr lang="en-US" altLang="zh-CN" dirty="0"/>
              <a:t>u3…</a:t>
            </a:r>
            <a:r>
              <a:rPr lang="zh-CN" altLang="en-US" dirty="0"/>
              <a:t>的方式。对于</a:t>
            </a:r>
            <a:r>
              <a:rPr lang="en-US" altLang="zh-CN" dirty="0"/>
              <a:t>e</a:t>
            </a:r>
            <a:r>
              <a:rPr lang="zh-CN" altLang="en-US" dirty="0"/>
              <a:t>的融合，我们引入前缀权重的概念，利用前缀权重对每一个专家输出的</a:t>
            </a:r>
            <a:r>
              <a:rPr lang="en-US" altLang="zh-CN" dirty="0"/>
              <a:t>e</a:t>
            </a:r>
            <a:r>
              <a:rPr lang="zh-CN" altLang="en-US" dirty="0"/>
              <a:t>进行一个加权整合，得到整合后的</a:t>
            </a:r>
            <a:r>
              <a:rPr lang="en-US" altLang="zh-CN" dirty="0"/>
              <a:t>joint-evidence</a:t>
            </a:r>
            <a:r>
              <a:rPr lang="zh-CN" altLang="en-US" dirty="0"/>
              <a:t>。每一个专家前缀权重的计算基于上一个专家的不确定度。</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11</a:t>
            </a:fld>
            <a:endParaRPr lang="zh-CN" altLang="en-US"/>
          </a:p>
        </p:txBody>
      </p:sp>
    </p:spTree>
    <p:extLst>
      <p:ext uri="{BB962C8B-B14F-4D97-AF65-F5344CB8AC3E}">
        <p14:creationId xmlns:p14="http://schemas.microsoft.com/office/powerpoint/2010/main" val="177672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最后一部分我们介绍模型训练时用到的损失函数。</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12</a:t>
            </a:fld>
            <a:endParaRPr lang="zh-CN" altLang="en-US"/>
          </a:p>
        </p:txBody>
      </p:sp>
    </p:spTree>
    <p:extLst>
      <p:ext uri="{BB962C8B-B14F-4D97-AF65-F5344CB8AC3E}">
        <p14:creationId xmlns:p14="http://schemas.microsoft.com/office/powerpoint/2010/main" val="44669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2023/9/21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2023/9/21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2023/9/21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1921C7DF-93F3-49FF-B2B0-C45F1A479D3C}"/>
              </a:ext>
            </a:extLst>
          </p:cNvPr>
          <p:cNvSpPr txBox="1"/>
          <p:nvPr/>
        </p:nvSpPr>
        <p:spPr>
          <a:xfrm>
            <a:off x="912813" y="1026695"/>
            <a:ext cx="9273629" cy="2754600"/>
          </a:xfrm>
          <a:prstGeom prst="rect">
            <a:avLst/>
          </a:prstGeom>
          <a:noFill/>
        </p:spPr>
        <p:txBody>
          <a:bodyPr wrap="none" rtlCol="0">
            <a:spAutoFit/>
          </a:bodyPr>
          <a:lstStyle/>
          <a:p>
            <a:r>
              <a:rPr lang="en-US" altLang="zh-CN" sz="2400" dirty="0"/>
              <a:t>Evidence e = [e1, e2, · · · , </a:t>
            </a:r>
            <a:r>
              <a:rPr lang="en-US" altLang="zh-CN" sz="2400" dirty="0" err="1"/>
              <a:t>eK</a:t>
            </a:r>
            <a:r>
              <a:rPr lang="en-US" altLang="zh-CN" sz="2400" dirty="0"/>
              <a:t> ]</a:t>
            </a:r>
            <a:r>
              <a:rPr lang="zh-CN" altLang="en-US" sz="2400" dirty="0"/>
              <a:t>可以由每一个</a:t>
            </a:r>
            <a:r>
              <a:rPr lang="en-US" altLang="zh-CN" sz="2400" dirty="0"/>
              <a:t>expert</a:t>
            </a:r>
            <a:r>
              <a:rPr lang="zh-CN" altLang="en-US" sz="2400" dirty="0"/>
              <a:t>神经网络直接输出</a:t>
            </a:r>
            <a:endParaRPr lang="en-US" altLang="zh-CN" sz="2400" dirty="0"/>
          </a:p>
          <a:p>
            <a:pPr>
              <a:spcAft>
                <a:spcPts val="600"/>
              </a:spcAft>
            </a:pPr>
            <a:r>
              <a:rPr lang="zh-CN" altLang="en-US" sz="2400" dirty="0"/>
              <a:t>（将</a:t>
            </a:r>
            <a:r>
              <a:rPr lang="en-US" altLang="zh-CN" sz="2400" dirty="0" err="1"/>
              <a:t>softmax</a:t>
            </a:r>
            <a:r>
              <a:rPr lang="zh-CN" altLang="en-US" sz="2400" dirty="0"/>
              <a:t>层换成一个非负的激活函数）</a:t>
            </a:r>
            <a:endParaRPr lang="en-US" altLang="zh-CN" sz="2400" dirty="0"/>
          </a:p>
          <a:p>
            <a:r>
              <a:rPr lang="zh-CN" altLang="en-US" sz="2400" dirty="0"/>
              <a:t>利用下式可以直接计算出</a:t>
            </a:r>
            <a:r>
              <a:rPr lang="en-US" altLang="zh-CN" sz="2400" dirty="0"/>
              <a:t>Dirichlet</a:t>
            </a:r>
            <a:r>
              <a:rPr lang="zh-CN" altLang="en-US" sz="2400" dirty="0"/>
              <a:t>分布的参数</a:t>
            </a:r>
            <a:r>
              <a:rPr lang="en-US" altLang="zh-CN" sz="2400" dirty="0"/>
              <a:t>α = [α1, α2, · · · , αK ]</a:t>
            </a:r>
          </a:p>
          <a:p>
            <a:endParaRPr lang="en-US" altLang="zh-CN" sz="2400" dirty="0"/>
          </a:p>
          <a:p>
            <a:endParaRPr lang="en-US" altLang="zh-CN" sz="2400" dirty="0"/>
          </a:p>
          <a:p>
            <a:endParaRPr lang="en-US" altLang="zh-CN" sz="2400" dirty="0"/>
          </a:p>
          <a:p>
            <a:r>
              <a:rPr lang="zh-CN" altLang="en-US" sz="2400" dirty="0"/>
              <a:t>利用                                              计算得出不确定度</a:t>
            </a:r>
            <a:r>
              <a:rPr lang="en-US" altLang="zh-CN" sz="2400" dirty="0"/>
              <a:t>u</a:t>
            </a:r>
            <a:r>
              <a:rPr lang="zh-CN" altLang="en-US" sz="2400" dirty="0"/>
              <a:t>以及信仰质量</a:t>
            </a:r>
            <a:r>
              <a:rPr lang="en-US" altLang="zh-CN" sz="2400" dirty="0"/>
              <a:t>b</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101467-DDB0-4F63-8EC4-9C890DC0A296}"/>
                  </a:ext>
                </a:extLst>
              </p:cNvPr>
              <p:cNvSpPr txBox="1"/>
              <p:nvPr/>
            </p:nvSpPr>
            <p:spPr>
              <a:xfrm>
                <a:off x="2096267" y="2403995"/>
                <a:ext cx="21197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5" name="文本框 4">
                <a:extLst>
                  <a:ext uri="{FF2B5EF4-FFF2-40B4-BE49-F238E27FC236}">
                    <a16:creationId xmlns:a16="http://schemas.microsoft.com/office/drawing/2014/main" id="{BE101467-DDB0-4F63-8EC4-9C890DC0A296}"/>
                  </a:ext>
                </a:extLst>
              </p:cNvPr>
              <p:cNvSpPr txBox="1">
                <a:spLocks noRot="1" noChangeAspect="1" noMove="1" noResize="1" noEditPoints="1" noAdjustHandles="1" noChangeArrowheads="1" noChangeShapeType="1" noTextEdit="1"/>
              </p:cNvSpPr>
              <p:nvPr/>
            </p:nvSpPr>
            <p:spPr>
              <a:xfrm>
                <a:off x="2096267" y="2403995"/>
                <a:ext cx="2119774" cy="43088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FE9797C-1F9A-46D7-8E81-0FE21F8DD382}"/>
              </a:ext>
            </a:extLst>
          </p:cNvPr>
          <p:cNvPicPr>
            <a:picLocks noChangeAspect="1"/>
          </p:cNvPicPr>
          <p:nvPr/>
        </p:nvPicPr>
        <p:blipFill>
          <a:blip r:embed="rId3"/>
          <a:stretch>
            <a:fillRect/>
          </a:stretch>
        </p:blipFill>
        <p:spPr>
          <a:xfrm>
            <a:off x="1648580" y="3204118"/>
            <a:ext cx="3015149" cy="614437"/>
          </a:xfrm>
          <a:prstGeom prst="rect">
            <a:avLst/>
          </a:prstGeom>
        </p:spPr>
      </p:pic>
      <p:pic>
        <p:nvPicPr>
          <p:cNvPr id="11" name="图片 10">
            <a:extLst>
              <a:ext uri="{FF2B5EF4-FFF2-40B4-BE49-F238E27FC236}">
                <a16:creationId xmlns:a16="http://schemas.microsoft.com/office/drawing/2014/main" id="{2F62F1D5-49FB-4C5C-9102-DECA855CC0AF}"/>
              </a:ext>
            </a:extLst>
          </p:cNvPr>
          <p:cNvPicPr>
            <a:picLocks noChangeAspect="1"/>
          </p:cNvPicPr>
          <p:nvPr/>
        </p:nvPicPr>
        <p:blipFill>
          <a:blip r:embed="rId4"/>
          <a:stretch>
            <a:fillRect/>
          </a:stretch>
        </p:blipFill>
        <p:spPr>
          <a:xfrm>
            <a:off x="1162826" y="4029725"/>
            <a:ext cx="8773601" cy="2234170"/>
          </a:xfrm>
          <a:prstGeom prst="rect">
            <a:avLst/>
          </a:prstGeom>
        </p:spPr>
      </p:pic>
      <p:grpSp>
        <p:nvGrpSpPr>
          <p:cNvPr id="14" name="组合 13">
            <a:extLst>
              <a:ext uri="{FF2B5EF4-FFF2-40B4-BE49-F238E27FC236}">
                <a16:creationId xmlns:a16="http://schemas.microsoft.com/office/drawing/2014/main" id="{E45D06D9-15BE-4A3A-9227-4419322B5A09}"/>
              </a:ext>
            </a:extLst>
          </p:cNvPr>
          <p:cNvGrpSpPr>
            <a:grpSpLocks/>
          </p:cNvGrpSpPr>
          <p:nvPr/>
        </p:nvGrpSpPr>
        <p:grpSpPr bwMode="auto">
          <a:xfrm>
            <a:off x="516936" y="82550"/>
            <a:ext cx="3293064" cy="584775"/>
            <a:chOff x="517630" y="82976"/>
            <a:chExt cx="3291840" cy="583764"/>
          </a:xfrm>
        </p:grpSpPr>
        <p:sp>
          <p:nvSpPr>
            <p:cNvPr id="15" name="文本框 4">
              <a:extLst>
                <a:ext uri="{FF2B5EF4-FFF2-40B4-BE49-F238E27FC236}">
                  <a16:creationId xmlns:a16="http://schemas.microsoft.com/office/drawing/2014/main" id="{1BA14A97-BD95-4212-AA23-FCE227377316}"/>
                </a:ext>
              </a:extLst>
            </p:cNvPr>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16" name="文本框 15">
              <a:extLst>
                <a:ext uri="{FF2B5EF4-FFF2-40B4-BE49-F238E27FC236}">
                  <a16:creationId xmlns:a16="http://schemas.microsoft.com/office/drawing/2014/main" id="{9E27D89F-9AB7-42CF-A9CB-5663B298CA67}"/>
                </a:ext>
              </a:extLst>
            </p:cNvPr>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Tree>
    <p:extLst>
      <p:ext uri="{BB962C8B-B14F-4D97-AF65-F5344CB8AC3E}">
        <p14:creationId xmlns:p14="http://schemas.microsoft.com/office/powerpoint/2010/main" val="303642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EA4FA2F4-15F7-4636-A3CB-31075E15E83F}"/>
              </a:ext>
            </a:extLst>
          </p:cNvPr>
          <p:cNvSpPr txBox="1"/>
          <p:nvPr/>
        </p:nvSpPr>
        <p:spPr>
          <a:xfrm>
            <a:off x="724612" y="811339"/>
            <a:ext cx="9663992" cy="584775"/>
          </a:xfrm>
          <a:prstGeom prst="rect">
            <a:avLst/>
          </a:prstGeom>
          <a:noFill/>
        </p:spPr>
        <p:txBody>
          <a:bodyPr wrap="none" rtlCol="0">
            <a:spAutoFit/>
          </a:bodyPr>
          <a:lstStyle/>
          <a:p>
            <a:r>
              <a:rPr lang="en-US" altLang="zh-CN" sz="3200" dirty="0"/>
              <a:t>4.2 </a:t>
            </a:r>
            <a:r>
              <a:rPr lang="zh-CN" altLang="en-US" sz="3200" dirty="0"/>
              <a:t>专家意见融合</a:t>
            </a:r>
            <a:r>
              <a:rPr lang="en-US" altLang="zh-CN" sz="3200" dirty="0"/>
              <a:t>——Dempster-Shafer Evidence Theory</a:t>
            </a:r>
            <a:endParaRPr lang="zh-CN" altLang="en-US" sz="3200" dirty="0"/>
          </a:p>
        </p:txBody>
      </p:sp>
      <p:sp>
        <p:nvSpPr>
          <p:cNvPr id="10" name="文本框 9">
            <a:extLst>
              <a:ext uri="{FF2B5EF4-FFF2-40B4-BE49-F238E27FC236}">
                <a16:creationId xmlns:a16="http://schemas.microsoft.com/office/drawing/2014/main" id="{906AA3A2-19D5-4305-B1FD-693A3EA7B7EC}"/>
              </a:ext>
            </a:extLst>
          </p:cNvPr>
          <p:cNvSpPr txBox="1"/>
          <p:nvPr/>
        </p:nvSpPr>
        <p:spPr>
          <a:xfrm>
            <a:off x="820447" y="1510773"/>
            <a:ext cx="4148636" cy="461665"/>
          </a:xfrm>
          <a:prstGeom prst="rect">
            <a:avLst/>
          </a:prstGeom>
          <a:noFill/>
        </p:spPr>
        <p:txBody>
          <a:bodyPr wrap="none" rtlCol="0">
            <a:spAutoFit/>
          </a:bodyPr>
          <a:lstStyle/>
          <a:p>
            <a:r>
              <a:rPr lang="zh-CN" altLang="en-US" sz="2400" dirty="0"/>
              <a:t>① 不确定性</a:t>
            </a:r>
            <a:r>
              <a:rPr lang="en-US" altLang="zh-CN" sz="2400" dirty="0"/>
              <a:t>uncertainty</a:t>
            </a:r>
            <a:r>
              <a:rPr lang="zh-CN" altLang="en-US" sz="2400" dirty="0"/>
              <a:t>的融合</a:t>
            </a:r>
          </a:p>
        </p:txBody>
      </p:sp>
      <p:pic>
        <p:nvPicPr>
          <p:cNvPr id="9" name="图片 8">
            <a:extLst>
              <a:ext uri="{FF2B5EF4-FFF2-40B4-BE49-F238E27FC236}">
                <a16:creationId xmlns:a16="http://schemas.microsoft.com/office/drawing/2014/main" id="{952798BA-7241-4D60-8C30-56A61655276C}"/>
              </a:ext>
            </a:extLst>
          </p:cNvPr>
          <p:cNvPicPr>
            <a:picLocks noChangeAspect="1"/>
          </p:cNvPicPr>
          <p:nvPr/>
        </p:nvPicPr>
        <p:blipFill rotWithShape="1">
          <a:blip r:embed="rId3"/>
          <a:srcRect t="14088"/>
          <a:stretch/>
        </p:blipFill>
        <p:spPr>
          <a:xfrm>
            <a:off x="752556" y="2150377"/>
            <a:ext cx="3465828" cy="788845"/>
          </a:xfrm>
          <a:prstGeom prst="rect">
            <a:avLst/>
          </a:prstGeom>
        </p:spPr>
      </p:pic>
      <p:pic>
        <p:nvPicPr>
          <p:cNvPr id="13" name="图片 12">
            <a:extLst>
              <a:ext uri="{FF2B5EF4-FFF2-40B4-BE49-F238E27FC236}">
                <a16:creationId xmlns:a16="http://schemas.microsoft.com/office/drawing/2014/main" id="{67A097BD-2E4C-4270-96B6-A8E836EF5F12}"/>
              </a:ext>
            </a:extLst>
          </p:cNvPr>
          <p:cNvPicPr>
            <a:picLocks noChangeAspect="1"/>
          </p:cNvPicPr>
          <p:nvPr/>
        </p:nvPicPr>
        <p:blipFill>
          <a:blip r:embed="rId4"/>
          <a:stretch>
            <a:fillRect/>
          </a:stretch>
        </p:blipFill>
        <p:spPr>
          <a:xfrm>
            <a:off x="4969083" y="1933660"/>
            <a:ext cx="7058526" cy="1222278"/>
          </a:xfrm>
          <a:prstGeom prst="rect">
            <a:avLst/>
          </a:prstGeom>
        </p:spPr>
      </p:pic>
      <p:sp>
        <p:nvSpPr>
          <p:cNvPr id="15" name="文本框 14">
            <a:extLst>
              <a:ext uri="{FF2B5EF4-FFF2-40B4-BE49-F238E27FC236}">
                <a16:creationId xmlns:a16="http://schemas.microsoft.com/office/drawing/2014/main" id="{90200C3C-9D12-4F5F-8815-F300B9354324}"/>
              </a:ext>
            </a:extLst>
          </p:cNvPr>
          <p:cNvSpPr txBox="1"/>
          <p:nvPr/>
        </p:nvSpPr>
        <p:spPr>
          <a:xfrm>
            <a:off x="820447" y="3258961"/>
            <a:ext cx="3531864" cy="461665"/>
          </a:xfrm>
          <a:prstGeom prst="rect">
            <a:avLst/>
          </a:prstGeom>
          <a:noFill/>
        </p:spPr>
        <p:txBody>
          <a:bodyPr wrap="none" rtlCol="0">
            <a:spAutoFit/>
          </a:bodyPr>
          <a:lstStyle/>
          <a:p>
            <a:r>
              <a:rPr lang="zh-CN" altLang="en-US" sz="2400" dirty="0"/>
              <a:t>② 置信度</a:t>
            </a:r>
            <a:r>
              <a:rPr lang="en-US" altLang="zh-CN" sz="2400" dirty="0"/>
              <a:t>evidence</a:t>
            </a:r>
            <a:r>
              <a:rPr lang="zh-CN" altLang="en-US" sz="2400" dirty="0"/>
              <a:t>的融合</a:t>
            </a:r>
          </a:p>
        </p:txBody>
      </p:sp>
      <p:pic>
        <p:nvPicPr>
          <p:cNvPr id="16" name="图片 15">
            <a:extLst>
              <a:ext uri="{FF2B5EF4-FFF2-40B4-BE49-F238E27FC236}">
                <a16:creationId xmlns:a16="http://schemas.microsoft.com/office/drawing/2014/main" id="{933B8D8B-9631-4C09-8688-9DDE36980DC6}"/>
              </a:ext>
            </a:extLst>
          </p:cNvPr>
          <p:cNvPicPr>
            <a:picLocks noChangeAspect="1"/>
          </p:cNvPicPr>
          <p:nvPr/>
        </p:nvPicPr>
        <p:blipFill>
          <a:blip r:embed="rId5"/>
          <a:stretch>
            <a:fillRect/>
          </a:stretch>
        </p:blipFill>
        <p:spPr>
          <a:xfrm>
            <a:off x="820447" y="3958499"/>
            <a:ext cx="5331662" cy="1918850"/>
          </a:xfrm>
          <a:prstGeom prst="rect">
            <a:avLst/>
          </a:prstGeom>
        </p:spPr>
      </p:pic>
      <p:sp>
        <p:nvSpPr>
          <p:cNvPr id="17" name="文本框 16">
            <a:extLst>
              <a:ext uri="{FF2B5EF4-FFF2-40B4-BE49-F238E27FC236}">
                <a16:creationId xmlns:a16="http://schemas.microsoft.com/office/drawing/2014/main" id="{E48D4F0B-7871-4691-AF61-B9C83B9B758A}"/>
              </a:ext>
            </a:extLst>
          </p:cNvPr>
          <p:cNvSpPr txBox="1"/>
          <p:nvPr/>
        </p:nvSpPr>
        <p:spPr>
          <a:xfrm>
            <a:off x="1145187" y="5892132"/>
            <a:ext cx="4021935" cy="369332"/>
          </a:xfrm>
          <a:prstGeom prst="rect">
            <a:avLst/>
          </a:prstGeom>
          <a:noFill/>
        </p:spPr>
        <p:txBody>
          <a:bodyPr wrap="none" rtlCol="0">
            <a:spAutoFit/>
          </a:bodyPr>
          <a:lstStyle/>
          <a:p>
            <a:r>
              <a:rPr lang="zh-CN" altLang="en-US" dirty="0"/>
              <a:t>引入前缀权重，控制每个专家的参与</a:t>
            </a:r>
          </a:p>
        </p:txBody>
      </p:sp>
      <p:pic>
        <p:nvPicPr>
          <p:cNvPr id="19" name="图片 18">
            <a:extLst>
              <a:ext uri="{FF2B5EF4-FFF2-40B4-BE49-F238E27FC236}">
                <a16:creationId xmlns:a16="http://schemas.microsoft.com/office/drawing/2014/main" id="{1E9862F8-E4BA-4B40-8A1D-29398932E849}"/>
              </a:ext>
            </a:extLst>
          </p:cNvPr>
          <p:cNvPicPr>
            <a:picLocks noChangeAspect="1"/>
          </p:cNvPicPr>
          <p:nvPr/>
        </p:nvPicPr>
        <p:blipFill>
          <a:blip r:embed="rId6"/>
          <a:stretch>
            <a:fillRect/>
          </a:stretch>
        </p:blipFill>
        <p:spPr>
          <a:xfrm>
            <a:off x="6673514" y="3624014"/>
            <a:ext cx="5056447" cy="1319719"/>
          </a:xfrm>
          <a:prstGeom prst="rect">
            <a:avLst/>
          </a:prstGeom>
        </p:spPr>
      </p:pic>
      <p:pic>
        <p:nvPicPr>
          <p:cNvPr id="12" name="图片 11">
            <a:extLst>
              <a:ext uri="{FF2B5EF4-FFF2-40B4-BE49-F238E27FC236}">
                <a16:creationId xmlns:a16="http://schemas.microsoft.com/office/drawing/2014/main" id="{219F88FD-C8F4-4DA4-98CC-E9041DD9C023}"/>
              </a:ext>
            </a:extLst>
          </p:cNvPr>
          <p:cNvPicPr>
            <a:picLocks noChangeAspect="1"/>
          </p:cNvPicPr>
          <p:nvPr/>
        </p:nvPicPr>
        <p:blipFill>
          <a:blip r:embed="rId7"/>
          <a:stretch>
            <a:fillRect/>
          </a:stretch>
        </p:blipFill>
        <p:spPr>
          <a:xfrm>
            <a:off x="6748708" y="5084035"/>
            <a:ext cx="4906060" cy="1495634"/>
          </a:xfrm>
          <a:prstGeom prst="rect">
            <a:avLst/>
          </a:prstGeom>
        </p:spPr>
      </p:pic>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DF64F953-DEE1-47C0-96BB-6E0F3DDD9B3C}"/>
              </a:ext>
            </a:extLst>
          </p:cNvPr>
          <p:cNvSpPr txBox="1"/>
          <p:nvPr/>
        </p:nvSpPr>
        <p:spPr>
          <a:xfrm>
            <a:off x="8160026" y="4370601"/>
            <a:ext cx="3553004" cy="1200329"/>
          </a:xfrm>
          <a:prstGeom prst="rect">
            <a:avLst/>
          </a:prstGeom>
          <a:noFill/>
        </p:spPr>
        <p:txBody>
          <a:bodyPr wrap="square" rtlCol="0">
            <a:spAutoFit/>
          </a:bodyPr>
          <a:lstStyle/>
          <a:p>
            <a:r>
              <a:rPr lang="en-US" altLang="zh-CN" sz="2400" dirty="0"/>
              <a:t>Ⅱ</a:t>
            </a:r>
            <a:r>
              <a:rPr lang="zh-CN" altLang="en-US" sz="2400" dirty="0"/>
              <a:t>型最大似然的思路</a:t>
            </a:r>
            <a:endParaRPr lang="en-US" altLang="zh-CN" sz="2400" dirty="0"/>
          </a:p>
          <a:p>
            <a:r>
              <a:rPr lang="zh-CN" altLang="en-US" sz="2400" dirty="0"/>
              <a:t>实际上使得最终得到的多项似然最大。</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439466A-3F01-457C-B7F1-70AAED2A26BD}"/>
                  </a:ext>
                </a:extLst>
              </p:cNvPr>
              <p:cNvSpPr txBox="1"/>
              <p:nvPr/>
            </p:nvSpPr>
            <p:spPr>
              <a:xfrm>
                <a:off x="812855" y="873245"/>
                <a:ext cx="10941393" cy="2446824"/>
              </a:xfrm>
              <a:prstGeom prst="rect">
                <a:avLst/>
              </a:prstGeom>
              <a:noFill/>
            </p:spPr>
            <p:txBody>
              <a:bodyPr wrap="none" rtlCol="0">
                <a:spAutoFit/>
              </a:bodyPr>
              <a:lstStyle/>
              <a:p>
                <a:pPr>
                  <a:spcAft>
                    <a:spcPts val="1800"/>
                  </a:spcAft>
                </a:pPr>
                <a:r>
                  <a:rPr lang="en-US" altLang="zh-CN" sz="3200" dirty="0"/>
                  <a:t>4.3 </a:t>
                </a:r>
                <a:r>
                  <a:rPr lang="zh-CN" altLang="en-US" sz="3200" dirty="0"/>
                  <a:t>单个专家的学习</a:t>
                </a:r>
                <a:endParaRPr lang="en-US" altLang="zh-CN" sz="3200" dirty="0"/>
              </a:p>
              <a:p>
                <a:pPr>
                  <a:spcAft>
                    <a:spcPts val="1200"/>
                  </a:spcAft>
                </a:pPr>
                <a:r>
                  <a:rPr lang="zh-CN" altLang="en-US" sz="2400" dirty="0"/>
                  <a:t>从每个专家正向传播的到</a:t>
                </a:r>
                <a:r>
                  <a:rPr lang="en-US" altLang="zh-CN" sz="2400" dirty="0"/>
                  <a:t>evidence </a:t>
                </a:r>
                <a:r>
                  <a:rPr lang="en-US" altLang="zh-CN" sz="2400" dirty="0" err="1"/>
                  <a:t>e_i</a:t>
                </a:r>
                <a:r>
                  <a:rPr lang="en-US" altLang="zh-CN" sz="2400" dirty="0"/>
                  <a:t>,</a:t>
                </a:r>
                <a:r>
                  <a:rPr lang="zh-CN" altLang="en-US" sz="2400" dirty="0"/>
                  <a:t> 并将标签</a:t>
                </a:r>
                <a:r>
                  <a:rPr lang="en-US" altLang="zh-CN" sz="2400" dirty="0" err="1"/>
                  <a:t>y_i</a:t>
                </a:r>
                <a:r>
                  <a:rPr lang="zh-CN" altLang="en-US" sz="2400" dirty="0"/>
                  <a:t>转化为</a:t>
                </a:r>
                <a:r>
                  <a:rPr lang="en-US" altLang="zh-CN" sz="2400" dirty="0"/>
                  <a:t>one-hot</a:t>
                </a:r>
                <a:r>
                  <a:rPr lang="zh-CN" altLang="en-US" sz="2400" dirty="0"/>
                  <a:t>编码的向量</a:t>
                </a:r>
                <a:endParaRPr lang="en-US" altLang="zh-CN" sz="2400" dirty="0"/>
              </a:p>
              <a:p>
                <a:r>
                  <a:rPr lang="zh-CN" altLang="en-US" sz="2400" dirty="0"/>
                  <a:t>将调整后的狄利克雷分布</a:t>
                </a:r>
                <a14:m>
                  <m:oMath xmlns:m="http://schemas.openxmlformats.org/officeDocument/2006/math">
                    <m:r>
                      <m:rPr>
                        <m:sty m:val="p"/>
                      </m:rPr>
                      <a:rPr lang="en-US" altLang="zh-CN" sz="2400" b="0" i="0" smtClean="0">
                        <a:latin typeface="Cambria Math" panose="02040503050406030204" pitchFamily="18" charset="0"/>
                      </a:rPr>
                      <m:t>D</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smtClean="0">
                        <a:latin typeface="Cambria Math" panose="02040503050406030204" pitchFamily="18" charset="0"/>
                      </a:rPr>
                      <m:t>作为</m:t>
                    </m:r>
                  </m:oMath>
                </a14:m>
                <a:r>
                  <a:rPr lang="zh-CN" altLang="en-US" sz="2400" dirty="0"/>
                  <a:t>多项似然函数</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a:latin typeface="Cambria Math" panose="02040503050406030204" pitchFamily="18" charset="0"/>
                      </a:rPr>
                      <m:t>的</m:t>
                    </m:r>
                  </m:oMath>
                </a14:m>
                <a:r>
                  <a:rPr lang="zh-CN" altLang="en-US" sz="2400" dirty="0"/>
                  <a:t>先验分布</a:t>
                </a:r>
                <a:r>
                  <a:rPr lang="en-US" altLang="zh-CN" sz="2400" dirty="0"/>
                  <a:t>(prior)</a:t>
                </a:r>
              </a:p>
              <a:p>
                <a:endParaRPr lang="en-US" altLang="zh-CN" sz="2400" dirty="0"/>
              </a:p>
              <a:p>
                <a:r>
                  <a:rPr lang="zh-CN" altLang="en-US" sz="2400" dirty="0"/>
                  <a:t>由此得到初步的损失函数</a:t>
                </a:r>
                <a:r>
                  <a:rPr lang="en-US" altLang="zh-CN" sz="2400" dirty="0"/>
                  <a:t>——</a:t>
                </a:r>
              </a:p>
            </p:txBody>
          </p:sp>
        </mc:Choice>
        <mc:Fallback xmlns="">
          <p:sp>
            <p:nvSpPr>
              <p:cNvPr id="5" name="文本框 4">
                <a:extLst>
                  <a:ext uri="{FF2B5EF4-FFF2-40B4-BE49-F238E27FC236}">
                    <a16:creationId xmlns:a16="http://schemas.microsoft.com/office/drawing/2014/main" id="{A439466A-3F01-457C-B7F1-70AAED2A26BD}"/>
                  </a:ext>
                </a:extLst>
              </p:cNvPr>
              <p:cNvSpPr txBox="1">
                <a:spLocks noRot="1" noChangeAspect="1" noMove="1" noResize="1" noEditPoints="1" noAdjustHandles="1" noChangeArrowheads="1" noChangeShapeType="1" noTextEdit="1"/>
              </p:cNvSpPr>
              <p:nvPr/>
            </p:nvSpPr>
            <p:spPr>
              <a:xfrm>
                <a:off x="812855" y="873245"/>
                <a:ext cx="10941393" cy="2446824"/>
              </a:xfrm>
              <a:prstGeom prst="rect">
                <a:avLst/>
              </a:prstGeom>
              <a:blipFill>
                <a:blip r:embed="rId3"/>
                <a:stretch>
                  <a:fillRect l="-1393" t="-4478" b="-472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784FEC0-60F1-4697-94BD-3497A9610B7E}"/>
              </a:ext>
            </a:extLst>
          </p:cNvPr>
          <p:cNvPicPr>
            <a:picLocks noChangeAspect="1"/>
          </p:cNvPicPr>
          <p:nvPr/>
        </p:nvPicPr>
        <p:blipFill>
          <a:blip r:embed="rId4"/>
          <a:stretch>
            <a:fillRect/>
          </a:stretch>
        </p:blipFill>
        <p:spPr>
          <a:xfrm>
            <a:off x="1487698" y="3655546"/>
            <a:ext cx="6193636" cy="2294963"/>
          </a:xfrm>
          <a:prstGeom prst="rect">
            <a:avLst/>
          </a:prstGeom>
        </p:spPr>
      </p:pic>
    </p:spTree>
    <p:extLst>
      <p:ext uri="{BB962C8B-B14F-4D97-AF65-F5344CB8AC3E}">
        <p14:creationId xmlns:p14="http://schemas.microsoft.com/office/powerpoint/2010/main" val="384406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7337EC45-E92E-43A5-AF94-CEF24E3FC2AD}"/>
              </a:ext>
            </a:extLst>
          </p:cNvPr>
          <p:cNvPicPr>
            <a:picLocks noChangeAspect="1"/>
          </p:cNvPicPr>
          <p:nvPr/>
        </p:nvPicPr>
        <p:blipFill>
          <a:blip r:embed="rId2"/>
          <a:stretch>
            <a:fillRect/>
          </a:stretch>
        </p:blipFill>
        <p:spPr>
          <a:xfrm>
            <a:off x="414111" y="954238"/>
            <a:ext cx="5681889" cy="577819"/>
          </a:xfrm>
          <a:prstGeom prst="rect">
            <a:avLst/>
          </a:prstGeom>
        </p:spPr>
      </p:pic>
      <p:pic>
        <p:nvPicPr>
          <p:cNvPr id="14" name="图片 13">
            <a:extLst>
              <a:ext uri="{FF2B5EF4-FFF2-40B4-BE49-F238E27FC236}">
                <a16:creationId xmlns:a16="http://schemas.microsoft.com/office/drawing/2014/main" id="{D2C52544-9DC4-4173-81F5-4AE67B96CB9D}"/>
              </a:ext>
            </a:extLst>
          </p:cNvPr>
          <p:cNvPicPr>
            <a:picLocks noChangeAspect="1"/>
          </p:cNvPicPr>
          <p:nvPr/>
        </p:nvPicPr>
        <p:blipFill>
          <a:blip r:embed="rId3"/>
          <a:stretch>
            <a:fillRect/>
          </a:stretch>
        </p:blipFill>
        <p:spPr>
          <a:xfrm>
            <a:off x="414111" y="2035984"/>
            <a:ext cx="5241133" cy="829294"/>
          </a:xfrm>
          <a:prstGeom prst="rect">
            <a:avLst/>
          </a:prstGeom>
        </p:spPr>
      </p:pic>
      <p:pic>
        <p:nvPicPr>
          <p:cNvPr id="16" name="图片 15">
            <a:extLst>
              <a:ext uri="{FF2B5EF4-FFF2-40B4-BE49-F238E27FC236}">
                <a16:creationId xmlns:a16="http://schemas.microsoft.com/office/drawing/2014/main" id="{3AAB1532-7C0C-4969-A3F5-E77128788BA1}"/>
              </a:ext>
            </a:extLst>
          </p:cNvPr>
          <p:cNvPicPr>
            <a:picLocks noChangeAspect="1"/>
          </p:cNvPicPr>
          <p:nvPr/>
        </p:nvPicPr>
        <p:blipFill>
          <a:blip r:embed="rId4"/>
          <a:stretch>
            <a:fillRect/>
          </a:stretch>
        </p:blipFill>
        <p:spPr>
          <a:xfrm>
            <a:off x="550863" y="3583053"/>
            <a:ext cx="8991600" cy="979147"/>
          </a:xfrm>
          <a:prstGeom prst="rect">
            <a:avLst/>
          </a:prstGeom>
        </p:spPr>
      </p:pic>
      <p:pic>
        <p:nvPicPr>
          <p:cNvPr id="18" name="图片 17">
            <a:extLst>
              <a:ext uri="{FF2B5EF4-FFF2-40B4-BE49-F238E27FC236}">
                <a16:creationId xmlns:a16="http://schemas.microsoft.com/office/drawing/2014/main" id="{8EB02DB6-4299-4D37-867D-27AD0C1F7D8E}"/>
              </a:ext>
            </a:extLst>
          </p:cNvPr>
          <p:cNvPicPr>
            <a:picLocks noChangeAspect="1"/>
          </p:cNvPicPr>
          <p:nvPr/>
        </p:nvPicPr>
        <p:blipFill>
          <a:blip r:embed="rId5"/>
          <a:stretch>
            <a:fillRect/>
          </a:stretch>
        </p:blipFill>
        <p:spPr>
          <a:xfrm>
            <a:off x="2836071" y="4924541"/>
            <a:ext cx="7603329" cy="1414573"/>
          </a:xfrm>
          <a:prstGeom prst="rect">
            <a:avLst/>
          </a:prstGeom>
        </p:spPr>
      </p:pic>
      <p:sp>
        <p:nvSpPr>
          <p:cNvPr id="19" name="文本框 18">
            <a:extLst>
              <a:ext uri="{FF2B5EF4-FFF2-40B4-BE49-F238E27FC236}">
                <a16:creationId xmlns:a16="http://schemas.microsoft.com/office/drawing/2014/main" id="{D003C221-02F2-4FC7-83ED-8C8A96412940}"/>
              </a:ext>
            </a:extLst>
          </p:cNvPr>
          <p:cNvSpPr txBox="1"/>
          <p:nvPr/>
        </p:nvSpPr>
        <p:spPr>
          <a:xfrm>
            <a:off x="6984780" y="979067"/>
            <a:ext cx="3262432" cy="461665"/>
          </a:xfrm>
          <a:prstGeom prst="rect">
            <a:avLst/>
          </a:prstGeom>
          <a:noFill/>
        </p:spPr>
        <p:txBody>
          <a:bodyPr wrap="none" rtlCol="0">
            <a:spAutoFit/>
          </a:bodyPr>
          <a:lstStyle/>
          <a:p>
            <a:r>
              <a:rPr lang="zh-CN" altLang="en-US" sz="2400" dirty="0"/>
              <a:t>目标分布：均匀的分布</a:t>
            </a:r>
          </a:p>
        </p:txBody>
      </p:sp>
      <p:sp>
        <p:nvSpPr>
          <p:cNvPr id="21" name="文本框 20">
            <a:extLst>
              <a:ext uri="{FF2B5EF4-FFF2-40B4-BE49-F238E27FC236}">
                <a16:creationId xmlns:a16="http://schemas.microsoft.com/office/drawing/2014/main" id="{510D816C-6F96-4605-AF0A-0DBCFD04EA0B}"/>
              </a:ext>
            </a:extLst>
          </p:cNvPr>
          <p:cNvSpPr txBox="1"/>
          <p:nvPr/>
        </p:nvSpPr>
        <p:spPr>
          <a:xfrm>
            <a:off x="6984780" y="2840048"/>
            <a:ext cx="4187861" cy="830997"/>
          </a:xfrm>
          <a:prstGeom prst="rect">
            <a:avLst/>
          </a:prstGeom>
          <a:noFill/>
        </p:spPr>
        <p:txBody>
          <a:bodyPr wrap="square" rtlCol="0">
            <a:spAutoFit/>
          </a:bodyPr>
          <a:lstStyle/>
          <a:p>
            <a:r>
              <a:rPr lang="zh-CN" altLang="en-US" sz="2400" dirty="0"/>
              <a:t>用归一化后的分布作为目标分布来避免多个专家的同质化</a:t>
            </a:r>
          </a:p>
        </p:txBody>
      </p:sp>
      <p:sp>
        <p:nvSpPr>
          <p:cNvPr id="20" name="文本框 19">
            <a:extLst>
              <a:ext uri="{FF2B5EF4-FFF2-40B4-BE49-F238E27FC236}">
                <a16:creationId xmlns:a16="http://schemas.microsoft.com/office/drawing/2014/main" id="{4D20F88F-77E3-4FCD-AFAF-533E0E838CD9}"/>
              </a:ext>
            </a:extLst>
          </p:cNvPr>
          <p:cNvSpPr txBox="1"/>
          <p:nvPr/>
        </p:nvSpPr>
        <p:spPr>
          <a:xfrm>
            <a:off x="99597" y="5330221"/>
            <a:ext cx="2903359" cy="523220"/>
          </a:xfrm>
          <a:prstGeom prst="rect">
            <a:avLst/>
          </a:prstGeom>
          <a:noFill/>
        </p:spPr>
        <p:txBody>
          <a:bodyPr wrap="none" rtlCol="0">
            <a:spAutoFit/>
          </a:bodyPr>
          <a:lstStyle/>
          <a:p>
            <a:r>
              <a:rPr lang="zh-CN" altLang="en-US" sz="2400" dirty="0"/>
              <a:t>最终的</a:t>
            </a:r>
            <a:r>
              <a:rPr lang="zh-CN" altLang="en-US" sz="2800" dirty="0"/>
              <a:t>损失函数：</a:t>
            </a:r>
            <a:endParaRPr lang="zh-CN" altLang="en-US" sz="2400" dirty="0"/>
          </a:p>
        </p:txBody>
      </p:sp>
    </p:spTree>
    <p:extLst>
      <p:ext uri="{BB962C8B-B14F-4D97-AF65-F5344CB8AC3E}">
        <p14:creationId xmlns:p14="http://schemas.microsoft.com/office/powerpoint/2010/main" val="3330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F558056B-0D96-4C7A-8245-0001099A784A}"/>
              </a:ext>
            </a:extLst>
          </p:cNvPr>
          <p:cNvPicPr>
            <a:picLocks noChangeAspect="1"/>
          </p:cNvPicPr>
          <p:nvPr/>
        </p:nvPicPr>
        <p:blipFill>
          <a:blip r:embed="rId2"/>
          <a:stretch>
            <a:fillRect/>
          </a:stretch>
        </p:blipFill>
        <p:spPr>
          <a:xfrm>
            <a:off x="912813" y="1936977"/>
            <a:ext cx="5578349" cy="2662732"/>
          </a:xfrm>
          <a:prstGeom prst="rect">
            <a:avLst/>
          </a:prstGeom>
        </p:spPr>
      </p:pic>
    </p:spTree>
    <p:extLst>
      <p:ext uri="{BB962C8B-B14F-4D97-AF65-F5344CB8AC3E}">
        <p14:creationId xmlns:p14="http://schemas.microsoft.com/office/powerpoint/2010/main" val="3397951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dirty="0">
                  <a:solidFill>
                    <a:srgbClr val="044875"/>
                  </a:solidFill>
                  <a:latin typeface="+mj-lt"/>
                  <a:ea typeface="+mn-ea"/>
                </a:rPr>
                <a:t>PLEASE ENTER YOUR  SUBTITLE HERE</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nodeType="afterGroup">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nodeType="afterGroup">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nodeType="afterGroup">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713297" y="4626123"/>
            <a:ext cx="4192531" cy="12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4"/>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5"/>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
        <p:nvSpPr>
          <p:cNvPr id="5" name="文本框 4">
            <a:extLst>
              <a:ext uri="{FF2B5EF4-FFF2-40B4-BE49-F238E27FC236}">
                <a16:creationId xmlns:a16="http://schemas.microsoft.com/office/drawing/2014/main" id="{F80AE01B-9304-4E5C-BF97-2C165A5AEA6B}"/>
              </a:ext>
            </a:extLst>
          </p:cNvPr>
          <p:cNvSpPr txBox="1"/>
          <p:nvPr/>
        </p:nvSpPr>
        <p:spPr>
          <a:xfrm>
            <a:off x="9180935" y="2644170"/>
            <a:ext cx="1807098" cy="1569660"/>
          </a:xfrm>
          <a:prstGeom prst="rect">
            <a:avLst/>
          </a:prstGeom>
          <a:noFill/>
        </p:spPr>
        <p:txBody>
          <a:bodyPr wrap="none" rtlCol="0">
            <a:spAutoFit/>
          </a:bodyPr>
          <a:lstStyle/>
          <a:p>
            <a:r>
              <a:rPr lang="zh-CN" altLang="en-US" sz="2400" dirty="0"/>
              <a:t>长尾数据集</a:t>
            </a:r>
            <a:endParaRPr lang="en-US" altLang="zh-CN" sz="2400" dirty="0"/>
          </a:p>
          <a:p>
            <a:r>
              <a:rPr lang="en-US" altLang="zh-CN" sz="2400" dirty="0"/>
              <a:t>CIFAR-10-LT</a:t>
            </a:r>
          </a:p>
          <a:p>
            <a:r>
              <a:rPr lang="en-US" altLang="zh-CN" sz="2400" dirty="0"/>
              <a:t>CIFAR-100-LT</a:t>
            </a:r>
          </a:p>
          <a:p>
            <a:r>
              <a:rPr lang="en-US" altLang="zh-CN" sz="2400" dirty="0"/>
              <a:t>ImageNet-LT</a:t>
            </a:r>
            <a:endParaRPr lang="zh-CN" alt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1195388"/>
            <a:ext cx="2957513" cy="4838700"/>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3" name="矩形 22"/>
          <p:cNvSpPr/>
          <p:nvPr/>
        </p:nvSpPr>
        <p:spPr>
          <a:xfrm>
            <a:off x="82550"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7" name="矩形 26"/>
          <p:cNvSpPr/>
          <p:nvPr/>
        </p:nvSpPr>
        <p:spPr>
          <a:xfrm>
            <a:off x="3128963" y="2124075"/>
            <a:ext cx="2944812"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0296" name="组合 20"/>
            <p:cNvGrpSpPr>
              <a:grpSpLocks/>
            </p:cNvGrpSpPr>
            <p:nvPr/>
          </p:nvGrpSpPr>
          <p:grpSpPr bwMode="auto">
            <a:xfrm>
              <a:off x="6212458" y="1194708"/>
              <a:ext cx="2956560" cy="4838700"/>
              <a:chOff x="6212458" y="1194708"/>
              <a:chExt cx="2956560" cy="4838700"/>
            </a:xfrm>
          </p:grpSpPr>
          <p:grpSp>
            <p:nvGrpSpPr>
              <p:cNvPr id="10298"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97"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35" name="矩形 34"/>
          <p:cNvSpPr/>
          <p:nvPr/>
        </p:nvSpPr>
        <p:spPr>
          <a:xfrm>
            <a:off x="6162675"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3" name="组合 70"/>
              <p:cNvGrpSpPr>
                <a:grpSpLocks/>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a:grpSpLocks/>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7" name="组合 71"/>
              <p:cNvGrpSpPr>
                <a:grpSpLocks/>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1" name="组合 76"/>
              <p:cNvGrpSpPr>
                <a:grpSpLocks/>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a:grpSpLocks/>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5" name="组合 77"/>
              <p:cNvGrpSpPr>
                <a:grpSpLocks/>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a:grpSpLocks/>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9" name="组合 84"/>
              <p:cNvGrpSpPr>
                <a:grpSpLocks/>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a:grpSpLocks/>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3" name="组合 85"/>
              <p:cNvGrpSpPr>
                <a:grpSpLocks/>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nodeType="afterGroup">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nodeType="afterGroup">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nodeType="afterGroup">
                            <p:stCondLst>
                              <p:cond delay="3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nodeType="afterGroup">
                            <p:stCondLst>
                              <p:cond delay="4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nodeType="afterGroup">
                            <p:stCondLst>
                              <p:cond delay="4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nodeType="afterGroup">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nodeType="afterGroup">
                            <p:stCondLst>
                              <p:cond delay="5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nodeType="afterGroup">
                            <p:stCondLst>
                              <p:cond delay="6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25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50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par>
                                <p:cTn id="99" presetID="53" presetClass="entr" presetSubtype="16" fill="hold" nodeType="withEffect">
                                  <p:stCondLst>
                                    <p:cond delay="7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53" presetClass="entr" presetSubtype="16" fill="hold" nodeType="withEffect">
                                  <p:stCondLst>
                                    <p:cond delay="100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fltVal val="0"/>
                                          </p:val>
                                        </p:tav>
                                        <p:tav tm="100000">
                                          <p:val>
                                            <p:strVal val="#ppt_h"/>
                                          </p:val>
                                        </p:tav>
                                      </p:tavLst>
                                    </p:anim>
                                    <p:animEffect transition="in" filter="fade">
                                      <p:cBhvr>
                                        <p:cTn id="108" dur="500"/>
                                        <p:tgtEl>
                                          <p:spTgt spid="50"/>
                                        </p:tgtEl>
                                      </p:cBhvr>
                                    </p:animEffect>
                                  </p:childTnLst>
                                </p:cTn>
                              </p:par>
                              <p:par>
                                <p:cTn id="109" presetID="53" presetClass="entr" presetSubtype="16" fill="hold" nodeType="withEffect">
                                  <p:stCondLst>
                                    <p:cond delay="1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P spid="27" grpId="0" build="p" bldLvl="3"/>
      <p:bldP spid="35"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MAIN IDEA</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3439"/>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3336"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3334"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en-US" altLang="zh-CN" sz="2800" b="1" dirty="0">
                <a:solidFill>
                  <a:srgbClr val="044875"/>
                </a:solidFill>
                <a:latin typeface="+mj-lt"/>
                <a:ea typeface="+mn-ea"/>
                <a:cs typeface="Arial" panose="020B0604020202020204" pitchFamily="34" charset="0"/>
              </a:rPr>
              <a:t>Add Your Title Here</a:t>
            </a:r>
            <a:endParaRPr lang="zh-CN" altLang="en-US" sz="2800" b="1" dirty="0">
              <a:solidFill>
                <a:srgbClr val="044875"/>
              </a:solidFill>
              <a:latin typeface="+mj-lt"/>
              <a:ea typeface="+mn-ea"/>
              <a:cs typeface="Arial" panose="020B0604020202020204" pitchFamily="34" charset="0"/>
            </a:endParaRPr>
          </a:p>
        </p:txBody>
      </p:sp>
      <p:sp>
        <p:nvSpPr>
          <p:cNvPr id="22" name="矩形 21"/>
          <p:cNvSpPr>
            <a:spLocks noChangeArrowheads="1"/>
          </p:cNvSpPr>
          <p:nvPr/>
        </p:nvSpPr>
        <p:spPr bwMode="auto">
          <a:xfrm>
            <a:off x="4256088" y="2298700"/>
            <a:ext cx="446881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en-US" altLang="zh-CN" sz="2000">
                <a:solidFill>
                  <a:srgbClr val="044875"/>
                </a:solidFill>
                <a:cs typeface="Arial" pitchFamily="34" charset="0"/>
              </a:rPr>
              <a:t>Remember that happiness is a way of travel, not a destination. Sometimes you need to look back, otherwise you will never know what you have lost. Remember that happiness is a way of travel, not a destination. Sometimes you need to look back.</a:t>
            </a:r>
          </a:p>
        </p:txBody>
      </p:sp>
      <p:sp>
        <p:nvSpPr>
          <p:cNvPr id="23" name="矩形 22"/>
          <p:cNvSpPr>
            <a:spLocks noChangeArrowheads="1"/>
          </p:cNvSpPr>
          <p:nvPr/>
        </p:nvSpPr>
        <p:spPr bwMode="auto">
          <a:xfrm>
            <a:off x="419100" y="4495800"/>
            <a:ext cx="8305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8" name="矩形 27"/>
          <p:cNvSpPr/>
          <p:nvPr/>
        </p:nvSpPr>
        <p:spPr>
          <a:xfrm>
            <a:off x="344488" y="4341813"/>
            <a:ext cx="5348287" cy="1938337"/>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r>
              <a:rPr lang="en-US" altLang="zh-CN" sz="2400" dirty="0">
                <a:solidFill>
                  <a:srgbClr val="044875"/>
                </a:solidFill>
                <a:latin typeface="+mn-lt"/>
                <a:ea typeface="+mn-ea"/>
                <a:cs typeface="Arial" panose="020B0604020202020204" pitchFamily="34" charset="0"/>
              </a:rPr>
              <a:t> </a:t>
            </a:r>
            <a:r>
              <a:rPr lang="en-US" altLang="zh-CN" sz="2400" dirty="0">
                <a:solidFill>
                  <a:srgbClr val="044875"/>
                </a:solidFill>
                <a:latin typeface="+mj-lt"/>
                <a:ea typeface="+mn-ea"/>
                <a:cs typeface="Arial" panose="020B0604020202020204" pitchFamily="34" charset="0"/>
              </a:rPr>
              <a:t>REMEMBER THAT HAPPINESS IS A WAY OF TRAVEL.</a:t>
            </a:r>
          </a:p>
        </p:txBody>
      </p:sp>
      <p:grpSp>
        <p:nvGrpSpPr>
          <p:cNvPr id="3" name="组合 2"/>
          <p:cNvGrpSpPr>
            <a:grpSpLocks/>
          </p:cNvGrpSpPr>
          <p:nvPr/>
        </p:nvGrpSpPr>
        <p:grpSpPr bwMode="auto">
          <a:xfrm>
            <a:off x="690403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6412"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5" name="Freeform 141"/>
              <p:cNvSpPr>
                <a:spLocks noEditPoints="1"/>
              </p:cNvSpPr>
              <p:nvPr/>
            </p:nvSpPr>
            <p:spPr bwMode="auto">
              <a:xfrm>
                <a:off x="1731728" y="4654998"/>
                <a:ext cx="440885" cy="274209"/>
              </a:xfrm>
              <a:custGeom>
                <a:avLst/>
                <a:gdLst>
                  <a:gd name="T0" fmla="*/ 2147483647 w 208"/>
                  <a:gd name="T1" fmla="*/ 0 h 129"/>
                  <a:gd name="T2" fmla="*/ 2147483647 w 208"/>
                  <a:gd name="T3" fmla="*/ 0 h 129"/>
                  <a:gd name="T4" fmla="*/ 2147483647 w 208"/>
                  <a:gd name="T5" fmla="*/ 2147483647 h 129"/>
                  <a:gd name="T6" fmla="*/ 2147483647 w 208"/>
                  <a:gd name="T7" fmla="*/ 2147483647 h 129"/>
                  <a:gd name="T8" fmla="*/ 2147483647 w 208"/>
                  <a:gd name="T9" fmla="*/ 2147483647 h 129"/>
                  <a:gd name="T10" fmla="*/ 2147483647 w 208"/>
                  <a:gd name="T11" fmla="*/ 2147483647 h 129"/>
                  <a:gd name="T12" fmla="*/ 0 w 208"/>
                  <a:gd name="T13" fmla="*/ 2147483647 h 129"/>
                  <a:gd name="T14" fmla="*/ 0 w 208"/>
                  <a:gd name="T15" fmla="*/ 2147483647 h 129"/>
                  <a:gd name="T16" fmla="*/ 2147483647 w 208"/>
                  <a:gd name="T17" fmla="*/ 0 h 129"/>
                  <a:gd name="T18" fmla="*/ 2147483647 w 208"/>
                  <a:gd name="T19" fmla="*/ 2147483647 h 129"/>
                  <a:gd name="T20" fmla="*/ 2147483647 w 208"/>
                  <a:gd name="T21" fmla="*/ 2147483647 h 129"/>
                  <a:gd name="T22" fmla="*/ 2147483647 w 208"/>
                  <a:gd name="T23" fmla="*/ 2147483647 h 129"/>
                  <a:gd name="T24" fmla="*/ 2147483647 w 208"/>
                  <a:gd name="T25" fmla="*/ 2147483647 h 129"/>
                  <a:gd name="T26" fmla="*/ 2147483647 w 208"/>
                  <a:gd name="T27" fmla="*/ 2147483647 h 129"/>
                  <a:gd name="T28" fmla="*/ 2147483647 w 208"/>
                  <a:gd name="T29" fmla="*/ 2147483647 h 129"/>
                  <a:gd name="T30" fmla="*/ 2147483647 w 208"/>
                  <a:gd name="T31" fmla="*/ 2147483647 h 129"/>
                  <a:gd name="T32" fmla="*/ 2147483647 w 208"/>
                  <a:gd name="T33" fmla="*/ 2147483647 h 129"/>
                  <a:gd name="T34" fmla="*/ 2147483647 w 208"/>
                  <a:gd name="T35" fmla="*/ 2147483647 h 129"/>
                  <a:gd name="T36" fmla="*/ 2147483647 w 208"/>
                  <a:gd name="T37" fmla="*/ 2147483647 h 129"/>
                  <a:gd name="T38" fmla="*/ 2147483647 w 208"/>
                  <a:gd name="T39" fmla="*/ 2147483647 h 129"/>
                  <a:gd name="T40" fmla="*/ 2147483647 w 208"/>
                  <a:gd name="T41" fmla="*/ 2147483647 h 129"/>
                  <a:gd name="T42" fmla="*/ 2147483647 w 208"/>
                  <a:gd name="T43" fmla="*/ 2147483647 h 129"/>
                  <a:gd name="T44" fmla="*/ 2147483647 w 208"/>
                  <a:gd name="T45" fmla="*/ 2147483647 h 129"/>
                  <a:gd name="T46" fmla="*/ 2147483647 w 208"/>
                  <a:gd name="T47" fmla="*/ 2147483647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6408"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1" name="Freeform 135"/>
              <p:cNvSpPr>
                <a:spLocks noEditPoints="1"/>
              </p:cNvSpPr>
              <p:nvPr/>
            </p:nvSpPr>
            <p:spPr bwMode="auto">
              <a:xfrm>
                <a:off x="4592072" y="4577845"/>
                <a:ext cx="294819" cy="440885"/>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6404"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7" name="Freeform 153"/>
              <p:cNvSpPr>
                <a:spLocks noEditPoints="1"/>
              </p:cNvSpPr>
              <p:nvPr/>
            </p:nvSpPr>
            <p:spPr bwMode="auto">
              <a:xfrm>
                <a:off x="7276169" y="4587413"/>
                <a:ext cx="437301" cy="420275"/>
              </a:xfrm>
              <a:custGeom>
                <a:avLst/>
                <a:gdLst>
                  <a:gd name="T0" fmla="*/ 2147483647 w 206"/>
                  <a:gd name="T1" fmla="*/ 2147483647 h 198"/>
                  <a:gd name="T2" fmla="*/ 2147483647 w 206"/>
                  <a:gd name="T3" fmla="*/ 2147483647 h 198"/>
                  <a:gd name="T4" fmla="*/ 2147483647 w 206"/>
                  <a:gd name="T5" fmla="*/ 2147483647 h 198"/>
                  <a:gd name="T6" fmla="*/ 2147483647 w 206"/>
                  <a:gd name="T7" fmla="*/ 2147483647 h 198"/>
                  <a:gd name="T8" fmla="*/ 2147483647 w 206"/>
                  <a:gd name="T9" fmla="*/ 2147483647 h 198"/>
                  <a:gd name="T10" fmla="*/ 2147483647 w 206"/>
                  <a:gd name="T11" fmla="*/ 2147483647 h 198"/>
                  <a:gd name="T12" fmla="*/ 2147483647 w 206"/>
                  <a:gd name="T13" fmla="*/ 2147483647 h 198"/>
                  <a:gd name="T14" fmla="*/ 2147483647 w 206"/>
                  <a:gd name="T15" fmla="*/ 2147483647 h 198"/>
                  <a:gd name="T16" fmla="*/ 2147483647 w 206"/>
                  <a:gd name="T17" fmla="*/ 2147483647 h 198"/>
                  <a:gd name="T18" fmla="*/ 2147483647 w 206"/>
                  <a:gd name="T19" fmla="*/ 2147483647 h 198"/>
                  <a:gd name="T20" fmla="*/ 2147483647 w 206"/>
                  <a:gd name="T21" fmla="*/ 2147483647 h 198"/>
                  <a:gd name="T22" fmla="*/ 2147483647 w 206"/>
                  <a:gd name="T23" fmla="*/ 2147483647 h 198"/>
                  <a:gd name="T24" fmla="*/ 2147483647 w 206"/>
                  <a:gd name="T25" fmla="*/ 2147483647 h 198"/>
                  <a:gd name="T26" fmla="*/ 2147483647 w 206"/>
                  <a:gd name="T27" fmla="*/ 2147483647 h 198"/>
                  <a:gd name="T28" fmla="*/ 2147483647 w 206"/>
                  <a:gd name="T29" fmla="*/ 2147483647 h 198"/>
                  <a:gd name="T30" fmla="*/ 2147483647 w 206"/>
                  <a:gd name="T31" fmla="*/ 2147483647 h 198"/>
                  <a:gd name="T32" fmla="*/ 2147483647 w 206"/>
                  <a:gd name="T33" fmla="*/ 2147483647 h 198"/>
                  <a:gd name="T34" fmla="*/ 2147483647 w 206"/>
                  <a:gd name="T35" fmla="*/ 2147483647 h 198"/>
                  <a:gd name="T36" fmla="*/ 2147483647 w 206"/>
                  <a:gd name="T37" fmla="*/ 2147483647 h 198"/>
                  <a:gd name="T38" fmla="*/ 2147483647 w 206"/>
                  <a:gd name="T39" fmla="*/ 2147483647 h 198"/>
                  <a:gd name="T40" fmla="*/ 2147483647 w 206"/>
                  <a:gd name="T41" fmla="*/ 2147483647 h 198"/>
                  <a:gd name="T42" fmla="*/ 2147483647 w 206"/>
                  <a:gd name="T43" fmla="*/ 2147483647 h 198"/>
                  <a:gd name="T44" fmla="*/ 2147483647 w 206"/>
                  <a:gd name="T45" fmla="*/ 2147483647 h 198"/>
                  <a:gd name="T46" fmla="*/ 2147483647 w 206"/>
                  <a:gd name="T47" fmla="*/ 2147483647 h 198"/>
                  <a:gd name="T48" fmla="*/ 2147483647 w 206"/>
                  <a:gd name="T49" fmla="*/ 2147483647 h 198"/>
                  <a:gd name="T50" fmla="*/ 2147483647 w 206"/>
                  <a:gd name="T51" fmla="*/ 2147483647 h 198"/>
                  <a:gd name="T52" fmla="*/ 2147483647 w 206"/>
                  <a:gd name="T53" fmla="*/ 2147483647 h 198"/>
                  <a:gd name="T54" fmla="*/ 2147483647 w 206"/>
                  <a:gd name="T55" fmla="*/ 2147483647 h 198"/>
                  <a:gd name="T56" fmla="*/ 2147483647 w 206"/>
                  <a:gd name="T57" fmla="*/ 2147483647 h 198"/>
                  <a:gd name="T58" fmla="*/ 2147483647 w 206"/>
                  <a:gd name="T59" fmla="*/ 2147483647 h 198"/>
                  <a:gd name="T60" fmla="*/ 2147483647 w 206"/>
                  <a:gd name="T61" fmla="*/ 2147483647 h 198"/>
                  <a:gd name="T62" fmla="*/ 2147483647 w 206"/>
                  <a:gd name="T63" fmla="*/ 2147483647 h 198"/>
                  <a:gd name="T64" fmla="*/ 2147483647 w 206"/>
                  <a:gd name="T65" fmla="*/ 2147483647 h 198"/>
                  <a:gd name="T66" fmla="*/ 2147483647 w 206"/>
                  <a:gd name="T67" fmla="*/ 2147483647 h 198"/>
                  <a:gd name="T68" fmla="*/ 2147483647 w 206"/>
                  <a:gd name="T69" fmla="*/ 2147483647 h 198"/>
                  <a:gd name="T70" fmla="*/ 2147483647 w 206"/>
                  <a:gd name="T71" fmla="*/ 2147483647 h 198"/>
                  <a:gd name="T72" fmla="*/ 2147483647 w 206"/>
                  <a:gd name="T73" fmla="*/ 2147483647 h 198"/>
                  <a:gd name="T74" fmla="*/ 2147483647 w 206"/>
                  <a:gd name="T75" fmla="*/ 2147483647 h 198"/>
                  <a:gd name="T76" fmla="*/ 2147483647 w 206"/>
                  <a:gd name="T77" fmla="*/ 2147483647 h 198"/>
                  <a:gd name="T78" fmla="*/ 2147483647 w 206"/>
                  <a:gd name="T79" fmla="*/ 2147483647 h 198"/>
                  <a:gd name="T80" fmla="*/ 2147483647 w 206"/>
                  <a:gd name="T81" fmla="*/ 2147483647 h 198"/>
                  <a:gd name="T82" fmla="*/ 2147483647 w 206"/>
                  <a:gd name="T83" fmla="*/ 2147483647 h 198"/>
                  <a:gd name="T84" fmla="*/ 2147483647 w 206"/>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6400"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3" name="Freeform 170"/>
              <p:cNvSpPr>
                <a:spLocks noEditPoints="1"/>
              </p:cNvSpPr>
              <p:nvPr/>
            </p:nvSpPr>
            <p:spPr bwMode="auto">
              <a:xfrm>
                <a:off x="10095572" y="4628132"/>
                <a:ext cx="437065" cy="414444"/>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sp>
        <p:nvSpPr>
          <p:cNvPr id="24" name="文本框 23"/>
          <p:cNvSpPr txBox="1">
            <a:spLocks noChangeArrowheads="1"/>
          </p:cNvSpPr>
          <p:nvPr/>
        </p:nvSpPr>
        <p:spPr bwMode="auto">
          <a:xfrm>
            <a:off x="1189038" y="5899150"/>
            <a:ext cx="98139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ts val="1700"/>
              </a:lnSpc>
            </a:pPr>
            <a:r>
              <a:rPr lang="en-US" altLang="zh-CN">
                <a:solidFill>
                  <a:srgbClr val="044875"/>
                </a:solidFill>
                <a:latin typeface="Arial" pitchFamily="34" charset="0"/>
                <a:cs typeface="Arial" pitchFamily="34" charset="0"/>
              </a:rPr>
              <a:t>Remember that happiness is a way of travel, not a destination. Remember that happiness is a way of travel. Remember that happiness is a way of travel, not a destination. </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6398"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t>YOUR TEXT</a:t>
              </a:r>
              <a:endParaRPr lang="zh-CN" altLang="en-US" sz="240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t>YOUR TEXT</a:t>
              </a:r>
              <a:endParaRPr lang="zh-CN" altLang="en-US" sz="200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a:t>YOUR TEXT</a:t>
              </a:r>
              <a:endParaRPr lang="zh-CN" altLang="en-US" sz="160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02</a:t>
              </a:r>
              <a:endParaRPr lang="zh-CN" altLang="en-US" sz="280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9285"/>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p>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endParaRPr lang="en-US" altLang="zh-CN" sz="240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8275511F-6D5F-4774-B3E8-DEB479F67B9D}"/>
              </a:ext>
            </a:extLst>
          </p:cNvPr>
          <p:cNvSpPr txBox="1"/>
          <p:nvPr/>
        </p:nvSpPr>
        <p:spPr>
          <a:xfrm>
            <a:off x="1126899" y="1940830"/>
            <a:ext cx="3421193" cy="523220"/>
          </a:xfrm>
          <a:prstGeom prst="rect">
            <a:avLst/>
          </a:prstGeom>
          <a:noFill/>
        </p:spPr>
        <p:txBody>
          <a:bodyPr wrap="none" rtlCol="0">
            <a:spAutoFit/>
          </a:bodyPr>
          <a:lstStyle/>
          <a:p>
            <a:r>
              <a:rPr lang="zh-CN" altLang="en-US" sz="2800" dirty="0"/>
              <a:t>① 重采样</a:t>
            </a:r>
            <a:r>
              <a:rPr lang="en-US" altLang="zh-CN" sz="2800" dirty="0"/>
              <a:t>re-sampling</a:t>
            </a:r>
          </a:p>
        </p:txBody>
      </p:sp>
      <p:sp>
        <p:nvSpPr>
          <p:cNvPr id="12" name="文本框 11">
            <a:extLst>
              <a:ext uri="{FF2B5EF4-FFF2-40B4-BE49-F238E27FC236}">
                <a16:creationId xmlns:a16="http://schemas.microsoft.com/office/drawing/2014/main" id="{A3218135-CCD5-48A8-8AC7-873281751211}"/>
              </a:ext>
            </a:extLst>
          </p:cNvPr>
          <p:cNvSpPr txBox="1"/>
          <p:nvPr/>
        </p:nvSpPr>
        <p:spPr>
          <a:xfrm>
            <a:off x="1126899" y="2905808"/>
            <a:ext cx="3538148" cy="523220"/>
          </a:xfrm>
          <a:prstGeom prst="rect">
            <a:avLst/>
          </a:prstGeom>
          <a:noFill/>
        </p:spPr>
        <p:txBody>
          <a:bodyPr wrap="none" rtlCol="0">
            <a:spAutoFit/>
          </a:bodyPr>
          <a:lstStyle/>
          <a:p>
            <a:r>
              <a:rPr lang="zh-CN" altLang="en-US" sz="2800" dirty="0"/>
              <a:t>② 重加权</a:t>
            </a:r>
            <a:r>
              <a:rPr lang="en-US" altLang="zh-CN" sz="2800" dirty="0"/>
              <a:t>re-weighting</a:t>
            </a:r>
          </a:p>
        </p:txBody>
      </p:sp>
      <p:sp>
        <p:nvSpPr>
          <p:cNvPr id="13" name="文本框 12">
            <a:extLst>
              <a:ext uri="{FF2B5EF4-FFF2-40B4-BE49-F238E27FC236}">
                <a16:creationId xmlns:a16="http://schemas.microsoft.com/office/drawing/2014/main" id="{EC3D52F8-C9D4-4ABB-A5E0-1B39EAC0BC7F}"/>
              </a:ext>
            </a:extLst>
          </p:cNvPr>
          <p:cNvSpPr txBox="1"/>
          <p:nvPr/>
        </p:nvSpPr>
        <p:spPr>
          <a:xfrm>
            <a:off x="2163468" y="4667725"/>
            <a:ext cx="8201666" cy="1200329"/>
          </a:xfrm>
          <a:prstGeom prst="rect">
            <a:avLst/>
          </a:prstGeom>
          <a:noFill/>
        </p:spPr>
        <p:txBody>
          <a:bodyPr wrap="square" rtlCol="0">
            <a:spAutoFit/>
          </a:bodyPr>
          <a:lstStyle/>
          <a:p>
            <a:r>
              <a:rPr lang="zh-CN" altLang="en-US" sz="2400" dirty="0"/>
              <a:t>类重平衡策略会损害数据的表征能力，破坏原始的分布信息</a:t>
            </a:r>
            <a:endParaRPr lang="en-US" altLang="zh-CN" sz="2400" dirty="0"/>
          </a:p>
          <a:p>
            <a:r>
              <a:rPr lang="zh-CN" altLang="en-US" sz="2400" dirty="0"/>
              <a:t>且大多数类重平衡策略会牺牲头部类别分类能力</a:t>
            </a:r>
            <a:endParaRPr lang="en-US" altLang="zh-CN" sz="2400" dirty="0"/>
          </a:p>
          <a:p>
            <a:r>
              <a:rPr lang="zh-CN" altLang="en-US" sz="2400" dirty="0"/>
              <a:t>无法本质上解决尾部类信息不足的问题</a:t>
            </a:r>
            <a:endParaRPr lang="en-US" altLang="zh-CN" sz="2400" dirty="0"/>
          </a:p>
        </p:txBody>
      </p:sp>
      <p:sp>
        <p:nvSpPr>
          <p:cNvPr id="14" name="文本框 13">
            <a:extLst>
              <a:ext uri="{FF2B5EF4-FFF2-40B4-BE49-F238E27FC236}">
                <a16:creationId xmlns:a16="http://schemas.microsoft.com/office/drawing/2014/main" id="{DA59AAF8-F22B-4633-86E6-4744CD70AB47}"/>
              </a:ext>
            </a:extLst>
          </p:cNvPr>
          <p:cNvSpPr txBox="1"/>
          <p:nvPr/>
        </p:nvSpPr>
        <p:spPr>
          <a:xfrm>
            <a:off x="1439749" y="3601169"/>
            <a:ext cx="7879080" cy="461665"/>
          </a:xfrm>
          <a:prstGeom prst="rect">
            <a:avLst/>
          </a:prstGeom>
          <a:noFill/>
        </p:spPr>
        <p:txBody>
          <a:bodyPr wrap="none" rtlCol="0">
            <a:spAutoFit/>
          </a:bodyPr>
          <a:lstStyle/>
          <a:p>
            <a:r>
              <a:rPr lang="zh-CN" altLang="en-US" sz="2400" dirty="0"/>
              <a:t>为不同类别分配不同的权重，引导网络更加关注少数类别</a:t>
            </a:r>
          </a:p>
        </p:txBody>
      </p:sp>
      <p:sp>
        <p:nvSpPr>
          <p:cNvPr id="15" name="文本框 14">
            <a:extLst>
              <a:ext uri="{FF2B5EF4-FFF2-40B4-BE49-F238E27FC236}">
                <a16:creationId xmlns:a16="http://schemas.microsoft.com/office/drawing/2014/main" id="{C45AD3BB-C808-46DB-ABD8-CAE6E38A3122}"/>
              </a:ext>
            </a:extLst>
          </p:cNvPr>
          <p:cNvSpPr txBox="1"/>
          <p:nvPr/>
        </p:nvSpPr>
        <p:spPr>
          <a:xfrm>
            <a:off x="1126899" y="4729281"/>
            <a:ext cx="625701" cy="1077218"/>
          </a:xfrm>
          <a:prstGeom prst="rect">
            <a:avLst/>
          </a:prstGeom>
          <a:noFill/>
        </p:spPr>
        <p:txBody>
          <a:bodyPr wrap="square" rtlCol="0">
            <a:spAutoFit/>
          </a:bodyPr>
          <a:lstStyle/>
          <a:p>
            <a:r>
              <a:rPr lang="zh-CN" altLang="en-US" sz="3200" b="1" dirty="0"/>
              <a:t>缺陷</a:t>
            </a:r>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842844"/>
            <a:ext cx="8103052" cy="4662815"/>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 尾部数据</a:t>
            </a:r>
            <a:r>
              <a:rPr lang="en-US" altLang="zh-CN" sz="2800" dirty="0"/>
              <a:t>—&gt;</a:t>
            </a:r>
            <a:r>
              <a:rPr lang="zh-CN" altLang="en-US" sz="2800" dirty="0"/>
              <a:t>尾部数据</a:t>
            </a:r>
            <a:endParaRPr lang="en-US" altLang="zh-CN" sz="2800" dirty="0"/>
          </a:p>
          <a:p>
            <a:pPr>
              <a:spcBef>
                <a:spcPts val="600"/>
              </a:spcBef>
            </a:pPr>
            <a:r>
              <a:rPr lang="en-US" altLang="zh-CN" sz="2800" dirty="0"/>
              <a:t>	· SMOTE</a:t>
            </a:r>
            <a:r>
              <a:rPr lang="zh-CN" altLang="en-US" sz="2800" dirty="0"/>
              <a:t>算法</a:t>
            </a:r>
            <a:endParaRPr lang="en-US" altLang="zh-CN" sz="2800" dirty="0"/>
          </a:p>
          <a:p>
            <a:pPr>
              <a:lnSpc>
                <a:spcPct val="150000"/>
              </a:lnSpc>
            </a:pPr>
            <a:endParaRPr lang="zh-CN" altLang="en-US" sz="2800" dirty="0"/>
          </a:p>
          <a:p>
            <a:pPr>
              <a:spcBef>
                <a:spcPts val="3000"/>
              </a:spcBef>
            </a:pPr>
            <a:r>
              <a:rPr lang="zh-CN" altLang="en-US" sz="2800" dirty="0"/>
              <a:t>② 头部数据 </a:t>
            </a:r>
            <a:r>
              <a:rPr lang="en-US" altLang="zh-CN" sz="2800" dirty="0"/>
              <a:t>+ </a:t>
            </a:r>
            <a:r>
              <a:rPr lang="zh-CN" altLang="en-US" sz="2800" dirty="0"/>
              <a:t>尾部数据</a:t>
            </a:r>
            <a:r>
              <a:rPr lang="en-US" altLang="zh-CN" sz="2800" dirty="0"/>
              <a:t>—&gt;</a:t>
            </a:r>
            <a:r>
              <a:rPr lang="zh-CN" altLang="en-US" sz="2800" dirty="0"/>
              <a:t>新尾部数据</a:t>
            </a:r>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611785"/>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589983" y="4027113"/>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6CE454AD-90D7-4A36-8268-1E0DF1668AE7}"/>
              </a:ext>
            </a:extLst>
          </p:cNvPr>
          <p:cNvSpPr txBox="1"/>
          <p:nvPr/>
        </p:nvSpPr>
        <p:spPr>
          <a:xfrm>
            <a:off x="1274763" y="5501224"/>
            <a:ext cx="6096000" cy="646331"/>
          </a:xfrm>
          <a:prstGeom prst="rect">
            <a:avLst/>
          </a:prstGeom>
          <a:noFill/>
        </p:spPr>
        <p:txBody>
          <a:bodyPr wrap="square">
            <a:spAutoFit/>
          </a:bodyPr>
          <a:lstStyle/>
          <a:p>
            <a:r>
              <a:rPr lang="zh-CN" altLang="en-US" dirty="0"/>
              <a:t>将头部样本的类泛化特征（背景）和尾部样本类依赖（前景）特征进行融合，生成新的特征样本</a:t>
            </a:r>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2886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7208384" cy="1631216"/>
          </a:xfrm>
          <a:prstGeom prst="rect">
            <a:avLst/>
          </a:prstGeom>
          <a:noFill/>
        </p:spPr>
        <p:txBody>
          <a:bodyPr wrap="none" rtlCol="0">
            <a:spAutoFit/>
          </a:bodyPr>
          <a:lstStyle/>
          <a:p>
            <a:r>
              <a:rPr lang="zh-CN" altLang="en-US" sz="3600" dirty="0"/>
              <a:t>解决方案</a:t>
            </a:r>
            <a:r>
              <a:rPr lang="en-US" altLang="zh-CN" sz="3600" dirty="0"/>
              <a:t>3——Module Improvement</a:t>
            </a:r>
            <a:endParaRPr lang="zh-CN" altLang="en-US" sz="3600" dirty="0"/>
          </a:p>
          <a:p>
            <a:endParaRPr lang="en-US" altLang="zh-CN" sz="3600" dirty="0"/>
          </a:p>
          <a:p>
            <a:r>
              <a:rPr lang="zh-CN" altLang="en-US" sz="2800" dirty="0"/>
              <a:t>集成学习 分类器</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293209"/>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343730" y="778126"/>
            <a:ext cx="11504539" cy="4034334"/>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8492966" cy="584775"/>
          </a:xfrm>
          <a:prstGeom prst="rect">
            <a:avLst/>
          </a:prstGeom>
          <a:noFill/>
        </p:spPr>
        <p:txBody>
          <a:bodyPr wrap="square">
            <a:spAutoFit/>
          </a:bodyPr>
          <a:lstStyle/>
          <a:p>
            <a:r>
              <a:rPr lang="en-US" altLang="zh-CN" sz="3200" dirty="0"/>
              <a:t>4.1 Uncertainty and the Theory of Evidence </a:t>
            </a:r>
            <a:endParaRPr lang="zh-CN" altLang="en-US" sz="3200" dirty="0"/>
          </a:p>
        </p:txBody>
      </p:sp>
      <p:sp>
        <p:nvSpPr>
          <p:cNvPr id="5" name="文本框 4">
            <a:extLst>
              <a:ext uri="{FF2B5EF4-FFF2-40B4-BE49-F238E27FC236}">
                <a16:creationId xmlns:a16="http://schemas.microsoft.com/office/drawing/2014/main" id="{6B7EF370-A975-4DE3-8A5A-C0718B0FCA13}"/>
              </a:ext>
            </a:extLst>
          </p:cNvPr>
          <p:cNvSpPr txBox="1"/>
          <p:nvPr/>
        </p:nvSpPr>
        <p:spPr>
          <a:xfrm>
            <a:off x="912813" y="1695971"/>
            <a:ext cx="9370176"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给每一个单例类别分配信仰质量</a:t>
            </a:r>
            <a:r>
              <a:rPr lang="en-US" altLang="zh-CN" sz="2400" dirty="0" err="1"/>
              <a:t>b_k</a:t>
            </a:r>
            <a:r>
              <a:rPr lang="en-US" altLang="zh-CN" sz="2400" dirty="0"/>
              <a:t>,</a:t>
            </a:r>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3"/>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单例</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4"/>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5"/>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6"/>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7"/>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2386</TotalTime>
  <Words>2553</Words>
  <Application>Microsoft Office PowerPoint</Application>
  <PresentationFormat>宽屏</PresentationFormat>
  <Paragraphs>259</Paragraphs>
  <Slides>29</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-apple-system</vt:lpstr>
      <vt:lpstr>等线</vt:lpstr>
      <vt:lpstr>微软雅黑</vt:lpstr>
      <vt:lpstr>Arial</vt:lpstr>
      <vt:lpstr>Calibri</vt:lpstr>
      <vt:lpstr>Calibri Light</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108</cp:revision>
  <dcterms:created xsi:type="dcterms:W3CDTF">2015-04-13T12:15:43Z</dcterms:created>
  <dcterms:modified xsi:type="dcterms:W3CDTF">2023-09-21T15:17:02Z</dcterms:modified>
  <cp:category>https://cyppt.taobao.com</cp:category>
</cp:coreProperties>
</file>