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63" r:id="rId4"/>
    <p:sldId id="275" r:id="rId5"/>
    <p:sldId id="276" r:id="rId6"/>
    <p:sldId id="277" r:id="rId7"/>
    <p:sldId id="279" r:id="rId8"/>
    <p:sldId id="269" r:id="rId9"/>
    <p:sldId id="281" r:id="rId10"/>
    <p:sldId id="282" r:id="rId11"/>
    <p:sldId id="280" r:id="rId12"/>
    <p:sldId id="283" r:id="rId13"/>
    <p:sldId id="284" r:id="rId14"/>
    <p:sldId id="286" r:id="rId15"/>
    <p:sldId id="285" r:id="rId16"/>
    <p:sldId id="287"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68534" autoAdjust="0"/>
  </p:normalViewPr>
  <p:slideViewPr>
    <p:cSldViewPr snapToGrid="0">
      <p:cViewPr varScale="1">
        <p:scale>
          <a:sx n="77" d="100"/>
          <a:sy n="77" d="100"/>
        </p:scale>
        <p:origin x="1908" y="8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EAF0A-6F11-4414-A07B-E2E611386A1E}"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0C21D-39AF-4291-9DFC-AEBED0F0576D}" type="slidenum">
              <a:rPr lang="zh-CN" altLang="en-US" smtClean="0"/>
              <a:t>‹#›</a:t>
            </a:fld>
            <a:endParaRPr lang="zh-CN" altLang="en-US"/>
          </a:p>
        </p:txBody>
      </p:sp>
    </p:spTree>
    <p:extLst>
      <p:ext uri="{BB962C8B-B14F-4D97-AF65-F5344CB8AC3E}">
        <p14:creationId xmlns:p14="http://schemas.microsoft.com/office/powerpoint/2010/main" val="160431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本篇论文针对的问题是长尾问题。具体来说，我们常用的数据集会使用均匀的标签分布，然而，现实中的数据中，不同种类的样本出现的频度通常会特别不同，例如猫猫狗狗的样本数量会很多，我们称之为</a:t>
            </a:r>
            <a:r>
              <a:rPr lang="en-US" altLang="zh-CN" dirty="0"/>
              <a:t>Head class</a:t>
            </a:r>
            <a:r>
              <a:rPr lang="zh-CN" altLang="en-US" dirty="0"/>
              <a:t>，而像荷兰猪的样本会很少，我们称之为</a:t>
            </a:r>
            <a:r>
              <a:rPr lang="en-US" altLang="zh-CN" dirty="0"/>
              <a:t>Tail class</a:t>
            </a:r>
            <a:r>
              <a:rPr lang="zh-CN" altLang="en-US" dirty="0"/>
              <a:t>。长尾数据分布会导致尾部类的小样本学习问题，同时头部数据样本数量大大多于尾部数据会使模型极端的关注头部类别。</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3</a:t>
            </a:fld>
            <a:endParaRPr lang="zh-CN" altLang="en-US"/>
          </a:p>
        </p:txBody>
      </p:sp>
    </p:spTree>
    <p:extLst>
      <p:ext uri="{BB962C8B-B14F-4D97-AF65-F5344CB8AC3E}">
        <p14:creationId xmlns:p14="http://schemas.microsoft.com/office/powerpoint/2010/main" val="3950645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争对长尾数据分类的问题，现有的研究方法可以分为三类，首先是类重平衡策略，重采样的思路是对数据进行采样，获得一个均匀分布的数据集</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4</a:t>
            </a:fld>
            <a:endParaRPr lang="zh-CN" altLang="en-US"/>
          </a:p>
        </p:txBody>
      </p:sp>
    </p:spTree>
    <p:extLst>
      <p:ext uri="{BB962C8B-B14F-4D97-AF65-F5344CB8AC3E}">
        <p14:creationId xmlns:p14="http://schemas.microsoft.com/office/powerpoint/2010/main" val="27213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传统意义上的数据增扩，例如数据增强中的旋转、剪裁等，本质上并没有增加数据样本，仍然是同样的数据信息，因此有需要从特征语义上进行数据增扩，比如说改变一张图片的背景或者主体的颜色、角度等。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对于长尾数据，一种很容易想到的策略是合成新的尾部类样本，一种基础的方法是</a:t>
            </a:r>
            <a:r>
              <a:rPr lang="en-US" altLang="zh-CN" dirty="0"/>
              <a:t>SMOTE</a:t>
            </a:r>
            <a:r>
              <a:rPr lang="zh-CN" altLang="en-US" dirty="0"/>
              <a:t>算法进行少数类样本合成。具体做法是对每个少数类样本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之间的连线上随机选取一点作为新合成的少数类样本，但是这种方法的问题是尾部类数据很少，用</a:t>
            </a:r>
            <a:r>
              <a:rPr lang="en-US" altLang="zh-CN" dirty="0"/>
              <a:t>SMOTE</a:t>
            </a:r>
            <a:r>
              <a:rPr lang="zh-CN" altLang="en-US" dirty="0"/>
              <a:t>算法获得的样本是不够有效的。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因此另外一种思路是用广大的头部类信息迁移到尾部类，两类信息相结合得到更适合模型的尾部类数据</a:t>
            </a:r>
            <a:endParaRPr lang="en-US" altLang="zh-CN"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5</a:t>
            </a:fld>
            <a:endParaRPr lang="zh-CN" altLang="en-US"/>
          </a:p>
        </p:txBody>
      </p:sp>
    </p:spTree>
    <p:extLst>
      <p:ext uri="{BB962C8B-B14F-4D97-AF65-F5344CB8AC3E}">
        <p14:creationId xmlns:p14="http://schemas.microsoft.com/office/powerpoint/2010/main" val="338654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很明显，让所有专家同时参与头部类和尾部类的训练是不明智的，因为头部类样本数据多，增加参与专家数对效果提高增益十分有限。本文提出的方法就实现了专家数的一个动态减少</a:t>
            </a:r>
            <a:endParaRPr lang="en-US" altLang="zh-CN" dirty="0"/>
          </a:p>
          <a:p>
            <a:r>
              <a:rPr lang="zh-CN" altLang="en-US" dirty="0"/>
              <a:t>为实现这种动态减少的效果，本文将置信度引入到长尾分类中，联合进行分类和不确定性估计，并提出了基于每位专家的不确定度来融合多专家意见的一种融合策略，详细来说，某专家的不确定度可以用于计算下一个专家的前缀权重</a:t>
            </a:r>
            <a:r>
              <a:rPr lang="en-US" altLang="zh-CN" dirty="0"/>
              <a:t>prefix weights</a:t>
            </a:r>
            <a:r>
              <a:rPr lang="zh-CN" altLang="en-US" dirty="0"/>
              <a:t>，一个专家对自己意见不确定性越低，下一位专家的前缀权重就越低，从而实现不同分布的数据分类参与的专家数的动态减少。</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7</a:t>
            </a:fld>
            <a:endParaRPr lang="zh-CN" altLang="en-US"/>
          </a:p>
        </p:txBody>
      </p:sp>
    </p:spTree>
    <p:extLst>
      <p:ext uri="{BB962C8B-B14F-4D97-AF65-F5344CB8AC3E}">
        <p14:creationId xmlns:p14="http://schemas.microsoft.com/office/powerpoint/2010/main" val="319293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关于本文的不确定度计算，主要涉及到一个主观逻辑以及证据理论，基于不确定性与每一类别的信仰质量之和为</a:t>
            </a:r>
            <a:r>
              <a:rPr lang="en-US" altLang="zh-CN" dirty="0"/>
              <a:t>1</a:t>
            </a:r>
            <a:r>
              <a:rPr lang="zh-CN" altLang="en-US" dirty="0"/>
              <a:t>的假设，可以推理得出信仰质量和不确定度的计算公式，其中</a:t>
            </a:r>
            <a:r>
              <a:rPr lang="en-US" altLang="zh-CN" dirty="0"/>
              <a:t>K</a:t>
            </a:r>
            <a:r>
              <a:rPr lang="zh-CN" altLang="en-US" dirty="0"/>
              <a:t>是类别总数，</a:t>
            </a:r>
            <a:r>
              <a:rPr lang="en-US" altLang="zh-CN" dirty="0"/>
              <a:t>S</a:t>
            </a:r>
            <a:r>
              <a:rPr lang="zh-CN" altLang="en-US" dirty="0"/>
              <a:t>是狄利克雷强度。狄利克雷强度是对应狄利克雷分布参数的总和，</a:t>
            </a:r>
            <a:r>
              <a:rPr lang="en-US" altLang="zh-CN" dirty="0"/>
              <a:t>e</a:t>
            </a:r>
            <a:r>
              <a:rPr lang="zh-CN" altLang="en-US" dirty="0"/>
              <a:t>是网络直接</a:t>
            </a:r>
            <a:r>
              <a:rPr lang="en-US" altLang="zh-CN" dirty="0"/>
              <a:t>output</a:t>
            </a:r>
            <a:r>
              <a:rPr lang="zh-CN" altLang="en-US" dirty="0"/>
              <a:t>的结果，用</a:t>
            </a:r>
            <a:r>
              <a:rPr lang="en-US" altLang="zh-CN" dirty="0"/>
              <a:t>e+1</a:t>
            </a:r>
            <a:r>
              <a:rPr lang="zh-CN" altLang="en-US" dirty="0"/>
              <a:t>可以得到对应的狄利克雷分布，也就可以直接计算出</a:t>
            </a:r>
            <a:r>
              <a:rPr lang="en-US" altLang="zh-CN" dirty="0"/>
              <a:t>S</a:t>
            </a:r>
            <a:r>
              <a:rPr lang="zh-CN" altLang="en-US" dirty="0"/>
              <a:t>以及</a:t>
            </a:r>
            <a:r>
              <a:rPr lang="en-US" altLang="zh-CN" dirty="0"/>
              <a:t>u</a:t>
            </a:r>
            <a:r>
              <a:rPr lang="zh-CN" altLang="en-US" dirty="0"/>
              <a:t>。计算是高效的</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9</a:t>
            </a:fld>
            <a:endParaRPr lang="zh-CN" altLang="en-US"/>
          </a:p>
        </p:txBody>
      </p:sp>
    </p:spTree>
    <p:extLst>
      <p:ext uri="{BB962C8B-B14F-4D97-AF65-F5344CB8AC3E}">
        <p14:creationId xmlns:p14="http://schemas.microsoft.com/office/powerpoint/2010/main" val="90829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关于专家意见的融合，主要涉及到</a:t>
            </a:r>
            <a:r>
              <a:rPr lang="en-US" altLang="zh-CN" dirty="0"/>
              <a:t>DS</a:t>
            </a:r>
            <a:r>
              <a:rPr lang="zh-CN" altLang="en-US" dirty="0"/>
              <a:t>证据理论，该理论的主要贡献就是允许不同来源的置信度进行融合得到一个联合置信度。对于不确定性的融合，采用先融合</a:t>
            </a:r>
            <a:r>
              <a:rPr lang="en-US" altLang="zh-CN" dirty="0"/>
              <a:t>u1</a:t>
            </a:r>
            <a:r>
              <a:rPr lang="zh-CN" altLang="en-US" dirty="0"/>
              <a:t>和</a:t>
            </a:r>
            <a:r>
              <a:rPr lang="en-US" altLang="zh-CN" dirty="0"/>
              <a:t>u2</a:t>
            </a:r>
            <a:r>
              <a:rPr lang="zh-CN" altLang="en-US" dirty="0"/>
              <a:t>，再陆续加入</a:t>
            </a:r>
            <a:r>
              <a:rPr lang="en-US" altLang="zh-CN" dirty="0"/>
              <a:t>u3…</a:t>
            </a:r>
            <a:r>
              <a:rPr lang="zh-CN" altLang="en-US" dirty="0"/>
              <a:t>的方式。对于</a:t>
            </a:r>
            <a:r>
              <a:rPr lang="en-US" altLang="zh-CN" dirty="0"/>
              <a:t>e</a:t>
            </a:r>
            <a:r>
              <a:rPr lang="zh-CN" altLang="en-US" dirty="0"/>
              <a:t>的融合，我们引入前缀权重的概念，利用前缀权重对每一个专家输出的</a:t>
            </a:r>
            <a:r>
              <a:rPr lang="en-US" altLang="zh-CN" dirty="0"/>
              <a:t>e</a:t>
            </a:r>
            <a:r>
              <a:rPr lang="zh-CN" altLang="en-US" dirty="0"/>
              <a:t>进行一个加权整合，得到整合后的</a:t>
            </a:r>
            <a:r>
              <a:rPr lang="en-US" altLang="zh-CN" dirty="0"/>
              <a:t>joint-evidence</a:t>
            </a:r>
            <a:r>
              <a:rPr lang="zh-CN" altLang="en-US" dirty="0"/>
              <a:t>。每一个专家前缀权重的计算基于上一个专家的不确定度。</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11</a:t>
            </a:fld>
            <a:endParaRPr lang="zh-CN" altLang="en-US"/>
          </a:p>
        </p:txBody>
      </p:sp>
    </p:spTree>
    <p:extLst>
      <p:ext uri="{BB962C8B-B14F-4D97-AF65-F5344CB8AC3E}">
        <p14:creationId xmlns:p14="http://schemas.microsoft.com/office/powerpoint/2010/main" val="177672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最后一部分我们介绍模型训练时用到的损失函数。</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12</a:t>
            </a:fld>
            <a:endParaRPr lang="zh-CN" altLang="en-US"/>
          </a:p>
        </p:txBody>
      </p:sp>
    </p:spTree>
    <p:extLst>
      <p:ext uri="{BB962C8B-B14F-4D97-AF65-F5344CB8AC3E}">
        <p14:creationId xmlns:p14="http://schemas.microsoft.com/office/powerpoint/2010/main" val="44669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但是第一部分的损失函数只能保证正确的类别比其他类别被分配更多的证据，</a:t>
            </a:r>
            <a:r>
              <a:rPr lang="zh-CN" altLang="en-US" b="0" i="0" dirty="0">
                <a:solidFill>
                  <a:srgbClr val="374151"/>
                </a:solidFill>
                <a:effectLst/>
                <a:latin typeface="Söhne"/>
              </a:rPr>
              <a:t>但它没有提供机制确保不正确的类具有最小的证据。</a:t>
            </a:r>
            <a:endParaRPr lang="en-US" altLang="zh-CN" b="0" i="0" dirty="0">
              <a:solidFill>
                <a:srgbClr val="374151"/>
              </a:solidFill>
              <a:effectLst/>
              <a:latin typeface="Söhne"/>
            </a:endParaRPr>
          </a:p>
          <a:p>
            <a:endParaRPr lang="en-US" altLang="zh-CN" dirty="0"/>
          </a:p>
          <a:p>
            <a:r>
              <a:rPr lang="zh-CN" altLang="en-US" dirty="0"/>
              <a:t>为解决这个问题，在第二部分引入</a:t>
            </a:r>
            <a:r>
              <a:rPr lang="en-US" altLang="zh-CN" dirty="0"/>
              <a:t>KL</a:t>
            </a:r>
            <a:r>
              <a:rPr lang="zh-CN" altLang="en-US" dirty="0"/>
              <a:t>散度，目标分布是所有参数都为</a:t>
            </a:r>
            <a:r>
              <a:rPr lang="en-US" altLang="zh-CN" dirty="0"/>
              <a:t>1</a:t>
            </a:r>
            <a:r>
              <a:rPr lang="zh-CN" altLang="en-US" dirty="0"/>
              <a:t>的狄利克雷分布，该分布是均匀的。</a:t>
            </a:r>
            <a:endParaRPr lang="en-US" altLang="zh-CN" dirty="0"/>
          </a:p>
          <a:p>
            <a:endParaRPr lang="en-US" altLang="zh-CN" dirty="0"/>
          </a:p>
          <a:p>
            <a:r>
              <a:rPr lang="zh-CN" altLang="en-US" dirty="0"/>
              <a:t>注意调整后的狄利克雷参数计算公式，对于正确的类别，</a:t>
            </a:r>
            <a:r>
              <a:rPr lang="en-US" altLang="zh-CN" dirty="0" err="1"/>
              <a:t>y_i</a:t>
            </a:r>
            <a:r>
              <a:rPr lang="zh-CN" altLang="en-US" dirty="0"/>
              <a:t>是</a:t>
            </a:r>
            <a:r>
              <a:rPr lang="en-US" altLang="zh-CN" dirty="0"/>
              <a:t>1</a:t>
            </a:r>
            <a:r>
              <a:rPr lang="zh-CN" altLang="en-US" dirty="0"/>
              <a:t>，狄利克雷参数</a:t>
            </a:r>
            <a:r>
              <a:rPr lang="en-US" altLang="zh-CN" dirty="0"/>
              <a:t>α</a:t>
            </a:r>
            <a:r>
              <a:rPr lang="zh-CN" altLang="en-US" dirty="0"/>
              <a:t>为</a:t>
            </a:r>
            <a:r>
              <a:rPr lang="en-US" altLang="zh-CN" dirty="0"/>
              <a:t>1</a:t>
            </a:r>
            <a:r>
              <a:rPr lang="zh-CN" altLang="en-US" dirty="0"/>
              <a:t>，而对于错误的类别，</a:t>
            </a:r>
            <a:r>
              <a:rPr lang="en-US" altLang="zh-CN" dirty="0" err="1"/>
              <a:t>y_i</a:t>
            </a:r>
            <a:r>
              <a:rPr lang="zh-CN" altLang="en-US" dirty="0"/>
              <a:t>是</a:t>
            </a:r>
            <a:r>
              <a:rPr lang="en-US" altLang="zh-CN" dirty="0"/>
              <a:t>0</a:t>
            </a:r>
            <a:r>
              <a:rPr lang="zh-CN" altLang="en-US" dirty="0"/>
              <a:t>，通过优化目标分布为参数为</a:t>
            </a:r>
            <a:r>
              <a:rPr lang="en-US" altLang="zh-CN" dirty="0"/>
              <a:t>1</a:t>
            </a:r>
            <a:r>
              <a:rPr lang="zh-CN" altLang="en-US" dirty="0"/>
              <a:t>的狄利克雷分布的</a:t>
            </a:r>
            <a:r>
              <a:rPr lang="en-US" altLang="zh-CN" dirty="0"/>
              <a:t>kl</a:t>
            </a:r>
            <a:r>
              <a:rPr lang="zh-CN" altLang="en-US" dirty="0"/>
              <a:t>散度，可以使得不正确类的证据被推向</a:t>
            </a:r>
            <a:r>
              <a:rPr lang="en-US" altLang="zh-CN" dirty="0"/>
              <a:t>0</a:t>
            </a:r>
            <a:r>
              <a:rPr lang="zh-CN" altLang="en-US" dirty="0"/>
              <a:t>，从而</a:t>
            </a:r>
            <a:r>
              <a:rPr lang="zh-CN" altLang="en-US" b="0" i="0" dirty="0">
                <a:solidFill>
                  <a:srgbClr val="374151"/>
                </a:solidFill>
                <a:effectLst/>
                <a:latin typeface="Söhne"/>
              </a:rPr>
              <a:t>可以确保正确类有更多的证据，而不正确类的证据被最小化。</a:t>
            </a:r>
            <a:endParaRPr lang="en-US" altLang="zh-CN" dirty="0"/>
          </a:p>
          <a:p>
            <a:endParaRPr lang="en-US" altLang="zh-CN" dirty="0"/>
          </a:p>
          <a:p>
            <a:r>
              <a:rPr lang="zh-CN" altLang="en-US" dirty="0"/>
              <a:t>退火因子：在训练过程中，逐渐增加</a:t>
            </a:r>
            <a:r>
              <a:rPr lang="en-US" altLang="zh-CN" dirty="0"/>
              <a:t>KL</a:t>
            </a:r>
            <a:r>
              <a:rPr lang="zh-CN" altLang="en-US" dirty="0"/>
              <a:t>散度的参与力度，从而避免在训练的早期就学习到一个过于平坦的分布，这不利于数据的拟合。</a:t>
            </a:r>
          </a:p>
        </p:txBody>
      </p:sp>
      <p:sp>
        <p:nvSpPr>
          <p:cNvPr id="4" name="灯片编号占位符 3"/>
          <p:cNvSpPr>
            <a:spLocks noGrp="1"/>
          </p:cNvSpPr>
          <p:nvPr>
            <p:ph type="sldNum" sz="quarter" idx="5"/>
          </p:nvPr>
        </p:nvSpPr>
        <p:spPr/>
        <p:txBody>
          <a:bodyPr/>
          <a:lstStyle/>
          <a:p>
            <a:fld id="{A1B0C21D-39AF-4291-9DFC-AEBED0F0576D}" type="slidenum">
              <a:rPr lang="zh-CN" altLang="en-US" smtClean="0"/>
              <a:t>13</a:t>
            </a:fld>
            <a:endParaRPr lang="zh-CN" altLang="en-US"/>
          </a:p>
        </p:txBody>
      </p:sp>
    </p:spTree>
    <p:extLst>
      <p:ext uri="{BB962C8B-B14F-4D97-AF65-F5344CB8AC3E}">
        <p14:creationId xmlns:p14="http://schemas.microsoft.com/office/powerpoint/2010/main" val="1378144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Söhne"/>
              </a:rPr>
              <a:t>公式的思路是这样的：</a:t>
            </a:r>
          </a:p>
          <a:p>
            <a:pPr algn="l">
              <a:buFont typeface="+mj-lt"/>
              <a:buAutoNum type="arabicPeriod"/>
            </a:pPr>
            <a:r>
              <a:rPr lang="zh-CN" altLang="en-US" b="0" i="0" dirty="0">
                <a:effectLst/>
                <a:latin typeface="Söhne"/>
              </a:rPr>
              <a:t>对于每个专家</a:t>
            </a:r>
            <a:r>
              <a:rPr lang="en-US" altLang="zh-CN" b="0" i="0" dirty="0">
                <a:effectLst/>
                <a:latin typeface="Söhne"/>
              </a:rPr>
              <a:t>m</a:t>
            </a:r>
            <a:r>
              <a:rPr lang="zh-CN" altLang="en-US" b="0" i="0" dirty="0">
                <a:effectLst/>
                <a:latin typeface="Söhne"/>
              </a:rPr>
              <a:t>，计算他或她的</a:t>
            </a:r>
            <a:r>
              <a:rPr lang="en-US" altLang="zh-CN" b="0" i="0" dirty="0">
                <a:effectLst/>
                <a:latin typeface="Söhne"/>
              </a:rPr>
              <a:t>Dirichlet</a:t>
            </a:r>
            <a:r>
              <a:rPr lang="zh-CN" altLang="en-US" b="0" i="0" dirty="0">
                <a:effectLst/>
                <a:latin typeface="Söhne"/>
              </a:rPr>
              <a:t>分布</a:t>
            </a:r>
            <a:r>
              <a:rPr lang="en-US" altLang="zh-CN" b="0" i="1" dirty="0">
                <a:effectLst/>
                <a:latin typeface="KaTeX_Math"/>
              </a:rPr>
              <a:t>P</a:t>
            </a:r>
            <a:r>
              <a:rPr lang="en-US" altLang="zh-CN" b="0" i="0" dirty="0">
                <a:effectLst/>
                <a:latin typeface="KaTeX_Main"/>
              </a:rPr>
              <a:t>(</a:t>
            </a:r>
            <a:r>
              <a:rPr lang="en-US" altLang="zh-CN" b="0" i="1" dirty="0">
                <a:effectLst/>
                <a:latin typeface="KaTeX_Math"/>
              </a:rPr>
              <a:t>pi</a:t>
            </a:r>
            <a:r>
              <a:rPr lang="zh-CN" altLang="en-US" b="0" i="0" dirty="0">
                <a:effectLst/>
                <a:latin typeface="KaTeX_Main"/>
              </a:rPr>
              <a:t>​∣</a:t>
            </a:r>
            <a:r>
              <a:rPr lang="en-US" altLang="zh-CN" b="0" i="1" dirty="0">
                <a:effectLst/>
                <a:latin typeface="KaTeX_Math"/>
              </a:rPr>
              <a:t>αm</a:t>
            </a:r>
            <a:r>
              <a:rPr lang="zh-CN" altLang="en-US" b="0" i="0" dirty="0">
                <a:effectLst/>
                <a:latin typeface="KaTeX_Main"/>
              </a:rPr>
              <a:t>​</a:t>
            </a:r>
            <a:r>
              <a:rPr lang="en-US" altLang="zh-CN" b="0" i="0" dirty="0">
                <a:effectLst/>
                <a:latin typeface="KaTeX_Main"/>
              </a:rPr>
              <a:t>)</a:t>
            </a:r>
            <a:r>
              <a:rPr lang="zh-CN" altLang="en-US" b="0" i="0" dirty="0">
                <a:effectLst/>
                <a:latin typeface="Söhne"/>
              </a:rPr>
              <a:t> 和所有专家的平均</a:t>
            </a:r>
            <a:r>
              <a:rPr lang="en-US" altLang="zh-CN" b="0" i="0" dirty="0">
                <a:effectLst/>
                <a:latin typeface="Söhne"/>
              </a:rPr>
              <a:t>Dirichlet</a:t>
            </a:r>
            <a:r>
              <a:rPr lang="zh-CN" altLang="en-US" b="0" i="0" dirty="0">
                <a:effectLst/>
                <a:latin typeface="Söhne"/>
              </a:rPr>
              <a:t>分布</a:t>
            </a:r>
            <a:r>
              <a:rPr lang="en-US" altLang="zh-CN" b="0" i="1" dirty="0">
                <a:effectLst/>
                <a:latin typeface="KaTeX_Math"/>
              </a:rPr>
              <a:t>P</a:t>
            </a:r>
            <a:r>
              <a:rPr lang="en-US" altLang="zh-CN" b="0" i="0" dirty="0">
                <a:effectLst/>
                <a:latin typeface="KaTeX_Main"/>
              </a:rPr>
              <a:t>(</a:t>
            </a:r>
            <a:r>
              <a:rPr lang="en-US" altLang="zh-CN" b="0" i="1" dirty="0">
                <a:effectLst/>
                <a:latin typeface="KaTeX_Math"/>
              </a:rPr>
              <a:t>pi</a:t>
            </a:r>
            <a:r>
              <a:rPr lang="zh-CN" altLang="en-US" b="0" i="0" dirty="0">
                <a:effectLst/>
                <a:latin typeface="KaTeX_Main"/>
              </a:rPr>
              <a:t>​∣</a:t>
            </a:r>
            <a:r>
              <a:rPr lang="en-US" altLang="zh-CN" b="0" i="1" dirty="0">
                <a:effectLst/>
                <a:latin typeface="KaTeX_Math"/>
              </a:rPr>
              <a:t>α</a:t>
            </a:r>
            <a:r>
              <a:rPr lang="zh-CN" altLang="en-US" b="0" i="0" dirty="0">
                <a:effectLst/>
                <a:latin typeface="KaTeX_Main"/>
              </a:rPr>
              <a:t>ˉ</a:t>
            </a:r>
            <a:r>
              <a:rPr lang="en-US" altLang="zh-CN" b="0" i="0" dirty="0">
                <a:effectLst/>
                <a:latin typeface="KaTeX_Main"/>
              </a:rPr>
              <a:t>)</a:t>
            </a:r>
            <a:r>
              <a:rPr lang="zh-CN" altLang="en-US" b="0" i="0" dirty="0">
                <a:effectLst/>
                <a:latin typeface="Söhne"/>
              </a:rPr>
              <a:t> 之间的</a:t>
            </a:r>
            <a:r>
              <a:rPr lang="en-US" altLang="zh-CN" b="0" i="0" dirty="0">
                <a:effectLst/>
                <a:latin typeface="Söhne"/>
              </a:rPr>
              <a:t>KL</a:t>
            </a:r>
            <a:r>
              <a:rPr lang="zh-CN" altLang="en-US" b="0" i="0" dirty="0">
                <a:effectLst/>
                <a:latin typeface="Söhne"/>
              </a:rPr>
              <a:t>散度。</a:t>
            </a:r>
          </a:p>
          <a:p>
            <a:pPr algn="l">
              <a:buFont typeface="+mj-lt"/>
              <a:buAutoNum type="arabicPeriod"/>
            </a:pPr>
            <a:r>
              <a:rPr lang="zh-CN" altLang="en-US" b="0" i="0" dirty="0">
                <a:effectLst/>
                <a:latin typeface="Söhne"/>
              </a:rPr>
              <a:t>通过求和并取平均值，我们得到所有专家分布和平均分布之间的总体差异。</a:t>
            </a:r>
          </a:p>
          <a:p>
            <a:pPr algn="l"/>
            <a:r>
              <a:rPr lang="zh-CN" altLang="en-US" b="0" i="0" dirty="0">
                <a:effectLst/>
                <a:latin typeface="Söhne"/>
              </a:rPr>
              <a:t>公式</a:t>
            </a:r>
            <a:r>
              <a:rPr lang="en-US" altLang="zh-CN" b="0" i="0" dirty="0">
                <a:effectLst/>
                <a:latin typeface="Söhne"/>
              </a:rPr>
              <a:t>(12)</a:t>
            </a:r>
            <a:r>
              <a:rPr lang="zh-CN" altLang="en-US" b="0" i="0" dirty="0">
                <a:effectLst/>
                <a:latin typeface="Söhne"/>
              </a:rPr>
              <a:t>的目标是最大化这个差异。换句话说，我们希望每个专家的分布尽可能远离平均分布。这样，每个专家都会对数据有一个独特的看法，从而增强他们之间的多样性。</a:t>
            </a:r>
          </a:p>
          <a:p>
            <a:pPr algn="l"/>
            <a:r>
              <a:rPr lang="zh-CN" altLang="en-US" b="0" i="0" dirty="0">
                <a:effectLst/>
                <a:latin typeface="Söhne"/>
              </a:rPr>
              <a:t>总的来说，公式</a:t>
            </a:r>
            <a:r>
              <a:rPr lang="en-US" altLang="zh-CN" b="0" i="0" dirty="0">
                <a:effectLst/>
                <a:latin typeface="Söhne"/>
              </a:rPr>
              <a:t>(12)</a:t>
            </a:r>
            <a:r>
              <a:rPr lang="zh-CN" altLang="en-US" b="0" i="0" dirty="0">
                <a:effectLst/>
                <a:latin typeface="Söhne"/>
              </a:rPr>
              <a:t>的目的是确保不同的专家具有不同的专长，这样在处理不同的数据或任务时，他们可以为模型提供独特的视角和信息。</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A1B0C21D-39AF-4291-9DFC-AEBED0F0576D}" type="slidenum">
              <a:rPr lang="zh-CN" altLang="en-US" smtClean="0"/>
              <a:t>14</a:t>
            </a:fld>
            <a:endParaRPr lang="zh-CN" altLang="en-US"/>
          </a:p>
        </p:txBody>
      </p:sp>
    </p:spTree>
    <p:extLst>
      <p:ext uri="{BB962C8B-B14F-4D97-AF65-F5344CB8AC3E}">
        <p14:creationId xmlns:p14="http://schemas.microsoft.com/office/powerpoint/2010/main" val="3000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2023/10/19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2023/10/19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2023/10/19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2023/10/19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2023/10/19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2023/10/19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2023/10/19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2023/10/19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2023/10/19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2023/10/19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2023/10/19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2023/10/19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0.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1</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dirty="0">
                <a:solidFill>
                  <a:srgbClr val="044875"/>
                </a:solidFill>
                <a:latin typeface="微软雅黑" pitchFamily="34" charset="-122"/>
                <a:ea typeface="微软雅黑" pitchFamily="34" charset="-122"/>
              </a:rPr>
              <a:t>学期</a:t>
            </a:r>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论文分享</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1921C7DF-93F3-49FF-B2B0-C45F1A479D3C}"/>
              </a:ext>
            </a:extLst>
          </p:cNvPr>
          <p:cNvSpPr txBox="1"/>
          <p:nvPr/>
        </p:nvSpPr>
        <p:spPr>
          <a:xfrm>
            <a:off x="912813" y="987325"/>
            <a:ext cx="9273629" cy="2754600"/>
          </a:xfrm>
          <a:prstGeom prst="rect">
            <a:avLst/>
          </a:prstGeom>
          <a:noFill/>
        </p:spPr>
        <p:txBody>
          <a:bodyPr wrap="none" rtlCol="0">
            <a:spAutoFit/>
          </a:bodyPr>
          <a:lstStyle/>
          <a:p>
            <a:r>
              <a:rPr lang="en-US" altLang="zh-CN" sz="2400" dirty="0"/>
              <a:t>Evidence e = [e1, e2, · · · , </a:t>
            </a:r>
            <a:r>
              <a:rPr lang="en-US" altLang="zh-CN" sz="2400" dirty="0" err="1"/>
              <a:t>eK</a:t>
            </a:r>
            <a:r>
              <a:rPr lang="en-US" altLang="zh-CN" sz="2400" dirty="0"/>
              <a:t> ]</a:t>
            </a:r>
            <a:r>
              <a:rPr lang="zh-CN" altLang="en-US" sz="2400" dirty="0"/>
              <a:t>可以由每一个</a:t>
            </a:r>
            <a:r>
              <a:rPr lang="en-US" altLang="zh-CN" sz="2400" dirty="0"/>
              <a:t>expert</a:t>
            </a:r>
            <a:r>
              <a:rPr lang="zh-CN" altLang="en-US" sz="2400" dirty="0"/>
              <a:t>神经网络直接输出</a:t>
            </a:r>
            <a:endParaRPr lang="en-US" altLang="zh-CN" sz="2400" dirty="0"/>
          </a:p>
          <a:p>
            <a:pPr>
              <a:spcAft>
                <a:spcPts val="600"/>
              </a:spcAft>
            </a:pPr>
            <a:r>
              <a:rPr lang="zh-CN" altLang="en-US" sz="2400" dirty="0"/>
              <a:t>（将</a:t>
            </a:r>
            <a:r>
              <a:rPr lang="en-US" altLang="zh-CN" sz="2400" dirty="0" err="1"/>
              <a:t>softmax</a:t>
            </a:r>
            <a:r>
              <a:rPr lang="zh-CN" altLang="en-US" sz="2400" dirty="0"/>
              <a:t>层换成一个非负的激活函数）</a:t>
            </a:r>
            <a:endParaRPr lang="en-US" altLang="zh-CN" sz="2400" dirty="0"/>
          </a:p>
          <a:p>
            <a:r>
              <a:rPr lang="zh-CN" altLang="en-US" sz="2400" dirty="0"/>
              <a:t>利用下式可以直接计算出</a:t>
            </a:r>
            <a:r>
              <a:rPr lang="en-US" altLang="zh-CN" sz="2400" dirty="0"/>
              <a:t>Dirichlet</a:t>
            </a:r>
            <a:r>
              <a:rPr lang="zh-CN" altLang="en-US" sz="2400" dirty="0"/>
              <a:t>分布的参数</a:t>
            </a:r>
            <a:r>
              <a:rPr lang="en-US" altLang="zh-CN" sz="2400" dirty="0"/>
              <a:t>α = [α1, α2, · · · , αK ]</a:t>
            </a:r>
          </a:p>
          <a:p>
            <a:endParaRPr lang="en-US" altLang="zh-CN" sz="2400" dirty="0"/>
          </a:p>
          <a:p>
            <a:endParaRPr lang="en-US" altLang="zh-CN" sz="2400" dirty="0"/>
          </a:p>
          <a:p>
            <a:endParaRPr lang="en-US" altLang="zh-CN" sz="2400" dirty="0"/>
          </a:p>
          <a:p>
            <a:r>
              <a:rPr lang="zh-CN" altLang="en-US" sz="2400" dirty="0"/>
              <a:t>利用                                              计算得出不确定度</a:t>
            </a:r>
            <a:r>
              <a:rPr lang="en-US" altLang="zh-CN" sz="2400" dirty="0"/>
              <a:t>u</a:t>
            </a:r>
            <a:r>
              <a:rPr lang="zh-CN" altLang="en-US" sz="2400" dirty="0"/>
              <a:t>以及信仰质量</a:t>
            </a:r>
            <a:r>
              <a:rPr lang="en-US" altLang="zh-CN" sz="2400" dirty="0"/>
              <a:t>b</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101467-DDB0-4F63-8EC4-9C890DC0A296}"/>
                  </a:ext>
                </a:extLst>
              </p:cNvPr>
              <p:cNvSpPr txBox="1"/>
              <p:nvPr/>
            </p:nvSpPr>
            <p:spPr>
              <a:xfrm>
                <a:off x="2096267" y="2403995"/>
                <a:ext cx="21197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𝑒</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+1</m:t>
                      </m:r>
                    </m:oMath>
                  </m:oMathPara>
                </a14:m>
                <a:endParaRPr lang="zh-CN" altLang="en-US" sz="2800" dirty="0"/>
              </a:p>
            </p:txBody>
          </p:sp>
        </mc:Choice>
        <mc:Fallback xmlns="">
          <p:sp>
            <p:nvSpPr>
              <p:cNvPr id="5" name="文本框 4">
                <a:extLst>
                  <a:ext uri="{FF2B5EF4-FFF2-40B4-BE49-F238E27FC236}">
                    <a16:creationId xmlns:a16="http://schemas.microsoft.com/office/drawing/2014/main" id="{BE101467-DDB0-4F63-8EC4-9C890DC0A296}"/>
                  </a:ext>
                </a:extLst>
              </p:cNvPr>
              <p:cNvSpPr txBox="1">
                <a:spLocks noRot="1" noChangeAspect="1" noMove="1" noResize="1" noEditPoints="1" noAdjustHandles="1" noChangeArrowheads="1" noChangeShapeType="1" noTextEdit="1"/>
              </p:cNvSpPr>
              <p:nvPr/>
            </p:nvSpPr>
            <p:spPr>
              <a:xfrm>
                <a:off x="2096267" y="2403995"/>
                <a:ext cx="2119774" cy="430887"/>
              </a:xfrm>
              <a:prstGeom prst="rect">
                <a:avLst/>
              </a:prstGeom>
              <a:blipFill>
                <a:blip r:embed="rId2"/>
                <a:stretch>
                  <a:fillRect/>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EFE9797C-1F9A-46D7-8E81-0FE21F8DD382}"/>
              </a:ext>
            </a:extLst>
          </p:cNvPr>
          <p:cNvPicPr>
            <a:picLocks noChangeAspect="1"/>
          </p:cNvPicPr>
          <p:nvPr/>
        </p:nvPicPr>
        <p:blipFill>
          <a:blip r:embed="rId3"/>
          <a:stretch>
            <a:fillRect/>
          </a:stretch>
        </p:blipFill>
        <p:spPr>
          <a:xfrm>
            <a:off x="1648580" y="3204118"/>
            <a:ext cx="3015149" cy="614437"/>
          </a:xfrm>
          <a:prstGeom prst="rect">
            <a:avLst/>
          </a:prstGeom>
        </p:spPr>
      </p:pic>
      <p:pic>
        <p:nvPicPr>
          <p:cNvPr id="11" name="图片 10">
            <a:extLst>
              <a:ext uri="{FF2B5EF4-FFF2-40B4-BE49-F238E27FC236}">
                <a16:creationId xmlns:a16="http://schemas.microsoft.com/office/drawing/2014/main" id="{2F62F1D5-49FB-4C5C-9102-DECA855CC0AF}"/>
              </a:ext>
            </a:extLst>
          </p:cNvPr>
          <p:cNvPicPr>
            <a:picLocks noChangeAspect="1"/>
          </p:cNvPicPr>
          <p:nvPr/>
        </p:nvPicPr>
        <p:blipFill>
          <a:blip r:embed="rId4"/>
          <a:stretch>
            <a:fillRect/>
          </a:stretch>
        </p:blipFill>
        <p:spPr>
          <a:xfrm>
            <a:off x="1162826" y="4029725"/>
            <a:ext cx="8773601" cy="2234170"/>
          </a:xfrm>
          <a:prstGeom prst="rect">
            <a:avLst/>
          </a:prstGeom>
        </p:spPr>
      </p:pic>
      <p:grpSp>
        <p:nvGrpSpPr>
          <p:cNvPr id="14" name="组合 13">
            <a:extLst>
              <a:ext uri="{FF2B5EF4-FFF2-40B4-BE49-F238E27FC236}">
                <a16:creationId xmlns:a16="http://schemas.microsoft.com/office/drawing/2014/main" id="{E45D06D9-15BE-4A3A-9227-4419322B5A09}"/>
              </a:ext>
            </a:extLst>
          </p:cNvPr>
          <p:cNvGrpSpPr>
            <a:grpSpLocks/>
          </p:cNvGrpSpPr>
          <p:nvPr/>
        </p:nvGrpSpPr>
        <p:grpSpPr bwMode="auto">
          <a:xfrm>
            <a:off x="516936" y="82550"/>
            <a:ext cx="3293064" cy="584775"/>
            <a:chOff x="517630" y="82976"/>
            <a:chExt cx="3291840" cy="583764"/>
          </a:xfrm>
        </p:grpSpPr>
        <p:sp>
          <p:nvSpPr>
            <p:cNvPr id="15" name="文本框 4">
              <a:extLst>
                <a:ext uri="{FF2B5EF4-FFF2-40B4-BE49-F238E27FC236}">
                  <a16:creationId xmlns:a16="http://schemas.microsoft.com/office/drawing/2014/main" id="{1BA14A97-BD95-4212-AA23-FCE227377316}"/>
                </a:ext>
              </a:extLst>
            </p:cNvPr>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16" name="文本框 15">
              <a:extLst>
                <a:ext uri="{FF2B5EF4-FFF2-40B4-BE49-F238E27FC236}">
                  <a16:creationId xmlns:a16="http://schemas.microsoft.com/office/drawing/2014/main" id="{9E27D89F-9AB7-42CF-A9CB-5663B298CA67}"/>
                </a:ext>
              </a:extLst>
            </p:cNvPr>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3" name="矩形: 对角圆角 12">
            <a:extLst>
              <a:ext uri="{FF2B5EF4-FFF2-40B4-BE49-F238E27FC236}">
                <a16:creationId xmlns:a16="http://schemas.microsoft.com/office/drawing/2014/main" id="{B0F146BA-3420-4781-B6FC-2B4231DBCBE8}"/>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6425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EA4FA2F4-15F7-4636-A3CB-31075E15E83F}"/>
              </a:ext>
            </a:extLst>
          </p:cNvPr>
          <p:cNvSpPr txBox="1"/>
          <p:nvPr/>
        </p:nvSpPr>
        <p:spPr>
          <a:xfrm>
            <a:off x="724612" y="811339"/>
            <a:ext cx="9663992" cy="584775"/>
          </a:xfrm>
          <a:prstGeom prst="rect">
            <a:avLst/>
          </a:prstGeom>
          <a:noFill/>
        </p:spPr>
        <p:txBody>
          <a:bodyPr wrap="none" rtlCol="0">
            <a:spAutoFit/>
          </a:bodyPr>
          <a:lstStyle/>
          <a:p>
            <a:r>
              <a:rPr lang="en-US" altLang="zh-CN" sz="3200" dirty="0"/>
              <a:t>3.2 </a:t>
            </a:r>
            <a:r>
              <a:rPr lang="zh-CN" altLang="en-US" sz="3200" dirty="0"/>
              <a:t>专家意见融合</a:t>
            </a:r>
            <a:r>
              <a:rPr lang="en-US" altLang="zh-CN" sz="3200" dirty="0"/>
              <a:t>——Dempster-Shafer Evidence Theory</a:t>
            </a:r>
            <a:endParaRPr lang="zh-CN" altLang="en-US" sz="3200" dirty="0"/>
          </a:p>
        </p:txBody>
      </p:sp>
      <p:sp>
        <p:nvSpPr>
          <p:cNvPr id="10" name="文本框 9">
            <a:extLst>
              <a:ext uri="{FF2B5EF4-FFF2-40B4-BE49-F238E27FC236}">
                <a16:creationId xmlns:a16="http://schemas.microsoft.com/office/drawing/2014/main" id="{906AA3A2-19D5-4305-B1FD-693A3EA7B7EC}"/>
              </a:ext>
            </a:extLst>
          </p:cNvPr>
          <p:cNvSpPr txBox="1"/>
          <p:nvPr/>
        </p:nvSpPr>
        <p:spPr>
          <a:xfrm>
            <a:off x="820447" y="1510773"/>
            <a:ext cx="4148636" cy="461665"/>
          </a:xfrm>
          <a:prstGeom prst="rect">
            <a:avLst/>
          </a:prstGeom>
          <a:noFill/>
        </p:spPr>
        <p:txBody>
          <a:bodyPr wrap="none" rtlCol="0">
            <a:spAutoFit/>
          </a:bodyPr>
          <a:lstStyle/>
          <a:p>
            <a:r>
              <a:rPr lang="zh-CN" altLang="en-US" sz="2400" dirty="0"/>
              <a:t>① 不确定性</a:t>
            </a:r>
            <a:r>
              <a:rPr lang="en-US" altLang="zh-CN" sz="2400" dirty="0"/>
              <a:t>uncertainty</a:t>
            </a:r>
            <a:r>
              <a:rPr lang="zh-CN" altLang="en-US" sz="2400" dirty="0"/>
              <a:t>的融合</a:t>
            </a:r>
          </a:p>
        </p:txBody>
      </p:sp>
      <p:pic>
        <p:nvPicPr>
          <p:cNvPr id="9" name="图片 8">
            <a:extLst>
              <a:ext uri="{FF2B5EF4-FFF2-40B4-BE49-F238E27FC236}">
                <a16:creationId xmlns:a16="http://schemas.microsoft.com/office/drawing/2014/main" id="{952798BA-7241-4D60-8C30-56A61655276C}"/>
              </a:ext>
            </a:extLst>
          </p:cNvPr>
          <p:cNvPicPr>
            <a:picLocks noChangeAspect="1"/>
          </p:cNvPicPr>
          <p:nvPr/>
        </p:nvPicPr>
        <p:blipFill rotWithShape="1">
          <a:blip r:embed="rId3"/>
          <a:srcRect t="14088"/>
          <a:stretch/>
        </p:blipFill>
        <p:spPr>
          <a:xfrm>
            <a:off x="752556" y="2150377"/>
            <a:ext cx="3465828" cy="788845"/>
          </a:xfrm>
          <a:prstGeom prst="rect">
            <a:avLst/>
          </a:prstGeom>
        </p:spPr>
      </p:pic>
      <p:pic>
        <p:nvPicPr>
          <p:cNvPr id="13" name="图片 12">
            <a:extLst>
              <a:ext uri="{FF2B5EF4-FFF2-40B4-BE49-F238E27FC236}">
                <a16:creationId xmlns:a16="http://schemas.microsoft.com/office/drawing/2014/main" id="{67A097BD-2E4C-4270-96B6-A8E836EF5F12}"/>
              </a:ext>
            </a:extLst>
          </p:cNvPr>
          <p:cNvPicPr>
            <a:picLocks noChangeAspect="1"/>
          </p:cNvPicPr>
          <p:nvPr/>
        </p:nvPicPr>
        <p:blipFill>
          <a:blip r:embed="rId4"/>
          <a:stretch>
            <a:fillRect/>
          </a:stretch>
        </p:blipFill>
        <p:spPr>
          <a:xfrm>
            <a:off x="4969083" y="1933660"/>
            <a:ext cx="7058526" cy="1222278"/>
          </a:xfrm>
          <a:prstGeom prst="rect">
            <a:avLst/>
          </a:prstGeom>
        </p:spPr>
      </p:pic>
      <p:sp>
        <p:nvSpPr>
          <p:cNvPr id="15" name="文本框 14">
            <a:extLst>
              <a:ext uri="{FF2B5EF4-FFF2-40B4-BE49-F238E27FC236}">
                <a16:creationId xmlns:a16="http://schemas.microsoft.com/office/drawing/2014/main" id="{90200C3C-9D12-4F5F-8815-F300B9354324}"/>
              </a:ext>
            </a:extLst>
          </p:cNvPr>
          <p:cNvSpPr txBox="1"/>
          <p:nvPr/>
        </p:nvSpPr>
        <p:spPr>
          <a:xfrm>
            <a:off x="820447" y="3258961"/>
            <a:ext cx="3531864" cy="461665"/>
          </a:xfrm>
          <a:prstGeom prst="rect">
            <a:avLst/>
          </a:prstGeom>
          <a:noFill/>
        </p:spPr>
        <p:txBody>
          <a:bodyPr wrap="none" rtlCol="0">
            <a:spAutoFit/>
          </a:bodyPr>
          <a:lstStyle/>
          <a:p>
            <a:r>
              <a:rPr lang="zh-CN" altLang="en-US" sz="2400" dirty="0"/>
              <a:t>② 置信度</a:t>
            </a:r>
            <a:r>
              <a:rPr lang="en-US" altLang="zh-CN" sz="2400" dirty="0"/>
              <a:t>evidence</a:t>
            </a:r>
            <a:r>
              <a:rPr lang="zh-CN" altLang="en-US" sz="2400" dirty="0"/>
              <a:t>的融合</a:t>
            </a:r>
          </a:p>
        </p:txBody>
      </p:sp>
      <p:pic>
        <p:nvPicPr>
          <p:cNvPr id="16" name="图片 15">
            <a:extLst>
              <a:ext uri="{FF2B5EF4-FFF2-40B4-BE49-F238E27FC236}">
                <a16:creationId xmlns:a16="http://schemas.microsoft.com/office/drawing/2014/main" id="{933B8D8B-9631-4C09-8688-9DDE36980DC6}"/>
              </a:ext>
            </a:extLst>
          </p:cNvPr>
          <p:cNvPicPr>
            <a:picLocks noChangeAspect="1"/>
          </p:cNvPicPr>
          <p:nvPr/>
        </p:nvPicPr>
        <p:blipFill>
          <a:blip r:embed="rId5"/>
          <a:stretch>
            <a:fillRect/>
          </a:stretch>
        </p:blipFill>
        <p:spPr>
          <a:xfrm>
            <a:off x="820447" y="3958499"/>
            <a:ext cx="5331662" cy="1918850"/>
          </a:xfrm>
          <a:prstGeom prst="rect">
            <a:avLst/>
          </a:prstGeom>
        </p:spPr>
      </p:pic>
      <p:sp>
        <p:nvSpPr>
          <p:cNvPr id="17" name="文本框 16">
            <a:extLst>
              <a:ext uri="{FF2B5EF4-FFF2-40B4-BE49-F238E27FC236}">
                <a16:creationId xmlns:a16="http://schemas.microsoft.com/office/drawing/2014/main" id="{E48D4F0B-7871-4691-AF61-B9C83B9B758A}"/>
              </a:ext>
            </a:extLst>
          </p:cNvPr>
          <p:cNvSpPr txBox="1"/>
          <p:nvPr/>
        </p:nvSpPr>
        <p:spPr>
          <a:xfrm>
            <a:off x="1145187" y="5892132"/>
            <a:ext cx="4021935" cy="369332"/>
          </a:xfrm>
          <a:prstGeom prst="rect">
            <a:avLst/>
          </a:prstGeom>
          <a:noFill/>
        </p:spPr>
        <p:txBody>
          <a:bodyPr wrap="none" rtlCol="0">
            <a:spAutoFit/>
          </a:bodyPr>
          <a:lstStyle/>
          <a:p>
            <a:r>
              <a:rPr lang="zh-CN" altLang="en-US" dirty="0"/>
              <a:t>引入前缀权重，控制每个专家的参与</a:t>
            </a:r>
          </a:p>
        </p:txBody>
      </p:sp>
      <p:pic>
        <p:nvPicPr>
          <p:cNvPr id="19" name="图片 18">
            <a:extLst>
              <a:ext uri="{FF2B5EF4-FFF2-40B4-BE49-F238E27FC236}">
                <a16:creationId xmlns:a16="http://schemas.microsoft.com/office/drawing/2014/main" id="{1E9862F8-E4BA-4B40-8A1D-29398932E849}"/>
              </a:ext>
            </a:extLst>
          </p:cNvPr>
          <p:cNvPicPr>
            <a:picLocks noChangeAspect="1"/>
          </p:cNvPicPr>
          <p:nvPr/>
        </p:nvPicPr>
        <p:blipFill>
          <a:blip r:embed="rId6"/>
          <a:stretch>
            <a:fillRect/>
          </a:stretch>
        </p:blipFill>
        <p:spPr>
          <a:xfrm>
            <a:off x="6673514" y="3624014"/>
            <a:ext cx="5056447" cy="1319719"/>
          </a:xfrm>
          <a:prstGeom prst="rect">
            <a:avLst/>
          </a:prstGeom>
        </p:spPr>
      </p:pic>
      <p:pic>
        <p:nvPicPr>
          <p:cNvPr id="12" name="图片 11">
            <a:extLst>
              <a:ext uri="{FF2B5EF4-FFF2-40B4-BE49-F238E27FC236}">
                <a16:creationId xmlns:a16="http://schemas.microsoft.com/office/drawing/2014/main" id="{219F88FD-C8F4-4DA4-98CC-E9041DD9C023}"/>
              </a:ext>
            </a:extLst>
          </p:cNvPr>
          <p:cNvPicPr>
            <a:picLocks noChangeAspect="1"/>
          </p:cNvPicPr>
          <p:nvPr/>
        </p:nvPicPr>
        <p:blipFill>
          <a:blip r:embed="rId7"/>
          <a:stretch>
            <a:fillRect/>
          </a:stretch>
        </p:blipFill>
        <p:spPr>
          <a:xfrm>
            <a:off x="6748708" y="5084035"/>
            <a:ext cx="4906060" cy="1495634"/>
          </a:xfrm>
          <a:prstGeom prst="rect">
            <a:avLst/>
          </a:prstGeom>
        </p:spPr>
      </p:pic>
      <p:sp>
        <p:nvSpPr>
          <p:cNvPr id="18" name="矩形: 对角圆角 17">
            <a:extLst>
              <a:ext uri="{FF2B5EF4-FFF2-40B4-BE49-F238E27FC236}">
                <a16:creationId xmlns:a16="http://schemas.microsoft.com/office/drawing/2014/main" id="{6DA272B1-5FB0-4112-B9B0-6721032E9928}"/>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38556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DF64F953-DEE1-47C0-96BB-6E0F3DDD9B3C}"/>
              </a:ext>
            </a:extLst>
          </p:cNvPr>
          <p:cNvSpPr txBox="1"/>
          <p:nvPr/>
        </p:nvSpPr>
        <p:spPr>
          <a:xfrm>
            <a:off x="8160026" y="4370601"/>
            <a:ext cx="3553004" cy="461665"/>
          </a:xfrm>
          <a:prstGeom prst="rect">
            <a:avLst/>
          </a:prstGeom>
          <a:noFill/>
        </p:spPr>
        <p:txBody>
          <a:bodyPr wrap="square" rtlCol="0">
            <a:spAutoFit/>
          </a:bodyPr>
          <a:lstStyle/>
          <a:p>
            <a:r>
              <a:rPr lang="en-US" altLang="zh-CN" sz="2400" dirty="0"/>
              <a:t>Ⅱ</a:t>
            </a:r>
            <a:r>
              <a:rPr lang="zh-CN" altLang="en-US" sz="2400" dirty="0"/>
              <a:t>型最大似然</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439466A-3F01-457C-B7F1-70AAED2A26BD}"/>
                  </a:ext>
                </a:extLst>
              </p:cNvPr>
              <p:cNvSpPr txBox="1"/>
              <p:nvPr/>
            </p:nvSpPr>
            <p:spPr>
              <a:xfrm>
                <a:off x="812855" y="873245"/>
                <a:ext cx="10941393" cy="2446824"/>
              </a:xfrm>
              <a:prstGeom prst="rect">
                <a:avLst/>
              </a:prstGeom>
              <a:noFill/>
            </p:spPr>
            <p:txBody>
              <a:bodyPr wrap="none" rtlCol="0">
                <a:spAutoFit/>
              </a:bodyPr>
              <a:lstStyle/>
              <a:p>
                <a:pPr>
                  <a:spcAft>
                    <a:spcPts val="1800"/>
                  </a:spcAft>
                </a:pPr>
                <a:r>
                  <a:rPr lang="en-US" altLang="zh-CN" sz="3200" dirty="0"/>
                  <a:t>3.3 </a:t>
                </a:r>
                <a:r>
                  <a:rPr lang="zh-CN" altLang="en-US" sz="3200" dirty="0"/>
                  <a:t>单个专家的学习</a:t>
                </a:r>
                <a:endParaRPr lang="en-US" altLang="zh-CN" sz="3200" dirty="0"/>
              </a:p>
              <a:p>
                <a:pPr>
                  <a:spcAft>
                    <a:spcPts val="1200"/>
                  </a:spcAft>
                </a:pPr>
                <a:r>
                  <a:rPr lang="zh-CN" altLang="en-US" sz="2400" dirty="0"/>
                  <a:t>从每个专家正向传播的到</a:t>
                </a:r>
                <a:r>
                  <a:rPr lang="en-US" altLang="zh-CN" sz="2400" dirty="0"/>
                  <a:t>evidence </a:t>
                </a:r>
                <a:r>
                  <a:rPr lang="en-US" altLang="zh-CN" sz="2400" dirty="0" err="1"/>
                  <a:t>e_i</a:t>
                </a:r>
                <a:r>
                  <a:rPr lang="en-US" altLang="zh-CN" sz="2400" dirty="0"/>
                  <a:t>,</a:t>
                </a:r>
                <a:r>
                  <a:rPr lang="zh-CN" altLang="en-US" sz="2400" dirty="0"/>
                  <a:t> 并将标签</a:t>
                </a:r>
                <a:r>
                  <a:rPr lang="en-US" altLang="zh-CN" sz="2400" dirty="0" err="1"/>
                  <a:t>y_i</a:t>
                </a:r>
                <a:r>
                  <a:rPr lang="zh-CN" altLang="en-US" sz="2400" dirty="0"/>
                  <a:t>转化为</a:t>
                </a:r>
                <a:r>
                  <a:rPr lang="en-US" altLang="zh-CN" sz="2400" dirty="0"/>
                  <a:t>one-hot</a:t>
                </a:r>
                <a:r>
                  <a:rPr lang="zh-CN" altLang="en-US" sz="2400" dirty="0"/>
                  <a:t>编码的向量</a:t>
                </a:r>
                <a:endParaRPr lang="en-US" altLang="zh-CN" sz="2400" dirty="0"/>
              </a:p>
              <a:p>
                <a:r>
                  <a:rPr lang="zh-CN" altLang="en-US" sz="2400" dirty="0"/>
                  <a:t>将调整后的狄利克雷分布</a:t>
                </a:r>
                <a14:m>
                  <m:oMath xmlns:m="http://schemas.openxmlformats.org/officeDocument/2006/math">
                    <m:r>
                      <m:rPr>
                        <m:sty m:val="p"/>
                      </m:rPr>
                      <a:rPr lang="en-US" altLang="zh-CN" sz="2400" b="0" i="0" smtClean="0">
                        <a:latin typeface="Cambria Math" panose="02040503050406030204" pitchFamily="18" charset="0"/>
                      </a:rPr>
                      <m:t>D</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smtClean="0">
                        <a:latin typeface="Cambria Math" panose="02040503050406030204" pitchFamily="18" charset="0"/>
                      </a:rPr>
                      <m:t>作为</m:t>
                    </m:r>
                  </m:oMath>
                </a14:m>
                <a:r>
                  <a:rPr lang="zh-CN" altLang="en-US" sz="2400" dirty="0"/>
                  <a:t>多项似然函数</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r>
                      <a:rPr lang="zh-CN" altLang="en-US" sz="2400" i="1">
                        <a:latin typeface="Cambria Math" panose="02040503050406030204" pitchFamily="18" charset="0"/>
                      </a:rPr>
                      <m:t>的</m:t>
                    </m:r>
                  </m:oMath>
                </a14:m>
                <a:r>
                  <a:rPr lang="zh-CN" altLang="en-US" sz="2400" dirty="0"/>
                  <a:t>先验分布</a:t>
                </a:r>
                <a:r>
                  <a:rPr lang="en-US" altLang="zh-CN" sz="2400" dirty="0"/>
                  <a:t>(prior)</a:t>
                </a:r>
              </a:p>
              <a:p>
                <a:endParaRPr lang="en-US" altLang="zh-CN" sz="2400" dirty="0"/>
              </a:p>
              <a:p>
                <a:r>
                  <a:rPr lang="zh-CN" altLang="en-US" sz="2400" dirty="0"/>
                  <a:t>由此得到初步的损失函数</a:t>
                </a:r>
                <a:r>
                  <a:rPr lang="en-US" altLang="zh-CN" sz="2400" dirty="0"/>
                  <a:t>——</a:t>
                </a:r>
              </a:p>
            </p:txBody>
          </p:sp>
        </mc:Choice>
        <mc:Fallback>
          <p:sp>
            <p:nvSpPr>
              <p:cNvPr id="5" name="文本框 4">
                <a:extLst>
                  <a:ext uri="{FF2B5EF4-FFF2-40B4-BE49-F238E27FC236}">
                    <a16:creationId xmlns:a16="http://schemas.microsoft.com/office/drawing/2014/main" id="{A439466A-3F01-457C-B7F1-70AAED2A26BD}"/>
                  </a:ext>
                </a:extLst>
              </p:cNvPr>
              <p:cNvSpPr txBox="1">
                <a:spLocks noRot="1" noChangeAspect="1" noMove="1" noResize="1" noEditPoints="1" noAdjustHandles="1" noChangeArrowheads="1" noChangeShapeType="1" noTextEdit="1"/>
              </p:cNvSpPr>
              <p:nvPr/>
            </p:nvSpPr>
            <p:spPr>
              <a:xfrm>
                <a:off x="812855" y="873245"/>
                <a:ext cx="10941393" cy="2446824"/>
              </a:xfrm>
              <a:prstGeom prst="rect">
                <a:avLst/>
              </a:prstGeom>
              <a:blipFill>
                <a:blip r:embed="rId3"/>
                <a:stretch>
                  <a:fillRect l="-1393" t="-4478" b="-472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784FEC0-60F1-4697-94BD-3497A9610B7E}"/>
              </a:ext>
            </a:extLst>
          </p:cNvPr>
          <p:cNvPicPr>
            <a:picLocks noChangeAspect="1"/>
          </p:cNvPicPr>
          <p:nvPr/>
        </p:nvPicPr>
        <p:blipFill>
          <a:blip r:embed="rId4"/>
          <a:stretch>
            <a:fillRect/>
          </a:stretch>
        </p:blipFill>
        <p:spPr>
          <a:xfrm>
            <a:off x="1487698" y="3655546"/>
            <a:ext cx="6193636" cy="2294963"/>
          </a:xfrm>
          <a:prstGeom prst="rect">
            <a:avLst/>
          </a:prstGeom>
        </p:spPr>
      </p:pic>
      <p:sp>
        <p:nvSpPr>
          <p:cNvPr id="13" name="矩形: 对角圆角 12">
            <a:extLst>
              <a:ext uri="{FF2B5EF4-FFF2-40B4-BE49-F238E27FC236}">
                <a16:creationId xmlns:a16="http://schemas.microsoft.com/office/drawing/2014/main" id="{D5C14A4A-4B9F-4D6C-85F7-9BB0B8BD811B}"/>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4065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7337EC45-E92E-43A5-AF94-CEF24E3FC2AD}"/>
              </a:ext>
            </a:extLst>
          </p:cNvPr>
          <p:cNvPicPr>
            <a:picLocks noChangeAspect="1"/>
          </p:cNvPicPr>
          <p:nvPr/>
        </p:nvPicPr>
        <p:blipFill>
          <a:blip r:embed="rId3"/>
          <a:stretch>
            <a:fillRect/>
          </a:stretch>
        </p:blipFill>
        <p:spPr>
          <a:xfrm>
            <a:off x="1024100" y="1062180"/>
            <a:ext cx="5681889" cy="577819"/>
          </a:xfrm>
          <a:prstGeom prst="rect">
            <a:avLst/>
          </a:prstGeom>
        </p:spPr>
      </p:pic>
      <p:pic>
        <p:nvPicPr>
          <p:cNvPr id="14" name="图片 13">
            <a:extLst>
              <a:ext uri="{FF2B5EF4-FFF2-40B4-BE49-F238E27FC236}">
                <a16:creationId xmlns:a16="http://schemas.microsoft.com/office/drawing/2014/main" id="{D2C52544-9DC4-4173-81F5-4AE67B96CB9D}"/>
              </a:ext>
            </a:extLst>
          </p:cNvPr>
          <p:cNvPicPr>
            <a:picLocks noChangeAspect="1"/>
          </p:cNvPicPr>
          <p:nvPr/>
        </p:nvPicPr>
        <p:blipFill>
          <a:blip r:embed="rId4"/>
          <a:stretch>
            <a:fillRect/>
          </a:stretch>
        </p:blipFill>
        <p:spPr>
          <a:xfrm>
            <a:off x="2775284" y="4415241"/>
            <a:ext cx="5241133" cy="829294"/>
          </a:xfrm>
          <a:prstGeom prst="rect">
            <a:avLst/>
          </a:prstGeom>
        </p:spPr>
      </p:pic>
      <p:sp>
        <p:nvSpPr>
          <p:cNvPr id="19" name="文本框 18">
            <a:extLst>
              <a:ext uri="{FF2B5EF4-FFF2-40B4-BE49-F238E27FC236}">
                <a16:creationId xmlns:a16="http://schemas.microsoft.com/office/drawing/2014/main" id="{D003C221-02F2-4FC7-83ED-8C8A96412940}"/>
              </a:ext>
            </a:extLst>
          </p:cNvPr>
          <p:cNvSpPr txBox="1"/>
          <p:nvPr/>
        </p:nvSpPr>
        <p:spPr>
          <a:xfrm>
            <a:off x="304800" y="1965035"/>
            <a:ext cx="1723549" cy="461665"/>
          </a:xfrm>
          <a:prstGeom prst="rect">
            <a:avLst/>
          </a:prstGeom>
          <a:noFill/>
        </p:spPr>
        <p:txBody>
          <a:bodyPr wrap="none" rtlCol="0">
            <a:spAutoFit/>
          </a:bodyPr>
          <a:lstStyle/>
          <a:p>
            <a:r>
              <a:rPr lang="zh-CN" altLang="en-US" sz="2400" dirty="0"/>
              <a:t>目标分布：</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EE270DF-EC53-4BC0-9BDC-2BFC2231011B}"/>
                  </a:ext>
                </a:extLst>
              </p:cNvPr>
              <p:cNvSpPr txBox="1"/>
              <p:nvPr/>
            </p:nvSpPr>
            <p:spPr>
              <a:xfrm>
                <a:off x="1979273" y="1965035"/>
                <a:ext cx="5516062" cy="430887"/>
              </a:xfrm>
              <a:prstGeom prst="rect">
                <a:avLst/>
              </a:prstGeom>
              <a:noFill/>
            </p:spPr>
            <p:txBody>
              <a:bodyPr wrap="none" lIns="0" tIns="0" rIns="0" bIns="0" rtlCol="0">
                <a:spAutoFit/>
              </a:bodyPr>
              <a:lstStyle/>
              <a:p>
                <a14:m>
                  <m:oMath xmlns:m="http://schemas.openxmlformats.org/officeDocument/2006/math">
                    <m:r>
                      <a:rPr lang="en-US" altLang="zh-CN" sz="2800" i="1" dirty="0" smtClean="0">
                        <a:latin typeface="Cambria Math" panose="02040503050406030204" pitchFamily="18" charset="0"/>
                      </a:rPr>
                      <m:t>𝐷</m:t>
                    </m:r>
                    <m:d>
                      <m:dPr>
                        <m:ctrlPr>
                          <a:rPr lang="en-US" altLang="zh-CN" sz="2800" i="1" dirty="0" smtClean="0">
                            <a:latin typeface="Cambria Math" panose="02040503050406030204" pitchFamily="18" charset="0"/>
                          </a:rPr>
                        </m:ctrlPr>
                      </m:dPr>
                      <m:e>
                        <m:sSub>
                          <m:sSubPr>
                            <m:ctrlPr>
                              <a:rPr lang="en-US" altLang="zh-CN" sz="2800" b="0" i="1" dirty="0" smtClean="0">
                                <a:latin typeface="Cambria Math" panose="02040503050406030204" pitchFamily="18" charset="0"/>
                              </a:rPr>
                            </m:ctrlPr>
                          </m:sSubPr>
                          <m:e>
                            <m:r>
                              <a:rPr lang="en-US" altLang="zh-CN" sz="2800" i="1" dirty="0" smtClean="0">
                                <a:latin typeface="Cambria Math" panose="02040503050406030204" pitchFamily="18" charset="0"/>
                              </a:rPr>
                              <m:t>𝑝</m:t>
                            </m:r>
                          </m:e>
                          <m:sub>
                            <m:r>
                              <a:rPr lang="en-US" altLang="zh-CN" sz="2800" b="0" i="1" dirty="0" smtClean="0">
                                <a:latin typeface="Cambria Math" panose="02040503050406030204" pitchFamily="18" charset="0"/>
                              </a:rPr>
                              <m:t>𝑖</m:t>
                            </m:r>
                          </m:sub>
                        </m:sSub>
                      </m:e>
                      <m:e>
                        <m:r>
                          <a:rPr lang="en-US" altLang="zh-CN" sz="2800" i="1" dirty="0" smtClean="0">
                            <a:latin typeface="Cambria Math" panose="02040503050406030204" pitchFamily="18" charset="0"/>
                          </a:rPr>
                          <m:t>1</m:t>
                        </m:r>
                      </m:e>
                    </m:d>
                    <m:r>
                      <a:rPr lang="en-US" altLang="zh-CN" sz="2800" b="0" i="1" dirty="0" smtClean="0">
                        <a:latin typeface="Cambria Math" panose="02040503050406030204" pitchFamily="18" charset="0"/>
                      </a:rPr>
                      <m:t>     </m:t>
                    </m:r>
                  </m:oMath>
                </a14:m>
                <a:r>
                  <a:rPr lang="zh-CN" altLang="en-US" sz="2800" dirty="0"/>
                  <a:t>狄利克雷分布的均匀分布</a:t>
                </a:r>
              </a:p>
            </p:txBody>
          </p:sp>
        </mc:Choice>
        <mc:Fallback xmlns="">
          <p:sp>
            <p:nvSpPr>
              <p:cNvPr id="5" name="文本框 4">
                <a:extLst>
                  <a:ext uri="{FF2B5EF4-FFF2-40B4-BE49-F238E27FC236}">
                    <a16:creationId xmlns:a16="http://schemas.microsoft.com/office/drawing/2014/main" id="{4EE270DF-EC53-4BC0-9BDC-2BFC2231011B}"/>
                  </a:ext>
                </a:extLst>
              </p:cNvPr>
              <p:cNvSpPr txBox="1">
                <a:spLocks noRot="1" noChangeAspect="1" noMove="1" noResize="1" noEditPoints="1" noAdjustHandles="1" noChangeArrowheads="1" noChangeShapeType="1" noTextEdit="1"/>
              </p:cNvSpPr>
              <p:nvPr/>
            </p:nvSpPr>
            <p:spPr>
              <a:xfrm>
                <a:off x="1979273" y="1965035"/>
                <a:ext cx="5516062" cy="430887"/>
              </a:xfrm>
              <a:prstGeom prst="rect">
                <a:avLst/>
              </a:prstGeom>
              <a:blipFill>
                <a:blip r:embed="rId5"/>
                <a:stretch>
                  <a:fillRect t="-30986" r="-2431" b="-436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268A862-2FE6-44A8-BACC-82322648712D}"/>
                  </a:ext>
                </a:extLst>
              </p:cNvPr>
              <p:cNvSpPr txBox="1"/>
              <p:nvPr/>
            </p:nvSpPr>
            <p:spPr>
              <a:xfrm>
                <a:off x="1897570" y="2702299"/>
                <a:ext cx="3934951" cy="7079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𝛼</m:t>
                          </m:r>
                        </m:e>
                        <m:sub>
                          <m:r>
                            <m:rPr>
                              <m:sty m:val="p"/>
                            </m:rPr>
                            <a:rPr lang="en-US" altLang="zh-CN" sz="2800" b="0" i="0" smtClean="0">
                              <a:latin typeface="Cambria Math" panose="02040503050406030204" pitchFamily="18" charset="0"/>
                            </a:rPr>
                            <m:t>i</m:t>
                          </m:r>
                        </m:sub>
                      </m:sSub>
                      <m:r>
                        <a:rPr lang="en-US" altLang="zh-CN" sz="2800" b="0" i="0" smtClean="0">
                          <a:latin typeface="Cambria Math" panose="02040503050406030204" pitchFamily="18" charset="0"/>
                        </a:rPr>
                        <m:t>=</m:t>
                      </m:r>
                      <m:r>
                        <a:rPr lang="en-US" altLang="zh-CN" sz="2800">
                          <a:latin typeface="Cambria Math" panose="02040503050406030204" pitchFamily="18" charset="0"/>
                        </a:rPr>
                        <m:t>1+</m:t>
                      </m:r>
                      <m:d>
                        <m:dPr>
                          <m:ctrlPr>
                            <a:rPr lang="en-US" altLang="zh-CN" sz="2800" i="1">
                              <a:latin typeface="Cambria Math" panose="02040503050406030204" pitchFamily="18" charset="0"/>
                            </a:rPr>
                          </m:ctrlPr>
                        </m:dPr>
                        <m:e>
                          <m:r>
                            <a:rPr lang="en-US" altLang="zh-CN" sz="2800">
                              <a:latin typeface="Cambria Math" panose="02040503050406030204" pitchFamily="18" charset="0"/>
                            </a:rPr>
                            <m:t>1−</m:t>
                          </m:r>
                          <m:r>
                            <a:rPr lang="en-US" altLang="zh-CN" sz="2800" b="0" i="0" smtClean="0">
                              <a:latin typeface="Cambria Math" panose="02040503050406030204" pitchFamily="18" charset="0"/>
                            </a:rPr>
                            <m:t> </m:t>
                          </m:r>
                          <m:sSub>
                            <m:sSubPr>
                              <m:ctrlPr>
                                <a:rPr lang="en-US" altLang="zh-CN" sz="2800" b="0" i="1" smtClean="0">
                                  <a:latin typeface="Cambria Math" panose="02040503050406030204" pitchFamily="18" charset="0"/>
                                </a:rPr>
                              </m:ctrlPr>
                            </m:sSubPr>
                            <m:e>
                              <m:r>
                                <m:rPr>
                                  <m:sty m:val="p"/>
                                </m:rPr>
                                <a:rPr lang="en-US" altLang="zh-CN" sz="2800" b="0" i="0" smtClean="0">
                                  <a:latin typeface="Cambria Math" panose="02040503050406030204" pitchFamily="18" charset="0"/>
                                </a:rPr>
                                <m:t>y</m:t>
                              </m:r>
                            </m:e>
                            <m:sub>
                              <m:r>
                                <m:rPr>
                                  <m:sty m:val="p"/>
                                </m:rPr>
                                <a:rPr lang="en-US" altLang="zh-CN" sz="2800" b="0" i="0" smtClean="0">
                                  <a:latin typeface="Cambria Math" panose="02040503050406030204" pitchFamily="18" charset="0"/>
                                </a:rPr>
                                <m:t>i</m:t>
                              </m:r>
                            </m:sub>
                          </m:sSub>
                        </m:e>
                      </m:d>
                      <m:r>
                        <a:rPr lang="en-US" altLang="zh-CN" sz="280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𝑒</m:t>
                          </m:r>
                        </m:e>
                        <m:sub>
                          <m:r>
                            <a:rPr lang="en-US" altLang="zh-CN" sz="2800" i="1">
                              <a:latin typeface="Cambria Math" panose="02040503050406030204" pitchFamily="18" charset="0"/>
                            </a:rPr>
                            <m:t>𝑖</m:t>
                          </m:r>
                        </m:sub>
                      </m:sSub>
                    </m:oMath>
                  </m:oMathPara>
                </a14:m>
                <a:endParaRPr lang="en-US" altLang="zh-CN" i="1" dirty="0"/>
              </a:p>
              <a:p>
                <a:pPr/>
                <a14:m>
                  <m:oMathPara xmlns:m="http://schemas.openxmlformats.org/officeDocument/2006/math">
                    <m:oMathParaPr>
                      <m:jc m:val="centerGroup"/>
                    </m:oMathParaPr>
                    <m:oMath xmlns:m="http://schemas.openxmlformats.org/officeDocument/2006/math">
                      <m:r>
                        <m:rPr>
                          <m:nor/>
                        </m:rPr>
                        <a:rPr lang="en-US" altLang="zh-CN"/>
                        <m:t>​</m:t>
                      </m:r>
                    </m:oMath>
                  </m:oMathPara>
                </a14:m>
                <a:br>
                  <a:rPr lang="en-US" altLang="zh-CN" dirty="0"/>
                </a:br>
                <a:endParaRPr lang="zh-CN" altLang="en-US" dirty="0"/>
              </a:p>
            </p:txBody>
          </p:sp>
        </mc:Choice>
        <mc:Fallback xmlns="">
          <p:sp>
            <p:nvSpPr>
              <p:cNvPr id="9" name="文本框 8">
                <a:extLst>
                  <a:ext uri="{FF2B5EF4-FFF2-40B4-BE49-F238E27FC236}">
                    <a16:creationId xmlns:a16="http://schemas.microsoft.com/office/drawing/2014/main" id="{6268A862-2FE6-44A8-BACC-82322648712D}"/>
                  </a:ext>
                </a:extLst>
              </p:cNvPr>
              <p:cNvSpPr txBox="1">
                <a:spLocks noRot="1" noChangeAspect="1" noMove="1" noResize="1" noEditPoints="1" noAdjustHandles="1" noChangeArrowheads="1" noChangeShapeType="1" noTextEdit="1"/>
              </p:cNvSpPr>
              <p:nvPr/>
            </p:nvSpPr>
            <p:spPr>
              <a:xfrm>
                <a:off x="1897570" y="2702299"/>
                <a:ext cx="3934951" cy="707951"/>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7C2BB63-D68A-4B23-BF62-627EF03F7CE7}"/>
              </a:ext>
            </a:extLst>
          </p:cNvPr>
          <p:cNvSpPr txBox="1"/>
          <p:nvPr/>
        </p:nvSpPr>
        <p:spPr>
          <a:xfrm>
            <a:off x="304800" y="3423192"/>
            <a:ext cx="10240304" cy="523220"/>
          </a:xfrm>
          <a:prstGeom prst="rect">
            <a:avLst/>
          </a:prstGeom>
          <a:noFill/>
        </p:spPr>
        <p:txBody>
          <a:bodyPr wrap="none" rtlCol="0">
            <a:spAutoFit/>
          </a:bodyPr>
          <a:lstStyle/>
          <a:p>
            <a:r>
              <a:rPr lang="zh-CN" altLang="en-US" sz="2800" dirty="0"/>
              <a:t>效果：促使不正确类的证据</a:t>
            </a:r>
            <a:r>
              <a:rPr lang="en-US" altLang="zh-CN" sz="2800" dirty="0"/>
              <a:t>e</a:t>
            </a:r>
            <a:r>
              <a:rPr lang="zh-CN" altLang="en-US" sz="2800" dirty="0"/>
              <a:t>趋近于</a:t>
            </a:r>
            <a:r>
              <a:rPr lang="en-US" altLang="zh-CN" sz="2800" dirty="0"/>
              <a:t>0</a:t>
            </a:r>
            <a:r>
              <a:rPr lang="zh-CN" altLang="en-US" sz="2800" dirty="0"/>
              <a:t>，确保正确类有更多的证据</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068D4E6-3701-4306-A57D-AD7E4787CF0D}"/>
                  </a:ext>
                </a:extLst>
              </p:cNvPr>
              <p:cNvSpPr txBox="1"/>
              <p:nvPr/>
            </p:nvSpPr>
            <p:spPr>
              <a:xfrm>
                <a:off x="550863" y="5357767"/>
                <a:ext cx="9548036" cy="461665"/>
              </a:xfrm>
              <a:prstGeom prst="rect">
                <a:avLst/>
              </a:prstGeom>
              <a:noFill/>
            </p:spPr>
            <p:txBody>
              <a:bodyPr wrap="square">
                <a:spAutoFit/>
              </a:bodyPr>
              <a:lstStyle/>
              <a:p>
                <a14:m>
                  <m:oMath xmlns:m="http://schemas.openxmlformats.org/officeDocument/2006/math">
                    <m:sSub>
                      <m:sSubPr>
                        <m:ctrlPr>
                          <a:rPr lang="en-US" altLang="zh-CN" sz="2400" b="0" i="1" dirty="0" smtClean="0">
                            <a:solidFill>
                              <a:srgbClr val="374151"/>
                            </a:solidFill>
                            <a:effectLst/>
                            <a:latin typeface="Cambria Math" panose="02040503050406030204" pitchFamily="18" charset="0"/>
                          </a:rPr>
                        </m:ctrlPr>
                      </m:sSubPr>
                      <m:e>
                        <m:r>
                          <m:rPr>
                            <m:nor/>
                          </m:rPr>
                          <a:rPr lang="el-GR" altLang="zh-CN" sz="2400"/>
                          <m:t>λ</m:t>
                        </m:r>
                      </m:e>
                      <m:sub>
                        <m:r>
                          <a:rPr lang="en-US" altLang="zh-CN" sz="2400" b="0" i="1" dirty="0" err="1" smtClean="0">
                            <a:solidFill>
                              <a:srgbClr val="374151"/>
                            </a:solidFill>
                            <a:effectLst/>
                            <a:latin typeface="Cambria Math" panose="02040503050406030204" pitchFamily="18" charset="0"/>
                          </a:rPr>
                          <m:t>𝑘𝑙</m:t>
                        </m:r>
                      </m:sub>
                    </m:sSub>
                    <m:r>
                      <a:rPr lang="en-US" altLang="zh-CN" sz="2400" b="0" i="1" dirty="0" smtClean="0">
                        <a:solidFill>
                          <a:srgbClr val="374151"/>
                        </a:solidFill>
                        <a:effectLst/>
                        <a:latin typeface="Cambria Math" panose="02040503050406030204" pitchFamily="18" charset="0"/>
                      </a:rPr>
                      <m:t>(</m:t>
                    </m:r>
                    <m:r>
                      <a:rPr lang="en-US" altLang="zh-CN" sz="2400" b="0" i="1" dirty="0" smtClean="0">
                        <a:solidFill>
                          <a:srgbClr val="374151"/>
                        </a:solidFill>
                        <a:effectLst/>
                        <a:latin typeface="Cambria Math" panose="02040503050406030204" pitchFamily="18" charset="0"/>
                      </a:rPr>
                      <m:t>𝑡</m:t>
                    </m:r>
                    <m:r>
                      <a:rPr lang="en-US" altLang="zh-CN" sz="2400" b="0" i="1" dirty="0" smtClean="0">
                        <a:solidFill>
                          <a:srgbClr val="374151"/>
                        </a:solidFill>
                        <a:effectLst/>
                        <a:latin typeface="Cambria Math" panose="02040503050406030204" pitchFamily="18" charset="0"/>
                      </a:rPr>
                      <m:t>)</m:t>
                    </m:r>
                  </m:oMath>
                </a14:m>
                <a:r>
                  <a:rPr lang="zh-CN" altLang="en-US" sz="2400" b="0" i="0" dirty="0">
                    <a:solidFill>
                      <a:srgbClr val="374151"/>
                    </a:solidFill>
                    <a:effectLst/>
                    <a:latin typeface="Söhne"/>
                  </a:rPr>
                  <a:t>是退火因子，防止在训练的早期阶段专家学习平坦的统一证据。</a:t>
                </a:r>
                <a:endParaRPr lang="zh-CN" altLang="en-US" sz="2400" dirty="0"/>
              </a:p>
            </p:txBody>
          </p:sp>
        </mc:Choice>
        <mc:Fallback xmlns="">
          <p:sp>
            <p:nvSpPr>
              <p:cNvPr id="22" name="文本框 21">
                <a:extLst>
                  <a:ext uri="{FF2B5EF4-FFF2-40B4-BE49-F238E27FC236}">
                    <a16:creationId xmlns:a16="http://schemas.microsoft.com/office/drawing/2014/main" id="{3068D4E6-3701-4306-A57D-AD7E4787CF0D}"/>
                  </a:ext>
                </a:extLst>
              </p:cNvPr>
              <p:cNvSpPr txBox="1">
                <a:spLocks noRot="1" noChangeAspect="1" noMove="1" noResize="1" noEditPoints="1" noAdjustHandles="1" noChangeArrowheads="1" noChangeShapeType="1" noTextEdit="1"/>
              </p:cNvSpPr>
              <p:nvPr/>
            </p:nvSpPr>
            <p:spPr>
              <a:xfrm>
                <a:off x="550863" y="5357767"/>
                <a:ext cx="9548036" cy="461665"/>
              </a:xfrm>
              <a:prstGeom prst="rect">
                <a:avLst/>
              </a:prstGeom>
              <a:blipFill>
                <a:blip r:embed="rId7"/>
                <a:stretch>
                  <a:fillRect l="-191" t="-15789" r="-191" b="-23684"/>
                </a:stretch>
              </a:blipFill>
            </p:spPr>
            <p:txBody>
              <a:bodyPr/>
              <a:lstStyle/>
              <a:p>
                <a:r>
                  <a:rPr lang="zh-CN" altLang="en-US">
                    <a:noFill/>
                  </a:rPr>
                  <a:t> </a:t>
                </a:r>
              </a:p>
            </p:txBody>
          </p:sp>
        </mc:Fallback>
      </mc:AlternateContent>
      <p:sp>
        <p:nvSpPr>
          <p:cNvPr id="16" name="矩形: 对角圆角 15">
            <a:extLst>
              <a:ext uri="{FF2B5EF4-FFF2-40B4-BE49-F238E27FC236}">
                <a16:creationId xmlns:a16="http://schemas.microsoft.com/office/drawing/2014/main" id="{D064300C-875F-48DC-98D1-8A2C43535D22}"/>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051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F6247930-A48C-4C9E-8F67-ED0BE4B4DCD2}"/>
              </a:ext>
            </a:extLst>
          </p:cNvPr>
          <p:cNvPicPr>
            <a:picLocks noChangeAspect="1"/>
          </p:cNvPicPr>
          <p:nvPr/>
        </p:nvPicPr>
        <p:blipFill>
          <a:blip r:embed="rId3"/>
          <a:stretch>
            <a:fillRect/>
          </a:stretch>
        </p:blipFill>
        <p:spPr>
          <a:xfrm>
            <a:off x="723900" y="2147635"/>
            <a:ext cx="8991600" cy="979147"/>
          </a:xfrm>
          <a:prstGeom prst="rect">
            <a:avLst/>
          </a:prstGeom>
        </p:spPr>
      </p:pic>
      <p:pic>
        <p:nvPicPr>
          <p:cNvPr id="11" name="图片 10">
            <a:extLst>
              <a:ext uri="{FF2B5EF4-FFF2-40B4-BE49-F238E27FC236}">
                <a16:creationId xmlns:a16="http://schemas.microsoft.com/office/drawing/2014/main" id="{D2CE56D4-18BC-4FF1-83C4-55656E33AA57}"/>
              </a:ext>
            </a:extLst>
          </p:cNvPr>
          <p:cNvPicPr>
            <a:picLocks noChangeAspect="1"/>
          </p:cNvPicPr>
          <p:nvPr/>
        </p:nvPicPr>
        <p:blipFill>
          <a:blip r:embed="rId4"/>
          <a:stretch>
            <a:fillRect/>
          </a:stretch>
        </p:blipFill>
        <p:spPr>
          <a:xfrm>
            <a:off x="2836071" y="4924541"/>
            <a:ext cx="7603329" cy="1414573"/>
          </a:xfrm>
          <a:prstGeom prst="rect">
            <a:avLst/>
          </a:prstGeom>
        </p:spPr>
      </p:pic>
      <p:sp>
        <p:nvSpPr>
          <p:cNvPr id="12" name="文本框 11">
            <a:extLst>
              <a:ext uri="{FF2B5EF4-FFF2-40B4-BE49-F238E27FC236}">
                <a16:creationId xmlns:a16="http://schemas.microsoft.com/office/drawing/2014/main" id="{E0B91FBB-6135-442F-B67A-6EE1D6A448E9}"/>
              </a:ext>
            </a:extLst>
          </p:cNvPr>
          <p:cNvSpPr txBox="1"/>
          <p:nvPr/>
        </p:nvSpPr>
        <p:spPr>
          <a:xfrm>
            <a:off x="6920612" y="3194664"/>
            <a:ext cx="4187861" cy="830997"/>
          </a:xfrm>
          <a:prstGeom prst="rect">
            <a:avLst/>
          </a:prstGeom>
          <a:noFill/>
        </p:spPr>
        <p:txBody>
          <a:bodyPr wrap="square" rtlCol="0">
            <a:spAutoFit/>
          </a:bodyPr>
          <a:lstStyle/>
          <a:p>
            <a:r>
              <a:rPr lang="zh-CN" altLang="en-US" sz="2400" dirty="0"/>
              <a:t>用归一化后的分布作为目标分布来避免多个专家的同质化</a:t>
            </a:r>
          </a:p>
        </p:txBody>
      </p:sp>
      <p:sp>
        <p:nvSpPr>
          <p:cNvPr id="13" name="文本框 12">
            <a:extLst>
              <a:ext uri="{FF2B5EF4-FFF2-40B4-BE49-F238E27FC236}">
                <a16:creationId xmlns:a16="http://schemas.microsoft.com/office/drawing/2014/main" id="{4C113914-007C-4033-9DBD-1ABA63DE84EA}"/>
              </a:ext>
            </a:extLst>
          </p:cNvPr>
          <p:cNvSpPr txBox="1"/>
          <p:nvPr/>
        </p:nvSpPr>
        <p:spPr>
          <a:xfrm>
            <a:off x="99597" y="5330221"/>
            <a:ext cx="2903359" cy="523220"/>
          </a:xfrm>
          <a:prstGeom prst="rect">
            <a:avLst/>
          </a:prstGeom>
          <a:noFill/>
        </p:spPr>
        <p:txBody>
          <a:bodyPr wrap="none" rtlCol="0">
            <a:spAutoFit/>
          </a:bodyPr>
          <a:lstStyle/>
          <a:p>
            <a:r>
              <a:rPr lang="zh-CN" altLang="en-US" sz="2400" dirty="0"/>
              <a:t>最终的</a:t>
            </a:r>
            <a:r>
              <a:rPr lang="zh-CN" altLang="en-US" sz="2800" dirty="0"/>
              <a:t>损失函数：</a:t>
            </a:r>
            <a:endParaRPr lang="zh-CN" altLang="en-US" sz="2400" dirty="0"/>
          </a:p>
        </p:txBody>
      </p:sp>
      <p:sp>
        <p:nvSpPr>
          <p:cNvPr id="14" name="文本框 13">
            <a:extLst>
              <a:ext uri="{FF2B5EF4-FFF2-40B4-BE49-F238E27FC236}">
                <a16:creationId xmlns:a16="http://schemas.microsoft.com/office/drawing/2014/main" id="{28EEC190-B6EC-4EC1-B5B7-E82A2C0E9154}"/>
              </a:ext>
            </a:extLst>
          </p:cNvPr>
          <p:cNvSpPr txBox="1"/>
          <p:nvPr/>
        </p:nvSpPr>
        <p:spPr>
          <a:xfrm>
            <a:off x="812855" y="873245"/>
            <a:ext cx="4081567" cy="584775"/>
          </a:xfrm>
          <a:prstGeom prst="rect">
            <a:avLst/>
          </a:prstGeom>
          <a:noFill/>
        </p:spPr>
        <p:txBody>
          <a:bodyPr wrap="none" rtlCol="0">
            <a:spAutoFit/>
          </a:bodyPr>
          <a:lstStyle/>
          <a:p>
            <a:pPr>
              <a:spcAft>
                <a:spcPts val="1800"/>
              </a:spcAft>
            </a:pPr>
            <a:r>
              <a:rPr lang="en-US" altLang="zh-CN" sz="3200" dirty="0"/>
              <a:t>3.3 </a:t>
            </a:r>
            <a:r>
              <a:rPr lang="zh-CN" altLang="en-US" sz="3200" dirty="0"/>
              <a:t>多专家的动态学习</a:t>
            </a:r>
            <a:endParaRPr lang="en-US" altLang="zh-CN" sz="3200" dirty="0"/>
          </a:p>
        </p:txBody>
      </p:sp>
      <p:sp>
        <p:nvSpPr>
          <p:cNvPr id="15" name="文本框 4">
            <a:extLst>
              <a:ext uri="{FF2B5EF4-FFF2-40B4-BE49-F238E27FC236}">
                <a16:creationId xmlns:a16="http://schemas.microsoft.com/office/drawing/2014/main" id="{3CC4C5F5-9DF2-4EC5-9F2E-DAB46BF3938E}"/>
              </a:ext>
            </a:extLst>
          </p:cNvPr>
          <p:cNvSpPr txBox="1">
            <a:spLocks noChangeArrowheads="1"/>
          </p:cNvSpPr>
          <p:nvPr/>
        </p:nvSpPr>
        <p:spPr bwMode="auto">
          <a:xfrm>
            <a:off x="516936" y="110999"/>
            <a:ext cx="3293064"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16" name="文本框 15">
            <a:extLst>
              <a:ext uri="{FF2B5EF4-FFF2-40B4-BE49-F238E27FC236}">
                <a16:creationId xmlns:a16="http://schemas.microsoft.com/office/drawing/2014/main" id="{B96B36DB-7A99-4583-8D26-290131F31454}"/>
              </a:ext>
            </a:extLst>
          </p:cNvPr>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sp>
        <p:nvSpPr>
          <p:cNvPr id="17" name="矩形: 对角圆角 16">
            <a:extLst>
              <a:ext uri="{FF2B5EF4-FFF2-40B4-BE49-F238E27FC236}">
                <a16:creationId xmlns:a16="http://schemas.microsoft.com/office/drawing/2014/main" id="{2D38A82C-86A1-4FA4-8533-2DFC88CCE5E9}"/>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3707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a:extLst>
              <a:ext uri="{FF2B5EF4-FFF2-40B4-BE49-F238E27FC236}">
                <a16:creationId xmlns:a16="http://schemas.microsoft.com/office/drawing/2014/main" id="{F558056B-0D96-4C7A-8245-0001099A784A}"/>
              </a:ext>
            </a:extLst>
          </p:cNvPr>
          <p:cNvPicPr>
            <a:picLocks noChangeAspect="1"/>
          </p:cNvPicPr>
          <p:nvPr/>
        </p:nvPicPr>
        <p:blipFill>
          <a:blip r:embed="rId2"/>
          <a:stretch>
            <a:fillRect/>
          </a:stretch>
        </p:blipFill>
        <p:spPr>
          <a:xfrm>
            <a:off x="912813" y="1936977"/>
            <a:ext cx="5578349" cy="2662732"/>
          </a:xfrm>
          <a:prstGeom prst="rect">
            <a:avLst/>
          </a:prstGeom>
        </p:spPr>
      </p:pic>
      <p:sp>
        <p:nvSpPr>
          <p:cNvPr id="10" name="矩形: 对角圆角 9">
            <a:extLst>
              <a:ext uri="{FF2B5EF4-FFF2-40B4-BE49-F238E27FC236}">
                <a16:creationId xmlns:a16="http://schemas.microsoft.com/office/drawing/2014/main" id="{40538FCE-810B-4F96-AE4A-4C70C566E723}"/>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97951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论文小结</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89AF2CD0-B841-4C0B-9411-2E17AD9D9586}"/>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DED22434-8034-4F02-BE10-E7932F9F9C6D}"/>
              </a:ext>
            </a:extLst>
          </p:cNvPr>
          <p:cNvSpPr txBox="1"/>
          <p:nvPr/>
        </p:nvSpPr>
        <p:spPr>
          <a:xfrm>
            <a:off x="1465545" y="1340285"/>
            <a:ext cx="10053714" cy="646331"/>
          </a:xfrm>
          <a:prstGeom prst="rect">
            <a:avLst/>
          </a:prstGeom>
          <a:noFill/>
        </p:spPr>
        <p:txBody>
          <a:bodyPr wrap="none" rtlCol="0">
            <a:spAutoFit/>
          </a:bodyPr>
          <a:lstStyle/>
          <a:p>
            <a:r>
              <a:rPr lang="zh-CN" altLang="en-US" dirty="0"/>
              <a:t>①在长尾分布中引入了不确定性估计，这部分涉及变分推理的知识，在许多论文理解中有点困难。</a:t>
            </a:r>
            <a:endParaRPr lang="en-US" altLang="zh-CN" dirty="0"/>
          </a:p>
          <a:p>
            <a:r>
              <a:rPr lang="zh-CN" altLang="en-US" dirty="0"/>
              <a:t>因此现阶段在学习变分推理相关知识</a:t>
            </a:r>
          </a:p>
        </p:txBody>
      </p:sp>
      <p:sp>
        <p:nvSpPr>
          <p:cNvPr id="10" name="矩形: 对角圆角 9">
            <a:extLst>
              <a:ext uri="{FF2B5EF4-FFF2-40B4-BE49-F238E27FC236}">
                <a16:creationId xmlns:a16="http://schemas.microsoft.com/office/drawing/2014/main" id="{81C06E10-516C-4AC6-A8C6-28D02359198B}"/>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2429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01825" y="2705725"/>
            <a:ext cx="8170862" cy="1446550"/>
          </a:xfrm>
          <a:prstGeom prst="rect">
            <a:avLst/>
          </a:prstGeom>
          <a:noFill/>
        </p:spPr>
        <p:txBody>
          <a:bodyPr>
            <a:spAutoFit/>
          </a:bodyPr>
          <a:lstStyle/>
          <a:p>
            <a:pPr algn="ctr" eaLnBrk="1" fontAlgn="auto" hangingPunct="1">
              <a:spcBef>
                <a:spcPts val="0"/>
              </a:spcBef>
              <a:spcAft>
                <a:spcPts val="0"/>
              </a:spcAft>
              <a:defRPr/>
            </a:pPr>
            <a:r>
              <a:rPr lang="en-US" altLang="zh-CN" sz="4400" b="1" spc="300" dirty="0">
                <a:solidFill>
                  <a:srgbClr val="044875"/>
                </a:solidFill>
                <a:latin typeface="微软雅黑" panose="020B0503020204020204" pitchFamily="34" charset="-122"/>
                <a:ea typeface="微软雅黑" panose="020B0503020204020204" pitchFamily="34" charset="-122"/>
              </a:rPr>
              <a:t>Trustworthy Long-Tailed Classification</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402A1377-AA75-45EB-B349-CA14DD90BFC5}"/>
              </a:ext>
            </a:extLst>
          </p:cNvPr>
          <p:cNvSpPr txBox="1"/>
          <p:nvPr/>
        </p:nvSpPr>
        <p:spPr>
          <a:xfrm>
            <a:off x="5966154" y="4178436"/>
            <a:ext cx="3938258" cy="400110"/>
          </a:xfrm>
          <a:prstGeom prst="rect">
            <a:avLst/>
          </a:prstGeom>
          <a:noFill/>
        </p:spPr>
        <p:txBody>
          <a:bodyPr wrap="none" rtlCol="0">
            <a:spAutoFit/>
          </a:bodyPr>
          <a:lstStyle/>
          <a:p>
            <a:r>
              <a:rPr lang="en-US" altLang="zh-CN" sz="2000" i="1" dirty="0"/>
              <a:t>FROM</a:t>
            </a:r>
            <a:r>
              <a:rPr lang="zh-CN" altLang="en-US" sz="2000" i="1" dirty="0"/>
              <a:t>：</a:t>
            </a:r>
            <a:r>
              <a:rPr lang="en-US" altLang="zh-CN" sz="2000" i="1" dirty="0"/>
              <a:t>Tianjin University . </a:t>
            </a:r>
            <a:r>
              <a:rPr lang="en-US" altLang="zh-CN" sz="2000" i="1" dirty="0" err="1"/>
              <a:t>Bolian</a:t>
            </a:r>
            <a:r>
              <a:rPr lang="en-US" altLang="zh-CN" sz="2000" i="1" dirty="0"/>
              <a:t> Li</a:t>
            </a:r>
            <a:endParaRPr lang="zh-CN" altLang="en-US" sz="2000" i="1" dirty="0"/>
          </a:p>
        </p:txBody>
      </p:sp>
      <p:sp>
        <p:nvSpPr>
          <p:cNvPr id="5" name="矩形: 对角圆角 4">
            <a:extLst>
              <a:ext uri="{FF2B5EF4-FFF2-40B4-BE49-F238E27FC236}">
                <a16:creationId xmlns:a16="http://schemas.microsoft.com/office/drawing/2014/main" id="{3688F8C6-0ED3-43DD-8339-CB40BF45C1C5}"/>
              </a:ext>
            </a:extLst>
          </p:cNvPr>
          <p:cNvSpPr/>
          <p:nvPr/>
        </p:nvSpPr>
        <p:spPr>
          <a:xfrm>
            <a:off x="10539730" y="6523037"/>
            <a:ext cx="926465" cy="334963"/>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heel(1)">
                                      <p:cBhvr>
                                        <p:cTn id="18" dur="2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ntr" presetSubtype="16"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500" fill="hold"/>
                                        <p:tgtEl>
                                          <p:spTgt spid="44"/>
                                        </p:tgtEl>
                                        <p:attrNameLst>
                                          <p:attrName>ppt_w</p:attrName>
                                        </p:attrNameLst>
                                      </p:cBhvr>
                                      <p:tavLst>
                                        <p:tav tm="0">
                                          <p:val>
                                            <p:fltVal val="0"/>
                                          </p:val>
                                        </p:tav>
                                        <p:tav tm="100000">
                                          <p:val>
                                            <p:strVal val="#ppt_w"/>
                                          </p:val>
                                        </p:tav>
                                      </p:tavLst>
                                    </p:anim>
                                    <p:anim calcmode="lin" valueType="num">
                                      <p:cBhvr>
                                        <p:cTn id="24" dur="500" fill="hold"/>
                                        <p:tgtEl>
                                          <p:spTgt spid="44"/>
                                        </p:tgtEl>
                                        <p:attrNameLst>
                                          <p:attrName>ppt_h</p:attrName>
                                        </p:attrNameLst>
                                      </p:cBhvr>
                                      <p:tavLst>
                                        <p:tav tm="0">
                                          <p:val>
                                            <p:fltVal val="0"/>
                                          </p:val>
                                        </p:tav>
                                        <p:tav tm="100000">
                                          <p:val>
                                            <p:strVal val="#ppt_h"/>
                                          </p:val>
                                        </p:tav>
                                      </p:tavLst>
                                    </p:anim>
                                    <p:animEffect transition="in" filter="fade">
                                      <p:cBhvr>
                                        <p:cTn id="25" dur="500"/>
                                        <p:tgtEl>
                                          <p:spTgt spid="44"/>
                                        </p:tgtEl>
                                      </p:cBhvr>
                                    </p:animEffect>
                                  </p:childTnLst>
                                </p:cTn>
                              </p:par>
                              <p:par>
                                <p:cTn id="26" presetID="53" presetClass="entr" presetSubtype="16"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P spid="49" grpId="0" animBg="1"/>
      <p:bldP spid="53" grpId="0"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16936" y="82550"/>
            <a:ext cx="3293064" cy="585788"/>
            <a:chOff x="517630" y="82976"/>
            <a:chExt cx="3291840" cy="584775"/>
          </a:xfrm>
        </p:grpSpPr>
        <p:sp>
          <p:nvSpPr>
            <p:cNvPr id="6227" name="文本框 3"/>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2A028C8-31C7-4B33-8BBE-380431B65D8F}"/>
              </a:ext>
            </a:extLst>
          </p:cNvPr>
          <p:cNvSpPr txBox="1"/>
          <p:nvPr/>
        </p:nvSpPr>
        <p:spPr>
          <a:xfrm>
            <a:off x="1126572" y="914522"/>
            <a:ext cx="8106706" cy="584775"/>
          </a:xfrm>
          <a:prstGeom prst="rect">
            <a:avLst/>
          </a:prstGeom>
          <a:noFill/>
        </p:spPr>
        <p:txBody>
          <a:bodyPr wrap="none" rtlCol="0">
            <a:spAutoFit/>
          </a:bodyPr>
          <a:lstStyle/>
          <a:p>
            <a:r>
              <a:rPr lang="zh-CN" altLang="en-US" sz="3200" dirty="0"/>
              <a:t>数据的长尾问题</a:t>
            </a:r>
            <a:r>
              <a:rPr lang="en-US" altLang="zh-CN" sz="3200" dirty="0"/>
              <a:t>——Long-tailed Distribution </a:t>
            </a:r>
            <a:endParaRPr lang="zh-CN" altLang="en-US" sz="3200" dirty="0"/>
          </a:p>
        </p:txBody>
      </p:sp>
      <p:pic>
        <p:nvPicPr>
          <p:cNvPr id="3074" name="Picture 2" descr="long-tail distribution for book sales">
            <a:extLst>
              <a:ext uri="{FF2B5EF4-FFF2-40B4-BE49-F238E27FC236}">
                <a16:creationId xmlns:a16="http://schemas.microsoft.com/office/drawing/2014/main" id="{8985ABE4-6B30-48AF-840A-624551961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682" y="1952840"/>
            <a:ext cx="5183187" cy="404998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A39D04C-FB84-4C5A-95D6-AFBF45164CC2}"/>
              </a:ext>
            </a:extLst>
          </p:cNvPr>
          <p:cNvSpPr txBox="1"/>
          <p:nvPr/>
        </p:nvSpPr>
        <p:spPr>
          <a:xfrm>
            <a:off x="713297" y="4626123"/>
            <a:ext cx="4192531" cy="12913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训练后的数据在尾部类上表现不佳</a:t>
            </a:r>
            <a:endParaRPr lang="en-US" altLang="zh-CN" dirty="0"/>
          </a:p>
          <a:p>
            <a:pPr marL="285750" indent="-285750">
              <a:lnSpc>
                <a:spcPct val="150000"/>
              </a:lnSpc>
              <a:buFont typeface="Arial" panose="020B0604020202020204" pitchFamily="34" charset="0"/>
              <a:buChar char="•"/>
            </a:pPr>
            <a:r>
              <a:rPr lang="zh-CN" altLang="en-US" dirty="0"/>
              <a:t>决策边界的偏差</a:t>
            </a:r>
            <a:endParaRPr lang="en-US" altLang="zh-CN" dirty="0"/>
          </a:p>
          <a:p>
            <a:pPr marL="285750" indent="-285750">
              <a:lnSpc>
                <a:spcPct val="150000"/>
              </a:lnSpc>
              <a:buFont typeface="Arial" panose="020B0604020202020204" pitchFamily="34" charset="0"/>
              <a:buChar char="•"/>
            </a:pPr>
            <a:r>
              <a:rPr lang="zh-CN" altLang="en-US" dirty="0"/>
              <a:t>模糊的特征表示</a:t>
            </a:r>
          </a:p>
        </p:txBody>
      </p:sp>
      <p:pic>
        <p:nvPicPr>
          <p:cNvPr id="8" name="图片 7">
            <a:extLst>
              <a:ext uri="{FF2B5EF4-FFF2-40B4-BE49-F238E27FC236}">
                <a16:creationId xmlns:a16="http://schemas.microsoft.com/office/drawing/2014/main" id="{DAD408AC-8A15-41F5-B127-4DAAA2641863}"/>
              </a:ext>
            </a:extLst>
          </p:cNvPr>
          <p:cNvPicPr>
            <a:picLocks noChangeAspect="1"/>
          </p:cNvPicPr>
          <p:nvPr/>
        </p:nvPicPr>
        <p:blipFill>
          <a:blip r:embed="rId4"/>
          <a:stretch>
            <a:fillRect/>
          </a:stretch>
        </p:blipFill>
        <p:spPr>
          <a:xfrm>
            <a:off x="516935" y="2465600"/>
            <a:ext cx="5166845" cy="1124548"/>
          </a:xfrm>
          <a:prstGeom prst="rect">
            <a:avLst/>
          </a:prstGeom>
        </p:spPr>
      </p:pic>
      <p:pic>
        <p:nvPicPr>
          <p:cNvPr id="10" name="图片 9">
            <a:extLst>
              <a:ext uri="{FF2B5EF4-FFF2-40B4-BE49-F238E27FC236}">
                <a16:creationId xmlns:a16="http://schemas.microsoft.com/office/drawing/2014/main" id="{17DB351D-BE75-40EC-A3B6-95AD653B2231}"/>
              </a:ext>
            </a:extLst>
          </p:cNvPr>
          <p:cNvPicPr>
            <a:picLocks noChangeAspect="1"/>
          </p:cNvPicPr>
          <p:nvPr/>
        </p:nvPicPr>
        <p:blipFill>
          <a:blip r:embed="rId5"/>
          <a:stretch>
            <a:fillRect/>
          </a:stretch>
        </p:blipFill>
        <p:spPr>
          <a:xfrm>
            <a:off x="516935" y="3763332"/>
            <a:ext cx="5003386" cy="613623"/>
          </a:xfrm>
          <a:prstGeom prst="rect">
            <a:avLst/>
          </a:prstGeom>
        </p:spPr>
      </p:pic>
      <p:sp>
        <p:nvSpPr>
          <p:cNvPr id="12" name="文本框 11">
            <a:extLst>
              <a:ext uri="{FF2B5EF4-FFF2-40B4-BE49-F238E27FC236}">
                <a16:creationId xmlns:a16="http://schemas.microsoft.com/office/drawing/2014/main" id="{AF9C2670-9854-4328-BB46-1CC273C57E66}"/>
              </a:ext>
            </a:extLst>
          </p:cNvPr>
          <p:cNvSpPr txBox="1"/>
          <p:nvPr/>
        </p:nvSpPr>
        <p:spPr>
          <a:xfrm>
            <a:off x="516935" y="1919950"/>
            <a:ext cx="5149167" cy="461665"/>
          </a:xfrm>
          <a:prstGeom prst="rect">
            <a:avLst/>
          </a:prstGeom>
          <a:noFill/>
        </p:spPr>
        <p:txBody>
          <a:bodyPr wrap="none" rtlCol="0">
            <a:spAutoFit/>
          </a:bodyPr>
          <a:lstStyle/>
          <a:p>
            <a:r>
              <a:rPr lang="zh-CN" altLang="en-US" sz="2400" dirty="0"/>
              <a:t>不均匀的长尾训练集 </a:t>
            </a:r>
            <a:r>
              <a:rPr lang="en-US" altLang="zh-CN" sz="2400" dirty="0"/>
              <a:t>&amp;</a:t>
            </a:r>
            <a:r>
              <a:rPr lang="zh-CN" altLang="en-US" sz="2400" dirty="0"/>
              <a:t> 均匀的测试集</a:t>
            </a:r>
          </a:p>
        </p:txBody>
      </p:sp>
      <p:sp>
        <p:nvSpPr>
          <p:cNvPr id="5" name="文本框 4">
            <a:extLst>
              <a:ext uri="{FF2B5EF4-FFF2-40B4-BE49-F238E27FC236}">
                <a16:creationId xmlns:a16="http://schemas.microsoft.com/office/drawing/2014/main" id="{F80AE01B-9304-4E5C-BF97-2C165A5AEA6B}"/>
              </a:ext>
            </a:extLst>
          </p:cNvPr>
          <p:cNvSpPr txBox="1"/>
          <p:nvPr/>
        </p:nvSpPr>
        <p:spPr>
          <a:xfrm>
            <a:off x="9180935" y="2644170"/>
            <a:ext cx="1807098" cy="1569660"/>
          </a:xfrm>
          <a:prstGeom prst="rect">
            <a:avLst/>
          </a:prstGeom>
          <a:noFill/>
        </p:spPr>
        <p:txBody>
          <a:bodyPr wrap="none" rtlCol="0">
            <a:spAutoFit/>
          </a:bodyPr>
          <a:lstStyle/>
          <a:p>
            <a:r>
              <a:rPr lang="zh-CN" altLang="en-US" sz="2400" dirty="0"/>
              <a:t>长尾数据集</a:t>
            </a:r>
            <a:endParaRPr lang="en-US" altLang="zh-CN" sz="2400" dirty="0"/>
          </a:p>
          <a:p>
            <a:r>
              <a:rPr lang="en-US" altLang="zh-CN" sz="2400" dirty="0"/>
              <a:t>CIFAR-10-LT</a:t>
            </a:r>
          </a:p>
          <a:p>
            <a:r>
              <a:rPr lang="en-US" altLang="zh-CN" sz="2400" dirty="0"/>
              <a:t>CIFAR-100-LT</a:t>
            </a:r>
          </a:p>
          <a:p>
            <a:r>
              <a:rPr lang="en-US" altLang="zh-CN" sz="2400" dirty="0"/>
              <a:t>ImageNet-LT</a:t>
            </a:r>
            <a:endParaRPr lang="zh-CN" altLang="en-US" sz="2400" dirty="0"/>
          </a:p>
        </p:txBody>
      </p:sp>
      <p:sp>
        <p:nvSpPr>
          <p:cNvPr id="17" name="矩形: 对角圆角 16">
            <a:extLst>
              <a:ext uri="{FF2B5EF4-FFF2-40B4-BE49-F238E27FC236}">
                <a16:creationId xmlns:a16="http://schemas.microsoft.com/office/drawing/2014/main" id="{C140D29A-8DD9-47BD-A9DB-2B535A43763B}"/>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6053260" cy="646331"/>
          </a:xfrm>
          <a:prstGeom prst="rect">
            <a:avLst/>
          </a:prstGeom>
          <a:noFill/>
        </p:spPr>
        <p:txBody>
          <a:bodyPr wrap="none" rtlCol="0">
            <a:spAutoFit/>
          </a:bodyPr>
          <a:lstStyle/>
          <a:p>
            <a:r>
              <a:rPr lang="zh-CN" altLang="en-US" sz="3600" dirty="0"/>
              <a:t>解决方案1</a:t>
            </a:r>
            <a:r>
              <a:rPr lang="en-US" altLang="zh-CN" sz="3600" dirty="0"/>
              <a:t>——</a:t>
            </a:r>
            <a:r>
              <a:rPr lang="zh-CN" altLang="en-US" sz="3600" dirty="0"/>
              <a:t>类重平衡策略</a:t>
            </a:r>
          </a:p>
        </p:txBody>
      </p:sp>
      <p:sp>
        <p:nvSpPr>
          <p:cNvPr id="10" name="矩形 9">
            <a:extLst>
              <a:ext uri="{FF2B5EF4-FFF2-40B4-BE49-F238E27FC236}">
                <a16:creationId xmlns:a16="http://schemas.microsoft.com/office/drawing/2014/main" id="{8F2F4094-2A51-4BFF-B553-F35D389A109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8275511F-6D5F-4774-B3E8-DEB479F67B9D}"/>
              </a:ext>
            </a:extLst>
          </p:cNvPr>
          <p:cNvSpPr txBox="1"/>
          <p:nvPr/>
        </p:nvSpPr>
        <p:spPr>
          <a:xfrm>
            <a:off x="1126899" y="1940830"/>
            <a:ext cx="3421193" cy="523220"/>
          </a:xfrm>
          <a:prstGeom prst="rect">
            <a:avLst/>
          </a:prstGeom>
          <a:noFill/>
        </p:spPr>
        <p:txBody>
          <a:bodyPr wrap="none" rtlCol="0">
            <a:spAutoFit/>
          </a:bodyPr>
          <a:lstStyle/>
          <a:p>
            <a:r>
              <a:rPr lang="zh-CN" altLang="en-US" sz="2800" dirty="0"/>
              <a:t>① 重采样</a:t>
            </a:r>
            <a:r>
              <a:rPr lang="en-US" altLang="zh-CN" sz="2800" dirty="0"/>
              <a:t>re-sampling</a:t>
            </a:r>
          </a:p>
        </p:txBody>
      </p:sp>
      <p:sp>
        <p:nvSpPr>
          <p:cNvPr id="12" name="文本框 11">
            <a:extLst>
              <a:ext uri="{FF2B5EF4-FFF2-40B4-BE49-F238E27FC236}">
                <a16:creationId xmlns:a16="http://schemas.microsoft.com/office/drawing/2014/main" id="{A3218135-CCD5-48A8-8AC7-873281751211}"/>
              </a:ext>
            </a:extLst>
          </p:cNvPr>
          <p:cNvSpPr txBox="1"/>
          <p:nvPr/>
        </p:nvSpPr>
        <p:spPr>
          <a:xfrm>
            <a:off x="1126899" y="2905808"/>
            <a:ext cx="3538148" cy="523220"/>
          </a:xfrm>
          <a:prstGeom prst="rect">
            <a:avLst/>
          </a:prstGeom>
          <a:noFill/>
        </p:spPr>
        <p:txBody>
          <a:bodyPr wrap="none" rtlCol="0">
            <a:spAutoFit/>
          </a:bodyPr>
          <a:lstStyle/>
          <a:p>
            <a:r>
              <a:rPr lang="zh-CN" altLang="en-US" sz="2800" dirty="0"/>
              <a:t>② 重加权</a:t>
            </a:r>
            <a:r>
              <a:rPr lang="en-US" altLang="zh-CN" sz="2800" dirty="0"/>
              <a:t>re-weighting</a:t>
            </a:r>
          </a:p>
        </p:txBody>
      </p:sp>
      <p:sp>
        <p:nvSpPr>
          <p:cNvPr id="13" name="文本框 12">
            <a:extLst>
              <a:ext uri="{FF2B5EF4-FFF2-40B4-BE49-F238E27FC236}">
                <a16:creationId xmlns:a16="http://schemas.microsoft.com/office/drawing/2014/main" id="{EC3D52F8-C9D4-4ABB-A5E0-1B39EAC0BC7F}"/>
              </a:ext>
            </a:extLst>
          </p:cNvPr>
          <p:cNvSpPr txBox="1"/>
          <p:nvPr/>
        </p:nvSpPr>
        <p:spPr>
          <a:xfrm>
            <a:off x="2163468" y="4667725"/>
            <a:ext cx="8201666" cy="1200329"/>
          </a:xfrm>
          <a:prstGeom prst="rect">
            <a:avLst/>
          </a:prstGeom>
          <a:noFill/>
        </p:spPr>
        <p:txBody>
          <a:bodyPr wrap="square" rtlCol="0">
            <a:spAutoFit/>
          </a:bodyPr>
          <a:lstStyle/>
          <a:p>
            <a:r>
              <a:rPr lang="zh-CN" altLang="en-US" sz="2400" dirty="0"/>
              <a:t>类重平衡策略会损害数据的表征能力，破坏原始的分布信息</a:t>
            </a:r>
            <a:endParaRPr lang="en-US" altLang="zh-CN" sz="2400" dirty="0"/>
          </a:p>
          <a:p>
            <a:r>
              <a:rPr lang="zh-CN" altLang="en-US" sz="2400" dirty="0"/>
              <a:t>且大多数类重平衡策略会牺牲头部类别分类能力</a:t>
            </a:r>
            <a:endParaRPr lang="en-US" altLang="zh-CN" sz="2400" dirty="0"/>
          </a:p>
          <a:p>
            <a:r>
              <a:rPr lang="zh-CN" altLang="en-US" sz="2400" dirty="0"/>
              <a:t>无法本质上解决尾部类信息不足的问题</a:t>
            </a:r>
            <a:endParaRPr lang="en-US" altLang="zh-CN" sz="2400" dirty="0"/>
          </a:p>
        </p:txBody>
      </p:sp>
      <p:sp>
        <p:nvSpPr>
          <p:cNvPr id="14" name="文本框 13">
            <a:extLst>
              <a:ext uri="{FF2B5EF4-FFF2-40B4-BE49-F238E27FC236}">
                <a16:creationId xmlns:a16="http://schemas.microsoft.com/office/drawing/2014/main" id="{DA59AAF8-F22B-4633-86E6-4744CD70AB47}"/>
              </a:ext>
            </a:extLst>
          </p:cNvPr>
          <p:cNvSpPr txBox="1"/>
          <p:nvPr/>
        </p:nvSpPr>
        <p:spPr>
          <a:xfrm>
            <a:off x="1439749" y="3601169"/>
            <a:ext cx="7879080" cy="461665"/>
          </a:xfrm>
          <a:prstGeom prst="rect">
            <a:avLst/>
          </a:prstGeom>
          <a:noFill/>
        </p:spPr>
        <p:txBody>
          <a:bodyPr wrap="none" rtlCol="0">
            <a:spAutoFit/>
          </a:bodyPr>
          <a:lstStyle/>
          <a:p>
            <a:r>
              <a:rPr lang="zh-CN" altLang="en-US" sz="2400" dirty="0"/>
              <a:t>为不同类别分配不同的权重，引导网络更加关注少数类别</a:t>
            </a:r>
          </a:p>
        </p:txBody>
      </p:sp>
      <p:sp>
        <p:nvSpPr>
          <p:cNvPr id="15" name="文本框 14">
            <a:extLst>
              <a:ext uri="{FF2B5EF4-FFF2-40B4-BE49-F238E27FC236}">
                <a16:creationId xmlns:a16="http://schemas.microsoft.com/office/drawing/2014/main" id="{C45AD3BB-C808-46DB-ABD8-CAE6E38A3122}"/>
              </a:ext>
            </a:extLst>
          </p:cNvPr>
          <p:cNvSpPr txBox="1"/>
          <p:nvPr/>
        </p:nvSpPr>
        <p:spPr>
          <a:xfrm>
            <a:off x="1126899" y="4729281"/>
            <a:ext cx="625701" cy="1077218"/>
          </a:xfrm>
          <a:prstGeom prst="rect">
            <a:avLst/>
          </a:prstGeom>
          <a:noFill/>
        </p:spPr>
        <p:txBody>
          <a:bodyPr wrap="square" rtlCol="0">
            <a:spAutoFit/>
          </a:bodyPr>
          <a:lstStyle/>
          <a:p>
            <a:r>
              <a:rPr lang="zh-CN" altLang="en-US" sz="3200" b="1" dirty="0"/>
              <a:t>缺陷</a:t>
            </a:r>
          </a:p>
        </p:txBody>
      </p:sp>
      <p:sp>
        <p:nvSpPr>
          <p:cNvPr id="16" name="矩形: 对角圆角 15">
            <a:extLst>
              <a:ext uri="{FF2B5EF4-FFF2-40B4-BE49-F238E27FC236}">
                <a16:creationId xmlns:a16="http://schemas.microsoft.com/office/drawing/2014/main" id="{C123F07E-8B2F-4B16-93E6-96FE6C13C8EF}"/>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6349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842844"/>
            <a:ext cx="8103052" cy="4662815"/>
          </a:xfrm>
          <a:prstGeom prst="rect">
            <a:avLst/>
          </a:prstGeom>
          <a:noFill/>
        </p:spPr>
        <p:txBody>
          <a:bodyPr wrap="none" rtlCol="0">
            <a:spAutoFit/>
          </a:bodyPr>
          <a:lstStyle/>
          <a:p>
            <a:r>
              <a:rPr lang="zh-CN" altLang="en-US" sz="3600" dirty="0"/>
              <a:t>解决方案</a:t>
            </a:r>
            <a:r>
              <a:rPr lang="en-US" altLang="zh-CN" sz="3600" dirty="0"/>
              <a:t>2——Information Augmentation</a:t>
            </a:r>
          </a:p>
          <a:p>
            <a:endParaRPr lang="en-US" altLang="zh-CN" sz="3600" dirty="0"/>
          </a:p>
          <a:p>
            <a:endParaRPr lang="en-US" altLang="zh-CN" sz="2800" dirty="0"/>
          </a:p>
          <a:p>
            <a:r>
              <a:rPr lang="zh-CN" altLang="en-US" sz="2800" dirty="0"/>
              <a:t>思路</a:t>
            </a:r>
            <a:r>
              <a:rPr lang="en-US" altLang="zh-CN" sz="2800" dirty="0"/>
              <a:t>——</a:t>
            </a:r>
            <a:r>
              <a:rPr lang="zh-CN" altLang="en-US" sz="2800" dirty="0"/>
              <a:t>合成新的</a:t>
            </a:r>
            <a:r>
              <a:rPr lang="en-US" altLang="zh-CN" sz="2800" dirty="0"/>
              <a:t>tail</a:t>
            </a:r>
            <a:r>
              <a:rPr lang="zh-CN" altLang="en-US" sz="2800" dirty="0"/>
              <a:t>类样本</a:t>
            </a:r>
            <a:endParaRPr lang="en-US" altLang="zh-CN" sz="2800" dirty="0"/>
          </a:p>
          <a:p>
            <a:pPr>
              <a:lnSpc>
                <a:spcPct val="150000"/>
              </a:lnSpc>
            </a:pPr>
            <a:r>
              <a:rPr lang="zh-CN" altLang="en-US" sz="2800" dirty="0"/>
              <a:t>① 尾部数据</a:t>
            </a:r>
            <a:r>
              <a:rPr lang="en-US" altLang="zh-CN" sz="2800" dirty="0"/>
              <a:t>—&gt;</a:t>
            </a:r>
            <a:r>
              <a:rPr lang="zh-CN" altLang="en-US" sz="2800" dirty="0"/>
              <a:t>尾部数据</a:t>
            </a:r>
            <a:endParaRPr lang="en-US" altLang="zh-CN" sz="2800" dirty="0"/>
          </a:p>
          <a:p>
            <a:pPr>
              <a:spcBef>
                <a:spcPts val="600"/>
              </a:spcBef>
            </a:pPr>
            <a:r>
              <a:rPr lang="en-US" altLang="zh-CN" sz="2800" dirty="0"/>
              <a:t>	· SMOTE</a:t>
            </a:r>
            <a:r>
              <a:rPr lang="zh-CN" altLang="en-US" sz="2800" dirty="0"/>
              <a:t>算法</a:t>
            </a:r>
            <a:endParaRPr lang="en-US" altLang="zh-CN" sz="2800" dirty="0"/>
          </a:p>
          <a:p>
            <a:pPr>
              <a:lnSpc>
                <a:spcPct val="150000"/>
              </a:lnSpc>
            </a:pPr>
            <a:endParaRPr lang="zh-CN" altLang="en-US" sz="2800" dirty="0"/>
          </a:p>
          <a:p>
            <a:pPr>
              <a:spcBef>
                <a:spcPts val="3000"/>
              </a:spcBef>
            </a:pPr>
            <a:r>
              <a:rPr lang="zh-CN" altLang="en-US" sz="2800" dirty="0"/>
              <a:t>② 头部数据 </a:t>
            </a:r>
            <a:r>
              <a:rPr lang="en-US" altLang="zh-CN" sz="2800" dirty="0"/>
              <a:t>+ </a:t>
            </a:r>
            <a:r>
              <a:rPr lang="zh-CN" altLang="en-US" sz="2800" dirty="0"/>
              <a:t>尾部数据</a:t>
            </a:r>
            <a:r>
              <a:rPr lang="en-US" altLang="zh-CN" sz="2800" dirty="0"/>
              <a:t>—&gt;</a:t>
            </a:r>
            <a:r>
              <a:rPr lang="zh-CN" altLang="en-US" sz="2800" dirty="0"/>
              <a:t>新尾部数据</a:t>
            </a:r>
          </a:p>
        </p:txBody>
      </p:sp>
      <p:sp>
        <p:nvSpPr>
          <p:cNvPr id="9" name="文本框 8">
            <a:extLst>
              <a:ext uri="{FF2B5EF4-FFF2-40B4-BE49-F238E27FC236}">
                <a16:creationId xmlns:a16="http://schemas.microsoft.com/office/drawing/2014/main" id="{3D39F90A-142B-48BE-BFEF-A8885F23EE88}"/>
              </a:ext>
            </a:extLst>
          </p:cNvPr>
          <p:cNvSpPr txBox="1"/>
          <p:nvPr/>
        </p:nvSpPr>
        <p:spPr>
          <a:xfrm>
            <a:off x="773592" y="1611785"/>
            <a:ext cx="4628190"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传统的数据增扩并没有进行本质上的增扩</a:t>
            </a:r>
            <a:endParaRPr lang="en-US" altLang="zh-CN" dirty="0"/>
          </a:p>
          <a:p>
            <a:pPr marL="285750" indent="-285750">
              <a:buFont typeface="Arial" panose="020B0604020202020204" pitchFamily="34" charset="0"/>
              <a:buChar char="•"/>
            </a:pPr>
            <a:r>
              <a:rPr lang="zh-CN" altLang="en-US" dirty="0"/>
              <a:t>需要从特征层面入手进行数据增扩</a:t>
            </a:r>
          </a:p>
        </p:txBody>
      </p:sp>
      <p:pic>
        <p:nvPicPr>
          <p:cNvPr id="1026" name="Picture 2" descr="这里写图片描述">
            <a:extLst>
              <a:ext uri="{FF2B5EF4-FFF2-40B4-BE49-F238E27FC236}">
                <a16:creationId xmlns:a16="http://schemas.microsoft.com/office/drawing/2014/main" id="{71A4D0D0-4D33-4473-86A4-22269B0BEF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293"/>
          <a:stretch/>
        </p:blipFill>
        <p:spPr bwMode="auto">
          <a:xfrm>
            <a:off x="7731658" y="2869200"/>
            <a:ext cx="3114393" cy="277560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32C81A-598B-4228-A881-92EE7852E05C}"/>
              </a:ext>
            </a:extLst>
          </p:cNvPr>
          <p:cNvSpPr txBox="1"/>
          <p:nvPr/>
        </p:nvSpPr>
        <p:spPr>
          <a:xfrm>
            <a:off x="1589983" y="4027113"/>
            <a:ext cx="5005968" cy="923330"/>
          </a:xfrm>
          <a:prstGeom prst="rect">
            <a:avLst/>
          </a:prstGeom>
          <a:noFill/>
        </p:spPr>
        <p:txBody>
          <a:bodyPr wrap="square" rtlCol="0">
            <a:spAutoFit/>
          </a:bodyPr>
          <a:lstStyle/>
          <a:p>
            <a:r>
              <a:rPr lang="zh-CN" altLang="en-US" dirty="0"/>
              <a:t>对每个少数类样本</a:t>
            </a:r>
            <a:r>
              <a:rPr lang="en-US" altLang="zh-CN" dirty="0"/>
              <a:t>a</a:t>
            </a:r>
            <a:r>
              <a:rPr lang="zh-CN" altLang="en-US" dirty="0"/>
              <a:t>，从它的最近邻中随机选取同类样本</a:t>
            </a:r>
            <a:r>
              <a:rPr lang="en-US" altLang="zh-CN" dirty="0"/>
              <a:t>b</a:t>
            </a:r>
            <a:r>
              <a:rPr lang="zh-CN" altLang="en-US" dirty="0"/>
              <a:t>，然后在</a:t>
            </a:r>
            <a:r>
              <a:rPr lang="en-US" altLang="zh-CN" dirty="0"/>
              <a:t>a</a:t>
            </a:r>
            <a:r>
              <a:rPr lang="zh-CN" altLang="en-US" dirty="0"/>
              <a:t>，</a:t>
            </a:r>
            <a:r>
              <a:rPr lang="en-US" altLang="zh-CN" dirty="0"/>
              <a:t>b</a:t>
            </a:r>
            <a:r>
              <a:rPr lang="zh-CN" altLang="en-US" dirty="0"/>
              <a:t>之间的连线上随机选取一点作为新合成的少数类样本</a:t>
            </a:r>
          </a:p>
        </p:txBody>
      </p:sp>
      <p:sp>
        <p:nvSpPr>
          <p:cNvPr id="13" name="矩形 12">
            <a:extLst>
              <a:ext uri="{FF2B5EF4-FFF2-40B4-BE49-F238E27FC236}">
                <a16:creationId xmlns:a16="http://schemas.microsoft.com/office/drawing/2014/main" id="{39978BA9-1992-4375-9A16-4FAD96070F14}"/>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a:extLst>
              <a:ext uri="{FF2B5EF4-FFF2-40B4-BE49-F238E27FC236}">
                <a16:creationId xmlns:a16="http://schemas.microsoft.com/office/drawing/2014/main" id="{6CE454AD-90D7-4A36-8268-1E0DF1668AE7}"/>
              </a:ext>
            </a:extLst>
          </p:cNvPr>
          <p:cNvSpPr txBox="1"/>
          <p:nvPr/>
        </p:nvSpPr>
        <p:spPr>
          <a:xfrm>
            <a:off x="1274763" y="5501224"/>
            <a:ext cx="6096000" cy="646331"/>
          </a:xfrm>
          <a:prstGeom prst="rect">
            <a:avLst/>
          </a:prstGeom>
          <a:noFill/>
        </p:spPr>
        <p:txBody>
          <a:bodyPr wrap="square">
            <a:spAutoFit/>
          </a:bodyPr>
          <a:lstStyle/>
          <a:p>
            <a:r>
              <a:rPr lang="zh-CN" altLang="en-US" dirty="0"/>
              <a:t>将头部样本的类泛化特征（背景）和尾部样本类依赖（前景）特征进行融合，生成新的特征样本</a:t>
            </a:r>
          </a:p>
        </p:txBody>
      </p:sp>
      <p:sp>
        <p:nvSpPr>
          <p:cNvPr id="15" name="矩形: 对角圆角 14">
            <a:extLst>
              <a:ext uri="{FF2B5EF4-FFF2-40B4-BE49-F238E27FC236}">
                <a16:creationId xmlns:a16="http://schemas.microsoft.com/office/drawing/2014/main" id="{7D7A353E-932F-40DB-8EAF-C60F0C0A6DE0}"/>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296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问题背景</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5FE92798-7376-4B5B-89A6-9D0DD2902709}"/>
              </a:ext>
            </a:extLst>
          </p:cNvPr>
          <p:cNvSpPr txBox="1"/>
          <p:nvPr/>
        </p:nvSpPr>
        <p:spPr>
          <a:xfrm>
            <a:off x="773592" y="955718"/>
            <a:ext cx="9257663" cy="1631216"/>
          </a:xfrm>
          <a:prstGeom prst="rect">
            <a:avLst/>
          </a:prstGeom>
          <a:noFill/>
        </p:spPr>
        <p:txBody>
          <a:bodyPr wrap="none" rtlCol="0">
            <a:spAutoFit/>
          </a:bodyPr>
          <a:lstStyle/>
          <a:p>
            <a:r>
              <a:rPr lang="zh-CN" altLang="en-US" sz="3600" dirty="0"/>
              <a:t>解决方案</a:t>
            </a:r>
            <a:r>
              <a:rPr lang="en-US" altLang="zh-CN" sz="3600" dirty="0"/>
              <a:t>3——</a:t>
            </a:r>
            <a:r>
              <a:rPr lang="en-US" altLang="zh-CN" sz="3600" dirty="0" err="1"/>
              <a:t>Ensembling</a:t>
            </a:r>
            <a:r>
              <a:rPr lang="en-US" altLang="zh-CN" sz="3600" dirty="0"/>
              <a:t> Based methods</a:t>
            </a:r>
            <a:endParaRPr lang="zh-CN" altLang="en-US" sz="3600" dirty="0"/>
          </a:p>
          <a:p>
            <a:endParaRPr lang="en-US" altLang="zh-CN" sz="3600" dirty="0"/>
          </a:p>
          <a:p>
            <a:r>
              <a:rPr lang="zh-CN" altLang="en-US" sz="2800" dirty="0"/>
              <a:t>冗余集成学习 </a:t>
            </a:r>
            <a:r>
              <a:rPr lang="en-US" altLang="zh-CN" sz="2800" dirty="0"/>
              <a:t>—— </a:t>
            </a:r>
            <a:r>
              <a:rPr lang="zh-CN" altLang="en-US" sz="2800" dirty="0"/>
              <a:t>结合多个分类器（专家）一起进行预测</a:t>
            </a:r>
          </a:p>
        </p:txBody>
      </p:sp>
      <p:sp>
        <p:nvSpPr>
          <p:cNvPr id="10" name="矩形 9">
            <a:extLst>
              <a:ext uri="{FF2B5EF4-FFF2-40B4-BE49-F238E27FC236}">
                <a16:creationId xmlns:a16="http://schemas.microsoft.com/office/drawing/2014/main" id="{20C72656-69B3-4F0D-AA38-2358BD02F96D}"/>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a:extLst>
              <a:ext uri="{FF2B5EF4-FFF2-40B4-BE49-F238E27FC236}">
                <a16:creationId xmlns:a16="http://schemas.microsoft.com/office/drawing/2014/main" id="{6BAC8791-D8F6-4430-84D7-F692D342DF84}"/>
              </a:ext>
            </a:extLst>
          </p:cNvPr>
          <p:cNvSpPr txBox="1"/>
          <p:nvPr/>
        </p:nvSpPr>
        <p:spPr>
          <a:xfrm>
            <a:off x="773592" y="3761713"/>
            <a:ext cx="10584219" cy="1815882"/>
          </a:xfrm>
          <a:prstGeom prst="rect">
            <a:avLst/>
          </a:prstGeom>
          <a:noFill/>
        </p:spPr>
        <p:txBody>
          <a:bodyPr wrap="square" rtlCol="0">
            <a:spAutoFit/>
          </a:bodyPr>
          <a:lstStyle/>
          <a:p>
            <a:r>
              <a:rPr lang="zh-CN" altLang="en-US" sz="2800" dirty="0"/>
              <a:t>存在问题：</a:t>
            </a:r>
            <a:endParaRPr lang="en-US" altLang="zh-CN" sz="2800" dirty="0"/>
          </a:p>
          <a:p>
            <a:pPr marL="514350" indent="-514350">
              <a:buFont typeface="+mj-lt"/>
              <a:buAutoNum type="arabicPeriod"/>
            </a:pPr>
            <a:r>
              <a:rPr lang="zh-CN" altLang="en-US" sz="2800" dirty="0"/>
              <a:t>过度自信的预测：模型无法察觉到错误预测以及辨别</a:t>
            </a:r>
            <a:r>
              <a:rPr lang="en-US" altLang="zh-CN" sz="2800" dirty="0"/>
              <a:t>OOD</a:t>
            </a:r>
            <a:r>
              <a:rPr lang="zh-CN" altLang="en-US" sz="2800" dirty="0"/>
              <a:t>样本</a:t>
            </a:r>
            <a:endParaRPr lang="en-US" altLang="zh-CN" sz="2800" dirty="0"/>
          </a:p>
          <a:p>
            <a:pPr marL="514350" indent="-514350">
              <a:buFont typeface="+mj-lt"/>
              <a:buAutoNum type="arabicPeriod"/>
            </a:pPr>
            <a:r>
              <a:rPr lang="zh-CN" altLang="en-US" sz="2800" dirty="0"/>
              <a:t>计算代价高昂：为所有样本分配统一数量的专家，对于简单样本这样的花费显然是冗余的</a:t>
            </a:r>
            <a:endParaRPr lang="zh-CN" altLang="en-US" dirty="0"/>
          </a:p>
        </p:txBody>
      </p:sp>
      <p:sp>
        <p:nvSpPr>
          <p:cNvPr id="11" name="矩形: 对角圆角 10">
            <a:extLst>
              <a:ext uri="{FF2B5EF4-FFF2-40B4-BE49-F238E27FC236}">
                <a16:creationId xmlns:a16="http://schemas.microsoft.com/office/drawing/2014/main" id="{48BBBA04-72E7-46BD-896C-F7E86B5D6F40}"/>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3972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论文贡献</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a:extLst>
              <a:ext uri="{FF2B5EF4-FFF2-40B4-BE49-F238E27FC236}">
                <a16:creationId xmlns:a16="http://schemas.microsoft.com/office/drawing/2014/main" id="{5E0CA4EF-31DC-4C24-A469-4CCAC6D20A58}"/>
              </a:ext>
            </a:extLst>
          </p:cNvPr>
          <p:cNvSpPr txBox="1"/>
          <p:nvPr/>
        </p:nvSpPr>
        <p:spPr>
          <a:xfrm>
            <a:off x="912813" y="1540043"/>
            <a:ext cx="8940977" cy="3724096"/>
          </a:xfrm>
          <a:prstGeom prst="rect">
            <a:avLst/>
          </a:prstGeom>
          <a:noFill/>
        </p:spPr>
        <p:txBody>
          <a:bodyPr wrap="square" rtlCol="0">
            <a:spAutoFit/>
          </a:bodyPr>
          <a:lstStyle/>
          <a:p>
            <a:pPr marL="457200" indent="-457200">
              <a:spcBef>
                <a:spcPts val="0"/>
              </a:spcBef>
              <a:spcAft>
                <a:spcPts val="2400"/>
              </a:spcAft>
              <a:buFont typeface="Arial" panose="020B0604020202020204" pitchFamily="34" charset="0"/>
              <a:buChar char="•"/>
            </a:pPr>
            <a:r>
              <a:rPr lang="zh-CN" altLang="en-US" sz="2800" dirty="0"/>
              <a:t>首次在长尾分类中引入置信度，介绍了基于证据的不确定度</a:t>
            </a:r>
            <a:r>
              <a:rPr lang="en-US" altLang="zh-CN" sz="2800" dirty="0"/>
              <a:t>the evidence-based uncertainty (</a:t>
            </a:r>
            <a:r>
              <a:rPr lang="en-US" altLang="zh-CN" sz="2800" dirty="0" err="1"/>
              <a:t>EvU</a:t>
            </a:r>
            <a:r>
              <a:rPr lang="en-US" altLang="zh-CN" sz="2800" dirty="0"/>
              <a:t>)</a:t>
            </a:r>
            <a:r>
              <a:rPr lang="zh-CN" altLang="en-US" sz="2800" dirty="0"/>
              <a:t>，通过不确定度实现了对</a:t>
            </a:r>
            <a:r>
              <a:rPr lang="en-US" altLang="zh-CN" sz="2800" dirty="0"/>
              <a:t>tail class</a:t>
            </a:r>
            <a:r>
              <a:rPr lang="zh-CN" altLang="en-US" sz="2800" dirty="0"/>
              <a:t>的辨别</a:t>
            </a:r>
            <a:endParaRPr lang="en-US" altLang="zh-CN" sz="2800" dirty="0"/>
          </a:p>
          <a:p>
            <a:pPr marL="457200" indent="-457200">
              <a:spcAft>
                <a:spcPts val="2400"/>
              </a:spcAft>
              <a:buFont typeface="Arial" panose="020B0604020202020204" pitchFamily="34" charset="0"/>
              <a:buChar char="•"/>
            </a:pPr>
            <a:r>
              <a:rPr lang="zh-CN" altLang="en-US" sz="2800" dirty="0"/>
              <a:t>提出了基于每位专家不确定度的多专家融合策略，利用</a:t>
            </a:r>
            <a:r>
              <a:rPr lang="en-US" altLang="zh-CN" sz="2800" dirty="0"/>
              <a:t>DS</a:t>
            </a:r>
            <a:r>
              <a:rPr lang="zh-CN" altLang="en-US" sz="2800" dirty="0"/>
              <a:t>证据理论（</a:t>
            </a:r>
            <a:r>
              <a:rPr lang="en-US" altLang="zh-CN" sz="2800" dirty="0"/>
              <a:t>DST</a:t>
            </a:r>
            <a:r>
              <a:rPr lang="zh-CN" altLang="en-US" sz="2800" dirty="0"/>
              <a:t>）进行证据融合</a:t>
            </a:r>
            <a:endParaRPr lang="en-US" altLang="zh-CN" sz="2800" dirty="0"/>
          </a:p>
          <a:p>
            <a:pPr marL="457200" indent="-457200">
              <a:buFont typeface="Arial" panose="020B0604020202020204" pitchFamily="34" charset="0"/>
              <a:buChar char="•"/>
            </a:pPr>
            <a:r>
              <a:rPr lang="zh-CN" altLang="en-US" sz="2800" dirty="0"/>
              <a:t>利用不确定度实现不同分布的数据类中参与的专家数的动态减少</a:t>
            </a:r>
            <a:endParaRPr lang="en-US" altLang="zh-CN" sz="2800" dirty="0"/>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对角圆角 9">
            <a:extLst>
              <a:ext uri="{FF2B5EF4-FFF2-40B4-BE49-F238E27FC236}">
                <a16:creationId xmlns:a16="http://schemas.microsoft.com/office/drawing/2014/main" id="{93F65673-6A22-46F7-A6FA-792168F1078A}"/>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1006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5788"/>
            <a:chOff x="517630" y="82976"/>
            <a:chExt cx="3291840" cy="584775"/>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0" name="图片 9">
            <a:extLst>
              <a:ext uri="{FF2B5EF4-FFF2-40B4-BE49-F238E27FC236}">
                <a16:creationId xmlns:a16="http://schemas.microsoft.com/office/drawing/2014/main" id="{9595090A-A7B5-4123-A2F3-2C6A3FFACCDD}"/>
              </a:ext>
            </a:extLst>
          </p:cNvPr>
          <p:cNvPicPr>
            <a:picLocks noChangeAspect="1"/>
          </p:cNvPicPr>
          <p:nvPr/>
        </p:nvPicPr>
        <p:blipFill>
          <a:blip r:embed="rId2"/>
          <a:stretch>
            <a:fillRect/>
          </a:stretch>
        </p:blipFill>
        <p:spPr>
          <a:xfrm>
            <a:off x="343730" y="1163137"/>
            <a:ext cx="11504539" cy="4034334"/>
          </a:xfrm>
          <a:prstGeom prst="rect">
            <a:avLst/>
          </a:prstGeom>
        </p:spPr>
      </p:pic>
      <p:sp>
        <p:nvSpPr>
          <p:cNvPr id="11" name="矩形 10">
            <a:extLst>
              <a:ext uri="{FF2B5EF4-FFF2-40B4-BE49-F238E27FC236}">
                <a16:creationId xmlns:a16="http://schemas.microsoft.com/office/drawing/2014/main" id="{6FD54B7F-C179-48DB-AE37-289305832F9F}"/>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对角圆角 11">
            <a:extLst>
              <a:ext uri="{FF2B5EF4-FFF2-40B4-BE49-F238E27FC236}">
                <a16:creationId xmlns:a16="http://schemas.microsoft.com/office/drawing/2014/main" id="{CE2EF35E-378A-4AFB-86BA-C65BBF5B5EBC}"/>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16936" y="82550"/>
            <a:ext cx="3293064" cy="584775"/>
            <a:chOff x="517630" y="82976"/>
            <a:chExt cx="3291840" cy="583764"/>
          </a:xfrm>
        </p:grpSpPr>
        <p:sp>
          <p:nvSpPr>
            <p:cNvPr id="5146" name="文本框 4"/>
            <p:cNvSpPr txBox="1">
              <a:spLocks noChangeArrowheads="1"/>
            </p:cNvSpPr>
            <p:nvPr/>
          </p:nvSpPr>
          <p:spPr bwMode="auto">
            <a:xfrm>
              <a:off x="517630" y="111376"/>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800" dirty="0">
                  <a:solidFill>
                    <a:srgbClr val="044875"/>
                  </a:solidFill>
                  <a:latin typeface="微软雅黑" pitchFamily="34" charset="-122"/>
                  <a:ea typeface="微软雅黑" pitchFamily="34" charset="-122"/>
                </a:rPr>
                <a:t>方法内容</a:t>
              </a:r>
            </a:p>
          </p:txBody>
        </p:sp>
        <p:sp>
          <p:nvSpPr>
            <p:cNvPr id="6" name="文本框 5"/>
            <p:cNvSpPr txBox="1"/>
            <p:nvPr/>
          </p:nvSpPr>
          <p:spPr>
            <a:xfrm>
              <a:off x="551544" y="82976"/>
              <a:ext cx="723631" cy="583764"/>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A7B4EC57-B51D-4BBE-B820-A39B6C5F52C5}"/>
              </a:ext>
            </a:extLst>
          </p:cNvPr>
          <p:cNvSpPr/>
          <p:nvPr/>
        </p:nvSpPr>
        <p:spPr>
          <a:xfrm>
            <a:off x="3156155" y="254000"/>
            <a:ext cx="903584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a:extLst>
              <a:ext uri="{FF2B5EF4-FFF2-40B4-BE49-F238E27FC236}">
                <a16:creationId xmlns:a16="http://schemas.microsoft.com/office/drawing/2014/main" id="{97EE30CD-58EA-49FC-9804-02D150674E61}"/>
              </a:ext>
            </a:extLst>
          </p:cNvPr>
          <p:cNvSpPr txBox="1"/>
          <p:nvPr/>
        </p:nvSpPr>
        <p:spPr>
          <a:xfrm>
            <a:off x="761999" y="954323"/>
            <a:ext cx="10439400" cy="584775"/>
          </a:xfrm>
          <a:prstGeom prst="rect">
            <a:avLst/>
          </a:prstGeom>
          <a:noFill/>
        </p:spPr>
        <p:txBody>
          <a:bodyPr wrap="square">
            <a:spAutoFit/>
          </a:bodyPr>
          <a:lstStyle/>
          <a:p>
            <a:r>
              <a:rPr lang="en-US" altLang="zh-CN" sz="3200" dirty="0"/>
              <a:t>3.1 Dempster-Shafer Evidence Theory (DST)</a:t>
            </a:r>
            <a:endParaRPr lang="zh-CN" altLang="en-US" sz="3200" dirty="0"/>
          </a:p>
        </p:txBody>
      </p:sp>
      <p:sp>
        <p:nvSpPr>
          <p:cNvPr id="5" name="文本框 4">
            <a:extLst>
              <a:ext uri="{FF2B5EF4-FFF2-40B4-BE49-F238E27FC236}">
                <a16:creationId xmlns:a16="http://schemas.microsoft.com/office/drawing/2014/main" id="{6B7EF370-A975-4DE3-8A5A-C0718B0FCA13}"/>
              </a:ext>
            </a:extLst>
          </p:cNvPr>
          <p:cNvSpPr txBox="1"/>
          <p:nvPr/>
        </p:nvSpPr>
        <p:spPr>
          <a:xfrm>
            <a:off x="912812" y="1695971"/>
            <a:ext cx="10027903" cy="830997"/>
          </a:xfrm>
          <a:prstGeom prst="rect">
            <a:avLst/>
          </a:prstGeom>
          <a:noFill/>
        </p:spPr>
        <p:txBody>
          <a:bodyPr wrap="square" rtlCol="0">
            <a:spAutoFit/>
          </a:bodyPr>
          <a:lstStyle/>
          <a:p>
            <a:r>
              <a:rPr lang="zh-CN" altLang="en-US" sz="2400" dirty="0"/>
              <a:t>主观逻辑</a:t>
            </a:r>
            <a:r>
              <a:rPr lang="en-US" altLang="zh-CN" sz="2400" dirty="0"/>
              <a:t>SL</a:t>
            </a:r>
            <a:r>
              <a:rPr lang="zh-CN" altLang="en-US" sz="2400" dirty="0"/>
              <a:t>给每一个</a:t>
            </a:r>
            <a:r>
              <a:rPr lang="en-US" altLang="zh-CN" sz="2400" dirty="0"/>
              <a:t>instance</a:t>
            </a:r>
            <a:r>
              <a:rPr lang="zh-CN" altLang="en-US" sz="2400" dirty="0"/>
              <a:t>分配信仰质量</a:t>
            </a:r>
            <a:r>
              <a:rPr lang="en-US" altLang="zh-CN" sz="2400" dirty="0" err="1"/>
              <a:t>b_k</a:t>
            </a:r>
            <a:r>
              <a:rPr lang="en-US" altLang="zh-CN" sz="2400" dirty="0"/>
              <a:t>,</a:t>
            </a:r>
            <a:r>
              <a:rPr lang="zh-CN" altLang="en-US" sz="2400" dirty="0"/>
              <a:t>用狄利克雷分布来描述</a:t>
            </a:r>
            <a:r>
              <a:rPr lang="en-US" altLang="zh-CN" sz="2400" dirty="0" err="1"/>
              <a:t>b_k</a:t>
            </a:r>
            <a:endParaRPr lang="en-US" altLang="zh-CN" sz="2400" dirty="0"/>
          </a:p>
          <a:p>
            <a:r>
              <a:rPr lang="zh-CN" altLang="en-US" sz="2400" b="0" i="0" dirty="0">
                <a:solidFill>
                  <a:srgbClr val="121212"/>
                </a:solidFill>
                <a:effectLst/>
                <a:latin typeface="-apple-system"/>
              </a:rPr>
              <a:t>并提供一个总体不确定性质量 </a:t>
            </a:r>
            <a:r>
              <a:rPr lang="en-US" altLang="zh-CN" sz="2400" b="0" i="0" dirty="0">
                <a:solidFill>
                  <a:srgbClr val="121212"/>
                </a:solidFill>
                <a:effectLst/>
                <a:latin typeface="-apple-system"/>
              </a:rPr>
              <a:t>u ,</a:t>
            </a:r>
            <a:endParaRPr lang="zh-CN" altLang="en-US" sz="2400" dirty="0"/>
          </a:p>
        </p:txBody>
      </p:sp>
      <p:pic>
        <p:nvPicPr>
          <p:cNvPr id="14" name="图片 13">
            <a:extLst>
              <a:ext uri="{FF2B5EF4-FFF2-40B4-BE49-F238E27FC236}">
                <a16:creationId xmlns:a16="http://schemas.microsoft.com/office/drawing/2014/main" id="{E52E668E-46C9-4C7E-A7DC-74983325BE64}"/>
              </a:ext>
            </a:extLst>
          </p:cNvPr>
          <p:cNvPicPr>
            <a:picLocks noChangeAspect="1"/>
          </p:cNvPicPr>
          <p:nvPr/>
        </p:nvPicPr>
        <p:blipFill>
          <a:blip r:embed="rId3"/>
          <a:stretch>
            <a:fillRect/>
          </a:stretch>
        </p:blipFill>
        <p:spPr>
          <a:xfrm>
            <a:off x="1385005" y="2541899"/>
            <a:ext cx="2135816" cy="1067908"/>
          </a:xfrm>
          <a:prstGeom prst="rect">
            <a:avLst/>
          </a:prstGeom>
        </p:spPr>
      </p:pic>
      <p:sp>
        <p:nvSpPr>
          <p:cNvPr id="16" name="文本框 15">
            <a:extLst>
              <a:ext uri="{FF2B5EF4-FFF2-40B4-BE49-F238E27FC236}">
                <a16:creationId xmlns:a16="http://schemas.microsoft.com/office/drawing/2014/main" id="{BBF78B96-5896-422A-A4CF-02A7458D0AC5}"/>
              </a:ext>
            </a:extLst>
          </p:cNvPr>
          <p:cNvSpPr txBox="1"/>
          <p:nvPr/>
        </p:nvSpPr>
        <p:spPr>
          <a:xfrm>
            <a:off x="912813" y="3746989"/>
            <a:ext cx="9370176" cy="461665"/>
          </a:xfrm>
          <a:prstGeom prst="rect">
            <a:avLst/>
          </a:prstGeom>
          <a:noFill/>
        </p:spPr>
        <p:txBody>
          <a:bodyPr wrap="square" rtlCol="0">
            <a:spAutoFit/>
          </a:bodyPr>
          <a:lstStyle/>
          <a:p>
            <a:r>
              <a:rPr lang="zh-CN" altLang="en-US" sz="2400" dirty="0"/>
              <a:t>类别</a:t>
            </a:r>
            <a:r>
              <a:rPr lang="en-US" altLang="zh-CN" sz="2400" dirty="0"/>
              <a:t>k</a:t>
            </a:r>
            <a:r>
              <a:rPr lang="zh-CN" altLang="en-US" sz="2400" dirty="0"/>
              <a:t>的信仰质量</a:t>
            </a:r>
            <a:r>
              <a:rPr lang="en-US" altLang="zh-CN" sz="2400" dirty="0" err="1"/>
              <a:t>b_k</a:t>
            </a:r>
            <a:r>
              <a:rPr lang="zh-CN" altLang="en-US" sz="2400" dirty="0"/>
              <a:t>可以使用其证据</a:t>
            </a:r>
            <a:r>
              <a:rPr lang="en-US" altLang="zh-CN" sz="2400" dirty="0"/>
              <a:t>evidence</a:t>
            </a:r>
            <a:r>
              <a:rPr lang="zh-CN" altLang="en-US" sz="2400" dirty="0"/>
              <a:t>计算</a:t>
            </a:r>
            <a:endParaRPr lang="en-US" altLang="zh-CN" sz="2400" dirty="0"/>
          </a:p>
        </p:txBody>
      </p:sp>
      <p:pic>
        <p:nvPicPr>
          <p:cNvPr id="19" name="图片 18">
            <a:extLst>
              <a:ext uri="{FF2B5EF4-FFF2-40B4-BE49-F238E27FC236}">
                <a16:creationId xmlns:a16="http://schemas.microsoft.com/office/drawing/2014/main" id="{A6A2DBC0-17D2-4F3E-AFC2-3F11BD3BF4F0}"/>
              </a:ext>
            </a:extLst>
          </p:cNvPr>
          <p:cNvPicPr>
            <a:picLocks noChangeAspect="1"/>
          </p:cNvPicPr>
          <p:nvPr/>
        </p:nvPicPr>
        <p:blipFill>
          <a:blip r:embed="rId4"/>
          <a:stretch>
            <a:fillRect/>
          </a:stretch>
        </p:blipFill>
        <p:spPr>
          <a:xfrm>
            <a:off x="2142331" y="4208654"/>
            <a:ext cx="3335337" cy="829992"/>
          </a:xfrm>
          <a:prstGeom prst="rect">
            <a:avLst/>
          </a:prstGeom>
        </p:spPr>
      </p:pic>
      <p:pic>
        <p:nvPicPr>
          <p:cNvPr id="21" name="图片 20">
            <a:extLst>
              <a:ext uri="{FF2B5EF4-FFF2-40B4-BE49-F238E27FC236}">
                <a16:creationId xmlns:a16="http://schemas.microsoft.com/office/drawing/2014/main" id="{93C3A576-10C9-408A-9FB5-061193F265D2}"/>
              </a:ext>
            </a:extLst>
          </p:cNvPr>
          <p:cNvPicPr>
            <a:picLocks noChangeAspect="1"/>
          </p:cNvPicPr>
          <p:nvPr/>
        </p:nvPicPr>
        <p:blipFill rotWithShape="1">
          <a:blip r:embed="rId5"/>
          <a:srcRect t="12564" b="8651"/>
          <a:stretch/>
        </p:blipFill>
        <p:spPr>
          <a:xfrm>
            <a:off x="4075993" y="2826313"/>
            <a:ext cx="2803350" cy="511596"/>
          </a:xfrm>
          <a:prstGeom prst="rect">
            <a:avLst/>
          </a:prstGeom>
        </p:spPr>
      </p:pic>
      <p:sp>
        <p:nvSpPr>
          <p:cNvPr id="23" name="文本框 22">
            <a:extLst>
              <a:ext uri="{FF2B5EF4-FFF2-40B4-BE49-F238E27FC236}">
                <a16:creationId xmlns:a16="http://schemas.microsoft.com/office/drawing/2014/main" id="{64800F99-E3D7-453A-BE47-640081184925}"/>
              </a:ext>
            </a:extLst>
          </p:cNvPr>
          <p:cNvSpPr txBox="1"/>
          <p:nvPr/>
        </p:nvSpPr>
        <p:spPr>
          <a:xfrm>
            <a:off x="912813" y="5174596"/>
            <a:ext cx="8492966" cy="461665"/>
          </a:xfrm>
          <a:prstGeom prst="rect">
            <a:avLst/>
          </a:prstGeom>
          <a:noFill/>
        </p:spPr>
        <p:txBody>
          <a:bodyPr wrap="none" rtlCol="0">
            <a:spAutoFit/>
          </a:bodyPr>
          <a:lstStyle/>
          <a:p>
            <a:r>
              <a:rPr lang="zh-CN" altLang="en-US" sz="2400" dirty="0"/>
              <a:t>一个信仰质量分配对应于一个</a:t>
            </a:r>
            <a:r>
              <a:rPr lang="en-US" altLang="zh-CN" sz="2400" dirty="0"/>
              <a:t>Dirichlet</a:t>
            </a:r>
            <a:r>
              <a:rPr lang="zh-CN" altLang="en-US" sz="2400" dirty="0"/>
              <a:t>分布（参数</a:t>
            </a:r>
            <a:r>
              <a:rPr lang="en-US" altLang="zh-CN" sz="2400" dirty="0"/>
              <a:t>α</a:t>
            </a:r>
            <a:r>
              <a:rPr lang="zh-CN" altLang="en-US" sz="2400" dirty="0"/>
              <a:t>计算如下）</a:t>
            </a:r>
          </a:p>
        </p:txBody>
      </p:sp>
      <p:pic>
        <p:nvPicPr>
          <p:cNvPr id="27" name="图片 26">
            <a:extLst>
              <a:ext uri="{FF2B5EF4-FFF2-40B4-BE49-F238E27FC236}">
                <a16:creationId xmlns:a16="http://schemas.microsoft.com/office/drawing/2014/main" id="{E4B875E5-752D-45F6-8C09-8E9BFC34E58E}"/>
              </a:ext>
            </a:extLst>
          </p:cNvPr>
          <p:cNvPicPr>
            <a:picLocks noChangeAspect="1"/>
          </p:cNvPicPr>
          <p:nvPr/>
        </p:nvPicPr>
        <p:blipFill>
          <a:blip r:embed="rId6"/>
          <a:stretch>
            <a:fillRect/>
          </a:stretch>
        </p:blipFill>
        <p:spPr>
          <a:xfrm>
            <a:off x="1646979" y="5845702"/>
            <a:ext cx="2181529" cy="400106"/>
          </a:xfrm>
          <a:prstGeom prst="rect">
            <a:avLst/>
          </a:prstGeom>
        </p:spPr>
      </p:pic>
      <p:pic>
        <p:nvPicPr>
          <p:cNvPr id="31" name="图片 30">
            <a:extLst>
              <a:ext uri="{FF2B5EF4-FFF2-40B4-BE49-F238E27FC236}">
                <a16:creationId xmlns:a16="http://schemas.microsoft.com/office/drawing/2014/main" id="{34572DA8-EC60-4129-AC1F-283F92D90A3C}"/>
              </a:ext>
            </a:extLst>
          </p:cNvPr>
          <p:cNvPicPr>
            <a:picLocks noChangeAspect="1"/>
          </p:cNvPicPr>
          <p:nvPr/>
        </p:nvPicPr>
        <p:blipFill>
          <a:blip r:embed="rId7"/>
          <a:stretch>
            <a:fillRect/>
          </a:stretch>
        </p:blipFill>
        <p:spPr>
          <a:xfrm>
            <a:off x="5219700" y="5604731"/>
            <a:ext cx="2108098" cy="882049"/>
          </a:xfrm>
          <a:prstGeom prst="rect">
            <a:avLst/>
          </a:prstGeom>
        </p:spPr>
      </p:pic>
      <p:cxnSp>
        <p:nvCxnSpPr>
          <p:cNvPr id="34" name="直接箭头连接符 33">
            <a:extLst>
              <a:ext uri="{FF2B5EF4-FFF2-40B4-BE49-F238E27FC236}">
                <a16:creationId xmlns:a16="http://schemas.microsoft.com/office/drawing/2014/main" id="{B4D8DDB6-3040-471D-87B5-ED42D402D5E0}"/>
              </a:ext>
            </a:extLst>
          </p:cNvPr>
          <p:cNvCxnSpPr/>
          <p:nvPr/>
        </p:nvCxnSpPr>
        <p:spPr>
          <a:xfrm>
            <a:off x="4000448" y="6045755"/>
            <a:ext cx="981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对角圆角 19">
            <a:extLst>
              <a:ext uri="{FF2B5EF4-FFF2-40B4-BE49-F238E27FC236}">
                <a16:creationId xmlns:a16="http://schemas.microsoft.com/office/drawing/2014/main" id="{CECDA9E0-E85F-4A1B-B360-FA5AD1EE7CA4}"/>
              </a:ext>
            </a:extLst>
          </p:cNvPr>
          <p:cNvSpPr/>
          <p:nvPr/>
        </p:nvSpPr>
        <p:spPr>
          <a:xfrm>
            <a:off x="10539730" y="6619875"/>
            <a:ext cx="926465" cy="238125"/>
          </a:xfrm>
          <a:prstGeom prst="round2DiagRect">
            <a:avLst/>
          </a:prstGeom>
          <a:solidFill>
            <a:srgbClr val="04487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rPr>
              <a:t>TLC</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5351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3085</TotalTime>
  <Words>1819</Words>
  <Application>Microsoft Office PowerPoint</Application>
  <PresentationFormat>宽屏</PresentationFormat>
  <Paragraphs>155</Paragraphs>
  <Slides>16</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-apple-system</vt:lpstr>
      <vt:lpstr>KaTeX_Main</vt:lpstr>
      <vt:lpstr>KaTeX_Math</vt:lpstr>
      <vt:lpstr>Söhne</vt:lpstr>
      <vt:lpstr>等线</vt:lpstr>
      <vt:lpstr>微软雅黑</vt:lpstr>
      <vt:lpstr>Arial</vt:lpstr>
      <vt:lpstr>Calibri</vt:lpstr>
      <vt:lpstr>Calibri Light</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song phuan</cp:lastModifiedBy>
  <cp:revision>128</cp:revision>
  <dcterms:created xsi:type="dcterms:W3CDTF">2015-04-13T12:15:43Z</dcterms:created>
  <dcterms:modified xsi:type="dcterms:W3CDTF">2023-10-19T16:42:19Z</dcterms:modified>
  <cp:category>https://cyppt.taobao.com</cp:category>
</cp:coreProperties>
</file>