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3" r:id="rId3"/>
    <p:sldId id="275" r:id="rId4"/>
    <p:sldId id="276" r:id="rId5"/>
    <p:sldId id="278" r:id="rId6"/>
    <p:sldId id="277" r:id="rId7"/>
    <p:sldId id="279" r:id="rId8"/>
    <p:sldId id="281" r:id="rId9"/>
    <p:sldId id="269" r:id="rId10"/>
    <p:sldId id="280" r:id="rId11"/>
    <p:sldId id="270" r:id="rId12"/>
    <p:sldId id="256" r:id="rId13"/>
    <p:sldId id="258" r:id="rId14"/>
    <p:sldId id="264" r:id="rId15"/>
    <p:sldId id="259" r:id="rId16"/>
    <p:sldId id="265" r:id="rId17"/>
    <p:sldId id="261" r:id="rId18"/>
    <p:sldId id="266" r:id="rId19"/>
    <p:sldId id="271" r:id="rId20"/>
    <p:sldId id="260" r:id="rId21"/>
    <p:sldId id="267" r:id="rId22"/>
    <p:sldId id="272" r:id="rId23"/>
    <p:sldId id="262" r:id="rId24"/>
    <p:sldId id="268" r:id="rId25"/>
    <p:sldId id="273" r:id="rId2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60" d="100"/>
          <a:sy n="60" d="100"/>
        </p:scale>
        <p:origin x="96" y="1098"/>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2023/9/5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2023/9/5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2023/9/5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2023/9/5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2023/9/5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2023/9/5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2023/9/5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2023/9/5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2023/9/5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2023/9/5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2023/9/5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2023/9/5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01825" y="2705725"/>
            <a:ext cx="8170862" cy="1446550"/>
          </a:xfrm>
          <a:prstGeom prst="rect">
            <a:avLst/>
          </a:prstGeom>
          <a:noFill/>
        </p:spPr>
        <p:txBody>
          <a:bodyPr>
            <a:spAutoFit/>
          </a:bodyPr>
          <a:lstStyle/>
          <a:p>
            <a:pPr algn="ctr" eaLnBrk="1" fontAlgn="auto" hangingPunct="1">
              <a:spcBef>
                <a:spcPts val="0"/>
              </a:spcBef>
              <a:spcAft>
                <a:spcPts val="0"/>
              </a:spcAft>
              <a:defRPr/>
            </a:pPr>
            <a:r>
              <a:rPr lang="en-US" altLang="zh-CN" sz="4400" b="1" spc="300" dirty="0">
                <a:solidFill>
                  <a:srgbClr val="044875"/>
                </a:solidFill>
                <a:latin typeface="微软雅黑" panose="020B0503020204020204" pitchFamily="34" charset="-122"/>
                <a:ea typeface="微软雅黑" panose="020B0503020204020204" pitchFamily="34" charset="-122"/>
              </a:rPr>
              <a:t>Trustworthy Long-Tailed Classification</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92332E47-153B-4A49-9569-E043F3076464}"/>
              </a:ext>
            </a:extLst>
          </p:cNvPr>
          <p:cNvSpPr txBox="1"/>
          <p:nvPr/>
        </p:nvSpPr>
        <p:spPr>
          <a:xfrm>
            <a:off x="298844" y="894395"/>
            <a:ext cx="6348276" cy="523220"/>
          </a:xfrm>
          <a:prstGeom prst="rect">
            <a:avLst/>
          </a:prstGeom>
          <a:noFill/>
        </p:spPr>
        <p:txBody>
          <a:bodyPr wrap="none" rtlCol="0">
            <a:spAutoFit/>
          </a:bodyPr>
          <a:lstStyle/>
          <a:p>
            <a:r>
              <a:rPr lang="zh-CN" altLang="en-US" sz="2800" dirty="0"/>
              <a:t>不确定度与信仰质量</a:t>
            </a:r>
            <a:r>
              <a:rPr lang="en-US" altLang="zh-CN" sz="2800" dirty="0"/>
              <a:t>(belief mass)</a:t>
            </a:r>
            <a:r>
              <a:rPr lang="zh-CN" altLang="en-US" sz="2800" dirty="0"/>
              <a:t>的计算</a:t>
            </a:r>
          </a:p>
        </p:txBody>
      </p:sp>
    </p:spTree>
    <p:extLst>
      <p:ext uri="{BB962C8B-B14F-4D97-AF65-F5344CB8AC3E}">
        <p14:creationId xmlns:p14="http://schemas.microsoft.com/office/powerpoint/2010/main" val="313855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选题意义及目的</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3724275"/>
            <a:ext cx="4843462" cy="712788"/>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4843462" cy="712788"/>
            <a:chOff x="6535248" y="4281002"/>
            <a:chExt cx="4842391" cy="712882"/>
          </a:xfrm>
        </p:grpSpPr>
        <p:grpSp>
          <p:nvGrpSpPr>
            <p:cNvPr id="3115" name="组合 116"/>
            <p:cNvGrpSpPr>
              <a:grpSpLocks/>
            </p:cNvGrpSpPr>
            <p:nvPr/>
          </p:nvGrpSpPr>
          <p:grpSpPr bwMode="auto">
            <a:xfrm>
              <a:off x="6535248" y="4281002"/>
              <a:ext cx="4842391" cy="712882"/>
              <a:chOff x="6298049" y="1397569"/>
              <a:chExt cx="4842391" cy="712882"/>
            </a:xfrm>
          </p:grpSpPr>
          <p:sp>
            <p:nvSpPr>
              <p:cNvPr id="3117"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2593975"/>
            <a:ext cx="4843462" cy="712788"/>
            <a:chOff x="309691" y="2998271"/>
            <a:chExt cx="4842391" cy="712882"/>
          </a:xfrm>
        </p:grpSpPr>
        <p:grpSp>
          <p:nvGrpSpPr>
            <p:cNvPr id="3107" name="组合 71"/>
            <p:cNvGrpSpPr>
              <a:grpSpLocks/>
            </p:cNvGrpSpPr>
            <p:nvPr/>
          </p:nvGrpSpPr>
          <p:grpSpPr bwMode="auto">
            <a:xfrm>
              <a:off x="309691" y="2998271"/>
              <a:ext cx="4842391" cy="712882"/>
              <a:chOff x="6298049" y="1397569"/>
              <a:chExt cx="4842391" cy="712882"/>
            </a:xfrm>
          </p:grpSpPr>
          <p:sp>
            <p:nvSpPr>
              <p:cNvPr id="3109"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3724275"/>
            <a:ext cx="4843462" cy="712788"/>
            <a:chOff x="6535248" y="3340628"/>
            <a:chExt cx="4842391" cy="712882"/>
          </a:xfrm>
        </p:grpSpPr>
        <p:grpSp>
          <p:nvGrpSpPr>
            <p:cNvPr id="3099" name="组合 115"/>
            <p:cNvGrpSpPr>
              <a:grpSpLocks/>
            </p:cNvGrpSpPr>
            <p:nvPr/>
          </p:nvGrpSpPr>
          <p:grpSpPr bwMode="auto">
            <a:xfrm>
              <a:off x="6535248" y="3340628"/>
              <a:ext cx="4842391" cy="712882"/>
              <a:chOff x="6298049" y="1397569"/>
              <a:chExt cx="4842391" cy="712882"/>
            </a:xfrm>
          </p:grpSpPr>
          <p:sp>
            <p:nvSpPr>
              <p:cNvPr id="3101" name="文本框 133"/>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4854575"/>
            <a:ext cx="4843462" cy="712788"/>
            <a:chOff x="6535248" y="5221376"/>
            <a:chExt cx="4842391" cy="712882"/>
          </a:xfrm>
        </p:grpSpPr>
        <p:grpSp>
          <p:nvGrpSpPr>
            <p:cNvPr id="3091" name="组合 117"/>
            <p:cNvGrpSpPr>
              <a:grpSpLocks/>
            </p:cNvGrpSpPr>
            <p:nvPr/>
          </p:nvGrpSpPr>
          <p:grpSpPr bwMode="auto">
            <a:xfrm>
              <a:off x="6535248" y="5221376"/>
              <a:ext cx="4842391" cy="712882"/>
              <a:chOff x="6298049" y="1397569"/>
              <a:chExt cx="4842391" cy="712882"/>
            </a:xfrm>
          </p:grpSpPr>
          <p:sp>
            <p:nvSpPr>
              <p:cNvPr id="3093"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grpSp>
        <p:nvGrpSpPr>
          <p:cNvPr id="163" name="组合 162"/>
          <p:cNvGrpSpPr>
            <a:grpSpLocks/>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r>
                <a:rPr lang="en-US" altLang="zh-CN" dirty="0">
                  <a:solidFill>
                    <a:srgbClr val="044875"/>
                  </a:solidFill>
                  <a:latin typeface="+mj-lt"/>
                  <a:ea typeface="+mn-ea"/>
                </a:rPr>
                <a:t>PLEASE ENTER YOUR  SUBTITLE HERE</a:t>
              </a:r>
              <a:endParaRPr lang="zh-CN" altLang="en-US"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wipe(down)">
                                      <p:cBhvr>
                                        <p:cTn id="28" dur="500"/>
                                        <p:tgtEl>
                                          <p:spTgt spid="163"/>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down)">
                                      <p:cBhvr>
                                        <p:cTn id="32" dur="500"/>
                                        <p:tgtEl>
                                          <p:spTgt spid="70"/>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wipe(left)">
                                      <p:cBhvr>
                                        <p:cTn id="36" dur="500"/>
                                        <p:tgtEl>
                                          <p:spTgt spid="108"/>
                                        </p:tgtEl>
                                      </p:cBhvr>
                                    </p:animEffect>
                                  </p:childTnLst>
                                </p:cTn>
                              </p:par>
                            </p:childTnLst>
                          </p:cTn>
                        </p:par>
                        <p:par>
                          <p:cTn id="37" fill="hold" nodeType="afterGroup">
                            <p:stCondLst>
                              <p:cond delay="1500"/>
                            </p:stCondLst>
                            <p:childTnLst>
                              <p:par>
                                <p:cTn id="38" presetID="22" presetClass="entr" presetSubtype="4"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nodeType="afterGroup">
                            <p:stCondLst>
                              <p:cond delay="20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nodeType="afterGroup">
                            <p:stCondLst>
                              <p:cond delay="2500"/>
                            </p:stCondLst>
                            <p:childTnLst>
                              <p:par>
                                <p:cTn id="46" presetID="22" presetClass="entr" presetSubtype="8"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par>
                          <p:cTn id="49" fill="hold" nodeType="afterGroup">
                            <p:stCondLst>
                              <p:cond delay="3000"/>
                            </p:stCondLst>
                            <p:childTnLst>
                              <p:par>
                                <p:cTn id="50" presetID="22" presetClass="entr" presetSubtype="4"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par>
                          <p:cTn id="53" fill="hold" nodeType="afterGroup">
                            <p:stCondLst>
                              <p:cond delay="3500"/>
                            </p:stCondLst>
                            <p:childTnLst>
                              <p:par>
                                <p:cTn id="54" presetID="22" presetClass="entr" presetSubtype="4"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par>
                          <p:cTn id="57" fill="hold" nodeType="afterGroup">
                            <p:stCondLst>
                              <p:cond delay="4000"/>
                            </p:stCondLst>
                            <p:childTnLst>
                              <p:par>
                                <p:cTn id="58" presetID="22" presetClass="entr" presetSubtype="8" fill="hold" nodeType="after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left)">
                                      <p:cBhvr>
                                        <p:cTn id="60" dur="500"/>
                                        <p:tgtEl>
                                          <p:spTgt spid="147"/>
                                        </p:tgtEl>
                                      </p:cBhvr>
                                    </p:animEffect>
                                  </p:childTnLst>
                                </p:cTn>
                              </p:par>
                            </p:childTnLst>
                          </p:cTn>
                        </p:par>
                        <p:par>
                          <p:cTn id="61" fill="hold" nodeType="afterGroup">
                            <p:stCondLst>
                              <p:cond delay="4500"/>
                            </p:stCondLst>
                            <p:childTnLst>
                              <p:par>
                                <p:cTn id="62" presetID="22" presetClass="entr" presetSubtype="4"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选题意义及目的</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8269"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63" name="文本框 62"/>
          <p:cNvSpPr txBox="1"/>
          <p:nvPr/>
        </p:nvSpPr>
        <p:spPr bwMode="auto">
          <a:xfrm>
            <a:off x="787400"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2" name="组合 1"/>
          <p:cNvGrpSpPr>
            <a:grpSpLocks/>
          </p:cNvGrpSpPr>
          <p:nvPr/>
        </p:nvGrpSpPr>
        <p:grpSpPr bwMode="auto">
          <a:xfrm>
            <a:off x="238125" y="766763"/>
            <a:ext cx="5729288" cy="1941512"/>
            <a:chOff x="238407" y="766950"/>
            <a:chExt cx="5728511" cy="1940706"/>
          </a:xfrm>
        </p:grpSpPr>
        <p:grpSp>
          <p:nvGrpSpPr>
            <p:cNvPr id="8259"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3" name="组合 2"/>
          <p:cNvGrpSpPr>
            <a:grpSpLocks/>
          </p:cNvGrpSpPr>
          <p:nvPr/>
        </p:nvGrpSpPr>
        <p:grpSpPr bwMode="auto">
          <a:xfrm>
            <a:off x="238125" y="2600325"/>
            <a:ext cx="5729288" cy="1941513"/>
            <a:chOff x="238407" y="2600596"/>
            <a:chExt cx="5728511" cy="1940544"/>
          </a:xfrm>
        </p:grpSpPr>
        <p:grpSp>
          <p:nvGrpSpPr>
            <p:cNvPr id="8249"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787400"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18" name="组合 17"/>
          <p:cNvGrpSpPr>
            <a:grpSpLocks/>
          </p:cNvGrpSpPr>
          <p:nvPr/>
        </p:nvGrpSpPr>
        <p:grpSpPr bwMode="auto">
          <a:xfrm>
            <a:off x="238125" y="4433888"/>
            <a:ext cx="5729288" cy="1938337"/>
            <a:chOff x="238407" y="4434080"/>
            <a:chExt cx="5728511" cy="1937907"/>
          </a:xfrm>
        </p:grpSpPr>
        <p:grpSp>
          <p:nvGrpSpPr>
            <p:cNvPr id="8239"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46"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sp>
        <p:nvSpPr>
          <p:cNvPr id="42" name="文本框 41"/>
          <p:cNvSpPr txBox="1"/>
          <p:nvPr/>
        </p:nvSpPr>
        <p:spPr bwMode="auto">
          <a:xfrm>
            <a:off x="6773863"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04</a:t>
              </a:r>
              <a:endParaRPr lang="zh-CN" altLang="en-US" sz="2000">
                <a:solidFill>
                  <a:schemeClr val="bg1"/>
                </a:solidFill>
                <a:latin typeface="Impact" pitchFamily="34" charset="0"/>
              </a:endParaRPr>
            </a:p>
          </p:txBody>
        </p:sp>
      </p:grpSp>
      <p:sp>
        <p:nvSpPr>
          <p:cNvPr id="50" name="文本框 49"/>
          <p:cNvSpPr txBox="1"/>
          <p:nvPr/>
        </p:nvSpPr>
        <p:spPr bwMode="auto">
          <a:xfrm>
            <a:off x="6773863"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05</a:t>
              </a:r>
              <a:endParaRPr lang="zh-CN" altLang="en-US" sz="2000">
                <a:solidFill>
                  <a:schemeClr val="bg1"/>
                </a:solidFill>
                <a:latin typeface="Impact" pitchFamily="34" charset="0"/>
              </a:endParaRPr>
            </a:p>
          </p:txBody>
        </p:sp>
      </p:grpSp>
      <p:sp>
        <p:nvSpPr>
          <p:cNvPr id="55" name="文本框 54"/>
          <p:cNvSpPr txBox="1"/>
          <p:nvPr/>
        </p:nvSpPr>
        <p:spPr bwMode="auto">
          <a:xfrm>
            <a:off x="6773863"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06</a:t>
              </a:r>
              <a:endParaRPr lang="zh-CN" altLang="en-US" sz="2000">
                <a:solidFill>
                  <a:schemeClr val="bg1"/>
                </a:solidFill>
                <a:latin typeface="Impact"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nodeType="afterGroup">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nodeType="afterGroup">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nodeType="afterGroup">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nodeType="afterGroup">
                            <p:stCondLst>
                              <p:cond delay="5500"/>
                            </p:stCondLst>
                            <p:childTnLst>
                              <p:par>
                                <p:cTn id="42" presetID="21"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heel(1)">
                                      <p:cBhvr>
                                        <p:cTn id="44" dur="2000"/>
                                        <p:tgtEl>
                                          <p:spTgt spid="18"/>
                                        </p:tgtEl>
                                      </p:cBhvr>
                                    </p:animEffect>
                                  </p:childTnLst>
                                </p:cTn>
                              </p:par>
                            </p:childTnLst>
                          </p:cTn>
                        </p:par>
                        <p:par>
                          <p:cTn id="45" fill="hold" nodeType="afterGroup">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down)">
                                      <p:cBhvr>
                                        <p:cTn id="48" dur="500"/>
                                        <p:tgtEl>
                                          <p:spTgt spid="73"/>
                                        </p:tgtEl>
                                      </p:cBhvr>
                                    </p:animEffect>
                                  </p:childTnLst>
                                </p:cTn>
                              </p:par>
                            </p:childTnLst>
                          </p:cTn>
                        </p:par>
                        <p:par>
                          <p:cTn id="49" fill="hold" nodeType="afterGroup">
                            <p:stCondLst>
                              <p:cond delay="8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par>
                          <p:cTn id="53" fill="hold" nodeType="afterGroup">
                            <p:stCondLst>
                              <p:cond delay="10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nodeType="afterGroup">
                            <p:stCondLst>
                              <p:cond delay="10500"/>
                            </p:stCondLst>
                            <p:childTnLst>
                              <p:par>
                                <p:cTn id="58" presetID="21" presetClass="entr" presetSubtype="1"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000"/>
                                        <p:tgtEl>
                                          <p:spTgt spid="8"/>
                                        </p:tgtEl>
                                      </p:cBhvr>
                                    </p:animEffect>
                                  </p:childTnLst>
                                </p:cTn>
                              </p:par>
                            </p:childTnLst>
                          </p:cTn>
                        </p:par>
                        <p:par>
                          <p:cTn id="61" fill="hold" nodeType="afterGroup">
                            <p:stCondLst>
                              <p:cond delay="12500"/>
                            </p:stCondLst>
                            <p:childTnLst>
                              <p:par>
                                <p:cTn id="62" presetID="22" presetClass="entr" presetSubtype="4"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childTnLst>
                          </p:cTn>
                        </p:par>
                        <p:par>
                          <p:cTn id="65" fill="hold" nodeType="afterGroup">
                            <p:stCondLst>
                              <p:cond delay="13000"/>
                            </p:stCondLst>
                            <p:childTnLst>
                              <p:par>
                                <p:cTn id="66" presetID="21" presetClass="entr" presetSubtype="1"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heel(1)">
                                      <p:cBhvr>
                                        <p:cTn id="68" dur="2000"/>
                                        <p:tgtEl>
                                          <p:spTgt spid="9"/>
                                        </p:tgtEl>
                                      </p:cBhvr>
                                    </p:animEffect>
                                  </p:childTnLst>
                                </p:cTn>
                              </p:par>
                            </p:childTnLst>
                          </p:cTn>
                        </p:par>
                        <p:par>
                          <p:cTn id="69" fill="hold" nodeType="afterGroup">
                            <p:stCondLst>
                              <p:cond delay="15000"/>
                            </p:stCondLst>
                            <p:childTnLst>
                              <p:par>
                                <p:cTn id="70" presetID="22" presetClass="entr" presetSubtype="4"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P spid="42" grpId="0"/>
      <p:bldP spid="50" grpId="0"/>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项目原理分析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1195388"/>
            <a:ext cx="2957513" cy="4838700"/>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3" name="矩形 22"/>
          <p:cNvSpPr/>
          <p:nvPr/>
        </p:nvSpPr>
        <p:spPr>
          <a:xfrm>
            <a:off x="82550"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6" name="组合 5"/>
          <p:cNvGrpSpPr>
            <a:grpSpLocks/>
          </p:cNvGrpSpPr>
          <p:nvPr/>
        </p:nvGrpSpPr>
        <p:grpSpPr bwMode="auto">
          <a:xfrm>
            <a:off x="3179763" y="1195388"/>
            <a:ext cx="2955925" cy="48387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3" name="文本框 25"/>
            <p:cNvSpPr txBox="1">
              <a:spLocks noChangeArrowheads="1"/>
            </p:cNvSpPr>
            <p:nvPr/>
          </p:nvSpPr>
          <p:spPr bwMode="auto">
            <a:xfrm>
              <a:off x="3305291"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7" name="矩形 26"/>
          <p:cNvSpPr/>
          <p:nvPr/>
        </p:nvSpPr>
        <p:spPr>
          <a:xfrm>
            <a:off x="3128963" y="2124075"/>
            <a:ext cx="2944812"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24" name="组合 23"/>
          <p:cNvGrpSpPr>
            <a:grpSpLocks/>
          </p:cNvGrpSpPr>
          <p:nvPr/>
        </p:nvGrpSpPr>
        <p:grpSpPr bwMode="auto">
          <a:xfrm>
            <a:off x="6211888" y="1195388"/>
            <a:ext cx="2957512" cy="4838700"/>
            <a:chOff x="6212458" y="1194708"/>
            <a:chExt cx="2956560" cy="4838700"/>
          </a:xfrm>
        </p:grpSpPr>
        <p:grpSp>
          <p:nvGrpSpPr>
            <p:cNvPr id="10296" name="组合 20"/>
            <p:cNvGrpSpPr>
              <a:grpSpLocks/>
            </p:cNvGrpSpPr>
            <p:nvPr/>
          </p:nvGrpSpPr>
          <p:grpSpPr bwMode="auto">
            <a:xfrm>
              <a:off x="6212458" y="1194708"/>
              <a:ext cx="2956560" cy="4838700"/>
              <a:chOff x="6212458" y="1194708"/>
              <a:chExt cx="2956560" cy="4838700"/>
            </a:xfrm>
          </p:grpSpPr>
          <p:grpSp>
            <p:nvGrpSpPr>
              <p:cNvPr id="10298" name="组合 35"/>
              <p:cNvGrpSpPr>
                <a:grpSpLocks/>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97" name="文本框 33"/>
            <p:cNvSpPr txBox="1">
              <a:spLocks noChangeArrowheads="1"/>
            </p:cNvSpPr>
            <p:nvPr/>
          </p:nvSpPr>
          <p:spPr bwMode="auto">
            <a:xfrm>
              <a:off x="6338188"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35" name="矩形 34"/>
          <p:cNvSpPr/>
          <p:nvPr/>
        </p:nvSpPr>
        <p:spPr>
          <a:xfrm>
            <a:off x="6162675"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45" name="组合 44"/>
          <p:cNvGrpSpPr>
            <a:grpSpLocks/>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562793" y="1568061"/>
              <a:ext cx="803146" cy="966327"/>
              <a:chOff x="9562793" y="1568061"/>
              <a:chExt cx="803146" cy="966327"/>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3" name="组合 70"/>
              <p:cNvGrpSpPr>
                <a:grpSpLocks/>
              </p:cNvGrpSpPr>
              <p:nvPr/>
            </p:nvGrpSpPr>
            <p:grpSpPr bwMode="auto">
              <a:xfrm>
                <a:off x="9562793" y="2088558"/>
                <a:ext cx="803146" cy="445830"/>
                <a:chOff x="9503808" y="2106700"/>
                <a:chExt cx="803146" cy="445830"/>
              </a:xfrm>
            </p:grpSpPr>
            <p:sp>
              <p:nvSpPr>
                <p:cNvPr id="10294" name="文本框 7"/>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a:grpSpLocks/>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85" name="组合 39"/>
            <p:cNvGrpSpPr>
              <a:grpSpLocks/>
            </p:cNvGrpSpPr>
            <p:nvPr/>
          </p:nvGrpSpPr>
          <p:grpSpPr bwMode="auto">
            <a:xfrm>
              <a:off x="10975553" y="1504766"/>
              <a:ext cx="803146" cy="1029622"/>
              <a:chOff x="10975553" y="1504766"/>
              <a:chExt cx="803146" cy="1029622"/>
            </a:xfrm>
          </p:grpSpPr>
          <p:sp>
            <p:nvSpPr>
              <p:cNvPr id="10286" name="Freeform 48"/>
              <p:cNvSpPr>
                <a:spLocks noEditPoints="1"/>
              </p:cNvSpPr>
              <p:nvPr/>
            </p:nvSpPr>
            <p:spPr bwMode="auto">
              <a:xfrm>
                <a:off x="11227025" y="1504766"/>
                <a:ext cx="300203" cy="47690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7" name="组合 71"/>
              <p:cNvGrpSpPr>
                <a:grpSpLocks/>
              </p:cNvGrpSpPr>
              <p:nvPr/>
            </p:nvGrpSpPr>
            <p:grpSpPr bwMode="auto">
              <a:xfrm>
                <a:off x="10975553" y="2088558"/>
                <a:ext cx="803146" cy="445830"/>
                <a:chOff x="9503808" y="2106700"/>
                <a:chExt cx="803146" cy="445830"/>
              </a:xfrm>
            </p:grpSpPr>
            <p:sp>
              <p:nvSpPr>
                <p:cNvPr id="10288" name="文本框 72"/>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a:grpSpLocks/>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9" name="组合 40"/>
            <p:cNvGrpSpPr>
              <a:grpSpLocks/>
            </p:cNvGrpSpPr>
            <p:nvPr/>
          </p:nvGrpSpPr>
          <p:grpSpPr bwMode="auto">
            <a:xfrm>
              <a:off x="9562793" y="3085967"/>
              <a:ext cx="803146" cy="1140708"/>
              <a:chOff x="9562793" y="3085967"/>
              <a:chExt cx="803146" cy="1140708"/>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1" name="组合 76"/>
              <p:cNvGrpSpPr>
                <a:grpSpLocks/>
              </p:cNvGrpSpPr>
              <p:nvPr/>
            </p:nvGrpSpPr>
            <p:grpSpPr bwMode="auto">
              <a:xfrm>
                <a:off x="9562793" y="3780845"/>
                <a:ext cx="803146" cy="445830"/>
                <a:chOff x="9503808" y="2106700"/>
                <a:chExt cx="803146" cy="445830"/>
              </a:xfrm>
            </p:grpSpPr>
            <p:sp>
              <p:nvSpPr>
                <p:cNvPr id="10282" name="文本框 80"/>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3" name="组合 41"/>
            <p:cNvGrpSpPr>
              <a:grpSpLocks/>
            </p:cNvGrpSpPr>
            <p:nvPr/>
          </p:nvGrpSpPr>
          <p:grpSpPr bwMode="auto">
            <a:xfrm>
              <a:off x="10975553" y="3186220"/>
              <a:ext cx="803146" cy="1040455"/>
              <a:chOff x="10975553" y="3186220"/>
              <a:chExt cx="803146" cy="1040455"/>
            </a:xfrm>
          </p:grpSpPr>
          <p:sp>
            <p:nvSpPr>
              <p:cNvPr id="10274" name="Freeform 59"/>
              <p:cNvSpPr>
                <a:spLocks noEditPoints="1"/>
              </p:cNvSpPr>
              <p:nvPr/>
            </p:nvSpPr>
            <p:spPr bwMode="auto">
              <a:xfrm>
                <a:off x="11101376" y="3186220"/>
                <a:ext cx="551500"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75" name="组合 77"/>
              <p:cNvGrpSpPr>
                <a:grpSpLocks/>
              </p:cNvGrpSpPr>
              <p:nvPr/>
            </p:nvGrpSpPr>
            <p:grpSpPr bwMode="auto">
              <a:xfrm>
                <a:off x="10975553" y="3780845"/>
                <a:ext cx="803146" cy="445830"/>
                <a:chOff x="9503808" y="2106700"/>
                <a:chExt cx="803146" cy="445830"/>
              </a:xfrm>
            </p:grpSpPr>
            <p:sp>
              <p:nvSpPr>
                <p:cNvPr id="10276" name="文本框 7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a:grpSpLocks/>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7" name="组合 42"/>
            <p:cNvGrpSpPr>
              <a:grpSpLocks/>
            </p:cNvGrpSpPr>
            <p:nvPr/>
          </p:nvGrpSpPr>
          <p:grpSpPr bwMode="auto">
            <a:xfrm>
              <a:off x="9562793" y="4734711"/>
              <a:ext cx="803146" cy="1156221"/>
              <a:chOff x="9562793" y="4734711"/>
              <a:chExt cx="803146" cy="1156221"/>
            </a:xfrm>
          </p:grpSpPr>
          <p:sp>
            <p:nvSpPr>
              <p:cNvPr id="10268" name="Freeform 283"/>
              <p:cNvSpPr>
                <a:spLocks noEditPoints="1"/>
              </p:cNvSpPr>
              <p:nvPr/>
            </p:nvSpPr>
            <p:spPr bwMode="auto">
              <a:xfrm>
                <a:off x="9743708" y="4734711"/>
                <a:ext cx="441316" cy="559000"/>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9" name="组合 84"/>
              <p:cNvGrpSpPr>
                <a:grpSpLocks/>
              </p:cNvGrpSpPr>
              <p:nvPr/>
            </p:nvGrpSpPr>
            <p:grpSpPr bwMode="auto">
              <a:xfrm>
                <a:off x="9562793" y="5445102"/>
                <a:ext cx="803146" cy="445830"/>
                <a:chOff x="9503808" y="2106700"/>
                <a:chExt cx="803146" cy="445830"/>
              </a:xfrm>
            </p:grpSpPr>
            <p:sp>
              <p:nvSpPr>
                <p:cNvPr id="10270" name="文本框 8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a:grpSpLocks/>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1" name="组合 43"/>
            <p:cNvGrpSpPr>
              <a:grpSpLocks/>
            </p:cNvGrpSpPr>
            <p:nvPr/>
          </p:nvGrpSpPr>
          <p:grpSpPr bwMode="auto">
            <a:xfrm>
              <a:off x="10975553" y="4742336"/>
              <a:ext cx="803146" cy="1148596"/>
              <a:chOff x="10975553" y="4742336"/>
              <a:chExt cx="803146" cy="1148596"/>
            </a:xfrm>
          </p:grpSpPr>
          <p:sp>
            <p:nvSpPr>
              <p:cNvPr id="10262" name="Freeform 306"/>
              <p:cNvSpPr>
                <a:spLocks noEditPoints="1"/>
              </p:cNvSpPr>
              <p:nvPr/>
            </p:nvSpPr>
            <p:spPr bwMode="auto">
              <a:xfrm>
                <a:off x="11106874" y="474233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3" name="组合 85"/>
              <p:cNvGrpSpPr>
                <a:grpSpLocks/>
              </p:cNvGrpSpPr>
              <p:nvPr/>
            </p:nvGrpSpPr>
            <p:grpSpPr bwMode="auto">
              <a:xfrm>
                <a:off x="10975553" y="5445102"/>
                <a:ext cx="803146" cy="445830"/>
                <a:chOff x="9503808" y="2106700"/>
                <a:chExt cx="803146" cy="445830"/>
              </a:xfrm>
            </p:grpSpPr>
            <p:sp>
              <p:nvSpPr>
                <p:cNvPr id="10264" name="文本框 86"/>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nodeType="afterGroup">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23">
                                            <p:txEl>
                                              <p:pRg st="0" end="0"/>
                                            </p:txEl>
                                          </p:spTgt>
                                        </p:tgtEl>
                                      </p:cBhvr>
                                    </p:animEffect>
                                  </p:childTnLst>
                                </p:cTn>
                              </p:par>
                            </p:childTnLst>
                          </p:cTn>
                        </p:par>
                        <p:par>
                          <p:cTn id="34" fill="hold" nodeType="afterGroup">
                            <p:stCondLst>
                              <p:cond delay="1500"/>
                            </p:stCondLst>
                            <p:childTnLst>
                              <p:par>
                                <p:cTn id="35" presetID="12" presetClass="entr" presetSubtype="4" fill="hold" grpId="0" nodeType="after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 calcmode="lin" valueType="num">
                                      <p:cBhvr additive="base">
                                        <p:cTn id="37"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23">
                                            <p:txEl>
                                              <p:pRg st="2" end="2"/>
                                            </p:txEl>
                                          </p:spTgt>
                                        </p:tgtEl>
                                      </p:cBhvr>
                                    </p:animEffect>
                                  </p:childTnLst>
                                </p:cTn>
                              </p:par>
                            </p:childTnLst>
                          </p:cTn>
                        </p:par>
                        <p:par>
                          <p:cTn id="39" fill="hold" nodeType="afterGroup">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 calcmode="lin" valueType="num">
                                      <p:cBhvr additive="base">
                                        <p:cTn id="42"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3" dur="500"/>
                                        <p:tgtEl>
                                          <p:spTgt spid="23">
                                            <p:txEl>
                                              <p:pRg st="4" end="4"/>
                                            </p:txEl>
                                          </p:spTgt>
                                        </p:tgtEl>
                                      </p:cBhvr>
                                    </p:animEffect>
                                  </p:childTnLst>
                                </p:cTn>
                              </p:par>
                            </p:childTnLst>
                          </p:cTn>
                        </p:par>
                        <p:par>
                          <p:cTn id="44" fill="hold" nodeType="afterGroup">
                            <p:stCondLst>
                              <p:cond delay="2500"/>
                            </p:stCondLst>
                            <p:childTnLst>
                              <p:par>
                                <p:cTn id="45" presetID="22" presetClass="entr" presetSubtype="1"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par>
                          <p:cTn id="48" fill="hold" nodeType="afterGroup">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anim calcmode="lin" valueType="num">
                                      <p:cBhvr additive="base">
                                        <p:cTn id="51"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52" dur="500"/>
                                        <p:tgtEl>
                                          <p:spTgt spid="27">
                                            <p:txEl>
                                              <p:pRg st="0" end="0"/>
                                            </p:txEl>
                                          </p:spTgt>
                                        </p:tgtEl>
                                      </p:cBhvr>
                                    </p:animEffect>
                                  </p:childTnLst>
                                </p:cTn>
                              </p:par>
                            </p:childTnLst>
                          </p:cTn>
                        </p:par>
                        <p:par>
                          <p:cTn id="53" fill="hold" nodeType="afterGroup">
                            <p:stCondLst>
                              <p:cond delay="3500"/>
                            </p:stCondLst>
                            <p:childTnLst>
                              <p:par>
                                <p:cTn id="54" presetID="12" presetClass="entr" presetSubtype="4" fill="hold" grpId="0" nodeType="afterEffect">
                                  <p:stCondLst>
                                    <p:cond delay="0"/>
                                  </p:stCondLst>
                                  <p:childTnLst>
                                    <p:set>
                                      <p:cBhvr>
                                        <p:cTn id="55" dur="1" fill="hold">
                                          <p:stCondLst>
                                            <p:cond delay="0"/>
                                          </p:stCondLst>
                                        </p:cTn>
                                        <p:tgtEl>
                                          <p:spTgt spid="27">
                                            <p:txEl>
                                              <p:pRg st="2" end="2"/>
                                            </p:txEl>
                                          </p:spTgt>
                                        </p:tgtEl>
                                        <p:attrNameLst>
                                          <p:attrName>style.visibility</p:attrName>
                                        </p:attrNameLst>
                                      </p:cBhvr>
                                      <p:to>
                                        <p:strVal val="visible"/>
                                      </p:to>
                                    </p:set>
                                    <p:anim calcmode="lin" valueType="num">
                                      <p:cBhvr additive="base">
                                        <p:cTn id="56"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57" dur="500"/>
                                        <p:tgtEl>
                                          <p:spTgt spid="27">
                                            <p:txEl>
                                              <p:pRg st="2" end="2"/>
                                            </p:txEl>
                                          </p:spTgt>
                                        </p:tgtEl>
                                      </p:cBhvr>
                                    </p:animEffect>
                                  </p:childTnLst>
                                </p:cTn>
                              </p:par>
                            </p:childTnLst>
                          </p:cTn>
                        </p:par>
                        <p:par>
                          <p:cTn id="58" fill="hold" nodeType="afterGroup">
                            <p:stCondLst>
                              <p:cond delay="4000"/>
                            </p:stCondLst>
                            <p:childTnLst>
                              <p:par>
                                <p:cTn id="59" presetID="12" presetClass="entr" presetSubtype="4" fill="hold" grpId="0" nodeType="afterEffect">
                                  <p:stCondLst>
                                    <p:cond delay="0"/>
                                  </p:stCondLst>
                                  <p:childTnLst>
                                    <p:set>
                                      <p:cBhvr>
                                        <p:cTn id="60" dur="1" fill="hold">
                                          <p:stCondLst>
                                            <p:cond delay="0"/>
                                          </p:stCondLst>
                                        </p:cTn>
                                        <p:tgtEl>
                                          <p:spTgt spid="27">
                                            <p:txEl>
                                              <p:pRg st="4" end="4"/>
                                            </p:txEl>
                                          </p:spTgt>
                                        </p:tgtEl>
                                        <p:attrNameLst>
                                          <p:attrName>style.visibility</p:attrName>
                                        </p:attrNameLst>
                                      </p:cBhvr>
                                      <p:to>
                                        <p:strVal val="visible"/>
                                      </p:to>
                                    </p:set>
                                    <p:anim calcmode="lin" valueType="num">
                                      <p:cBhvr additive="base">
                                        <p:cTn id="61"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62" dur="500"/>
                                        <p:tgtEl>
                                          <p:spTgt spid="27">
                                            <p:txEl>
                                              <p:pRg st="4" end="4"/>
                                            </p:txEl>
                                          </p:spTgt>
                                        </p:tgtEl>
                                      </p:cBhvr>
                                    </p:animEffect>
                                  </p:childTnLst>
                                </p:cTn>
                              </p:par>
                            </p:childTnLst>
                          </p:cTn>
                        </p:par>
                        <p:par>
                          <p:cTn id="63" fill="hold" nodeType="afterGroup">
                            <p:stCondLst>
                              <p:cond delay="4500"/>
                            </p:stCondLst>
                            <p:childTnLst>
                              <p:par>
                                <p:cTn id="64" presetID="22" presetClass="entr" presetSubtype="1"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par>
                          <p:cTn id="67" fill="hold" nodeType="afterGroup">
                            <p:stCondLst>
                              <p:cond delay="5000"/>
                            </p:stCondLst>
                            <p:childTnLst>
                              <p:par>
                                <p:cTn id="68" presetID="12" presetClass="entr" presetSubtype="4" fill="hold" grpId="0" nodeType="afterEffect">
                                  <p:stCondLst>
                                    <p:cond delay="0"/>
                                  </p:stCondLst>
                                  <p:childTnLst>
                                    <p:set>
                                      <p:cBhvr>
                                        <p:cTn id="69" dur="1" fill="hold">
                                          <p:stCondLst>
                                            <p:cond delay="0"/>
                                          </p:stCondLst>
                                        </p:cTn>
                                        <p:tgtEl>
                                          <p:spTgt spid="35">
                                            <p:txEl>
                                              <p:pRg st="0" end="0"/>
                                            </p:txEl>
                                          </p:spTgt>
                                        </p:tgtEl>
                                        <p:attrNameLst>
                                          <p:attrName>style.visibility</p:attrName>
                                        </p:attrNameLst>
                                      </p:cBhvr>
                                      <p:to>
                                        <p:strVal val="visible"/>
                                      </p:to>
                                    </p:set>
                                    <p:anim calcmode="lin" valueType="num">
                                      <p:cBhvr additive="base">
                                        <p:cTn id="70"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71" dur="500"/>
                                        <p:tgtEl>
                                          <p:spTgt spid="35">
                                            <p:txEl>
                                              <p:pRg st="0" end="0"/>
                                            </p:txEl>
                                          </p:spTgt>
                                        </p:tgtEl>
                                      </p:cBhvr>
                                    </p:animEffect>
                                  </p:childTnLst>
                                </p:cTn>
                              </p:par>
                            </p:childTnLst>
                          </p:cTn>
                        </p:par>
                        <p:par>
                          <p:cTn id="72" fill="hold" nodeType="afterGroup">
                            <p:stCondLst>
                              <p:cond delay="5500"/>
                            </p:stCondLst>
                            <p:childTnLst>
                              <p:par>
                                <p:cTn id="73" presetID="12" presetClass="entr" presetSubtype="4" fill="hold" grpId="0" nodeType="afterEffect">
                                  <p:stCondLst>
                                    <p:cond delay="0"/>
                                  </p:stCondLst>
                                  <p:childTnLst>
                                    <p:set>
                                      <p:cBhvr>
                                        <p:cTn id="74" dur="1" fill="hold">
                                          <p:stCondLst>
                                            <p:cond delay="0"/>
                                          </p:stCondLst>
                                        </p:cTn>
                                        <p:tgtEl>
                                          <p:spTgt spid="35">
                                            <p:txEl>
                                              <p:pRg st="2" end="2"/>
                                            </p:txEl>
                                          </p:spTgt>
                                        </p:tgtEl>
                                        <p:attrNameLst>
                                          <p:attrName>style.visibility</p:attrName>
                                        </p:attrNameLst>
                                      </p:cBhvr>
                                      <p:to>
                                        <p:strVal val="visible"/>
                                      </p:to>
                                    </p:set>
                                    <p:anim calcmode="lin" valueType="num">
                                      <p:cBhvr additive="base">
                                        <p:cTn id="75" dur="500"/>
                                        <p:tgtEl>
                                          <p:spTgt spid="35">
                                            <p:txEl>
                                              <p:pRg st="2" end="2"/>
                                            </p:txEl>
                                          </p:spTgt>
                                        </p:tgtEl>
                                        <p:attrNameLst>
                                          <p:attrName>ppt_y</p:attrName>
                                        </p:attrNameLst>
                                      </p:cBhvr>
                                      <p:tavLst>
                                        <p:tav tm="0">
                                          <p:val>
                                            <p:strVal val="#ppt_y+#ppt_h*1.125000"/>
                                          </p:val>
                                        </p:tav>
                                        <p:tav tm="100000">
                                          <p:val>
                                            <p:strVal val="#ppt_y"/>
                                          </p:val>
                                        </p:tav>
                                      </p:tavLst>
                                    </p:anim>
                                    <p:animEffect transition="in" filter="wipe(up)">
                                      <p:cBhvr>
                                        <p:cTn id="76" dur="500"/>
                                        <p:tgtEl>
                                          <p:spTgt spid="35">
                                            <p:txEl>
                                              <p:pRg st="2" end="2"/>
                                            </p:txEl>
                                          </p:spTgt>
                                        </p:tgtEl>
                                      </p:cBhvr>
                                    </p:animEffect>
                                  </p:childTnLst>
                                </p:cTn>
                              </p:par>
                            </p:childTnLst>
                          </p:cTn>
                        </p:par>
                        <p:par>
                          <p:cTn id="77" fill="hold" nodeType="afterGroup">
                            <p:stCondLst>
                              <p:cond delay="6000"/>
                            </p:stCondLst>
                            <p:childTnLst>
                              <p:par>
                                <p:cTn id="78" presetID="12" presetClass="entr" presetSubtype="4" fill="hold" grpId="0" nodeType="afterEffect">
                                  <p:stCondLst>
                                    <p:cond delay="0"/>
                                  </p:stCondLst>
                                  <p:childTnLst>
                                    <p:set>
                                      <p:cBhvr>
                                        <p:cTn id="79" dur="1" fill="hold">
                                          <p:stCondLst>
                                            <p:cond delay="0"/>
                                          </p:stCondLst>
                                        </p:cTn>
                                        <p:tgtEl>
                                          <p:spTgt spid="35">
                                            <p:txEl>
                                              <p:pRg st="4" end="4"/>
                                            </p:txEl>
                                          </p:spTgt>
                                        </p:tgtEl>
                                        <p:attrNameLst>
                                          <p:attrName>style.visibility</p:attrName>
                                        </p:attrNameLst>
                                      </p:cBhvr>
                                      <p:to>
                                        <p:strVal val="visible"/>
                                      </p:to>
                                    </p:set>
                                    <p:anim calcmode="lin" valueType="num">
                                      <p:cBhvr additive="base">
                                        <p:cTn id="80" dur="500"/>
                                        <p:tgtEl>
                                          <p:spTgt spid="35">
                                            <p:txEl>
                                              <p:pRg st="4" end="4"/>
                                            </p:txEl>
                                          </p:spTgt>
                                        </p:tgtEl>
                                        <p:attrNameLst>
                                          <p:attrName>ppt_y</p:attrName>
                                        </p:attrNameLst>
                                      </p:cBhvr>
                                      <p:tavLst>
                                        <p:tav tm="0">
                                          <p:val>
                                            <p:strVal val="#ppt_y+#ppt_h*1.125000"/>
                                          </p:val>
                                        </p:tav>
                                        <p:tav tm="100000">
                                          <p:val>
                                            <p:strVal val="#ppt_y"/>
                                          </p:val>
                                        </p:tav>
                                      </p:tavLst>
                                    </p:anim>
                                    <p:animEffect transition="in" filter="wipe(up)">
                                      <p:cBhvr>
                                        <p:cTn id="81" dur="500"/>
                                        <p:tgtEl>
                                          <p:spTgt spid="35">
                                            <p:txEl>
                                              <p:pRg st="4" end="4"/>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ntr" presetSubtype="16"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p:cTn id="86" dur="500" fill="hold"/>
                                        <p:tgtEl>
                                          <p:spTgt spid="45"/>
                                        </p:tgtEl>
                                        <p:attrNameLst>
                                          <p:attrName>ppt_w</p:attrName>
                                        </p:attrNameLst>
                                      </p:cBhvr>
                                      <p:tavLst>
                                        <p:tav tm="0">
                                          <p:val>
                                            <p:fltVal val="0"/>
                                          </p:val>
                                        </p:tav>
                                        <p:tav tm="100000">
                                          <p:val>
                                            <p:strVal val="#ppt_w"/>
                                          </p:val>
                                        </p:tav>
                                      </p:tavLst>
                                    </p:anim>
                                    <p:anim calcmode="lin" valueType="num">
                                      <p:cBhvr>
                                        <p:cTn id="87" dur="500" fill="hold"/>
                                        <p:tgtEl>
                                          <p:spTgt spid="45"/>
                                        </p:tgtEl>
                                        <p:attrNameLst>
                                          <p:attrName>ppt_h</p:attrName>
                                        </p:attrNameLst>
                                      </p:cBhvr>
                                      <p:tavLst>
                                        <p:tav tm="0">
                                          <p:val>
                                            <p:fltVal val="0"/>
                                          </p:val>
                                        </p:tav>
                                        <p:tav tm="100000">
                                          <p:val>
                                            <p:strVal val="#ppt_h"/>
                                          </p:val>
                                        </p:tav>
                                      </p:tavLst>
                                    </p:anim>
                                    <p:animEffect transition="in" filter="fade">
                                      <p:cBhvr>
                                        <p:cTn id="88" dur="500"/>
                                        <p:tgtEl>
                                          <p:spTgt spid="45"/>
                                        </p:tgtEl>
                                      </p:cBhvr>
                                    </p:animEffect>
                                  </p:childTnLst>
                                </p:cTn>
                              </p:par>
                              <p:par>
                                <p:cTn id="89" presetID="53" presetClass="entr" presetSubtype="16" fill="hold" nodeType="withEffect">
                                  <p:stCondLst>
                                    <p:cond delay="25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childTnLst>
                                </p:cTn>
                              </p:par>
                              <p:par>
                                <p:cTn id="94" presetID="53" presetClass="entr" presetSubtype="16" fill="hold" nodeType="withEffect">
                                  <p:stCondLst>
                                    <p:cond delay="50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Effect transition="in" filter="fade">
                                      <p:cBhvr>
                                        <p:cTn id="98" dur="500"/>
                                        <p:tgtEl>
                                          <p:spTgt spid="47"/>
                                        </p:tgtEl>
                                      </p:cBhvr>
                                    </p:animEffect>
                                  </p:childTnLst>
                                </p:cTn>
                              </p:par>
                              <p:par>
                                <p:cTn id="99" presetID="53" presetClass="entr" presetSubtype="16" fill="hold" nodeType="withEffect">
                                  <p:stCondLst>
                                    <p:cond delay="75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500" fill="hold"/>
                                        <p:tgtEl>
                                          <p:spTgt spid="49"/>
                                        </p:tgtEl>
                                        <p:attrNameLst>
                                          <p:attrName>ppt_w</p:attrName>
                                        </p:attrNameLst>
                                      </p:cBhvr>
                                      <p:tavLst>
                                        <p:tav tm="0">
                                          <p:val>
                                            <p:fltVal val="0"/>
                                          </p:val>
                                        </p:tav>
                                        <p:tav tm="100000">
                                          <p:val>
                                            <p:strVal val="#ppt_w"/>
                                          </p:val>
                                        </p:tav>
                                      </p:tavLst>
                                    </p:anim>
                                    <p:anim calcmode="lin" valueType="num">
                                      <p:cBhvr>
                                        <p:cTn id="102" dur="500" fill="hold"/>
                                        <p:tgtEl>
                                          <p:spTgt spid="49"/>
                                        </p:tgtEl>
                                        <p:attrNameLst>
                                          <p:attrName>ppt_h</p:attrName>
                                        </p:attrNameLst>
                                      </p:cBhvr>
                                      <p:tavLst>
                                        <p:tav tm="0">
                                          <p:val>
                                            <p:fltVal val="0"/>
                                          </p:val>
                                        </p:tav>
                                        <p:tav tm="100000">
                                          <p:val>
                                            <p:strVal val="#ppt_h"/>
                                          </p:val>
                                        </p:tav>
                                      </p:tavLst>
                                    </p:anim>
                                    <p:animEffect transition="in" filter="fade">
                                      <p:cBhvr>
                                        <p:cTn id="103" dur="500"/>
                                        <p:tgtEl>
                                          <p:spTgt spid="49"/>
                                        </p:tgtEl>
                                      </p:cBhvr>
                                    </p:animEffect>
                                  </p:childTnLst>
                                </p:cTn>
                              </p:par>
                              <p:par>
                                <p:cTn id="104" presetID="53" presetClass="entr" presetSubtype="16" fill="hold" nodeType="withEffect">
                                  <p:stCondLst>
                                    <p:cond delay="1000"/>
                                  </p:stCondLst>
                                  <p:childTnLst>
                                    <p:set>
                                      <p:cBhvr>
                                        <p:cTn id="105" dur="1" fill="hold">
                                          <p:stCondLst>
                                            <p:cond delay="0"/>
                                          </p:stCondLst>
                                        </p:cTn>
                                        <p:tgtEl>
                                          <p:spTgt spid="50"/>
                                        </p:tgtEl>
                                        <p:attrNameLst>
                                          <p:attrName>style.visibility</p:attrName>
                                        </p:attrNameLst>
                                      </p:cBhvr>
                                      <p:to>
                                        <p:strVal val="visible"/>
                                      </p:to>
                                    </p:set>
                                    <p:anim calcmode="lin" valueType="num">
                                      <p:cBhvr>
                                        <p:cTn id="106" dur="500" fill="hold"/>
                                        <p:tgtEl>
                                          <p:spTgt spid="50"/>
                                        </p:tgtEl>
                                        <p:attrNameLst>
                                          <p:attrName>ppt_w</p:attrName>
                                        </p:attrNameLst>
                                      </p:cBhvr>
                                      <p:tavLst>
                                        <p:tav tm="0">
                                          <p:val>
                                            <p:fltVal val="0"/>
                                          </p:val>
                                        </p:tav>
                                        <p:tav tm="100000">
                                          <p:val>
                                            <p:strVal val="#ppt_w"/>
                                          </p:val>
                                        </p:tav>
                                      </p:tavLst>
                                    </p:anim>
                                    <p:anim calcmode="lin" valueType="num">
                                      <p:cBhvr>
                                        <p:cTn id="107" dur="500" fill="hold"/>
                                        <p:tgtEl>
                                          <p:spTgt spid="50"/>
                                        </p:tgtEl>
                                        <p:attrNameLst>
                                          <p:attrName>ppt_h</p:attrName>
                                        </p:attrNameLst>
                                      </p:cBhvr>
                                      <p:tavLst>
                                        <p:tav tm="0">
                                          <p:val>
                                            <p:fltVal val="0"/>
                                          </p:val>
                                        </p:tav>
                                        <p:tav tm="100000">
                                          <p:val>
                                            <p:strVal val="#ppt_h"/>
                                          </p:val>
                                        </p:tav>
                                      </p:tavLst>
                                    </p:anim>
                                    <p:animEffect transition="in" filter="fade">
                                      <p:cBhvr>
                                        <p:cTn id="108" dur="500"/>
                                        <p:tgtEl>
                                          <p:spTgt spid="50"/>
                                        </p:tgtEl>
                                      </p:cBhvr>
                                    </p:animEffect>
                                  </p:childTnLst>
                                </p:cTn>
                              </p:par>
                              <p:par>
                                <p:cTn id="109" presetID="53" presetClass="entr" presetSubtype="16" fill="hold" nodeType="withEffect">
                                  <p:stCondLst>
                                    <p:cond delay="1250"/>
                                  </p:stCondLst>
                                  <p:childTnLst>
                                    <p:set>
                                      <p:cBhvr>
                                        <p:cTn id="110" dur="1" fill="hold">
                                          <p:stCondLst>
                                            <p:cond delay="0"/>
                                          </p:stCondLst>
                                        </p:cTn>
                                        <p:tgtEl>
                                          <p:spTgt spid="51"/>
                                        </p:tgtEl>
                                        <p:attrNameLst>
                                          <p:attrName>style.visibility</p:attrName>
                                        </p:attrNameLst>
                                      </p:cBhvr>
                                      <p:to>
                                        <p:strVal val="visible"/>
                                      </p:to>
                                    </p:set>
                                    <p:anim calcmode="lin" valueType="num">
                                      <p:cBhvr>
                                        <p:cTn id="111" dur="500" fill="hold"/>
                                        <p:tgtEl>
                                          <p:spTgt spid="51"/>
                                        </p:tgtEl>
                                        <p:attrNameLst>
                                          <p:attrName>ppt_w</p:attrName>
                                        </p:attrNameLst>
                                      </p:cBhvr>
                                      <p:tavLst>
                                        <p:tav tm="0">
                                          <p:val>
                                            <p:fltVal val="0"/>
                                          </p:val>
                                        </p:tav>
                                        <p:tav tm="100000">
                                          <p:val>
                                            <p:strVal val="#ppt_w"/>
                                          </p:val>
                                        </p:tav>
                                      </p:tavLst>
                                    </p:anim>
                                    <p:anim calcmode="lin" valueType="num">
                                      <p:cBhvr>
                                        <p:cTn id="112" dur="500" fill="hold"/>
                                        <p:tgtEl>
                                          <p:spTgt spid="51"/>
                                        </p:tgtEl>
                                        <p:attrNameLst>
                                          <p:attrName>ppt_h</p:attrName>
                                        </p:attrNameLst>
                                      </p:cBhvr>
                                      <p:tavLst>
                                        <p:tav tm="0">
                                          <p:val>
                                            <p:fltVal val="0"/>
                                          </p:val>
                                        </p:tav>
                                        <p:tav tm="100000">
                                          <p:val>
                                            <p:strVal val="#ppt_h"/>
                                          </p:val>
                                        </p:tav>
                                      </p:tavLst>
                                    </p:anim>
                                    <p:animEffect transition="in" filter="fade">
                                      <p:cBhvr>
                                        <p:cTn id="1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uild="p" bldLvl="3"/>
      <p:bldP spid="27" grpId="0" build="p" bldLvl="3"/>
      <p:bldP spid="35"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项目方案设计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 name="组合 32"/>
          <p:cNvGrpSpPr>
            <a:grpSpLocks/>
          </p:cNvGrpSpPr>
          <p:nvPr/>
        </p:nvGrpSpPr>
        <p:grpSpPr bwMode="auto">
          <a:xfrm>
            <a:off x="2289175" y="4491038"/>
            <a:ext cx="3168650" cy="1876425"/>
            <a:chOff x="1896905" y="629070"/>
            <a:chExt cx="3168549" cy="1875234"/>
          </a:xfrm>
        </p:grpSpPr>
        <p:sp>
          <p:nvSpPr>
            <p:cNvPr id="34" name="文本框 33"/>
            <p:cNvSpPr txBox="1"/>
            <p:nvPr/>
          </p:nvSpPr>
          <p:spPr>
            <a:xfrm>
              <a:off x="1896905" y="629070"/>
              <a:ext cx="3168549" cy="399796"/>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5" name="矩形 34"/>
            <p:cNvSpPr/>
            <p:nvPr/>
          </p:nvSpPr>
          <p:spPr>
            <a:xfrm>
              <a:off x="1933417" y="1027279"/>
              <a:ext cx="2381174" cy="1477025"/>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2173287"/>
            <a:chOff x="1820705" y="667170"/>
            <a:chExt cx="3168549" cy="2173512"/>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9" name="矩形 38"/>
            <p:cNvSpPr/>
            <p:nvPr/>
          </p:nvSpPr>
          <p:spPr>
            <a:xfrm>
              <a:off x="1858804" y="1132355"/>
              <a:ext cx="2324026" cy="1708327"/>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a:t>
              </a: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2884487"/>
            <a:chOff x="1896905" y="667170"/>
            <a:chExt cx="3168549" cy="2885059"/>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3" name="矩形 42"/>
            <p:cNvSpPr/>
            <p:nvPr/>
          </p:nvSpPr>
          <p:spPr>
            <a:xfrm>
              <a:off x="1896905" y="1151453"/>
              <a:ext cx="2312914" cy="2400776"/>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a:t>
              </a: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3633788"/>
            <a:chOff x="1896905" y="667170"/>
            <a:chExt cx="3168549" cy="363425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7" name="矩形 46"/>
            <p:cNvSpPr/>
            <p:nvPr/>
          </p:nvSpPr>
          <p:spPr>
            <a:xfrm>
              <a:off x="1901668" y="1208577"/>
              <a:ext cx="2512932" cy="3092843"/>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 searching. otherwise you will never know. searching. </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MAIN IDEA</a:t>
            </a:r>
            <a:endParaRPr lang="zh-CN" altLang="en-US" sz="2400" b="1" dirty="0">
              <a:solidFill>
                <a:srgbClr val="044875"/>
              </a:solidFill>
              <a:latin typeface="+mj-lt"/>
              <a:ea typeface="+mn-ea"/>
              <a:cs typeface="Arial" panose="020B0604020202020204" pitchFamily="34" charset="0"/>
            </a:endParaRPr>
          </a:p>
        </p:txBody>
      </p:sp>
      <p:grpSp>
        <p:nvGrpSpPr>
          <p:cNvPr id="3" name="组合 2"/>
          <p:cNvGrpSpPr>
            <a:grpSpLocks/>
          </p:cNvGrpSpPr>
          <p:nvPr/>
        </p:nvGrpSpPr>
        <p:grpSpPr bwMode="auto">
          <a:xfrm>
            <a:off x="374650" y="1177925"/>
            <a:ext cx="7248525" cy="1322388"/>
            <a:chOff x="374813" y="940642"/>
            <a:chExt cx="7248135" cy="132343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600226" y="940642"/>
              <a:ext cx="7022722" cy="1323439"/>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4" fill="hold" nodeType="withEffect">
                                  <p:stCondLst>
                                    <p:cond delay="25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ppt_y</p:attrName>
                                        </p:attrNameLst>
                                      </p:cBhvr>
                                      <p:tavLst>
                                        <p:tav tm="0">
                                          <p:val>
                                            <p:strVal val="#ppt_y+#ppt_h*1.125000"/>
                                          </p:val>
                                        </p:tav>
                                        <p:tav tm="100000">
                                          <p:val>
                                            <p:strVal val="#ppt_y"/>
                                          </p:val>
                                        </p:tav>
                                      </p:tavLst>
                                    </p:anim>
                                    <p:animEffect transition="in" filter="wipe(up)">
                                      <p:cBhvr>
                                        <p:cTn id="56" dur="500"/>
                                        <p:tgtEl>
                                          <p:spTgt spid="33"/>
                                        </p:tgtEl>
                                      </p:cBhvr>
                                    </p:animEffect>
                                  </p:childTnLst>
                                </p:cTn>
                              </p:par>
                              <p:par>
                                <p:cTn id="57" presetID="12" presetClass="entr" presetSubtype="4" fill="hold" nodeType="withEffect">
                                  <p:stCondLst>
                                    <p:cond delay="50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ppt_y</p:attrName>
                                        </p:attrNameLst>
                                      </p:cBhvr>
                                      <p:tavLst>
                                        <p:tav tm="0">
                                          <p:val>
                                            <p:strVal val="#ppt_y+#ppt_h*1.125000"/>
                                          </p:val>
                                        </p:tav>
                                        <p:tav tm="100000">
                                          <p:val>
                                            <p:strVal val="#ppt_y"/>
                                          </p:val>
                                        </p:tav>
                                      </p:tavLst>
                                    </p:anim>
                                    <p:animEffect transition="in" filter="wipe(up)">
                                      <p:cBhvr>
                                        <p:cTn id="60" dur="500"/>
                                        <p:tgtEl>
                                          <p:spTgt spid="37"/>
                                        </p:tgtEl>
                                      </p:cBhvr>
                                    </p:animEffect>
                                  </p:childTnLst>
                                </p:cTn>
                              </p:par>
                              <p:par>
                                <p:cTn id="61" presetID="12" presetClass="entr" presetSubtype="4" fill="hold" nodeType="withEffect">
                                  <p:stCondLst>
                                    <p:cond delay="50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p:tgtEl>
                                          <p:spTgt spid="41"/>
                                        </p:tgtEl>
                                        <p:attrNameLst>
                                          <p:attrName>ppt_y</p:attrName>
                                        </p:attrNameLst>
                                      </p:cBhvr>
                                      <p:tavLst>
                                        <p:tav tm="0">
                                          <p:val>
                                            <p:strVal val="#ppt_y+#ppt_h*1.125000"/>
                                          </p:val>
                                        </p:tav>
                                        <p:tav tm="100000">
                                          <p:val>
                                            <p:strVal val="#ppt_y"/>
                                          </p:val>
                                        </p:tav>
                                      </p:tavLst>
                                    </p:anim>
                                    <p:animEffect transition="in" filter="wipe(up)">
                                      <p:cBhvr>
                                        <p:cTn id="64" dur="500"/>
                                        <p:tgtEl>
                                          <p:spTgt spid="41"/>
                                        </p:tgtEl>
                                      </p:cBhvr>
                                    </p:animEffect>
                                  </p:childTnLst>
                                </p:cTn>
                              </p:par>
                              <p:par>
                                <p:cTn id="65" presetID="12" presetClass="entr" presetSubtype="4" fill="hold" nodeType="withEffect">
                                  <p:stCondLst>
                                    <p:cond delay="75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p:tgtEl>
                                          <p:spTgt spid="45"/>
                                        </p:tgtEl>
                                        <p:attrNameLst>
                                          <p:attrName>ppt_y</p:attrName>
                                        </p:attrNameLst>
                                      </p:cBhvr>
                                      <p:tavLst>
                                        <p:tav tm="0">
                                          <p:val>
                                            <p:strVal val="#ppt_y+#ppt_h*1.125000"/>
                                          </p:val>
                                        </p:tav>
                                        <p:tav tm="100000">
                                          <p:val>
                                            <p:strVal val="#ppt_y"/>
                                          </p:val>
                                        </p:tav>
                                      </p:tavLst>
                                    </p:anim>
                                    <p:animEffect transition="in" filter="wipe(up)">
                                      <p:cBhvr>
                                        <p:cTn id="68" dur="500"/>
                                        <p:tgtEl>
                                          <p:spTgt spid="4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409950" cy="585788"/>
            <a:chOff x="551544" y="82976"/>
            <a:chExt cx="3409770" cy="584775"/>
          </a:xfrm>
        </p:grpSpPr>
        <p:sp>
          <p:nvSpPr>
            <p:cNvPr id="13336" name="文本框 4"/>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6" name="文本框 5"/>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5" name="组合 14"/>
          <p:cNvGrpSpPr>
            <a:grpSpLocks/>
          </p:cNvGrpSpPr>
          <p:nvPr/>
        </p:nvGrpSpPr>
        <p:grpSpPr bwMode="auto">
          <a:xfrm>
            <a:off x="414338" y="1701800"/>
            <a:ext cx="3752850" cy="2473325"/>
            <a:chOff x="361950" y="2147192"/>
            <a:chExt cx="3752851" cy="2472724"/>
          </a:xfrm>
        </p:grpSpPr>
        <p:pic>
          <p:nvPicPr>
            <p:cNvPr id="13334"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951" y="2147193"/>
              <a:ext cx="3752850" cy="247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1950" y="2147192"/>
              <a:ext cx="3752851" cy="2472724"/>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 name="矩形 13"/>
          <p:cNvSpPr/>
          <p:nvPr/>
        </p:nvSpPr>
        <p:spPr>
          <a:xfrm>
            <a:off x="411163" y="4256088"/>
            <a:ext cx="8313737" cy="2014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2" name="组合 31"/>
          <p:cNvGrpSpPr>
            <a:grpSpLocks/>
          </p:cNvGrpSpPr>
          <p:nvPr/>
        </p:nvGrpSpPr>
        <p:grpSpPr bwMode="auto">
          <a:xfrm>
            <a:off x="414338" y="927100"/>
            <a:ext cx="8310562" cy="704850"/>
            <a:chOff x="413564" y="926315"/>
            <a:chExt cx="8311335" cy="704850"/>
          </a:xfrm>
        </p:grpSpPr>
        <p:sp>
          <p:nvSpPr>
            <p:cNvPr id="10" name="矩形 9"/>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燕尾形 16"/>
          <p:cNvSpPr/>
          <p:nvPr/>
        </p:nvSpPr>
        <p:spPr>
          <a:xfrm>
            <a:off x="7869238" y="1089025"/>
            <a:ext cx="447675" cy="388938"/>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9" name="文本框 18"/>
          <p:cNvSpPr txBox="1"/>
          <p:nvPr/>
        </p:nvSpPr>
        <p:spPr>
          <a:xfrm>
            <a:off x="4260850" y="1770063"/>
            <a:ext cx="3168650" cy="523875"/>
          </a:xfrm>
          <a:prstGeom prst="rect">
            <a:avLst/>
          </a:prstGeom>
          <a:noFill/>
        </p:spPr>
        <p:txBody>
          <a:bodyPr>
            <a:spAutoFit/>
          </a:bodyPr>
          <a:lstStyle/>
          <a:p>
            <a:pPr eaLnBrk="1" fontAlgn="auto" hangingPunct="1">
              <a:spcBef>
                <a:spcPts val="0"/>
              </a:spcBef>
              <a:spcAft>
                <a:spcPts val="0"/>
              </a:spcAft>
              <a:defRPr/>
            </a:pPr>
            <a:r>
              <a:rPr lang="en-US" altLang="zh-CN" sz="2800" b="1" dirty="0">
                <a:solidFill>
                  <a:srgbClr val="044875"/>
                </a:solidFill>
                <a:latin typeface="+mj-lt"/>
                <a:ea typeface="+mn-ea"/>
                <a:cs typeface="Arial" panose="020B0604020202020204" pitchFamily="34" charset="0"/>
              </a:rPr>
              <a:t>Add Your Title Here</a:t>
            </a:r>
            <a:endParaRPr lang="zh-CN" altLang="en-US" sz="2800" b="1" dirty="0">
              <a:solidFill>
                <a:srgbClr val="044875"/>
              </a:solidFill>
              <a:latin typeface="+mj-lt"/>
              <a:ea typeface="+mn-ea"/>
              <a:cs typeface="Arial" panose="020B0604020202020204" pitchFamily="34" charset="0"/>
            </a:endParaRPr>
          </a:p>
        </p:txBody>
      </p:sp>
      <p:sp>
        <p:nvSpPr>
          <p:cNvPr id="22" name="矩形 21"/>
          <p:cNvSpPr>
            <a:spLocks noChangeArrowheads="1"/>
          </p:cNvSpPr>
          <p:nvPr/>
        </p:nvSpPr>
        <p:spPr bwMode="auto">
          <a:xfrm>
            <a:off x="4256088" y="2298700"/>
            <a:ext cx="446881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2000"/>
              </a:lnSpc>
            </a:pPr>
            <a:r>
              <a:rPr lang="en-US" altLang="zh-CN" sz="2000">
                <a:solidFill>
                  <a:srgbClr val="044875"/>
                </a:solidFill>
                <a:cs typeface="Arial" pitchFamily="34" charset="0"/>
              </a:rPr>
              <a:t>Remember that happiness is a way of travel, not a destination. Sometimes you need to look back, otherwise you will never know what you have lost. Remember that happiness is a way of travel, not a destination. Sometimes you need to look back.</a:t>
            </a:r>
          </a:p>
        </p:txBody>
      </p:sp>
      <p:sp>
        <p:nvSpPr>
          <p:cNvPr id="23" name="矩形 22"/>
          <p:cNvSpPr>
            <a:spLocks noChangeArrowheads="1"/>
          </p:cNvSpPr>
          <p:nvPr/>
        </p:nvSpPr>
        <p:spPr bwMode="auto">
          <a:xfrm>
            <a:off x="419100" y="4495800"/>
            <a:ext cx="83058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sp>
        <p:nvSpPr>
          <p:cNvPr id="24" name="矩形 23"/>
          <p:cNvSpPr>
            <a:spLocks noChangeArrowheads="1"/>
          </p:cNvSpPr>
          <p:nvPr/>
        </p:nvSpPr>
        <p:spPr bwMode="auto">
          <a:xfrm>
            <a:off x="419100" y="5340350"/>
            <a:ext cx="83058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grpSp>
        <p:nvGrpSpPr>
          <p:cNvPr id="1047" name="组合 1046"/>
          <p:cNvGrpSpPr>
            <a:grpSpLocks/>
          </p:cNvGrpSpPr>
          <p:nvPr/>
        </p:nvGrpSpPr>
        <p:grpSpPr bwMode="auto">
          <a:xfrm>
            <a:off x="9239250" y="927100"/>
            <a:ext cx="2640013" cy="5435600"/>
            <a:chOff x="8776885" y="861028"/>
            <a:chExt cx="2639913" cy="5435918"/>
          </a:xfrm>
        </p:grpSpPr>
        <p:pic>
          <p:nvPicPr>
            <p:cNvPr id="62" name="图片 61"/>
            <p:cNvPicPr>
              <a:picLocks noChangeAspect="1"/>
            </p:cNvPicPr>
            <p:nvPr/>
          </p:nvPicPr>
          <p:blipFill>
            <a:blip r:embed="rId3"/>
            <a:srcRect l="29228" r="29942" b="12478"/>
            <a:stretch>
              <a:fillRect/>
            </a:stretch>
          </p:blipFill>
          <p:spPr>
            <a:xfrm>
              <a:off x="8776885" y="861028"/>
              <a:ext cx="2639913" cy="5435918"/>
            </a:xfrm>
            <a:custGeom>
              <a:avLst/>
              <a:gdLst>
                <a:gd name="connsiteX0" fmla="*/ 0 w 2080378"/>
                <a:gd name="connsiteY0" fmla="*/ 0 h 4283764"/>
                <a:gd name="connsiteX1" fmla="*/ 2080378 w 2080378"/>
                <a:gd name="connsiteY1" fmla="*/ 0 h 4283764"/>
                <a:gd name="connsiteX2" fmla="*/ 2080378 w 2080378"/>
                <a:gd name="connsiteY2" fmla="*/ 4283764 h 4283764"/>
                <a:gd name="connsiteX3" fmla="*/ 0 w 2080378"/>
                <a:gd name="connsiteY3" fmla="*/ 4283764 h 4283764"/>
              </a:gdLst>
              <a:ahLst/>
              <a:cxnLst>
                <a:cxn ang="0">
                  <a:pos x="connsiteX0" y="connsiteY0"/>
                </a:cxn>
                <a:cxn ang="0">
                  <a:pos x="connsiteX1" y="connsiteY1"/>
                </a:cxn>
                <a:cxn ang="0">
                  <a:pos x="connsiteX2" y="connsiteY2"/>
                </a:cxn>
                <a:cxn ang="0">
                  <a:pos x="connsiteX3" y="connsiteY3"/>
                </a:cxn>
              </a:cxnLst>
              <a:rect l="l" t="t" r="r" b="b"/>
              <a:pathLst>
                <a:path w="2080378" h="4283764">
                  <a:moveTo>
                    <a:pt x="0" y="0"/>
                  </a:moveTo>
                  <a:lnTo>
                    <a:pt x="2080378" y="0"/>
                  </a:lnTo>
                  <a:lnTo>
                    <a:pt x="2080378" y="4283764"/>
                  </a:lnTo>
                  <a:lnTo>
                    <a:pt x="0" y="4283764"/>
                  </a:lnTo>
                  <a:close/>
                </a:path>
              </a:pathLst>
            </a:custGeom>
          </p:spPr>
        </p:pic>
        <p:pic>
          <p:nvPicPr>
            <p:cNvPr id="13330" name="图片 1043"/>
            <p:cNvPicPr>
              <a:picLocks noChangeAspect="1"/>
            </p:cNvPicPr>
            <p:nvPr/>
          </p:nvPicPr>
          <p:blipFill>
            <a:blip r:embed="rId4">
              <a:extLst>
                <a:ext uri="{28A0092B-C50C-407E-A947-70E740481C1C}">
                  <a14:useLocalDpi xmlns:a14="http://schemas.microsoft.com/office/drawing/2010/main" val="0"/>
                </a:ext>
              </a:extLst>
            </a:blip>
            <a:srcRect l="10484" r="10376"/>
            <a:stretch>
              <a:fillRect/>
            </a:stretch>
          </p:blipFill>
          <p:spPr bwMode="auto">
            <a:xfrm>
              <a:off x="9077666" y="1657350"/>
              <a:ext cx="2038350" cy="370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63"/>
            <p:cNvSpPr/>
            <p:nvPr/>
          </p:nvSpPr>
          <p:spPr>
            <a:xfrm>
              <a:off x="9064212" y="1658000"/>
              <a:ext cx="2052559" cy="370703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ppt_y</p:attrName>
                                        </p:attrNameLst>
                                      </p:cBhvr>
                                      <p:tavLst>
                                        <p:tav tm="0">
                                          <p:val>
                                            <p:strVal val="#ppt_y+#ppt_h*1.125000"/>
                                          </p:val>
                                        </p:tav>
                                        <p:tav tm="100000">
                                          <p:val>
                                            <p:strVal val="#ppt_y"/>
                                          </p:val>
                                        </p:tav>
                                      </p:tavLst>
                                    </p:anim>
                                    <p:animEffect transition="in" filter="wipe(up)">
                                      <p:cBhvr>
                                        <p:cTn id="52" dur="500"/>
                                        <p:tgtEl>
                                          <p:spTgt spid="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p:tgtEl>
                                          <p:spTgt spid="23"/>
                                        </p:tgtEl>
                                        <p:attrNameLst>
                                          <p:attrName>ppt_y</p:attrName>
                                        </p:attrNameLst>
                                      </p:cBhvr>
                                      <p:tavLst>
                                        <p:tav tm="0">
                                          <p:val>
                                            <p:strVal val="#ppt_y+#ppt_h*1.125000"/>
                                          </p:val>
                                        </p:tav>
                                        <p:tav tm="100000">
                                          <p:val>
                                            <p:strVal val="#ppt_y"/>
                                          </p:val>
                                        </p:tav>
                                      </p:tavLst>
                                    </p:anim>
                                    <p:animEffect transition="in" filter="wipe(up)">
                                      <p:cBhvr>
                                        <p:cTn id="63" dur="500"/>
                                        <p:tgtEl>
                                          <p:spTgt spid="23"/>
                                        </p:tgtEl>
                                      </p:cBhvr>
                                    </p:animEffect>
                                  </p:childTnLst>
                                </p:cTn>
                              </p:par>
                              <p:par>
                                <p:cTn id="64" presetID="12" presetClass="entr" presetSubtype="4" fill="hold" grpId="0" nodeType="withEffect">
                                  <p:stCondLst>
                                    <p:cond delay="25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p:tgtEl>
                                          <p:spTgt spid="24"/>
                                        </p:tgtEl>
                                        <p:attrNameLst>
                                          <p:attrName>ppt_y</p:attrName>
                                        </p:attrNameLst>
                                      </p:cBhvr>
                                      <p:tavLst>
                                        <p:tav tm="0">
                                          <p:val>
                                            <p:strVal val="#ppt_y+#ppt_h*1.125000"/>
                                          </p:val>
                                        </p:tav>
                                        <p:tav tm="100000">
                                          <p:val>
                                            <p:strVal val="#ppt_y"/>
                                          </p:val>
                                        </p:tav>
                                      </p:tavLst>
                                    </p:anim>
                                    <p:animEffect transition="in" filter="wipe(up)">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047"/>
                                        </p:tgtEl>
                                        <p:attrNameLst>
                                          <p:attrName>style.visibility</p:attrName>
                                        </p:attrNameLst>
                                      </p:cBhvr>
                                      <p:to>
                                        <p:strVal val="visible"/>
                                      </p:to>
                                    </p:set>
                                    <p:animEffect transition="in" filter="wipe(up)">
                                      <p:cBhvr>
                                        <p:cTn id="72"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4" grpId="0" animBg="1"/>
      <p:bldP spid="17" grpId="0" animBg="1"/>
      <p:bldP spid="19" grpId="0"/>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16936" y="82550"/>
            <a:ext cx="3293064" cy="585788"/>
            <a:chOff x="517630" y="82976"/>
            <a:chExt cx="3291840" cy="584775"/>
          </a:xfrm>
        </p:grpSpPr>
        <p:sp>
          <p:nvSpPr>
            <p:cNvPr id="6227" name="文本框 3"/>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12A028C8-31C7-4B33-8BBE-380431B65D8F}"/>
              </a:ext>
            </a:extLst>
          </p:cNvPr>
          <p:cNvSpPr txBox="1"/>
          <p:nvPr/>
        </p:nvSpPr>
        <p:spPr>
          <a:xfrm>
            <a:off x="1126572" y="914522"/>
            <a:ext cx="8106706" cy="584775"/>
          </a:xfrm>
          <a:prstGeom prst="rect">
            <a:avLst/>
          </a:prstGeom>
          <a:noFill/>
        </p:spPr>
        <p:txBody>
          <a:bodyPr wrap="none" rtlCol="0">
            <a:spAutoFit/>
          </a:bodyPr>
          <a:lstStyle/>
          <a:p>
            <a:r>
              <a:rPr lang="zh-CN" altLang="en-US" sz="3200" dirty="0"/>
              <a:t>数据的长尾问题</a:t>
            </a:r>
            <a:r>
              <a:rPr lang="en-US" altLang="zh-CN" sz="3200" dirty="0"/>
              <a:t>——Long-tailed Distribution </a:t>
            </a:r>
            <a:endParaRPr lang="zh-CN" altLang="en-US" sz="3200" dirty="0"/>
          </a:p>
        </p:txBody>
      </p:sp>
      <p:pic>
        <p:nvPicPr>
          <p:cNvPr id="3074" name="Picture 2" descr="long-tail distribution for book sales">
            <a:extLst>
              <a:ext uri="{FF2B5EF4-FFF2-40B4-BE49-F238E27FC236}">
                <a16:creationId xmlns:a16="http://schemas.microsoft.com/office/drawing/2014/main" id="{8985ABE4-6B30-48AF-840A-624551961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682" y="1952840"/>
            <a:ext cx="5183187" cy="404998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A39D04C-FB84-4C5A-95D6-AFBF45164CC2}"/>
              </a:ext>
            </a:extLst>
          </p:cNvPr>
          <p:cNvSpPr txBox="1"/>
          <p:nvPr/>
        </p:nvSpPr>
        <p:spPr>
          <a:xfrm>
            <a:off x="901982" y="4648635"/>
            <a:ext cx="3935693" cy="129137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t>训练后的数据在尾部类上表现不佳</a:t>
            </a:r>
            <a:endParaRPr lang="en-US" altLang="zh-CN" dirty="0"/>
          </a:p>
          <a:p>
            <a:pPr marL="285750" indent="-285750">
              <a:lnSpc>
                <a:spcPct val="150000"/>
              </a:lnSpc>
              <a:buFont typeface="Arial" panose="020B0604020202020204" pitchFamily="34" charset="0"/>
              <a:buChar char="•"/>
            </a:pPr>
            <a:r>
              <a:rPr lang="zh-CN" altLang="en-US" dirty="0"/>
              <a:t>决策边界的偏差</a:t>
            </a:r>
            <a:endParaRPr lang="en-US" altLang="zh-CN" dirty="0"/>
          </a:p>
          <a:p>
            <a:pPr marL="285750" indent="-285750">
              <a:lnSpc>
                <a:spcPct val="150000"/>
              </a:lnSpc>
              <a:buFont typeface="Arial" panose="020B0604020202020204" pitchFamily="34" charset="0"/>
              <a:buChar char="•"/>
            </a:pPr>
            <a:r>
              <a:rPr lang="zh-CN" altLang="en-US" dirty="0"/>
              <a:t>模糊的特征表示</a:t>
            </a:r>
          </a:p>
        </p:txBody>
      </p:sp>
      <p:pic>
        <p:nvPicPr>
          <p:cNvPr id="8" name="图片 7">
            <a:extLst>
              <a:ext uri="{FF2B5EF4-FFF2-40B4-BE49-F238E27FC236}">
                <a16:creationId xmlns:a16="http://schemas.microsoft.com/office/drawing/2014/main" id="{DAD408AC-8A15-41F5-B127-4DAAA2641863}"/>
              </a:ext>
            </a:extLst>
          </p:cNvPr>
          <p:cNvPicPr>
            <a:picLocks noChangeAspect="1"/>
          </p:cNvPicPr>
          <p:nvPr/>
        </p:nvPicPr>
        <p:blipFill>
          <a:blip r:embed="rId3"/>
          <a:stretch>
            <a:fillRect/>
          </a:stretch>
        </p:blipFill>
        <p:spPr>
          <a:xfrm>
            <a:off x="516935" y="2465600"/>
            <a:ext cx="5166845" cy="1124548"/>
          </a:xfrm>
          <a:prstGeom prst="rect">
            <a:avLst/>
          </a:prstGeom>
        </p:spPr>
      </p:pic>
      <p:pic>
        <p:nvPicPr>
          <p:cNvPr id="10" name="图片 9">
            <a:extLst>
              <a:ext uri="{FF2B5EF4-FFF2-40B4-BE49-F238E27FC236}">
                <a16:creationId xmlns:a16="http://schemas.microsoft.com/office/drawing/2014/main" id="{17DB351D-BE75-40EC-A3B6-95AD653B2231}"/>
              </a:ext>
            </a:extLst>
          </p:cNvPr>
          <p:cNvPicPr>
            <a:picLocks noChangeAspect="1"/>
          </p:cNvPicPr>
          <p:nvPr/>
        </p:nvPicPr>
        <p:blipFill>
          <a:blip r:embed="rId4"/>
          <a:stretch>
            <a:fillRect/>
          </a:stretch>
        </p:blipFill>
        <p:spPr>
          <a:xfrm>
            <a:off x="516935" y="3763332"/>
            <a:ext cx="5003386" cy="613623"/>
          </a:xfrm>
          <a:prstGeom prst="rect">
            <a:avLst/>
          </a:prstGeom>
        </p:spPr>
      </p:pic>
      <p:sp>
        <p:nvSpPr>
          <p:cNvPr id="12" name="文本框 11">
            <a:extLst>
              <a:ext uri="{FF2B5EF4-FFF2-40B4-BE49-F238E27FC236}">
                <a16:creationId xmlns:a16="http://schemas.microsoft.com/office/drawing/2014/main" id="{AF9C2670-9854-4328-BB46-1CC273C57E66}"/>
              </a:ext>
            </a:extLst>
          </p:cNvPr>
          <p:cNvSpPr txBox="1"/>
          <p:nvPr/>
        </p:nvSpPr>
        <p:spPr>
          <a:xfrm>
            <a:off x="516935" y="1919950"/>
            <a:ext cx="5149167" cy="461665"/>
          </a:xfrm>
          <a:prstGeom prst="rect">
            <a:avLst/>
          </a:prstGeom>
          <a:noFill/>
        </p:spPr>
        <p:txBody>
          <a:bodyPr wrap="none" rtlCol="0">
            <a:spAutoFit/>
          </a:bodyPr>
          <a:lstStyle/>
          <a:p>
            <a:r>
              <a:rPr lang="zh-CN" altLang="en-US" sz="2400" dirty="0"/>
              <a:t>不均匀的长尾训练集 </a:t>
            </a:r>
            <a:r>
              <a:rPr lang="en-US" altLang="zh-CN" sz="2400" dirty="0"/>
              <a:t>&amp;</a:t>
            </a:r>
            <a:r>
              <a:rPr lang="zh-CN" altLang="en-US" sz="2400" dirty="0"/>
              <a:t> 均匀的测试集</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研究结果及应用</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407988" y="974725"/>
            <a:ext cx="5221287" cy="3260725"/>
            <a:chOff x="407748" y="974696"/>
            <a:chExt cx="5221358" cy="3260521"/>
          </a:xfrm>
        </p:grpSpPr>
        <p:pic>
          <p:nvPicPr>
            <p:cNvPr id="66" name="图片 65"/>
            <p:cNvPicPr>
              <a:picLocks noChangeAspect="1"/>
            </p:cNvPicPr>
            <p:nvPr/>
          </p:nvPicPr>
          <p:blipFill rotWithShape="1">
            <a:blip r:embed="rId2" cstate="print">
              <a:extLst>
                <a:ext uri="{28A0092B-C50C-407E-A947-70E740481C1C}">
                  <a14:useLocalDpi xmlns:a14="http://schemas.microsoft.com/office/drawing/2010/main" val="0"/>
                </a:ext>
              </a:extLst>
            </a:blip>
            <a:srcRect l="4794" r="4359"/>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28" name="矩形 27"/>
          <p:cNvSpPr/>
          <p:nvPr/>
        </p:nvSpPr>
        <p:spPr>
          <a:xfrm>
            <a:off x="344488" y="4341813"/>
            <a:ext cx="5348287" cy="1938337"/>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r>
              <a:rPr lang="en-US" altLang="zh-CN" sz="2400" dirty="0">
                <a:solidFill>
                  <a:srgbClr val="044875"/>
                </a:solidFill>
                <a:latin typeface="+mn-lt"/>
                <a:ea typeface="+mn-ea"/>
                <a:cs typeface="Arial" panose="020B0604020202020204" pitchFamily="34" charset="0"/>
              </a:rPr>
              <a:t> </a:t>
            </a:r>
            <a:r>
              <a:rPr lang="en-US" altLang="zh-CN" sz="2400" dirty="0">
                <a:solidFill>
                  <a:srgbClr val="044875"/>
                </a:solidFill>
                <a:latin typeface="+mj-lt"/>
                <a:ea typeface="+mn-ea"/>
                <a:cs typeface="Arial" panose="020B0604020202020204" pitchFamily="34" charset="0"/>
              </a:rPr>
              <a:t>REMEMBER THAT HAPPINESS IS A WAY OF TRAVEL.</a:t>
            </a:r>
          </a:p>
        </p:txBody>
      </p:sp>
      <p:grpSp>
        <p:nvGrpSpPr>
          <p:cNvPr id="3" name="组合 2"/>
          <p:cNvGrpSpPr>
            <a:grpSpLocks/>
          </p:cNvGrpSpPr>
          <p:nvPr/>
        </p:nvGrpSpPr>
        <p:grpSpPr bwMode="auto">
          <a:xfrm>
            <a:off x="6904038" y="992188"/>
            <a:ext cx="1081087" cy="1081087"/>
            <a:chOff x="6903720" y="991463"/>
            <a:chExt cx="1082040" cy="1082040"/>
          </a:xfrm>
        </p:grpSpPr>
        <p:sp>
          <p:nvSpPr>
            <p:cNvPr id="15397" name="Freeform 74"/>
            <p:cNvSpPr>
              <a:spLocks noEditPoints="1"/>
            </p:cNvSpPr>
            <p:nvPr/>
          </p:nvSpPr>
          <p:spPr bwMode="auto">
            <a:xfrm>
              <a:off x="7175611" y="1356515"/>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4" name="组合 33"/>
          <p:cNvGrpSpPr>
            <a:grpSpLocks/>
          </p:cNvGrpSpPr>
          <p:nvPr/>
        </p:nvGrpSpPr>
        <p:grpSpPr bwMode="auto">
          <a:xfrm>
            <a:off x="8115300" y="938213"/>
            <a:ext cx="3605213" cy="1182687"/>
            <a:chOff x="6833347" y="934388"/>
            <a:chExt cx="3605244" cy="1183572"/>
          </a:xfrm>
        </p:grpSpPr>
        <p:sp>
          <p:nvSpPr>
            <p:cNvPr id="37" name="文本框 36"/>
            <p:cNvSpPr txBox="1"/>
            <p:nvPr/>
          </p:nvSpPr>
          <p:spPr>
            <a:xfrm>
              <a:off x="6833347" y="934388"/>
              <a:ext cx="2425721" cy="462308"/>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38" name="文本框 37"/>
            <p:cNvSpPr txBox="1"/>
            <p:nvPr/>
          </p:nvSpPr>
          <p:spPr bwMode="auto">
            <a:xfrm>
              <a:off x="6833347" y="1371277"/>
              <a:ext cx="3605244" cy="74668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39" name="直接连接符 38"/>
            <p:cNvCxnSpPr/>
            <p:nvPr/>
          </p:nvCxnSpPr>
          <p:spPr>
            <a:xfrm>
              <a:off x="6922248" y="137127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p:cNvGrpSpPr>
          <p:nvPr/>
        </p:nvGrpSpPr>
        <p:grpSpPr bwMode="auto">
          <a:xfrm>
            <a:off x="6904038" y="236220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41"/>
          <p:cNvGrpSpPr>
            <a:grpSpLocks/>
          </p:cNvGrpSpPr>
          <p:nvPr/>
        </p:nvGrpSpPr>
        <p:grpSpPr bwMode="auto">
          <a:xfrm>
            <a:off x="8115300" y="2308225"/>
            <a:ext cx="3605213" cy="1184275"/>
            <a:chOff x="6833347" y="934388"/>
            <a:chExt cx="3605244" cy="1183572"/>
          </a:xfrm>
        </p:grpSpPr>
        <p:sp>
          <p:nvSpPr>
            <p:cNvPr id="43" name="文本框 42"/>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44" name="文本框 43"/>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6904038" y="373380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49"/>
          <p:cNvGrpSpPr>
            <a:grpSpLocks/>
          </p:cNvGrpSpPr>
          <p:nvPr/>
        </p:nvGrpSpPr>
        <p:grpSpPr bwMode="auto">
          <a:xfrm>
            <a:off x="8115300" y="3679825"/>
            <a:ext cx="3605213" cy="1184275"/>
            <a:chOff x="6833347" y="934388"/>
            <a:chExt cx="3605244" cy="1183572"/>
          </a:xfrm>
        </p:grpSpPr>
        <p:sp>
          <p:nvSpPr>
            <p:cNvPr id="51" name="文本框 50"/>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2" name="文本框 51"/>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90403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7" name="组合 56"/>
          <p:cNvGrpSpPr>
            <a:grpSpLocks/>
          </p:cNvGrpSpPr>
          <p:nvPr/>
        </p:nvGrpSpPr>
        <p:grpSpPr bwMode="auto">
          <a:xfrm>
            <a:off x="8115300" y="5051425"/>
            <a:ext cx="3605213" cy="1184275"/>
            <a:chOff x="6833347" y="934388"/>
            <a:chExt cx="3605244" cy="1183572"/>
          </a:xfrm>
        </p:grpSpPr>
        <p:sp>
          <p:nvSpPr>
            <p:cNvPr id="58" name="文本框 57"/>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9" name="文本框 58"/>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340475" y="966788"/>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iterate type="wd">
                                    <p:tmPct val="10000"/>
                                  </p:iterate>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16"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2"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p:tgtEl>
                                          <p:spTgt spid="34"/>
                                        </p:tgtEl>
                                        <p:attrNameLst>
                                          <p:attrName>ppt_x</p:attrName>
                                        </p:attrNameLst>
                                      </p:cBhvr>
                                      <p:tavLst>
                                        <p:tav tm="0">
                                          <p:val>
                                            <p:strVal val="#ppt_x+#ppt_w*1.125000"/>
                                          </p:val>
                                        </p:tav>
                                        <p:tav tm="100000">
                                          <p:val>
                                            <p:strVal val="#ppt_x"/>
                                          </p:val>
                                        </p:tav>
                                      </p:tavLst>
                                    </p:anim>
                                    <p:animEffect transition="in" filter="wipe(left)">
                                      <p:cBhvr>
                                        <p:cTn id="70" dur="500"/>
                                        <p:tgtEl>
                                          <p:spTgt spid="34"/>
                                        </p:tgtEl>
                                      </p:cBhvr>
                                    </p:animEffect>
                                  </p:childTnLst>
                                </p:cTn>
                              </p:par>
                              <p:par>
                                <p:cTn id="71" presetID="12" presetClass="entr" presetSubtype="2" fill="hold" nodeType="withEffect">
                                  <p:stCondLst>
                                    <p:cond delay="25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par>
                                <p:cTn id="75" presetID="12" presetClass="entr" presetSubtype="2" fill="hold" nodeType="withEffect">
                                  <p:stCondLst>
                                    <p:cond delay="50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p:tgtEl>
                                          <p:spTgt spid="50"/>
                                        </p:tgtEl>
                                        <p:attrNameLst>
                                          <p:attrName>ppt_x</p:attrName>
                                        </p:attrNameLst>
                                      </p:cBhvr>
                                      <p:tavLst>
                                        <p:tav tm="0">
                                          <p:val>
                                            <p:strVal val="#ppt_x+#ppt_w*1.125000"/>
                                          </p:val>
                                        </p:tav>
                                        <p:tav tm="100000">
                                          <p:val>
                                            <p:strVal val="#ppt_x"/>
                                          </p:val>
                                        </p:tav>
                                      </p:tavLst>
                                    </p:anim>
                                    <p:animEffect transition="in" filter="wipe(left)">
                                      <p:cBhvr>
                                        <p:cTn id="78" dur="500"/>
                                        <p:tgtEl>
                                          <p:spTgt spid="50"/>
                                        </p:tgtEl>
                                      </p:cBhvr>
                                    </p:animEffect>
                                  </p:childTnLst>
                                </p:cTn>
                              </p:par>
                              <p:par>
                                <p:cTn id="79" presetID="12" presetClass="entr" presetSubtype="2" fill="hold" nodeType="withEffect">
                                  <p:stCondLst>
                                    <p:cond delay="75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p:tgtEl>
                                          <p:spTgt spid="57"/>
                                        </p:tgtEl>
                                        <p:attrNameLst>
                                          <p:attrName>ppt_x</p:attrName>
                                        </p:attrNameLst>
                                      </p:cBhvr>
                                      <p:tavLst>
                                        <p:tav tm="0">
                                          <p:val>
                                            <p:strVal val="#ppt_x+#ppt_w*1.125000"/>
                                          </p:val>
                                        </p:tav>
                                        <p:tav tm="100000">
                                          <p:val>
                                            <p:strVal val="#ppt_x"/>
                                          </p:val>
                                        </p:tav>
                                      </p:tavLst>
                                    </p:anim>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a:grpSpLocks/>
          </p:cNvGrpSpPr>
          <p:nvPr/>
        </p:nvGrpSpPr>
        <p:grpSpPr bwMode="auto">
          <a:xfrm>
            <a:off x="768350" y="968375"/>
            <a:ext cx="10798175" cy="3790950"/>
            <a:chOff x="768985" y="967908"/>
            <a:chExt cx="10798175" cy="3790950"/>
          </a:xfrm>
        </p:grpSpPr>
        <p:pic>
          <p:nvPicPr>
            <p:cNvPr id="2" name="图片 1"/>
            <p:cNvPicPr>
              <a:picLocks noChangeAspect="1"/>
            </p:cNvPicPr>
            <p:nvPr/>
          </p:nvPicPr>
          <p:blipFill>
            <a:blip r:embed="rId2"/>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 name="组合 3"/>
          <p:cNvGrpSpPr>
            <a:grpSpLocks/>
          </p:cNvGrpSpPr>
          <p:nvPr/>
        </p:nvGrpSpPr>
        <p:grpSpPr bwMode="auto">
          <a:xfrm>
            <a:off x="1195388" y="4254500"/>
            <a:ext cx="1514475" cy="1512888"/>
            <a:chOff x="1194628" y="4254003"/>
            <a:chExt cx="1515084" cy="1513476"/>
          </a:xfrm>
        </p:grpSpPr>
        <p:grpSp>
          <p:nvGrpSpPr>
            <p:cNvPr id="16412" name="组合 4"/>
            <p:cNvGrpSpPr>
              <a:grpSpLocks/>
            </p:cNvGrpSpPr>
            <p:nvPr/>
          </p:nvGrpSpPr>
          <p:grpSpPr bwMode="auto">
            <a:xfrm>
              <a:off x="1407885" y="4254003"/>
              <a:ext cx="1088571" cy="1088571"/>
              <a:chOff x="1407885" y="4254003"/>
              <a:chExt cx="1088571" cy="1088571"/>
            </a:xfrm>
          </p:grpSpPr>
          <p:sp>
            <p:nvSpPr>
              <p:cNvPr id="7" name="椭圆 6"/>
              <p:cNvSpPr/>
              <p:nvPr/>
            </p:nvSpPr>
            <p:spPr>
              <a:xfrm>
                <a:off x="1407439"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5" name="Freeform 141"/>
              <p:cNvSpPr>
                <a:spLocks noEditPoints="1"/>
              </p:cNvSpPr>
              <p:nvPr/>
            </p:nvSpPr>
            <p:spPr bwMode="auto">
              <a:xfrm>
                <a:off x="1731728" y="4654998"/>
                <a:ext cx="440885" cy="274209"/>
              </a:xfrm>
              <a:custGeom>
                <a:avLst/>
                <a:gdLst>
                  <a:gd name="T0" fmla="*/ 2147483647 w 208"/>
                  <a:gd name="T1" fmla="*/ 0 h 129"/>
                  <a:gd name="T2" fmla="*/ 2147483647 w 208"/>
                  <a:gd name="T3" fmla="*/ 0 h 129"/>
                  <a:gd name="T4" fmla="*/ 2147483647 w 208"/>
                  <a:gd name="T5" fmla="*/ 2147483647 h 129"/>
                  <a:gd name="T6" fmla="*/ 2147483647 w 208"/>
                  <a:gd name="T7" fmla="*/ 2147483647 h 129"/>
                  <a:gd name="T8" fmla="*/ 2147483647 w 208"/>
                  <a:gd name="T9" fmla="*/ 2147483647 h 129"/>
                  <a:gd name="T10" fmla="*/ 2147483647 w 208"/>
                  <a:gd name="T11" fmla="*/ 2147483647 h 129"/>
                  <a:gd name="T12" fmla="*/ 0 w 208"/>
                  <a:gd name="T13" fmla="*/ 2147483647 h 129"/>
                  <a:gd name="T14" fmla="*/ 0 w 208"/>
                  <a:gd name="T15" fmla="*/ 2147483647 h 129"/>
                  <a:gd name="T16" fmla="*/ 2147483647 w 208"/>
                  <a:gd name="T17" fmla="*/ 0 h 129"/>
                  <a:gd name="T18" fmla="*/ 2147483647 w 208"/>
                  <a:gd name="T19" fmla="*/ 2147483647 h 129"/>
                  <a:gd name="T20" fmla="*/ 2147483647 w 208"/>
                  <a:gd name="T21" fmla="*/ 2147483647 h 129"/>
                  <a:gd name="T22" fmla="*/ 2147483647 w 208"/>
                  <a:gd name="T23" fmla="*/ 2147483647 h 129"/>
                  <a:gd name="T24" fmla="*/ 2147483647 w 208"/>
                  <a:gd name="T25" fmla="*/ 2147483647 h 129"/>
                  <a:gd name="T26" fmla="*/ 2147483647 w 208"/>
                  <a:gd name="T27" fmla="*/ 2147483647 h 129"/>
                  <a:gd name="T28" fmla="*/ 2147483647 w 208"/>
                  <a:gd name="T29" fmla="*/ 2147483647 h 129"/>
                  <a:gd name="T30" fmla="*/ 2147483647 w 208"/>
                  <a:gd name="T31" fmla="*/ 2147483647 h 129"/>
                  <a:gd name="T32" fmla="*/ 2147483647 w 208"/>
                  <a:gd name="T33" fmla="*/ 2147483647 h 129"/>
                  <a:gd name="T34" fmla="*/ 2147483647 w 208"/>
                  <a:gd name="T35" fmla="*/ 2147483647 h 129"/>
                  <a:gd name="T36" fmla="*/ 2147483647 w 208"/>
                  <a:gd name="T37" fmla="*/ 2147483647 h 129"/>
                  <a:gd name="T38" fmla="*/ 2147483647 w 208"/>
                  <a:gd name="T39" fmla="*/ 2147483647 h 129"/>
                  <a:gd name="T40" fmla="*/ 2147483647 w 208"/>
                  <a:gd name="T41" fmla="*/ 2147483647 h 129"/>
                  <a:gd name="T42" fmla="*/ 2147483647 w 208"/>
                  <a:gd name="T43" fmla="*/ 2147483647 h 129"/>
                  <a:gd name="T44" fmla="*/ 2147483647 w 208"/>
                  <a:gd name="T45" fmla="*/ 2147483647 h 129"/>
                  <a:gd name="T46" fmla="*/ 2147483647 w 208"/>
                  <a:gd name="T47" fmla="*/ 2147483647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8" h="129">
                    <a:moveTo>
                      <a:pt x="25" y="0"/>
                    </a:moveTo>
                    <a:cubicBezTo>
                      <a:pt x="183" y="0"/>
                      <a:pt x="183" y="0"/>
                      <a:pt x="183" y="0"/>
                    </a:cubicBezTo>
                    <a:cubicBezTo>
                      <a:pt x="197" y="0"/>
                      <a:pt x="208" y="11"/>
                      <a:pt x="208" y="25"/>
                    </a:cubicBezTo>
                    <a:cubicBezTo>
                      <a:pt x="208" y="104"/>
                      <a:pt x="208" y="104"/>
                      <a:pt x="208" y="104"/>
                    </a:cubicBezTo>
                    <a:cubicBezTo>
                      <a:pt x="208" y="117"/>
                      <a:pt x="197" y="129"/>
                      <a:pt x="183" y="129"/>
                    </a:cubicBezTo>
                    <a:cubicBezTo>
                      <a:pt x="25" y="129"/>
                      <a:pt x="25" y="129"/>
                      <a:pt x="25" y="129"/>
                    </a:cubicBezTo>
                    <a:cubicBezTo>
                      <a:pt x="12" y="129"/>
                      <a:pt x="0" y="117"/>
                      <a:pt x="0" y="104"/>
                    </a:cubicBezTo>
                    <a:cubicBezTo>
                      <a:pt x="0" y="25"/>
                      <a:pt x="0" y="25"/>
                      <a:pt x="0" y="25"/>
                    </a:cubicBezTo>
                    <a:cubicBezTo>
                      <a:pt x="0" y="11"/>
                      <a:pt x="12" y="0"/>
                      <a:pt x="25" y="0"/>
                    </a:cubicBezTo>
                    <a:close/>
                    <a:moveTo>
                      <a:pt x="26" y="20"/>
                    </a:moveTo>
                    <a:cubicBezTo>
                      <a:pt x="26" y="109"/>
                      <a:pt x="26" y="109"/>
                      <a:pt x="26" y="109"/>
                    </a:cubicBezTo>
                    <a:cubicBezTo>
                      <a:pt x="184" y="109"/>
                      <a:pt x="184" y="109"/>
                      <a:pt x="184" y="109"/>
                    </a:cubicBezTo>
                    <a:cubicBezTo>
                      <a:pt x="184" y="20"/>
                      <a:pt x="184" y="20"/>
                      <a:pt x="184" y="20"/>
                    </a:cubicBezTo>
                    <a:cubicBezTo>
                      <a:pt x="26" y="20"/>
                      <a:pt x="26" y="20"/>
                      <a:pt x="26" y="20"/>
                    </a:cubicBezTo>
                    <a:close/>
                    <a:moveTo>
                      <a:pt x="6" y="51"/>
                    </a:moveTo>
                    <a:cubicBezTo>
                      <a:pt x="6" y="76"/>
                      <a:pt x="6" y="76"/>
                      <a:pt x="6" y="76"/>
                    </a:cubicBezTo>
                    <a:cubicBezTo>
                      <a:pt x="21" y="76"/>
                      <a:pt x="21" y="76"/>
                      <a:pt x="21" y="76"/>
                    </a:cubicBezTo>
                    <a:cubicBezTo>
                      <a:pt x="21" y="51"/>
                      <a:pt x="21" y="51"/>
                      <a:pt x="21" y="51"/>
                    </a:cubicBezTo>
                    <a:cubicBezTo>
                      <a:pt x="6" y="51"/>
                      <a:pt x="6" y="51"/>
                      <a:pt x="6" y="51"/>
                    </a:cubicBezTo>
                    <a:close/>
                    <a:moveTo>
                      <a:pt x="193" y="51"/>
                    </a:moveTo>
                    <a:cubicBezTo>
                      <a:pt x="193" y="76"/>
                      <a:pt x="193" y="76"/>
                      <a:pt x="193" y="76"/>
                    </a:cubicBezTo>
                    <a:cubicBezTo>
                      <a:pt x="200" y="76"/>
                      <a:pt x="200" y="76"/>
                      <a:pt x="200" y="76"/>
                    </a:cubicBezTo>
                    <a:cubicBezTo>
                      <a:pt x="200" y="51"/>
                      <a:pt x="200" y="51"/>
                      <a:pt x="200" y="51"/>
                    </a:cubicBezTo>
                    <a:lnTo>
                      <a:pt x="193"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文本框 5"/>
            <p:cNvSpPr txBox="1"/>
            <p:nvPr/>
          </p:nvSpPr>
          <p:spPr>
            <a:xfrm>
              <a:off x="1194628"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9" name="组合 8"/>
          <p:cNvGrpSpPr>
            <a:grpSpLocks/>
          </p:cNvGrpSpPr>
          <p:nvPr/>
        </p:nvGrpSpPr>
        <p:grpSpPr bwMode="auto">
          <a:xfrm>
            <a:off x="3981450" y="4254500"/>
            <a:ext cx="1516063" cy="1512888"/>
            <a:chOff x="3981939" y="4254003"/>
            <a:chExt cx="1515084" cy="1513476"/>
          </a:xfrm>
        </p:grpSpPr>
        <p:grpSp>
          <p:nvGrpSpPr>
            <p:cNvPr id="16408" name="组合 9"/>
            <p:cNvGrpSpPr>
              <a:grpSpLocks/>
            </p:cNvGrpSpPr>
            <p:nvPr/>
          </p:nvGrpSpPr>
          <p:grpSpPr bwMode="auto">
            <a:xfrm>
              <a:off x="4195196" y="4254003"/>
              <a:ext cx="1088571" cy="1088571"/>
              <a:chOff x="4195196" y="4254003"/>
              <a:chExt cx="1088571" cy="1088571"/>
            </a:xfrm>
          </p:grpSpPr>
          <p:sp>
            <p:nvSpPr>
              <p:cNvPr id="12" name="椭圆 11"/>
              <p:cNvSpPr/>
              <p:nvPr/>
            </p:nvSpPr>
            <p:spPr>
              <a:xfrm>
                <a:off x="4194526" y="4254003"/>
                <a:ext cx="1089909"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1" name="Freeform 135"/>
              <p:cNvSpPr>
                <a:spLocks noEditPoints="1"/>
              </p:cNvSpPr>
              <p:nvPr/>
            </p:nvSpPr>
            <p:spPr bwMode="auto">
              <a:xfrm>
                <a:off x="4592072" y="4577845"/>
                <a:ext cx="294819" cy="440885"/>
              </a:xfrm>
              <a:custGeom>
                <a:avLst/>
                <a:gdLst>
                  <a:gd name="T0" fmla="*/ 2147483647 w 139"/>
                  <a:gd name="T1" fmla="*/ 2147483647 h 208"/>
                  <a:gd name="T2" fmla="*/ 2147483647 w 139"/>
                  <a:gd name="T3" fmla="*/ 2147483647 h 208"/>
                  <a:gd name="T4" fmla="*/ 2147483647 w 139"/>
                  <a:gd name="T5" fmla="*/ 2147483647 h 208"/>
                  <a:gd name="T6" fmla="*/ 2147483647 w 139"/>
                  <a:gd name="T7" fmla="*/ 2147483647 h 208"/>
                  <a:gd name="T8" fmla="*/ 2147483647 w 139"/>
                  <a:gd name="T9" fmla="*/ 2147483647 h 208"/>
                  <a:gd name="T10" fmla="*/ 2147483647 w 139"/>
                  <a:gd name="T11" fmla="*/ 2147483647 h 208"/>
                  <a:gd name="T12" fmla="*/ 2147483647 w 139"/>
                  <a:gd name="T13" fmla="*/ 2147483647 h 208"/>
                  <a:gd name="T14" fmla="*/ 2147483647 w 139"/>
                  <a:gd name="T15" fmla="*/ 2147483647 h 208"/>
                  <a:gd name="T16" fmla="*/ 2147483647 w 139"/>
                  <a:gd name="T17" fmla="*/ 2147483647 h 208"/>
                  <a:gd name="T18" fmla="*/ 2147483647 w 139"/>
                  <a:gd name="T19" fmla="*/ 2147483647 h 208"/>
                  <a:gd name="T20" fmla="*/ 2147483647 w 139"/>
                  <a:gd name="T21" fmla="*/ 2147483647 h 208"/>
                  <a:gd name="T22" fmla="*/ 2147483647 w 139"/>
                  <a:gd name="T23" fmla="*/ 2147483647 h 208"/>
                  <a:gd name="T24" fmla="*/ 2147483647 w 139"/>
                  <a:gd name="T25" fmla="*/ 2147483647 h 208"/>
                  <a:gd name="T26" fmla="*/ 2147483647 w 139"/>
                  <a:gd name="T27" fmla="*/ 2147483647 h 208"/>
                  <a:gd name="T28" fmla="*/ 2147483647 w 139"/>
                  <a:gd name="T29" fmla="*/ 2147483647 h 208"/>
                  <a:gd name="T30" fmla="*/ 2147483647 w 139"/>
                  <a:gd name="T31" fmla="*/ 0 h 208"/>
                  <a:gd name="T32" fmla="*/ 0 w 139"/>
                  <a:gd name="T33" fmla="*/ 2147483647 h 208"/>
                  <a:gd name="T34" fmla="*/ 0 w 139"/>
                  <a:gd name="T35" fmla="*/ 2147483647 h 208"/>
                  <a:gd name="T36" fmla="*/ 2147483647 w 139"/>
                  <a:gd name="T37" fmla="*/ 2147483647 h 208"/>
                  <a:gd name="T38" fmla="*/ 2147483647 w 139"/>
                  <a:gd name="T39" fmla="*/ 2147483647 h 208"/>
                  <a:gd name="T40" fmla="*/ 2147483647 w 139"/>
                  <a:gd name="T41" fmla="*/ 2147483647 h 208"/>
                  <a:gd name="T42" fmla="*/ 2147483647 w 139"/>
                  <a:gd name="T43" fmla="*/ 2147483647 h 208"/>
                  <a:gd name="T44" fmla="*/ 2147483647 w 139"/>
                  <a:gd name="T45" fmla="*/ 0 h 208"/>
                  <a:gd name="T46" fmla="*/ 2147483647 w 139"/>
                  <a:gd name="T47" fmla="*/ 0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 name="文本框 10"/>
            <p:cNvSpPr txBox="1"/>
            <p:nvPr/>
          </p:nvSpPr>
          <p:spPr>
            <a:xfrm>
              <a:off x="3981939"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grpSp>
        <p:nvGrpSpPr>
          <p:cNvPr id="14" name="组合 13"/>
          <p:cNvGrpSpPr>
            <a:grpSpLocks/>
          </p:cNvGrpSpPr>
          <p:nvPr/>
        </p:nvGrpSpPr>
        <p:grpSpPr bwMode="auto">
          <a:xfrm>
            <a:off x="6769100" y="4254500"/>
            <a:ext cx="1514475" cy="1512888"/>
            <a:chOff x="6769250" y="4254003"/>
            <a:chExt cx="1515084" cy="1513476"/>
          </a:xfrm>
        </p:grpSpPr>
        <p:grpSp>
          <p:nvGrpSpPr>
            <p:cNvPr id="16404" name="组合 14"/>
            <p:cNvGrpSpPr>
              <a:grpSpLocks/>
            </p:cNvGrpSpPr>
            <p:nvPr/>
          </p:nvGrpSpPr>
          <p:grpSpPr bwMode="auto">
            <a:xfrm>
              <a:off x="6982507" y="4254003"/>
              <a:ext cx="1088571" cy="1088571"/>
              <a:chOff x="6982507" y="4254003"/>
              <a:chExt cx="1088571" cy="1088571"/>
            </a:xfrm>
          </p:grpSpPr>
          <p:sp>
            <p:nvSpPr>
              <p:cNvPr id="17" name="椭圆 16"/>
              <p:cNvSpPr/>
              <p:nvPr/>
            </p:nvSpPr>
            <p:spPr>
              <a:xfrm>
                <a:off x="6982061"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7" name="Freeform 153"/>
              <p:cNvSpPr>
                <a:spLocks noEditPoints="1"/>
              </p:cNvSpPr>
              <p:nvPr/>
            </p:nvSpPr>
            <p:spPr bwMode="auto">
              <a:xfrm>
                <a:off x="7276169" y="4587413"/>
                <a:ext cx="437301" cy="420275"/>
              </a:xfrm>
              <a:custGeom>
                <a:avLst/>
                <a:gdLst>
                  <a:gd name="T0" fmla="*/ 2147483647 w 206"/>
                  <a:gd name="T1" fmla="*/ 2147483647 h 198"/>
                  <a:gd name="T2" fmla="*/ 2147483647 w 206"/>
                  <a:gd name="T3" fmla="*/ 2147483647 h 198"/>
                  <a:gd name="T4" fmla="*/ 2147483647 w 206"/>
                  <a:gd name="T5" fmla="*/ 2147483647 h 198"/>
                  <a:gd name="T6" fmla="*/ 2147483647 w 206"/>
                  <a:gd name="T7" fmla="*/ 2147483647 h 198"/>
                  <a:gd name="T8" fmla="*/ 2147483647 w 206"/>
                  <a:gd name="T9" fmla="*/ 2147483647 h 198"/>
                  <a:gd name="T10" fmla="*/ 2147483647 w 206"/>
                  <a:gd name="T11" fmla="*/ 2147483647 h 198"/>
                  <a:gd name="T12" fmla="*/ 2147483647 w 206"/>
                  <a:gd name="T13" fmla="*/ 2147483647 h 198"/>
                  <a:gd name="T14" fmla="*/ 2147483647 w 206"/>
                  <a:gd name="T15" fmla="*/ 2147483647 h 198"/>
                  <a:gd name="T16" fmla="*/ 2147483647 w 206"/>
                  <a:gd name="T17" fmla="*/ 2147483647 h 198"/>
                  <a:gd name="T18" fmla="*/ 2147483647 w 206"/>
                  <a:gd name="T19" fmla="*/ 2147483647 h 198"/>
                  <a:gd name="T20" fmla="*/ 2147483647 w 206"/>
                  <a:gd name="T21" fmla="*/ 2147483647 h 198"/>
                  <a:gd name="T22" fmla="*/ 2147483647 w 206"/>
                  <a:gd name="T23" fmla="*/ 2147483647 h 198"/>
                  <a:gd name="T24" fmla="*/ 2147483647 w 206"/>
                  <a:gd name="T25" fmla="*/ 2147483647 h 198"/>
                  <a:gd name="T26" fmla="*/ 2147483647 w 206"/>
                  <a:gd name="T27" fmla="*/ 2147483647 h 198"/>
                  <a:gd name="T28" fmla="*/ 2147483647 w 206"/>
                  <a:gd name="T29" fmla="*/ 2147483647 h 198"/>
                  <a:gd name="T30" fmla="*/ 2147483647 w 206"/>
                  <a:gd name="T31" fmla="*/ 2147483647 h 198"/>
                  <a:gd name="T32" fmla="*/ 2147483647 w 206"/>
                  <a:gd name="T33" fmla="*/ 2147483647 h 198"/>
                  <a:gd name="T34" fmla="*/ 2147483647 w 206"/>
                  <a:gd name="T35" fmla="*/ 2147483647 h 198"/>
                  <a:gd name="T36" fmla="*/ 2147483647 w 206"/>
                  <a:gd name="T37" fmla="*/ 2147483647 h 198"/>
                  <a:gd name="T38" fmla="*/ 2147483647 w 206"/>
                  <a:gd name="T39" fmla="*/ 2147483647 h 198"/>
                  <a:gd name="T40" fmla="*/ 2147483647 w 206"/>
                  <a:gd name="T41" fmla="*/ 2147483647 h 198"/>
                  <a:gd name="T42" fmla="*/ 2147483647 w 206"/>
                  <a:gd name="T43" fmla="*/ 2147483647 h 198"/>
                  <a:gd name="T44" fmla="*/ 2147483647 w 206"/>
                  <a:gd name="T45" fmla="*/ 2147483647 h 198"/>
                  <a:gd name="T46" fmla="*/ 2147483647 w 206"/>
                  <a:gd name="T47" fmla="*/ 2147483647 h 198"/>
                  <a:gd name="T48" fmla="*/ 2147483647 w 206"/>
                  <a:gd name="T49" fmla="*/ 2147483647 h 198"/>
                  <a:gd name="T50" fmla="*/ 2147483647 w 206"/>
                  <a:gd name="T51" fmla="*/ 2147483647 h 198"/>
                  <a:gd name="T52" fmla="*/ 2147483647 w 206"/>
                  <a:gd name="T53" fmla="*/ 2147483647 h 198"/>
                  <a:gd name="T54" fmla="*/ 2147483647 w 206"/>
                  <a:gd name="T55" fmla="*/ 2147483647 h 198"/>
                  <a:gd name="T56" fmla="*/ 2147483647 w 206"/>
                  <a:gd name="T57" fmla="*/ 2147483647 h 198"/>
                  <a:gd name="T58" fmla="*/ 2147483647 w 206"/>
                  <a:gd name="T59" fmla="*/ 2147483647 h 198"/>
                  <a:gd name="T60" fmla="*/ 2147483647 w 206"/>
                  <a:gd name="T61" fmla="*/ 2147483647 h 198"/>
                  <a:gd name="T62" fmla="*/ 2147483647 w 206"/>
                  <a:gd name="T63" fmla="*/ 2147483647 h 198"/>
                  <a:gd name="T64" fmla="*/ 2147483647 w 206"/>
                  <a:gd name="T65" fmla="*/ 2147483647 h 198"/>
                  <a:gd name="T66" fmla="*/ 2147483647 w 206"/>
                  <a:gd name="T67" fmla="*/ 2147483647 h 198"/>
                  <a:gd name="T68" fmla="*/ 2147483647 w 206"/>
                  <a:gd name="T69" fmla="*/ 2147483647 h 198"/>
                  <a:gd name="T70" fmla="*/ 2147483647 w 206"/>
                  <a:gd name="T71" fmla="*/ 2147483647 h 198"/>
                  <a:gd name="T72" fmla="*/ 2147483647 w 206"/>
                  <a:gd name="T73" fmla="*/ 2147483647 h 198"/>
                  <a:gd name="T74" fmla="*/ 2147483647 w 206"/>
                  <a:gd name="T75" fmla="*/ 2147483647 h 198"/>
                  <a:gd name="T76" fmla="*/ 2147483647 w 206"/>
                  <a:gd name="T77" fmla="*/ 2147483647 h 198"/>
                  <a:gd name="T78" fmla="*/ 2147483647 w 206"/>
                  <a:gd name="T79" fmla="*/ 2147483647 h 198"/>
                  <a:gd name="T80" fmla="*/ 2147483647 w 206"/>
                  <a:gd name="T81" fmla="*/ 2147483647 h 198"/>
                  <a:gd name="T82" fmla="*/ 2147483647 w 206"/>
                  <a:gd name="T83" fmla="*/ 2147483647 h 198"/>
                  <a:gd name="T84" fmla="*/ 2147483647 w 206"/>
                  <a:gd name="T85" fmla="*/ 2147483647 h 1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6" h="198">
                    <a:moveTo>
                      <a:pt x="104" y="19"/>
                    </a:moveTo>
                    <a:cubicBezTo>
                      <a:pt x="183" y="19"/>
                      <a:pt x="183" y="19"/>
                      <a:pt x="183" y="19"/>
                    </a:cubicBezTo>
                    <a:cubicBezTo>
                      <a:pt x="196" y="19"/>
                      <a:pt x="206" y="30"/>
                      <a:pt x="206" y="42"/>
                    </a:cubicBezTo>
                    <a:cubicBezTo>
                      <a:pt x="206" y="175"/>
                      <a:pt x="206" y="175"/>
                      <a:pt x="206" y="175"/>
                    </a:cubicBezTo>
                    <a:cubicBezTo>
                      <a:pt x="206" y="187"/>
                      <a:pt x="196" y="198"/>
                      <a:pt x="183" y="198"/>
                    </a:cubicBezTo>
                    <a:cubicBezTo>
                      <a:pt x="104" y="198"/>
                      <a:pt x="104" y="198"/>
                      <a:pt x="104" y="198"/>
                    </a:cubicBezTo>
                    <a:cubicBezTo>
                      <a:pt x="94" y="198"/>
                      <a:pt x="85" y="191"/>
                      <a:pt x="82" y="181"/>
                    </a:cubicBezTo>
                    <a:cubicBezTo>
                      <a:pt x="82" y="181"/>
                      <a:pt x="82" y="181"/>
                      <a:pt x="82" y="181"/>
                    </a:cubicBezTo>
                    <a:cubicBezTo>
                      <a:pt x="62" y="178"/>
                      <a:pt x="44" y="171"/>
                      <a:pt x="32" y="161"/>
                    </a:cubicBezTo>
                    <a:cubicBezTo>
                      <a:pt x="19" y="150"/>
                      <a:pt x="12" y="135"/>
                      <a:pt x="13" y="117"/>
                    </a:cubicBezTo>
                    <a:cubicBezTo>
                      <a:pt x="13" y="116"/>
                      <a:pt x="13" y="115"/>
                      <a:pt x="13" y="113"/>
                    </a:cubicBezTo>
                    <a:cubicBezTo>
                      <a:pt x="14" y="106"/>
                      <a:pt x="17" y="98"/>
                      <a:pt x="21" y="90"/>
                    </a:cubicBezTo>
                    <a:cubicBezTo>
                      <a:pt x="6" y="77"/>
                      <a:pt x="0" y="60"/>
                      <a:pt x="16" y="33"/>
                    </a:cubicBezTo>
                    <a:cubicBezTo>
                      <a:pt x="14" y="32"/>
                      <a:pt x="14" y="32"/>
                      <a:pt x="14" y="32"/>
                    </a:cubicBezTo>
                    <a:cubicBezTo>
                      <a:pt x="38" y="1"/>
                      <a:pt x="38" y="1"/>
                      <a:pt x="38" y="1"/>
                    </a:cubicBezTo>
                    <a:cubicBezTo>
                      <a:pt x="38" y="1"/>
                      <a:pt x="47" y="0"/>
                      <a:pt x="53" y="4"/>
                    </a:cubicBezTo>
                    <a:cubicBezTo>
                      <a:pt x="59" y="7"/>
                      <a:pt x="64" y="13"/>
                      <a:pt x="64" y="13"/>
                    </a:cubicBezTo>
                    <a:cubicBezTo>
                      <a:pt x="44" y="34"/>
                      <a:pt x="44" y="34"/>
                      <a:pt x="44" y="34"/>
                    </a:cubicBezTo>
                    <a:cubicBezTo>
                      <a:pt x="38" y="29"/>
                      <a:pt x="38" y="29"/>
                      <a:pt x="38" y="29"/>
                    </a:cubicBezTo>
                    <a:cubicBezTo>
                      <a:pt x="30" y="42"/>
                      <a:pt x="30" y="42"/>
                      <a:pt x="30" y="42"/>
                    </a:cubicBezTo>
                    <a:cubicBezTo>
                      <a:pt x="27" y="40"/>
                      <a:pt x="27" y="40"/>
                      <a:pt x="27" y="40"/>
                    </a:cubicBezTo>
                    <a:cubicBezTo>
                      <a:pt x="17" y="58"/>
                      <a:pt x="19" y="69"/>
                      <a:pt x="28" y="78"/>
                    </a:cubicBezTo>
                    <a:cubicBezTo>
                      <a:pt x="33" y="71"/>
                      <a:pt x="39" y="63"/>
                      <a:pt x="47" y="54"/>
                    </a:cubicBezTo>
                    <a:cubicBezTo>
                      <a:pt x="46" y="52"/>
                      <a:pt x="46" y="50"/>
                      <a:pt x="46" y="48"/>
                    </a:cubicBezTo>
                    <a:cubicBezTo>
                      <a:pt x="46" y="43"/>
                      <a:pt x="48" y="39"/>
                      <a:pt x="51" y="36"/>
                    </a:cubicBezTo>
                    <a:cubicBezTo>
                      <a:pt x="51" y="36"/>
                      <a:pt x="51" y="36"/>
                      <a:pt x="51" y="36"/>
                    </a:cubicBezTo>
                    <a:cubicBezTo>
                      <a:pt x="51" y="36"/>
                      <a:pt x="51" y="36"/>
                      <a:pt x="51" y="36"/>
                    </a:cubicBezTo>
                    <a:cubicBezTo>
                      <a:pt x="54" y="32"/>
                      <a:pt x="58" y="31"/>
                      <a:pt x="63" y="31"/>
                    </a:cubicBezTo>
                    <a:cubicBezTo>
                      <a:pt x="67" y="31"/>
                      <a:pt x="72" y="32"/>
                      <a:pt x="75" y="36"/>
                    </a:cubicBezTo>
                    <a:cubicBezTo>
                      <a:pt x="75" y="36"/>
                      <a:pt x="75" y="36"/>
                      <a:pt x="75" y="36"/>
                    </a:cubicBezTo>
                    <a:cubicBezTo>
                      <a:pt x="78" y="39"/>
                      <a:pt x="80" y="43"/>
                      <a:pt x="80" y="48"/>
                    </a:cubicBezTo>
                    <a:cubicBezTo>
                      <a:pt x="80" y="52"/>
                      <a:pt x="78" y="56"/>
                      <a:pt x="75" y="60"/>
                    </a:cubicBezTo>
                    <a:cubicBezTo>
                      <a:pt x="72" y="63"/>
                      <a:pt x="67" y="65"/>
                      <a:pt x="63" y="65"/>
                    </a:cubicBezTo>
                    <a:cubicBezTo>
                      <a:pt x="61" y="65"/>
                      <a:pt x="59" y="64"/>
                      <a:pt x="57" y="63"/>
                    </a:cubicBezTo>
                    <a:cubicBezTo>
                      <a:pt x="49" y="71"/>
                      <a:pt x="43" y="79"/>
                      <a:pt x="38" y="86"/>
                    </a:cubicBezTo>
                    <a:cubicBezTo>
                      <a:pt x="38" y="86"/>
                      <a:pt x="38" y="87"/>
                      <a:pt x="38" y="87"/>
                    </a:cubicBezTo>
                    <a:cubicBezTo>
                      <a:pt x="38" y="87"/>
                      <a:pt x="38" y="87"/>
                      <a:pt x="38" y="87"/>
                    </a:cubicBezTo>
                    <a:cubicBezTo>
                      <a:pt x="43" y="90"/>
                      <a:pt x="48" y="94"/>
                      <a:pt x="54" y="98"/>
                    </a:cubicBezTo>
                    <a:cubicBezTo>
                      <a:pt x="64" y="103"/>
                      <a:pt x="73" y="109"/>
                      <a:pt x="81" y="116"/>
                    </a:cubicBezTo>
                    <a:cubicBezTo>
                      <a:pt x="81" y="42"/>
                      <a:pt x="81" y="42"/>
                      <a:pt x="81" y="42"/>
                    </a:cubicBezTo>
                    <a:cubicBezTo>
                      <a:pt x="81" y="30"/>
                      <a:pt x="92" y="19"/>
                      <a:pt x="104" y="19"/>
                    </a:cubicBezTo>
                    <a:close/>
                    <a:moveTo>
                      <a:pt x="68" y="43"/>
                    </a:moveTo>
                    <a:cubicBezTo>
                      <a:pt x="66" y="41"/>
                      <a:pt x="65" y="40"/>
                      <a:pt x="63" y="40"/>
                    </a:cubicBezTo>
                    <a:cubicBezTo>
                      <a:pt x="61" y="40"/>
                      <a:pt x="59" y="41"/>
                      <a:pt x="58" y="43"/>
                    </a:cubicBezTo>
                    <a:cubicBezTo>
                      <a:pt x="58" y="43"/>
                      <a:pt x="58" y="43"/>
                      <a:pt x="58" y="43"/>
                    </a:cubicBezTo>
                    <a:cubicBezTo>
                      <a:pt x="56" y="44"/>
                      <a:pt x="56" y="46"/>
                      <a:pt x="56" y="48"/>
                    </a:cubicBezTo>
                    <a:cubicBezTo>
                      <a:pt x="56" y="50"/>
                      <a:pt x="56" y="51"/>
                      <a:pt x="58" y="53"/>
                    </a:cubicBezTo>
                    <a:cubicBezTo>
                      <a:pt x="58" y="53"/>
                      <a:pt x="58" y="53"/>
                      <a:pt x="58" y="53"/>
                    </a:cubicBezTo>
                    <a:cubicBezTo>
                      <a:pt x="59" y="54"/>
                      <a:pt x="61" y="55"/>
                      <a:pt x="63" y="55"/>
                    </a:cubicBezTo>
                    <a:cubicBezTo>
                      <a:pt x="65" y="55"/>
                      <a:pt x="66" y="54"/>
                      <a:pt x="68" y="53"/>
                    </a:cubicBezTo>
                    <a:cubicBezTo>
                      <a:pt x="69" y="51"/>
                      <a:pt x="70" y="50"/>
                      <a:pt x="70" y="48"/>
                    </a:cubicBezTo>
                    <a:cubicBezTo>
                      <a:pt x="70" y="46"/>
                      <a:pt x="69" y="44"/>
                      <a:pt x="68" y="43"/>
                    </a:cubicBezTo>
                    <a:cubicBezTo>
                      <a:pt x="68" y="43"/>
                      <a:pt x="68" y="43"/>
                      <a:pt x="68" y="43"/>
                    </a:cubicBezTo>
                    <a:close/>
                    <a:moveTo>
                      <a:pt x="81" y="167"/>
                    </a:moveTo>
                    <a:cubicBezTo>
                      <a:pt x="81" y="134"/>
                      <a:pt x="81" y="134"/>
                      <a:pt x="81" y="134"/>
                    </a:cubicBezTo>
                    <a:cubicBezTo>
                      <a:pt x="72" y="124"/>
                      <a:pt x="60" y="116"/>
                      <a:pt x="48" y="109"/>
                    </a:cubicBezTo>
                    <a:cubicBezTo>
                      <a:pt x="42" y="106"/>
                      <a:pt x="36" y="102"/>
                      <a:pt x="31" y="99"/>
                    </a:cubicBezTo>
                    <a:cubicBezTo>
                      <a:pt x="29" y="104"/>
                      <a:pt x="27" y="110"/>
                      <a:pt x="26" y="115"/>
                    </a:cubicBezTo>
                    <a:cubicBezTo>
                      <a:pt x="26" y="116"/>
                      <a:pt x="26" y="117"/>
                      <a:pt x="26" y="118"/>
                    </a:cubicBezTo>
                    <a:cubicBezTo>
                      <a:pt x="25" y="131"/>
                      <a:pt x="31" y="142"/>
                      <a:pt x="41" y="151"/>
                    </a:cubicBezTo>
                    <a:cubicBezTo>
                      <a:pt x="51" y="159"/>
                      <a:pt x="65" y="165"/>
                      <a:pt x="81" y="167"/>
                    </a:cubicBezTo>
                    <a:close/>
                    <a:moveTo>
                      <a:pt x="104" y="43"/>
                    </a:moveTo>
                    <a:cubicBezTo>
                      <a:pt x="104" y="119"/>
                      <a:pt x="104" y="119"/>
                      <a:pt x="104" y="119"/>
                    </a:cubicBezTo>
                    <a:cubicBezTo>
                      <a:pt x="185" y="119"/>
                      <a:pt x="185" y="119"/>
                      <a:pt x="185" y="119"/>
                    </a:cubicBezTo>
                    <a:cubicBezTo>
                      <a:pt x="185" y="43"/>
                      <a:pt x="185" y="43"/>
                      <a:pt x="185" y="43"/>
                    </a:cubicBezTo>
                    <a:cubicBezTo>
                      <a:pt x="104" y="43"/>
                      <a:pt x="104" y="43"/>
                      <a:pt x="104" y="43"/>
                    </a:cubicBezTo>
                    <a:close/>
                    <a:moveTo>
                      <a:pt x="143" y="131"/>
                    </a:moveTo>
                    <a:cubicBezTo>
                      <a:pt x="138" y="131"/>
                      <a:pt x="133" y="133"/>
                      <a:pt x="129" y="136"/>
                    </a:cubicBezTo>
                    <a:cubicBezTo>
                      <a:pt x="144" y="151"/>
                      <a:pt x="144" y="151"/>
                      <a:pt x="144" y="151"/>
                    </a:cubicBezTo>
                    <a:cubicBezTo>
                      <a:pt x="159" y="136"/>
                      <a:pt x="159" y="136"/>
                      <a:pt x="159" y="136"/>
                    </a:cubicBezTo>
                    <a:cubicBezTo>
                      <a:pt x="154" y="133"/>
                      <a:pt x="149" y="131"/>
                      <a:pt x="143" y="131"/>
                    </a:cubicBezTo>
                    <a:close/>
                    <a:moveTo>
                      <a:pt x="164" y="142"/>
                    </a:moveTo>
                    <a:cubicBezTo>
                      <a:pt x="150" y="157"/>
                      <a:pt x="150" y="157"/>
                      <a:pt x="150" y="157"/>
                    </a:cubicBezTo>
                    <a:cubicBezTo>
                      <a:pt x="165" y="172"/>
                      <a:pt x="165" y="172"/>
                      <a:pt x="165" y="172"/>
                    </a:cubicBezTo>
                    <a:cubicBezTo>
                      <a:pt x="167" y="167"/>
                      <a:pt x="169" y="162"/>
                      <a:pt x="169" y="157"/>
                    </a:cubicBezTo>
                    <a:cubicBezTo>
                      <a:pt x="169" y="152"/>
                      <a:pt x="167" y="147"/>
                      <a:pt x="164" y="142"/>
                    </a:cubicBezTo>
                    <a:close/>
                    <a:moveTo>
                      <a:pt x="159" y="178"/>
                    </a:moveTo>
                    <a:cubicBezTo>
                      <a:pt x="144" y="163"/>
                      <a:pt x="144" y="163"/>
                      <a:pt x="144" y="163"/>
                    </a:cubicBezTo>
                    <a:cubicBezTo>
                      <a:pt x="129" y="178"/>
                      <a:pt x="129" y="178"/>
                      <a:pt x="129" y="178"/>
                    </a:cubicBezTo>
                    <a:cubicBezTo>
                      <a:pt x="133" y="181"/>
                      <a:pt x="138" y="183"/>
                      <a:pt x="143" y="183"/>
                    </a:cubicBezTo>
                    <a:cubicBezTo>
                      <a:pt x="149" y="183"/>
                      <a:pt x="154" y="181"/>
                      <a:pt x="159" y="178"/>
                    </a:cubicBezTo>
                    <a:close/>
                    <a:moveTo>
                      <a:pt x="123" y="172"/>
                    </a:moveTo>
                    <a:cubicBezTo>
                      <a:pt x="138" y="157"/>
                      <a:pt x="138" y="157"/>
                      <a:pt x="138" y="157"/>
                    </a:cubicBezTo>
                    <a:cubicBezTo>
                      <a:pt x="123" y="142"/>
                      <a:pt x="123" y="142"/>
                      <a:pt x="123" y="142"/>
                    </a:cubicBezTo>
                    <a:cubicBezTo>
                      <a:pt x="120" y="146"/>
                      <a:pt x="118" y="151"/>
                      <a:pt x="118" y="157"/>
                    </a:cubicBezTo>
                    <a:cubicBezTo>
                      <a:pt x="118" y="163"/>
                      <a:pt x="120" y="168"/>
                      <a:pt x="123" y="1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 name="文本框 15"/>
            <p:cNvSpPr txBox="1"/>
            <p:nvPr/>
          </p:nvSpPr>
          <p:spPr>
            <a:xfrm>
              <a:off x="6769250"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19" name="组合 18"/>
          <p:cNvGrpSpPr>
            <a:grpSpLocks/>
          </p:cNvGrpSpPr>
          <p:nvPr/>
        </p:nvGrpSpPr>
        <p:grpSpPr bwMode="auto">
          <a:xfrm>
            <a:off x="9556750" y="4254500"/>
            <a:ext cx="1514475" cy="1512888"/>
            <a:chOff x="9556562" y="4254003"/>
            <a:chExt cx="1515084" cy="1513476"/>
          </a:xfrm>
        </p:grpSpPr>
        <p:grpSp>
          <p:nvGrpSpPr>
            <p:cNvPr id="16400" name="组合 19"/>
            <p:cNvGrpSpPr>
              <a:grpSpLocks/>
            </p:cNvGrpSpPr>
            <p:nvPr/>
          </p:nvGrpSpPr>
          <p:grpSpPr bwMode="auto">
            <a:xfrm>
              <a:off x="9769819" y="4254003"/>
              <a:ext cx="1088571" cy="1088571"/>
              <a:chOff x="9769819" y="4254003"/>
              <a:chExt cx="1088571" cy="1088571"/>
            </a:xfrm>
          </p:grpSpPr>
          <p:sp>
            <p:nvSpPr>
              <p:cNvPr id="22" name="椭圆 21"/>
              <p:cNvSpPr/>
              <p:nvPr/>
            </p:nvSpPr>
            <p:spPr>
              <a:xfrm>
                <a:off x="9769373" y="4254003"/>
                <a:ext cx="1089463"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3" name="Freeform 170"/>
              <p:cNvSpPr>
                <a:spLocks noEditPoints="1"/>
              </p:cNvSpPr>
              <p:nvPr/>
            </p:nvSpPr>
            <p:spPr bwMode="auto">
              <a:xfrm>
                <a:off x="10095572" y="4628132"/>
                <a:ext cx="437065" cy="414444"/>
              </a:xfrm>
              <a:custGeom>
                <a:avLst/>
                <a:gdLst>
                  <a:gd name="T0" fmla="*/ 2147483647 w 229"/>
                  <a:gd name="T1" fmla="*/ 0 h 217"/>
                  <a:gd name="T2" fmla="*/ 2147483647 w 229"/>
                  <a:gd name="T3" fmla="*/ 0 h 217"/>
                  <a:gd name="T4" fmla="*/ 2147483647 w 229"/>
                  <a:gd name="T5" fmla="*/ 2147483647 h 217"/>
                  <a:gd name="T6" fmla="*/ 2147483647 w 229"/>
                  <a:gd name="T7" fmla="*/ 2147483647 h 217"/>
                  <a:gd name="T8" fmla="*/ 2147483647 w 229"/>
                  <a:gd name="T9" fmla="*/ 2147483647 h 217"/>
                  <a:gd name="T10" fmla="*/ 2147483647 w 229"/>
                  <a:gd name="T11" fmla="*/ 2147483647 h 217"/>
                  <a:gd name="T12" fmla="*/ 0 w 229"/>
                  <a:gd name="T13" fmla="*/ 2147483647 h 217"/>
                  <a:gd name="T14" fmla="*/ 0 w 229"/>
                  <a:gd name="T15" fmla="*/ 2147483647 h 217"/>
                  <a:gd name="T16" fmla="*/ 2147483647 w 229"/>
                  <a:gd name="T17" fmla="*/ 0 h 217"/>
                  <a:gd name="T18" fmla="*/ 2147483647 w 229"/>
                  <a:gd name="T19" fmla="*/ 2147483647 h 217"/>
                  <a:gd name="T20" fmla="*/ 2147483647 w 229"/>
                  <a:gd name="T21" fmla="*/ 2147483647 h 217"/>
                  <a:gd name="T22" fmla="*/ 2147483647 w 229"/>
                  <a:gd name="T23" fmla="*/ 2147483647 h 217"/>
                  <a:gd name="T24" fmla="*/ 2147483647 w 229"/>
                  <a:gd name="T25" fmla="*/ 2147483647 h 217"/>
                  <a:gd name="T26" fmla="*/ 2147483647 w 229"/>
                  <a:gd name="T27" fmla="*/ 2147483647 h 217"/>
                  <a:gd name="T28" fmla="*/ 2147483647 w 229"/>
                  <a:gd name="T29" fmla="*/ 2147483647 h 217"/>
                  <a:gd name="T30" fmla="*/ 2147483647 w 229"/>
                  <a:gd name="T31" fmla="*/ 2147483647 h 217"/>
                  <a:gd name="T32" fmla="*/ 2147483647 w 229"/>
                  <a:gd name="T33" fmla="*/ 2147483647 h 217"/>
                  <a:gd name="T34" fmla="*/ 2147483647 w 229"/>
                  <a:gd name="T35" fmla="*/ 2147483647 h 217"/>
                  <a:gd name="T36" fmla="*/ 2147483647 w 229"/>
                  <a:gd name="T37" fmla="*/ 2147483647 h 217"/>
                  <a:gd name="T38" fmla="*/ 2147483647 w 229"/>
                  <a:gd name="T39" fmla="*/ 2147483647 h 217"/>
                  <a:gd name="T40" fmla="*/ 2147483647 w 229"/>
                  <a:gd name="T41" fmla="*/ 2147483647 h 217"/>
                  <a:gd name="T42" fmla="*/ 2147483647 w 229"/>
                  <a:gd name="T43" fmla="*/ 2147483647 h 217"/>
                  <a:gd name="T44" fmla="*/ 2147483647 w 229"/>
                  <a:gd name="T45" fmla="*/ 2147483647 h 217"/>
                  <a:gd name="T46" fmla="*/ 2147483647 w 229"/>
                  <a:gd name="T47" fmla="*/ 2147483647 h 217"/>
                  <a:gd name="T48" fmla="*/ 2147483647 w 229"/>
                  <a:gd name="T49" fmla="*/ 2147483647 h 217"/>
                  <a:gd name="T50" fmla="*/ 2147483647 w 229"/>
                  <a:gd name="T51" fmla="*/ 2147483647 h 217"/>
                  <a:gd name="T52" fmla="*/ 2147483647 w 229"/>
                  <a:gd name="T53" fmla="*/ 2147483647 h 217"/>
                  <a:gd name="T54" fmla="*/ 2147483647 w 229"/>
                  <a:gd name="T55" fmla="*/ 2147483647 h 2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 name="文本框 20"/>
            <p:cNvSpPr txBox="1"/>
            <p:nvPr/>
          </p:nvSpPr>
          <p:spPr>
            <a:xfrm>
              <a:off x="9556562"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sp>
        <p:nvSpPr>
          <p:cNvPr id="24" name="文本框 23"/>
          <p:cNvSpPr txBox="1">
            <a:spLocks noChangeArrowheads="1"/>
          </p:cNvSpPr>
          <p:nvPr/>
        </p:nvSpPr>
        <p:spPr bwMode="auto">
          <a:xfrm>
            <a:off x="1189038" y="5899150"/>
            <a:ext cx="98139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ts val="1700"/>
              </a:lnSpc>
            </a:pPr>
            <a:r>
              <a:rPr lang="en-US" altLang="zh-CN">
                <a:solidFill>
                  <a:srgbClr val="044875"/>
                </a:solidFill>
                <a:latin typeface="Arial" pitchFamily="34" charset="0"/>
                <a:cs typeface="Arial" pitchFamily="34" charset="0"/>
              </a:rPr>
              <a:t>Remember that happiness is a way of travel, not a destination. Remember that happiness is a way of travel. Remember that happiness is a way of travel, not a destination. </a:t>
            </a: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7" name="组合 26"/>
          <p:cNvGrpSpPr>
            <a:grpSpLocks/>
          </p:cNvGrpSpPr>
          <p:nvPr/>
        </p:nvGrpSpPr>
        <p:grpSpPr bwMode="auto">
          <a:xfrm>
            <a:off x="550863" y="82550"/>
            <a:ext cx="3556000" cy="585788"/>
            <a:chOff x="551544" y="82976"/>
            <a:chExt cx="3554910" cy="584775"/>
          </a:xfrm>
        </p:grpSpPr>
        <p:sp>
          <p:nvSpPr>
            <p:cNvPr id="16398" name="文本框 27"/>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29" name="文本框 28"/>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30" name="矩形 2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文本框 3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16" fill="hold"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nodeType="withEffect">
                                  <p:stCondLst>
                                    <p:cond delay="50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30" grpId="0" animBg="1"/>
      <p:bldP spid="31" grpId="0" animBg="1"/>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总结建议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4" name="文本框 28"/>
            <p:cNvSpPr txBox="1">
              <a:spLocks noChangeArrowheads="1"/>
            </p:cNvSpPr>
            <p:nvPr/>
          </p:nvSpPr>
          <p:spPr bwMode="auto">
            <a:xfrm>
              <a:off x="666148" y="4049849"/>
              <a:ext cx="1618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t>YOUR TEXT</a:t>
              </a:r>
              <a:endParaRPr lang="zh-CN" altLang="en-US" sz="2400"/>
            </a:p>
          </p:txBody>
        </p:sp>
      </p:grpSp>
      <p:grpSp>
        <p:nvGrpSpPr>
          <p:cNvPr id="11" name="组合 10"/>
          <p:cNvGrpSpPr>
            <a:grpSpLocks/>
          </p:cNvGrpSpPr>
          <p:nvPr/>
        </p:nvGrpSpPr>
        <p:grpSpPr bwMode="auto">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1" name="文本框 30"/>
            <p:cNvSpPr txBox="1">
              <a:spLocks noChangeArrowheads="1"/>
            </p:cNvSpPr>
            <p:nvPr/>
          </p:nvSpPr>
          <p:spPr bwMode="auto">
            <a:xfrm>
              <a:off x="2208197" y="2217172"/>
              <a:ext cx="1618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t>YOUR TEXT</a:t>
              </a:r>
              <a:endParaRPr lang="zh-CN" altLang="en-US" sz="2000"/>
            </a:p>
          </p:txBody>
        </p:sp>
      </p:grpSp>
      <p:grpSp>
        <p:nvGrpSpPr>
          <p:cNvPr id="63" name="组合 62"/>
          <p:cNvGrpSpPr>
            <a:grpSpLocks/>
          </p:cNvGrpSpPr>
          <p:nvPr/>
        </p:nvGrpSpPr>
        <p:grpSpPr bwMode="auto">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文本框 31"/>
            <p:cNvSpPr txBox="1">
              <a:spLocks noChangeArrowheads="1"/>
            </p:cNvSpPr>
            <p:nvPr/>
          </p:nvSpPr>
          <p:spPr bwMode="auto">
            <a:xfrm>
              <a:off x="2501045" y="4127691"/>
              <a:ext cx="1618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600"/>
                <a:t>YOUR TEXT</a:t>
              </a:r>
              <a:endParaRPr lang="zh-CN" altLang="en-US" sz="1600"/>
            </a:p>
          </p:txBody>
        </p:sp>
      </p:grpSp>
      <p:grpSp>
        <p:nvGrpSpPr>
          <p:cNvPr id="34" name="组合 33"/>
          <p:cNvGrpSpPr>
            <a:grpSpLocks/>
          </p:cNvGrpSpPr>
          <p:nvPr/>
        </p:nvGrpSpPr>
        <p:grpSpPr bwMode="auto">
          <a:xfrm>
            <a:off x="4760913" y="1401763"/>
            <a:ext cx="1235075" cy="755650"/>
            <a:chOff x="0" y="1587632"/>
            <a:chExt cx="1473572" cy="901650"/>
          </a:xfrm>
        </p:grpSpPr>
        <p:sp>
          <p:nvSpPr>
            <p:cNvPr id="18464"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01</a:t>
              </a:r>
              <a:endParaRPr lang="zh-CN" altLang="en-US" sz="2800">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556250" y="1285875"/>
            <a:ext cx="6419850" cy="922338"/>
            <a:chOff x="867562" y="1427973"/>
            <a:chExt cx="6420056" cy="922324"/>
          </a:xfrm>
        </p:grpSpPr>
        <p:sp>
          <p:nvSpPr>
            <p:cNvPr id="38" name="文本框 37"/>
            <p:cNvSpPr txBox="1"/>
            <p:nvPr/>
          </p:nvSpPr>
          <p:spPr>
            <a:xfrm>
              <a:off x="867562" y="1427973"/>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0" name="组合 39"/>
          <p:cNvGrpSpPr>
            <a:grpSpLocks/>
          </p:cNvGrpSpPr>
          <p:nvPr/>
        </p:nvGrpSpPr>
        <p:grpSpPr bwMode="auto">
          <a:xfrm>
            <a:off x="4760913" y="2508250"/>
            <a:ext cx="1235075" cy="757238"/>
            <a:chOff x="0" y="1587632"/>
            <a:chExt cx="1473572" cy="901650"/>
          </a:xfrm>
        </p:grpSpPr>
        <p:sp>
          <p:nvSpPr>
            <p:cNvPr id="18460"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02</a:t>
              </a:r>
              <a:endParaRPr lang="zh-CN" altLang="en-US" sz="2800">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a:grpSpLocks/>
          </p:cNvGrpSpPr>
          <p:nvPr/>
        </p:nvGrpSpPr>
        <p:grpSpPr bwMode="auto">
          <a:xfrm>
            <a:off x="5556250" y="2392363"/>
            <a:ext cx="6419850" cy="908050"/>
            <a:chOff x="867562" y="2496369"/>
            <a:chExt cx="6420056" cy="907810"/>
          </a:xfrm>
        </p:grpSpPr>
        <p:sp>
          <p:nvSpPr>
            <p:cNvPr id="44" name="文本框 43"/>
            <p:cNvSpPr txBox="1"/>
            <p:nvPr/>
          </p:nvSpPr>
          <p:spPr>
            <a:xfrm>
              <a:off x="867562" y="2496369"/>
              <a:ext cx="3113188" cy="3999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45" name="文本框 44"/>
            <p:cNvSpPr txBox="1"/>
            <p:nvPr/>
          </p:nvSpPr>
          <p:spPr>
            <a:xfrm>
              <a:off x="1234287" y="2824894"/>
              <a:ext cx="6053331" cy="579285"/>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6" name="组合 45"/>
          <p:cNvGrpSpPr>
            <a:grpSpLocks/>
          </p:cNvGrpSpPr>
          <p:nvPr/>
        </p:nvGrpSpPr>
        <p:grpSpPr bwMode="auto">
          <a:xfrm>
            <a:off x="4760913" y="3616325"/>
            <a:ext cx="1235075" cy="755650"/>
            <a:chOff x="0" y="1587632"/>
            <a:chExt cx="1473572" cy="901650"/>
          </a:xfrm>
        </p:grpSpPr>
        <p:sp>
          <p:nvSpPr>
            <p:cNvPr id="18456"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03</a:t>
              </a:r>
              <a:endParaRPr lang="zh-CN" altLang="en-US" sz="2800">
                <a:solidFill>
                  <a:srgbClr val="044875"/>
                </a:solidFill>
                <a:latin typeface="Impact"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a:grpSpLocks/>
          </p:cNvGrpSpPr>
          <p:nvPr/>
        </p:nvGrpSpPr>
        <p:grpSpPr bwMode="auto">
          <a:xfrm>
            <a:off x="5556250" y="3484563"/>
            <a:ext cx="6419850" cy="922337"/>
            <a:chOff x="867562" y="3535737"/>
            <a:chExt cx="6420056" cy="922324"/>
          </a:xfrm>
        </p:grpSpPr>
        <p:sp>
          <p:nvSpPr>
            <p:cNvPr id="50" name="文本框 49"/>
            <p:cNvSpPr txBox="1"/>
            <p:nvPr/>
          </p:nvSpPr>
          <p:spPr>
            <a:xfrm>
              <a:off x="867562" y="3535737"/>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51" name="文本框 50"/>
            <p:cNvSpPr txBox="1"/>
            <p:nvPr/>
          </p:nvSpPr>
          <p:spPr>
            <a:xfrm>
              <a:off x="1234287" y="3878632"/>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488950" y="5129213"/>
            <a:ext cx="11671300"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p>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endParaRPr lang="en-US" altLang="zh-CN" sz="2400">
              <a:solidFill>
                <a:srgbClr val="0072A9"/>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53" presetClass="entr" presetSubtype="16"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par>
                                <p:cTn id="69" presetID="53"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2"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nodeType="withEffect">
                                  <p:stCondLst>
                                    <p:cond delay="25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left)">
                                      <p:cBhvr>
                                        <p:cTn id="83" dur="500"/>
                                        <p:tgtEl>
                                          <p:spTgt spid="43"/>
                                        </p:tgtEl>
                                      </p:cBhvr>
                                    </p:animEffect>
                                  </p:childTnLst>
                                </p:cTn>
                              </p:par>
                              <p:par>
                                <p:cTn id="84" presetID="12" presetClass="entr" presetSubtype="2" fill="hold" nodeType="withEffect">
                                  <p:stCondLst>
                                    <p:cond delay="50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p:tgtEl>
                                          <p:spTgt spid="49"/>
                                        </p:tgtEl>
                                        <p:attrNameLst>
                                          <p:attrName>ppt_x</p:attrName>
                                        </p:attrNameLst>
                                      </p:cBhvr>
                                      <p:tavLst>
                                        <p:tav tm="0">
                                          <p:val>
                                            <p:strVal val="#ppt_x+#ppt_w*1.125000"/>
                                          </p:val>
                                        </p:tav>
                                        <p:tav tm="100000">
                                          <p:val>
                                            <p:strVal val="#ppt_x"/>
                                          </p:val>
                                        </p:tav>
                                      </p:tavLst>
                                    </p:anim>
                                    <p:animEffect transition="in" filter="wipe(left)">
                                      <p:cBhvr>
                                        <p:cTn id="87" dur="500"/>
                                        <p:tgtEl>
                                          <p:spTgt spid="4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72">
                                            <p:txEl>
                                              <p:pRg st="0" end="0"/>
                                            </p:txEl>
                                          </p:spTgt>
                                        </p:tgtEl>
                                        <p:attrNameLst>
                                          <p:attrName>style.visibility</p:attrName>
                                        </p:attrNameLst>
                                      </p:cBhvr>
                                      <p:to>
                                        <p:strVal val="visible"/>
                                      </p:to>
                                    </p:set>
                                    <p:anim calcmode="lin" valueType="num">
                                      <p:cBhvr additive="base">
                                        <p:cTn id="97"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98" dur="500"/>
                                        <p:tgtEl>
                                          <p:spTgt spid="7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72">
                                            <p:txEl>
                                              <p:pRg st="1" end="1"/>
                                            </p:txEl>
                                          </p:spTgt>
                                        </p:tgtEl>
                                        <p:attrNameLst>
                                          <p:attrName>style.visibility</p:attrName>
                                        </p:attrNameLst>
                                      </p:cBhvr>
                                      <p:to>
                                        <p:strVal val="visible"/>
                                      </p:to>
                                    </p:set>
                                    <p:anim calcmode="lin" valueType="num">
                                      <p:cBhvr additive="base">
                                        <p:cTn id="103"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答辩人：</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0" name="文本框 29"/>
          <p:cNvSpPr txBox="1">
            <a:spLocks noChangeArrowheads="1"/>
          </p:cNvSpPr>
          <p:nvPr/>
        </p:nvSpPr>
        <p:spPr bwMode="auto">
          <a:xfrm>
            <a:off x="3983038"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导师：</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1" name="文本框 30"/>
          <p:cNvSpPr txBox="1">
            <a:spLocks noChangeArrowheads="1"/>
          </p:cNvSpPr>
          <p:nvPr/>
        </p:nvSpPr>
        <p:spPr bwMode="auto">
          <a:xfrm>
            <a:off x="8093075" y="3932238"/>
            <a:ext cx="230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时间：</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6037263" y="3932238"/>
            <a:ext cx="256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专业：</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46" name="文本框 45"/>
          <p:cNvSpPr txBox="1"/>
          <p:nvPr/>
        </p:nvSpPr>
        <p:spPr>
          <a:xfrm>
            <a:off x="3094724" y="1908154"/>
            <a:ext cx="5967202" cy="750158"/>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ADD YOUR  SUBTITLE HERE</a:t>
            </a:r>
            <a:endParaRPr lang="zh-CN" altLang="en-US"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6053260" cy="646331"/>
          </a:xfrm>
          <a:prstGeom prst="rect">
            <a:avLst/>
          </a:prstGeom>
          <a:noFill/>
        </p:spPr>
        <p:txBody>
          <a:bodyPr wrap="none" rtlCol="0">
            <a:spAutoFit/>
          </a:bodyPr>
          <a:lstStyle/>
          <a:p>
            <a:r>
              <a:rPr lang="zh-CN" altLang="en-US" sz="3600" dirty="0"/>
              <a:t>解决方案1</a:t>
            </a:r>
            <a:r>
              <a:rPr lang="en-US" altLang="zh-CN" sz="3600" dirty="0"/>
              <a:t>——</a:t>
            </a:r>
            <a:r>
              <a:rPr lang="zh-CN" altLang="en-US" sz="3600" dirty="0"/>
              <a:t>类重平衡策略</a:t>
            </a:r>
          </a:p>
        </p:txBody>
      </p:sp>
      <p:sp>
        <p:nvSpPr>
          <p:cNvPr id="10" name="矩形 9">
            <a:extLst>
              <a:ext uri="{FF2B5EF4-FFF2-40B4-BE49-F238E27FC236}">
                <a16:creationId xmlns:a16="http://schemas.microsoft.com/office/drawing/2014/main" id="{8F2F4094-2A51-4BFF-B553-F35D389A109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596349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8103052" cy="4985980"/>
          </a:xfrm>
          <a:prstGeom prst="rect">
            <a:avLst/>
          </a:prstGeom>
          <a:noFill/>
        </p:spPr>
        <p:txBody>
          <a:bodyPr wrap="none" rtlCol="0">
            <a:spAutoFit/>
          </a:bodyPr>
          <a:lstStyle/>
          <a:p>
            <a:r>
              <a:rPr lang="zh-CN" altLang="en-US" sz="3600" dirty="0"/>
              <a:t>解决方案</a:t>
            </a:r>
            <a:r>
              <a:rPr lang="en-US" altLang="zh-CN" sz="3600" dirty="0"/>
              <a:t>2——Information Augmentation</a:t>
            </a:r>
          </a:p>
          <a:p>
            <a:endParaRPr lang="en-US" altLang="zh-CN" sz="3600" dirty="0"/>
          </a:p>
          <a:p>
            <a:endParaRPr lang="en-US" altLang="zh-CN" sz="2800" dirty="0"/>
          </a:p>
          <a:p>
            <a:endParaRPr lang="en-US" altLang="zh-CN" sz="2800" dirty="0"/>
          </a:p>
          <a:p>
            <a:r>
              <a:rPr lang="zh-CN" altLang="en-US" sz="2800" dirty="0"/>
              <a:t>思路</a:t>
            </a:r>
            <a:r>
              <a:rPr lang="en-US" altLang="zh-CN" sz="2800" dirty="0"/>
              <a:t>——</a:t>
            </a:r>
            <a:r>
              <a:rPr lang="zh-CN" altLang="en-US" sz="2800" dirty="0"/>
              <a:t>合成新的</a:t>
            </a:r>
            <a:r>
              <a:rPr lang="en-US" altLang="zh-CN" sz="2800" dirty="0"/>
              <a:t>tail</a:t>
            </a:r>
            <a:r>
              <a:rPr lang="zh-CN" altLang="en-US" sz="2800" dirty="0"/>
              <a:t>类样本</a:t>
            </a:r>
            <a:endParaRPr lang="en-US" altLang="zh-CN" sz="2800" dirty="0"/>
          </a:p>
          <a:p>
            <a:pPr>
              <a:lnSpc>
                <a:spcPct val="150000"/>
              </a:lnSpc>
            </a:pPr>
            <a:r>
              <a:rPr lang="zh-CN" altLang="en-US" sz="2800" dirty="0"/>
              <a:t>①尾部数据</a:t>
            </a:r>
            <a:r>
              <a:rPr lang="en-US" altLang="zh-CN" sz="2800" dirty="0"/>
              <a:t>—&gt;</a:t>
            </a:r>
            <a:r>
              <a:rPr lang="zh-CN" altLang="en-US" sz="2800" dirty="0"/>
              <a:t>尾部数据 </a:t>
            </a:r>
            <a:endParaRPr lang="en-US" altLang="zh-CN" sz="2800" dirty="0"/>
          </a:p>
          <a:p>
            <a:pPr>
              <a:lnSpc>
                <a:spcPct val="150000"/>
              </a:lnSpc>
            </a:pPr>
            <a:r>
              <a:rPr lang="en-US" altLang="zh-CN" sz="2800" dirty="0"/>
              <a:t>	· SMOTE</a:t>
            </a:r>
            <a:r>
              <a:rPr lang="zh-CN" altLang="en-US" sz="2800" dirty="0"/>
              <a:t>算法</a:t>
            </a:r>
            <a:endParaRPr lang="en-US" altLang="zh-CN" sz="2800" dirty="0"/>
          </a:p>
          <a:p>
            <a:pPr>
              <a:lnSpc>
                <a:spcPct val="150000"/>
              </a:lnSpc>
            </a:pPr>
            <a:endParaRPr lang="zh-CN" altLang="en-US" sz="2800" dirty="0"/>
          </a:p>
          <a:p>
            <a:endParaRPr lang="zh-CN" altLang="en-US" sz="3600" dirty="0"/>
          </a:p>
        </p:txBody>
      </p:sp>
      <p:sp>
        <p:nvSpPr>
          <p:cNvPr id="9" name="文本框 8">
            <a:extLst>
              <a:ext uri="{FF2B5EF4-FFF2-40B4-BE49-F238E27FC236}">
                <a16:creationId xmlns:a16="http://schemas.microsoft.com/office/drawing/2014/main" id="{3D39F90A-142B-48BE-BFEF-A8885F23EE88}"/>
              </a:ext>
            </a:extLst>
          </p:cNvPr>
          <p:cNvSpPr txBox="1"/>
          <p:nvPr/>
        </p:nvSpPr>
        <p:spPr>
          <a:xfrm>
            <a:off x="773592" y="1748590"/>
            <a:ext cx="4628190"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传统的数据增扩并没有进行本质上的增扩</a:t>
            </a:r>
            <a:endParaRPr lang="en-US" altLang="zh-CN" dirty="0"/>
          </a:p>
          <a:p>
            <a:pPr marL="285750" indent="-285750">
              <a:buFont typeface="Arial" panose="020B0604020202020204" pitchFamily="34" charset="0"/>
              <a:buChar char="•"/>
            </a:pPr>
            <a:r>
              <a:rPr lang="zh-CN" altLang="en-US" dirty="0"/>
              <a:t>需要从特征层面入手进行数据增扩</a:t>
            </a:r>
          </a:p>
        </p:txBody>
      </p:sp>
      <p:pic>
        <p:nvPicPr>
          <p:cNvPr id="1026" name="Picture 2" descr="这里写图片描述">
            <a:extLst>
              <a:ext uri="{FF2B5EF4-FFF2-40B4-BE49-F238E27FC236}">
                <a16:creationId xmlns:a16="http://schemas.microsoft.com/office/drawing/2014/main" id="{71A4D0D0-4D33-4473-86A4-22269B0BEF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293"/>
          <a:stretch/>
        </p:blipFill>
        <p:spPr bwMode="auto">
          <a:xfrm>
            <a:off x="7731658" y="2869200"/>
            <a:ext cx="3114393" cy="2775603"/>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B32C81A-598B-4228-A881-92EE7852E05C}"/>
              </a:ext>
            </a:extLst>
          </p:cNvPr>
          <p:cNvSpPr txBox="1"/>
          <p:nvPr/>
        </p:nvSpPr>
        <p:spPr>
          <a:xfrm>
            <a:off x="1749641" y="4718667"/>
            <a:ext cx="5005968" cy="923330"/>
          </a:xfrm>
          <a:prstGeom prst="rect">
            <a:avLst/>
          </a:prstGeom>
          <a:noFill/>
        </p:spPr>
        <p:txBody>
          <a:bodyPr wrap="square" rtlCol="0">
            <a:spAutoFit/>
          </a:bodyPr>
          <a:lstStyle/>
          <a:p>
            <a:r>
              <a:rPr lang="zh-CN" altLang="en-US" dirty="0"/>
              <a:t>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a:t>
            </a:r>
          </a:p>
        </p:txBody>
      </p:sp>
      <p:sp>
        <p:nvSpPr>
          <p:cNvPr id="13" name="矩形 12">
            <a:extLst>
              <a:ext uri="{FF2B5EF4-FFF2-40B4-BE49-F238E27FC236}">
                <a16:creationId xmlns:a16="http://schemas.microsoft.com/office/drawing/2014/main" id="{39978BA9-1992-4375-9A16-4FAD96070F14}"/>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582969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328869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7208384" cy="1631216"/>
          </a:xfrm>
          <a:prstGeom prst="rect">
            <a:avLst/>
          </a:prstGeom>
          <a:noFill/>
        </p:spPr>
        <p:txBody>
          <a:bodyPr wrap="none" rtlCol="0">
            <a:spAutoFit/>
          </a:bodyPr>
          <a:lstStyle/>
          <a:p>
            <a:r>
              <a:rPr lang="zh-CN" altLang="en-US" sz="3600" dirty="0"/>
              <a:t>解决方案</a:t>
            </a:r>
            <a:r>
              <a:rPr lang="en-US" altLang="zh-CN" sz="3600" dirty="0"/>
              <a:t>3——Module Improvement</a:t>
            </a:r>
            <a:endParaRPr lang="zh-CN" altLang="en-US" sz="3600" dirty="0"/>
          </a:p>
          <a:p>
            <a:endParaRPr lang="en-US" altLang="zh-CN" sz="3600" dirty="0"/>
          </a:p>
          <a:p>
            <a:r>
              <a:rPr lang="zh-CN" altLang="en-US" sz="2800" dirty="0"/>
              <a:t>集成学习 分类器</a:t>
            </a:r>
          </a:p>
        </p:txBody>
      </p:sp>
      <p:sp>
        <p:nvSpPr>
          <p:cNvPr id="10" name="矩形 9">
            <a:extLst>
              <a:ext uri="{FF2B5EF4-FFF2-40B4-BE49-F238E27FC236}">
                <a16:creationId xmlns:a16="http://schemas.microsoft.com/office/drawing/2014/main" id="{20C72656-69B3-4F0D-AA38-2358BD02F96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93972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论文贡献</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5E0CA4EF-31DC-4C24-A469-4CCAC6D20A58}"/>
              </a:ext>
            </a:extLst>
          </p:cNvPr>
          <p:cNvSpPr txBox="1"/>
          <p:nvPr/>
        </p:nvSpPr>
        <p:spPr>
          <a:xfrm>
            <a:off x="912813" y="1540043"/>
            <a:ext cx="8940977" cy="3293209"/>
          </a:xfrm>
          <a:prstGeom prst="rect">
            <a:avLst/>
          </a:prstGeom>
          <a:noFill/>
        </p:spPr>
        <p:txBody>
          <a:bodyPr wrap="square" rtlCol="0">
            <a:spAutoFit/>
          </a:bodyPr>
          <a:lstStyle/>
          <a:p>
            <a:pPr marL="457200" indent="-457200">
              <a:spcBef>
                <a:spcPts val="0"/>
              </a:spcBef>
              <a:spcAft>
                <a:spcPts val="2400"/>
              </a:spcAft>
              <a:buFont typeface="Arial" panose="020B0604020202020204" pitchFamily="34" charset="0"/>
              <a:buChar char="•"/>
            </a:pPr>
            <a:r>
              <a:rPr lang="zh-CN" altLang="en-US" sz="2800" dirty="0"/>
              <a:t>首次在长尾分类中引入置信度，介绍了基于证据的不确定度</a:t>
            </a:r>
            <a:r>
              <a:rPr lang="en-US" altLang="zh-CN" sz="2800" dirty="0"/>
              <a:t>the evidence-based uncertainty (</a:t>
            </a:r>
            <a:r>
              <a:rPr lang="en-US" altLang="zh-CN" sz="2800" dirty="0" err="1"/>
              <a:t>EvU</a:t>
            </a:r>
            <a:r>
              <a:rPr lang="en-US" altLang="zh-CN" sz="2800" dirty="0"/>
              <a:t>)</a:t>
            </a:r>
          </a:p>
          <a:p>
            <a:pPr marL="457200" indent="-457200">
              <a:spcAft>
                <a:spcPts val="2400"/>
              </a:spcAft>
              <a:buFont typeface="Arial" panose="020B0604020202020204" pitchFamily="34" charset="0"/>
              <a:buChar char="•"/>
            </a:pPr>
            <a:r>
              <a:rPr lang="zh-CN" altLang="en-US" sz="2800" dirty="0"/>
              <a:t>提出了基于每位专家不确定度的多专家融合策略，利用</a:t>
            </a:r>
            <a:r>
              <a:rPr lang="en-US" altLang="zh-CN" sz="2800" dirty="0"/>
              <a:t>DS</a:t>
            </a:r>
            <a:r>
              <a:rPr lang="zh-CN" altLang="en-US" sz="2800" dirty="0"/>
              <a:t>证据理论（</a:t>
            </a:r>
            <a:r>
              <a:rPr lang="en-US" altLang="zh-CN" sz="2800" dirty="0"/>
              <a:t>DST</a:t>
            </a:r>
            <a:r>
              <a:rPr lang="zh-CN" altLang="en-US" sz="2800" dirty="0"/>
              <a:t>）进行证据融合</a:t>
            </a:r>
            <a:endParaRPr lang="en-US" altLang="zh-CN" sz="2800" dirty="0"/>
          </a:p>
          <a:p>
            <a:pPr marL="457200" indent="-457200">
              <a:buFont typeface="Arial" panose="020B0604020202020204" pitchFamily="34" charset="0"/>
              <a:buChar char="•"/>
            </a:pPr>
            <a:r>
              <a:rPr lang="zh-CN" altLang="en-US" sz="2800" dirty="0"/>
              <a:t>利用不确定度实现不同分布的数据类中参与的专家数的动态减少</a:t>
            </a:r>
            <a:endParaRPr lang="en-US" altLang="zh-CN" sz="2800" dirty="0"/>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29100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4775"/>
            <a:chOff x="517630" y="82976"/>
            <a:chExt cx="3291840" cy="583764"/>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前置文献</a:t>
              </a: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97EE30CD-58EA-49FC-9804-02D150674E61}"/>
              </a:ext>
            </a:extLst>
          </p:cNvPr>
          <p:cNvSpPr txBox="1"/>
          <p:nvPr/>
        </p:nvSpPr>
        <p:spPr>
          <a:xfrm>
            <a:off x="761999" y="954323"/>
            <a:ext cx="7932821" cy="523220"/>
          </a:xfrm>
          <a:prstGeom prst="rect">
            <a:avLst/>
          </a:prstGeom>
          <a:noFill/>
        </p:spPr>
        <p:txBody>
          <a:bodyPr wrap="square">
            <a:spAutoFit/>
          </a:bodyPr>
          <a:lstStyle/>
          <a:p>
            <a:r>
              <a:rPr lang="en-US" altLang="zh-CN" sz="2800" dirty="0"/>
              <a:t>Uncertainty and the Theory of Evidence</a:t>
            </a:r>
            <a:endParaRPr lang="zh-CN" altLang="en-US" sz="2800" dirty="0"/>
          </a:p>
        </p:txBody>
      </p:sp>
      <p:sp>
        <p:nvSpPr>
          <p:cNvPr id="5" name="文本框 4">
            <a:extLst>
              <a:ext uri="{FF2B5EF4-FFF2-40B4-BE49-F238E27FC236}">
                <a16:creationId xmlns:a16="http://schemas.microsoft.com/office/drawing/2014/main" id="{6B7EF370-A975-4DE3-8A5A-C0718B0FCA13}"/>
              </a:ext>
            </a:extLst>
          </p:cNvPr>
          <p:cNvSpPr txBox="1"/>
          <p:nvPr/>
        </p:nvSpPr>
        <p:spPr>
          <a:xfrm>
            <a:off x="912813" y="1695971"/>
            <a:ext cx="9370176" cy="830997"/>
          </a:xfrm>
          <a:prstGeom prst="rect">
            <a:avLst/>
          </a:prstGeom>
          <a:noFill/>
        </p:spPr>
        <p:txBody>
          <a:bodyPr wrap="square" rtlCol="0">
            <a:spAutoFit/>
          </a:bodyPr>
          <a:lstStyle/>
          <a:p>
            <a:r>
              <a:rPr lang="zh-CN" altLang="en-US" sz="2400" dirty="0"/>
              <a:t>主观逻辑</a:t>
            </a:r>
            <a:r>
              <a:rPr lang="en-US" altLang="zh-CN" sz="2400" dirty="0"/>
              <a:t>SL</a:t>
            </a:r>
            <a:r>
              <a:rPr lang="zh-CN" altLang="en-US" sz="2400" dirty="0"/>
              <a:t>给每一个单例类别分配信仰质量</a:t>
            </a:r>
            <a:r>
              <a:rPr lang="en-US" altLang="zh-CN" sz="2400" dirty="0" err="1"/>
              <a:t>b_k</a:t>
            </a:r>
            <a:r>
              <a:rPr lang="en-US" altLang="zh-CN" sz="2400" dirty="0"/>
              <a:t>,</a:t>
            </a:r>
          </a:p>
          <a:p>
            <a:r>
              <a:rPr lang="zh-CN" altLang="en-US" sz="2400" b="0" i="0" dirty="0">
                <a:solidFill>
                  <a:srgbClr val="121212"/>
                </a:solidFill>
                <a:effectLst/>
                <a:latin typeface="-apple-system"/>
              </a:rPr>
              <a:t>并提供一个总体不确定性质量 </a:t>
            </a:r>
            <a:r>
              <a:rPr lang="en-US" altLang="zh-CN" sz="2400" b="0" i="0" dirty="0">
                <a:solidFill>
                  <a:srgbClr val="121212"/>
                </a:solidFill>
                <a:effectLst/>
                <a:latin typeface="-apple-system"/>
              </a:rPr>
              <a:t>u ,</a:t>
            </a:r>
            <a:endParaRPr lang="zh-CN" altLang="en-US" sz="2400" dirty="0"/>
          </a:p>
        </p:txBody>
      </p:sp>
      <p:pic>
        <p:nvPicPr>
          <p:cNvPr id="14" name="图片 13">
            <a:extLst>
              <a:ext uri="{FF2B5EF4-FFF2-40B4-BE49-F238E27FC236}">
                <a16:creationId xmlns:a16="http://schemas.microsoft.com/office/drawing/2014/main" id="{E52E668E-46C9-4C7E-A7DC-74983325BE64}"/>
              </a:ext>
            </a:extLst>
          </p:cNvPr>
          <p:cNvPicPr>
            <a:picLocks noChangeAspect="1"/>
          </p:cNvPicPr>
          <p:nvPr/>
        </p:nvPicPr>
        <p:blipFill>
          <a:blip r:embed="rId2"/>
          <a:stretch>
            <a:fillRect/>
          </a:stretch>
        </p:blipFill>
        <p:spPr>
          <a:xfrm>
            <a:off x="1385005" y="2541899"/>
            <a:ext cx="2135816" cy="1067908"/>
          </a:xfrm>
          <a:prstGeom prst="rect">
            <a:avLst/>
          </a:prstGeom>
        </p:spPr>
      </p:pic>
      <p:sp>
        <p:nvSpPr>
          <p:cNvPr id="16" name="文本框 15">
            <a:extLst>
              <a:ext uri="{FF2B5EF4-FFF2-40B4-BE49-F238E27FC236}">
                <a16:creationId xmlns:a16="http://schemas.microsoft.com/office/drawing/2014/main" id="{BBF78B96-5896-422A-A4CF-02A7458D0AC5}"/>
              </a:ext>
            </a:extLst>
          </p:cNvPr>
          <p:cNvSpPr txBox="1"/>
          <p:nvPr/>
        </p:nvSpPr>
        <p:spPr>
          <a:xfrm>
            <a:off x="912813" y="3746989"/>
            <a:ext cx="9370176" cy="461665"/>
          </a:xfrm>
          <a:prstGeom prst="rect">
            <a:avLst/>
          </a:prstGeom>
          <a:noFill/>
        </p:spPr>
        <p:txBody>
          <a:bodyPr wrap="square" rtlCol="0">
            <a:spAutoFit/>
          </a:bodyPr>
          <a:lstStyle/>
          <a:p>
            <a:r>
              <a:rPr lang="zh-CN" altLang="en-US" sz="2400" dirty="0"/>
              <a:t>单例</a:t>
            </a:r>
            <a:r>
              <a:rPr lang="en-US" altLang="zh-CN" sz="2400" dirty="0"/>
              <a:t>k</a:t>
            </a:r>
            <a:r>
              <a:rPr lang="zh-CN" altLang="en-US" sz="2400" dirty="0"/>
              <a:t>的信仰质量</a:t>
            </a:r>
            <a:r>
              <a:rPr lang="en-US" altLang="zh-CN" sz="2400" dirty="0" err="1"/>
              <a:t>b_k</a:t>
            </a:r>
            <a:r>
              <a:rPr lang="zh-CN" altLang="en-US" sz="2400" dirty="0"/>
              <a:t>可以使用其证据</a:t>
            </a:r>
            <a:r>
              <a:rPr lang="en-US" altLang="zh-CN" sz="2400" dirty="0"/>
              <a:t>evidence</a:t>
            </a:r>
            <a:r>
              <a:rPr lang="zh-CN" altLang="en-US" sz="2400" dirty="0"/>
              <a:t>计算</a:t>
            </a:r>
            <a:endParaRPr lang="en-US" altLang="zh-CN" sz="2400" dirty="0"/>
          </a:p>
        </p:txBody>
      </p:sp>
      <p:pic>
        <p:nvPicPr>
          <p:cNvPr id="19" name="图片 18">
            <a:extLst>
              <a:ext uri="{FF2B5EF4-FFF2-40B4-BE49-F238E27FC236}">
                <a16:creationId xmlns:a16="http://schemas.microsoft.com/office/drawing/2014/main" id="{A6A2DBC0-17D2-4F3E-AFC2-3F11BD3BF4F0}"/>
              </a:ext>
            </a:extLst>
          </p:cNvPr>
          <p:cNvPicPr>
            <a:picLocks noChangeAspect="1"/>
          </p:cNvPicPr>
          <p:nvPr/>
        </p:nvPicPr>
        <p:blipFill>
          <a:blip r:embed="rId3"/>
          <a:stretch>
            <a:fillRect/>
          </a:stretch>
        </p:blipFill>
        <p:spPr>
          <a:xfrm>
            <a:off x="2142331" y="4208654"/>
            <a:ext cx="3335337" cy="829992"/>
          </a:xfrm>
          <a:prstGeom prst="rect">
            <a:avLst/>
          </a:prstGeom>
        </p:spPr>
      </p:pic>
      <p:pic>
        <p:nvPicPr>
          <p:cNvPr id="21" name="图片 20">
            <a:extLst>
              <a:ext uri="{FF2B5EF4-FFF2-40B4-BE49-F238E27FC236}">
                <a16:creationId xmlns:a16="http://schemas.microsoft.com/office/drawing/2014/main" id="{93C3A576-10C9-408A-9FB5-061193F265D2}"/>
              </a:ext>
            </a:extLst>
          </p:cNvPr>
          <p:cNvPicPr>
            <a:picLocks noChangeAspect="1"/>
          </p:cNvPicPr>
          <p:nvPr/>
        </p:nvPicPr>
        <p:blipFill rotWithShape="1">
          <a:blip r:embed="rId4"/>
          <a:srcRect t="12564" b="8651"/>
          <a:stretch/>
        </p:blipFill>
        <p:spPr>
          <a:xfrm>
            <a:off x="4075993" y="2826313"/>
            <a:ext cx="2803350" cy="511596"/>
          </a:xfrm>
          <a:prstGeom prst="rect">
            <a:avLst/>
          </a:prstGeom>
        </p:spPr>
      </p:pic>
      <p:sp>
        <p:nvSpPr>
          <p:cNvPr id="23" name="文本框 22">
            <a:extLst>
              <a:ext uri="{FF2B5EF4-FFF2-40B4-BE49-F238E27FC236}">
                <a16:creationId xmlns:a16="http://schemas.microsoft.com/office/drawing/2014/main" id="{64800F99-E3D7-453A-BE47-640081184925}"/>
              </a:ext>
            </a:extLst>
          </p:cNvPr>
          <p:cNvSpPr txBox="1"/>
          <p:nvPr/>
        </p:nvSpPr>
        <p:spPr>
          <a:xfrm>
            <a:off x="912813" y="5174596"/>
            <a:ext cx="8492966" cy="461665"/>
          </a:xfrm>
          <a:prstGeom prst="rect">
            <a:avLst/>
          </a:prstGeom>
          <a:noFill/>
        </p:spPr>
        <p:txBody>
          <a:bodyPr wrap="none" rtlCol="0">
            <a:spAutoFit/>
          </a:bodyPr>
          <a:lstStyle/>
          <a:p>
            <a:r>
              <a:rPr lang="zh-CN" altLang="en-US" sz="2400" dirty="0"/>
              <a:t>一个信仰质量分配对应于一个</a:t>
            </a:r>
            <a:r>
              <a:rPr lang="en-US" altLang="zh-CN" sz="2400" dirty="0"/>
              <a:t>Dirichlet</a:t>
            </a:r>
            <a:r>
              <a:rPr lang="zh-CN" altLang="en-US" sz="2400" dirty="0"/>
              <a:t>分布（参数</a:t>
            </a:r>
            <a:r>
              <a:rPr lang="en-US" altLang="zh-CN" sz="2400" dirty="0"/>
              <a:t>α</a:t>
            </a:r>
            <a:r>
              <a:rPr lang="zh-CN" altLang="en-US" sz="2400" dirty="0"/>
              <a:t>计算如下）</a:t>
            </a:r>
          </a:p>
        </p:txBody>
      </p:sp>
      <p:pic>
        <p:nvPicPr>
          <p:cNvPr id="27" name="图片 26">
            <a:extLst>
              <a:ext uri="{FF2B5EF4-FFF2-40B4-BE49-F238E27FC236}">
                <a16:creationId xmlns:a16="http://schemas.microsoft.com/office/drawing/2014/main" id="{E4B875E5-752D-45F6-8C09-8E9BFC34E58E}"/>
              </a:ext>
            </a:extLst>
          </p:cNvPr>
          <p:cNvPicPr>
            <a:picLocks noChangeAspect="1"/>
          </p:cNvPicPr>
          <p:nvPr/>
        </p:nvPicPr>
        <p:blipFill>
          <a:blip r:embed="rId5"/>
          <a:stretch>
            <a:fillRect/>
          </a:stretch>
        </p:blipFill>
        <p:spPr>
          <a:xfrm>
            <a:off x="1646979" y="5845702"/>
            <a:ext cx="2181529" cy="400106"/>
          </a:xfrm>
          <a:prstGeom prst="rect">
            <a:avLst/>
          </a:prstGeom>
        </p:spPr>
      </p:pic>
      <p:pic>
        <p:nvPicPr>
          <p:cNvPr id="31" name="图片 30">
            <a:extLst>
              <a:ext uri="{FF2B5EF4-FFF2-40B4-BE49-F238E27FC236}">
                <a16:creationId xmlns:a16="http://schemas.microsoft.com/office/drawing/2014/main" id="{34572DA8-EC60-4129-AC1F-283F92D90A3C}"/>
              </a:ext>
            </a:extLst>
          </p:cNvPr>
          <p:cNvPicPr>
            <a:picLocks noChangeAspect="1"/>
          </p:cNvPicPr>
          <p:nvPr/>
        </p:nvPicPr>
        <p:blipFill>
          <a:blip r:embed="rId6"/>
          <a:stretch>
            <a:fillRect/>
          </a:stretch>
        </p:blipFill>
        <p:spPr>
          <a:xfrm>
            <a:off x="5219700" y="5604731"/>
            <a:ext cx="2108098" cy="882049"/>
          </a:xfrm>
          <a:prstGeom prst="rect">
            <a:avLst/>
          </a:prstGeom>
        </p:spPr>
      </p:pic>
      <p:cxnSp>
        <p:nvCxnSpPr>
          <p:cNvPr id="34" name="直接箭头连接符 33">
            <a:extLst>
              <a:ext uri="{FF2B5EF4-FFF2-40B4-BE49-F238E27FC236}">
                <a16:creationId xmlns:a16="http://schemas.microsoft.com/office/drawing/2014/main" id="{B4D8DDB6-3040-471D-87B5-ED42D402D5E0}"/>
              </a:ext>
            </a:extLst>
          </p:cNvPr>
          <p:cNvCxnSpPr/>
          <p:nvPr/>
        </p:nvCxnSpPr>
        <p:spPr>
          <a:xfrm>
            <a:off x="4000448" y="6045755"/>
            <a:ext cx="981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351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9595090A-A7B5-4123-A2F3-2C6A3FFACCDD}"/>
              </a:ext>
            </a:extLst>
          </p:cNvPr>
          <p:cNvPicPr>
            <a:picLocks noChangeAspect="1"/>
          </p:cNvPicPr>
          <p:nvPr/>
        </p:nvPicPr>
        <p:blipFill>
          <a:blip r:embed="rId2"/>
          <a:stretch>
            <a:fillRect/>
          </a:stretch>
        </p:blipFill>
        <p:spPr>
          <a:xfrm>
            <a:off x="912813" y="938719"/>
            <a:ext cx="10772858" cy="3777753"/>
          </a:xfrm>
          <a:prstGeom prst="rect">
            <a:avLst/>
          </a:prstGeom>
        </p:spPr>
      </p:pic>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TotalTime>
  <Words>1548</Words>
  <Application>Microsoft Office PowerPoint</Application>
  <PresentationFormat>宽屏</PresentationFormat>
  <Paragraphs>198</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-apple-system</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song phuan</cp:lastModifiedBy>
  <cp:revision>73</cp:revision>
  <dcterms:created xsi:type="dcterms:W3CDTF">2015-04-13T12:15:43Z</dcterms:created>
  <dcterms:modified xsi:type="dcterms:W3CDTF">2023-09-05T05:11:25Z</dcterms:modified>
  <cp:category>https://cyppt.taobao.com</cp:category>
</cp:coreProperties>
</file>