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2" r:id="rId3"/>
    <p:sldId id="288" r:id="rId4"/>
    <p:sldId id="273" r:id="rId5"/>
    <p:sldId id="287" r:id="rId6"/>
    <p:sldId id="286" r:id="rId7"/>
    <p:sldId id="285" r:id="rId8"/>
    <p:sldId id="284" r:id="rId9"/>
    <p:sldId id="283" r:id="rId10"/>
    <p:sldId id="282" r:id="rId11"/>
    <p:sldId id="281" r:id="rId12"/>
    <p:sldId id="280" r:id="rId13"/>
    <p:sldId id="279" r:id="rId14"/>
    <p:sldId id="278" r:id="rId15"/>
    <p:sldId id="277" r:id="rId16"/>
    <p:sldId id="276" r:id="rId17"/>
    <p:sldId id="275" r:id="rId18"/>
    <p:sldId id="292" r:id="rId19"/>
    <p:sldId id="296" r:id="rId20"/>
    <p:sldId id="290" r:id="rId21"/>
    <p:sldId id="289" r:id="rId22"/>
    <p:sldId id="291" r:id="rId23"/>
    <p:sldId id="293" r:id="rId24"/>
    <p:sldId id="295" r:id="rId25"/>
    <p:sldId id="294"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112" d="100"/>
          <a:sy n="112" d="100"/>
        </p:scale>
        <p:origin x="552"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7/17/2022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7/17/2022</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7/17/2022</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7/17/2022</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7/17/2022</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7/17/2022</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7/17/2022</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7/17/2022</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a:solidFill>
                  <a:srgbClr val="154A8D"/>
                </a:solidFill>
                <a:latin typeface="#9Slide02 Tieu de rat dai 02" panose="020B0606020202050201" pitchFamily="34" charset="0"/>
              </a:rPr>
              <a:t>Java 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295400" y="1291758"/>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407493" y="1203538"/>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367630" y="1973282"/>
            <a:ext cx="9071770" cy="3970318"/>
          </a:xfrm>
          <a:prstGeom prst="rect">
            <a:avLst/>
          </a:prstGeom>
          <a:noFill/>
        </p:spPr>
        <p:txBody>
          <a:bodyPr wrap="square" rtlCol="0">
            <a:spAutoFit/>
          </a:bodyPr>
          <a:lstStyle/>
          <a:p>
            <a:pPr marL="514350" indent="-514350">
              <a:buFont typeface="+mj-lt"/>
              <a:buAutoNum type="arabicPeriod"/>
            </a:pPr>
            <a:r>
              <a:rPr lang="vi-VN" sz="2800" b="1" dirty="0">
                <a:latin typeface="+mj-lt"/>
              </a:rPr>
              <a:t>Constructor mặc định (không có tham số truyền vào)</a:t>
            </a:r>
            <a:r>
              <a:rPr lang="en-US" sz="2800" b="1" dirty="0">
                <a:latin typeface="+mj-lt"/>
              </a:rPr>
              <a:t>:</a:t>
            </a:r>
            <a:br>
              <a:rPr lang="en-US" sz="2800" b="1" dirty="0">
                <a:latin typeface="+mj-lt"/>
              </a:rPr>
            </a:br>
            <a:endParaRPr lang="en-US" sz="2800" b="1" dirty="0">
              <a:latin typeface="+mj-lt"/>
            </a:endParaRPr>
          </a:p>
          <a:p>
            <a:pPr marL="457200" indent="-457200">
              <a:buFont typeface="Wingdings" panose="05000000000000000000" pitchFamily="2" charset="2"/>
              <a:buChar char="ü"/>
            </a:pPr>
            <a:r>
              <a:rPr lang="vi-VN" sz="2800" dirty="0">
                <a:latin typeface="+mj-lt"/>
              </a:rPr>
              <a:t>Một constructor mà không có tham số được gọi là constructor mặc định.</a:t>
            </a:r>
            <a:endParaRPr lang="en-US" sz="2800" dirty="0">
              <a:latin typeface="+mj-lt"/>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kì</a:t>
            </a:r>
            <a:r>
              <a:rPr lang="en-US" sz="2800" dirty="0">
                <a:latin typeface="Times New Roman" panose="02020603050405020304" pitchFamily="18" charset="0"/>
                <a:cs typeface="Times New Roman" panose="02020603050405020304" pitchFamily="18" charset="0"/>
              </a:rPr>
              <a:t> constructor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=&gt; constructor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ngầm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class.</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1 constructor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constructor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constructor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a:t>
            </a:r>
            <a:endParaRPr lang="en-US" sz="2800" dirty="0">
              <a:latin typeface="+mj-lt"/>
              <a:cs typeface="Times New Roman" panose="02020603050405020304" pitchFamily="18" charset="0"/>
            </a:endParaRPr>
          </a:p>
        </p:txBody>
      </p:sp>
      <p:sp>
        <p:nvSpPr>
          <p:cNvPr id="18" name="AutoShape 6" descr="các kiểu constructor trong java"/>
          <p:cNvSpPr>
            <a:spLocks noChangeAspect="1" noChangeArrowheads="1"/>
          </p:cNvSpPr>
          <p:nvPr/>
        </p:nvSpPr>
        <p:spPr bwMode="auto">
          <a:xfrm>
            <a:off x="1450975" y="112520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603375" y="127760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4710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066800" y="1086733"/>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78893" y="998513"/>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139030" y="1768257"/>
            <a:ext cx="9071770" cy="3108543"/>
          </a:xfrm>
          <a:prstGeom prst="rect">
            <a:avLst/>
          </a:prstGeom>
          <a:noFill/>
        </p:spPr>
        <p:txBody>
          <a:bodyPr wrap="square" rtlCol="0">
            <a:spAutoFit/>
          </a:bodyPr>
          <a:lstStyle/>
          <a:p>
            <a:pPr marL="514350" indent="-514350">
              <a:buFont typeface="+mj-lt"/>
              <a:buAutoNum type="arabicPeriod"/>
            </a:pPr>
            <a:r>
              <a:rPr lang="vi-VN" sz="2800" b="1" dirty="0">
                <a:latin typeface="+mj-lt"/>
              </a:rPr>
              <a:t>Constructor mặc định (không có tham số truyền vào)</a:t>
            </a:r>
            <a:r>
              <a:rPr lang="en-US" sz="2800" b="1" dirty="0">
                <a:latin typeface="+mj-lt"/>
              </a:rPr>
              <a:t>:</a:t>
            </a:r>
          </a:p>
          <a:p>
            <a:endParaRPr lang="en-US" sz="2800" dirty="0" err="1">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Constructor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a:t>
            </a:r>
          </a:p>
          <a:p>
            <a:pPr algn="ctr"/>
            <a:r>
              <a:rPr lang="en-US" sz="2800" dirty="0">
                <a:solidFill>
                  <a:srgbClr val="C00000"/>
                </a:solidFill>
                <a:cs typeface="Times New Roman" panose="02020603050405020304" pitchFamily="18" charset="0"/>
              </a:rPr>
              <a:t>public</a:t>
            </a:r>
            <a:r>
              <a:rPr lang="en-US" sz="2800" dirty="0">
                <a:cs typeface="Times New Roman" panose="02020603050405020304" pitchFamily="18" charset="0"/>
              </a:rPr>
              <a:t> </a:t>
            </a:r>
            <a:r>
              <a:rPr lang="en-US" sz="2800" dirty="0" err="1">
                <a:cs typeface="Times New Roman" panose="02020603050405020304" pitchFamily="18" charset="0"/>
              </a:rPr>
              <a:t>TenClass</a:t>
            </a:r>
            <a:r>
              <a:rPr lang="en-US" sz="2800" dirty="0">
                <a:cs typeface="Times New Roman" panose="02020603050405020304" pitchFamily="18" charset="0"/>
              </a:rPr>
              <a:t>(){	}</a:t>
            </a:r>
            <a:endParaRPr lang="en-US" sz="2800" dirty="0">
              <a:latin typeface="+mj-lt"/>
              <a:cs typeface="Times New Roman" panose="02020603050405020304" pitchFamily="18" charset="0"/>
            </a:endParaRPr>
          </a:p>
          <a:p>
            <a:pPr marL="457200" indent="-457200">
              <a:buFont typeface="Wingdings" panose="05000000000000000000" pitchFamily="2" charset="2"/>
              <a:buChar char="ü"/>
            </a:pPr>
            <a:r>
              <a:rPr lang="vi-VN" sz="2800" dirty="0">
                <a:latin typeface="+mj-lt"/>
              </a:rPr>
              <a:t>Constructor mặc định cung cấp các giá trị mặc định</a:t>
            </a:r>
            <a:r>
              <a:rPr lang="en-US" sz="2800" dirty="0">
                <a:latin typeface="+mj-lt"/>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vi-VN" sz="2800" dirty="0">
                <a:latin typeface="+mj-lt"/>
              </a:rPr>
              <a:t> như 0, null, (tùy thuộc vào kiểu dữ liệu) ... tới đối tượng được khởi tạo.</a:t>
            </a:r>
            <a:endParaRPr lang="en-US" sz="2800" dirty="0">
              <a:latin typeface="+mj-lt"/>
              <a:cs typeface="Times New Roman" panose="02020603050405020304" pitchFamily="18" charset="0"/>
            </a:endParaRPr>
          </a:p>
        </p:txBody>
      </p:sp>
      <p:sp>
        <p:nvSpPr>
          <p:cNvPr id="18" name="AutoShape 6" descr="các kiểu constructor trong java"/>
          <p:cNvSpPr>
            <a:spLocks noChangeAspect="1" noChangeArrowheads="1"/>
          </p:cNvSpPr>
          <p:nvPr/>
        </p:nvSpPr>
        <p:spPr bwMode="auto">
          <a:xfrm>
            <a:off x="1222375" y="92018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374775" y="107258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419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990600" y="1289020"/>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02693" y="1200800"/>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062830" y="1970544"/>
            <a:ext cx="9071770" cy="26776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Constructor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tham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truyền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vào</a:t>
            </a:r>
            <a:r>
              <a:rPr lang="en-US" sz="280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vi-VN" sz="2800" dirty="0">
                <a:latin typeface="+mj-lt"/>
              </a:rPr>
              <a:t>Một constructor có tham số truyền vào được gọi là constructor tham số.</a:t>
            </a:r>
          </a:p>
          <a:p>
            <a:pPr marL="457200" indent="-457200">
              <a:buFont typeface="Wingdings" panose="05000000000000000000" pitchFamily="2" charset="2"/>
              <a:buChar char="ü"/>
            </a:pPr>
            <a:r>
              <a:rPr lang="vi-VN" sz="2800" dirty="0">
                <a:latin typeface="+mj-lt"/>
              </a:rPr>
              <a:t>Constructor tham số được sử dụng để cung cấp các giá trị </a:t>
            </a:r>
            <a:r>
              <a:rPr lang="en-US" sz="2800" dirty="0">
                <a:latin typeface="Times New Roman" panose="02020603050405020304" pitchFamily="18" charset="0"/>
                <a:cs typeface="Times New Roman" panose="02020603050405020304" pitchFamily="18" charset="0"/>
              </a:rPr>
              <a:t>ban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vi-VN" sz="2800" dirty="0">
                <a:latin typeface="+mj-lt"/>
              </a:rPr>
              <a:t>cho các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mj-lt"/>
              </a:rPr>
              <a:t> </a:t>
            </a:r>
            <a:r>
              <a:rPr lang="vi-VN" sz="2800" dirty="0">
                <a:latin typeface="+mj-lt"/>
              </a:rPr>
              <a:t>đối tượng khác nhau.</a:t>
            </a:r>
          </a:p>
        </p:txBody>
      </p:sp>
      <p:sp>
        <p:nvSpPr>
          <p:cNvPr id="18" name="AutoShape 6" descr="các kiểu constructor trong java"/>
          <p:cNvSpPr>
            <a:spLocks noChangeAspect="1" noChangeArrowheads="1"/>
          </p:cNvSpPr>
          <p:nvPr/>
        </p:nvSpPr>
        <p:spPr bwMode="auto">
          <a:xfrm>
            <a:off x="1146175" y="112246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298575" y="127486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32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066800" y="1013271"/>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78893" y="925051"/>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139030" y="1694795"/>
            <a:ext cx="9071770" cy="4401205"/>
          </a:xfrm>
          <a:prstGeom prst="rect">
            <a:avLst/>
          </a:prstGeom>
          <a:noFill/>
        </p:spPr>
        <p:txBody>
          <a:bodyPr wrap="square" rtlCol="0">
            <a:spAutoFit/>
          </a:bodyPr>
          <a:lstStyle/>
          <a:p>
            <a:pPr marL="514350" indent="-514350">
              <a:buAutoNum type="arabicPeriod" startAt="3"/>
            </a:pPr>
            <a:r>
              <a:rPr lang="en-US" sz="2800" b="1" dirty="0">
                <a:latin typeface="Times New Roman" panose="02020603050405020304" pitchFamily="18" charset="0"/>
                <a:cs typeface="Times New Roman" panose="02020603050405020304" pitchFamily="18" charset="0"/>
              </a:rPr>
              <a:t>Constructor Overloading (</a:t>
            </a:r>
            <a:r>
              <a:rPr lang="en-US" sz="2800" b="1" dirty="0" err="1">
                <a:latin typeface="Times New Roman" panose="02020603050405020304" pitchFamily="18" charset="0"/>
                <a:cs typeface="Times New Roman" panose="02020603050405020304" pitchFamily="18" charset="0"/>
              </a:rPr>
              <a:t>Ghi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đè</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 </a:t>
            </a:r>
            <a:r>
              <a:rPr lang="en-US" sz="2800" b="1" dirty="0" err="1">
                <a:latin typeface="Times New Roman" panose="02020603050405020304" pitchFamily="18" charset="0"/>
                <a:cs typeface="Times New Roman" panose="02020603050405020304" pitchFamily="18" charset="0"/>
              </a:rPr>
              <a:t>Nhiều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800" dirty="0">
                <a:latin typeface="+mj-lt"/>
              </a:rPr>
              <a:t>Overloading</a:t>
            </a:r>
            <a:r>
              <a:rPr lang="en-US" sz="2800"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dirty="0">
                <a:latin typeface="+mj-lt"/>
              </a:rPr>
              <a:t>)</a:t>
            </a:r>
            <a:r>
              <a:rPr lang="vi-VN" sz="2800" dirty="0">
                <a:latin typeface="+mj-lt"/>
              </a:rPr>
              <a:t> là một kỹ thuật trong Java. </a:t>
            </a:r>
            <a:r>
              <a:rPr lang="en-US" sz="2800" dirty="0">
                <a:latin typeface="Times New Roman" panose="02020603050405020304" pitchFamily="18" charset="0"/>
                <a:cs typeface="Times New Roman" panose="02020603050405020304" pitchFamily="18" charset="0"/>
              </a:rPr>
              <a:t>Cho </a:t>
            </a:r>
            <a:r>
              <a:rPr lang="en-US" sz="2800" dirty="0" err="1">
                <a:latin typeface="Times New Roman" panose="02020603050405020304" pitchFamily="18" charset="0"/>
                <a:cs typeface="Times New Roman" panose="02020603050405020304" pitchFamily="18" charset="0"/>
              </a:rPr>
              <a:t>phép</a:t>
            </a:r>
            <a:r>
              <a:rPr lang="vi-VN" sz="2800" dirty="0">
                <a:latin typeface="+mj-lt"/>
              </a:rPr>
              <a:t> thể tạo nhiều constructor trong cùng một lớp với danh sách tham số truyền vào khác nhau. </a:t>
            </a:r>
            <a:endParaRPr lang="en-US" sz="2800" dirty="0">
              <a:latin typeface="+mj-lt"/>
            </a:endParaRPr>
          </a:p>
          <a:p>
            <a:pPr marL="457200" indent="-457200">
              <a:buFont typeface="Wingdings" panose="05000000000000000000" pitchFamily="2" charset="2"/>
              <a:buChar char="Ø"/>
            </a:pPr>
            <a:r>
              <a:rPr lang="vi-VN" sz="2800" dirty="0">
                <a:latin typeface="+mj-lt"/>
              </a:rPr>
              <a:t>Trình biên dịch phân biệt các constructor này thông qua số lượng và kiểu của các tham số truyền vào.</a:t>
            </a:r>
            <a:endParaRPr lang="en-US" sz="2800" dirty="0">
              <a:latin typeface="+mj-lt"/>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Attribute(</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đó</a:t>
            </a:r>
            <a:br>
              <a:rPr lang="en-US" sz="2800" b="1" dirty="0">
                <a:latin typeface="Times New Roman" panose="02020603050405020304" pitchFamily="18" charset="0"/>
                <a:cs typeface="Times New Roman" panose="02020603050405020304" pitchFamily="18" charset="0"/>
              </a:rPr>
            </a:br>
            <a:endParaRPr lang="vi-VN" sz="2800" dirty="0">
              <a:latin typeface="+mj-lt"/>
            </a:endParaRPr>
          </a:p>
        </p:txBody>
      </p:sp>
      <p:sp>
        <p:nvSpPr>
          <p:cNvPr id="18" name="AutoShape 6" descr="các kiểu constructor trong java"/>
          <p:cNvSpPr>
            <a:spLocks noChangeAspect="1" noChangeArrowheads="1"/>
          </p:cNvSpPr>
          <p:nvPr/>
        </p:nvSpPr>
        <p:spPr bwMode="auto">
          <a:xfrm>
            <a:off x="1222375" y="8467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374775" y="9991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47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990600" y="1049679"/>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02693" y="961459"/>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062830" y="1731203"/>
            <a:ext cx="907177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Constructor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18" name="AutoShape 6" descr="các kiểu constructor trong java"/>
          <p:cNvSpPr>
            <a:spLocks noChangeAspect="1" noChangeArrowheads="1"/>
          </p:cNvSpPr>
          <p:nvPr/>
        </p:nvSpPr>
        <p:spPr bwMode="auto">
          <a:xfrm>
            <a:off x="1146175" y="88312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298575" y="103552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991" y="2383271"/>
            <a:ext cx="8793447" cy="3560329"/>
          </a:xfrm>
          <a:prstGeom prst="rect">
            <a:avLst/>
          </a:prstGeom>
        </p:spPr>
      </p:pic>
    </p:spTree>
    <p:extLst>
      <p:ext uri="{BB962C8B-B14F-4D97-AF65-F5344CB8AC3E}">
        <p14:creationId xmlns:p14="http://schemas.microsoft.com/office/powerpoint/2010/main" val="28939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762000" y="995170"/>
            <a:ext cx="9144000" cy="75627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90387" y="942637"/>
            <a:ext cx="1164148" cy="1186939"/>
            <a:chOff x="3222821" y="1148080"/>
            <a:chExt cx="1484215"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E87071"/>
                  </a:solidFill>
                  <a:latin typeface="Impact" panose="020B0806030902050204" pitchFamily="34" charset="0"/>
                </a:rPr>
                <a:t>04</a:t>
              </a:r>
              <a:endParaRPr lang="zh-CN" altLang="en-US" sz="2500" dirty="0">
                <a:solidFill>
                  <a:srgbClr val="E87071"/>
                </a:solidFill>
                <a:latin typeface="Impact" panose="020B0806030902050204" pitchFamily="34" charset="0"/>
              </a:endParaRPr>
            </a:p>
          </p:txBody>
        </p:sp>
      </p:grpSp>
      <p:sp>
        <p:nvSpPr>
          <p:cNvPr id="15" name="Pentagon 14"/>
          <p:cNvSpPr/>
          <p:nvPr/>
        </p:nvSpPr>
        <p:spPr>
          <a:xfrm>
            <a:off x="1222636" y="1999418"/>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Tính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Gói</a:t>
            </a:r>
            <a:r>
              <a:rPr lang="en-US" sz="2800" b="1" dirty="0">
                <a:latin typeface="Times New Roman" panose="02020603050405020304" pitchFamily="18" charset="0"/>
                <a:cs typeface="Times New Roman" panose="02020603050405020304" pitchFamily="18" charset="0"/>
              </a:rPr>
              <a:t> (Encapsulation) </a:t>
            </a:r>
          </a:p>
          <a:p>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Giấu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Thông</a:t>
            </a:r>
            <a:r>
              <a:rPr lang="en-US" sz="2800" b="1" dirty="0">
                <a:latin typeface="Times New Roman" panose="02020603050405020304" pitchFamily="18" charset="0"/>
                <a:cs typeface="Times New Roman" panose="02020603050405020304" pitchFamily="18" charset="0"/>
              </a:rPr>
              <a:t> Tin (Information Hiding)</a:t>
            </a:r>
          </a:p>
        </p:txBody>
      </p:sp>
      <p:sp>
        <p:nvSpPr>
          <p:cNvPr id="16" name="Pentagon 15"/>
          <p:cNvSpPr/>
          <p:nvPr/>
        </p:nvSpPr>
        <p:spPr>
          <a:xfrm>
            <a:off x="1222638" y="301941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(Inheritance)</a:t>
            </a:r>
          </a:p>
        </p:txBody>
      </p:sp>
      <p:sp>
        <p:nvSpPr>
          <p:cNvPr id="17" name="Pentagon 16"/>
          <p:cNvSpPr/>
          <p:nvPr/>
        </p:nvSpPr>
        <p:spPr>
          <a:xfrm>
            <a:off x="1222638" y="401399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(Polymorphism)</a:t>
            </a:r>
          </a:p>
        </p:txBody>
      </p:sp>
      <p:sp>
        <p:nvSpPr>
          <p:cNvPr id="18" name="Pentagon 17"/>
          <p:cNvSpPr/>
          <p:nvPr/>
        </p:nvSpPr>
        <p:spPr>
          <a:xfrm>
            <a:off x="1222637" y="500857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4.	</a:t>
            </a:r>
            <a:r>
              <a:rPr lang="vi-VN" sz="2800" b="1" dirty="0">
                <a:latin typeface="Times New Roman" panose="02020603050405020304" pitchFamily="18" charset="0"/>
                <a:cs typeface="Times New Roman" panose="02020603050405020304" pitchFamily="18" charset="0"/>
              </a:rPr>
              <a:t>Tính </a:t>
            </a:r>
            <a:r>
              <a:rPr lang="en-US" sz="2800" b="1" dirty="0">
                <a:latin typeface="Times New Roman" panose="02020603050405020304" pitchFamily="18" charset="0"/>
                <a:cs typeface="Times New Roman" panose="02020603050405020304" pitchFamily="18" charset="0"/>
              </a:rPr>
              <a:t>T</a:t>
            </a:r>
            <a:r>
              <a:rPr lang="vi-VN" sz="2800" b="1" dirty="0">
                <a:latin typeface="Times New Roman" panose="02020603050405020304" pitchFamily="18" charset="0"/>
                <a:cs typeface="Times New Roman" panose="02020603050405020304" pitchFamily="18" charset="0"/>
              </a:rPr>
              <a:t>rừu </a:t>
            </a:r>
            <a:r>
              <a:rPr lang="en-US" sz="2800" b="1" dirty="0">
                <a:latin typeface="Times New Roman" panose="02020603050405020304" pitchFamily="18" charset="0"/>
                <a:cs typeface="Times New Roman" panose="02020603050405020304" pitchFamily="18" charset="0"/>
              </a:rPr>
              <a:t>T</a:t>
            </a:r>
            <a:r>
              <a:rPr lang="vi-VN" sz="2800" b="1" dirty="0">
                <a:latin typeface="Times New Roman" panose="02020603050405020304" pitchFamily="18" charset="0"/>
                <a:cs typeface="Times New Roman" panose="02020603050405020304" pitchFamily="18" charset="0"/>
              </a:rPr>
              <a:t>ượng (</a:t>
            </a:r>
            <a:r>
              <a:rPr lang="en-US" sz="2800" b="1" dirty="0">
                <a:latin typeface="Times New Roman" panose="02020603050405020304" pitchFamily="18" charset="0"/>
                <a:cs typeface="Times New Roman" panose="02020603050405020304" pitchFamily="18" charset="0"/>
              </a:rPr>
              <a:t>A</a:t>
            </a:r>
            <a:r>
              <a:rPr lang="vi-VN" sz="2800" b="1" dirty="0">
                <a:latin typeface="Times New Roman" panose="02020603050405020304" pitchFamily="18" charset="0"/>
                <a:cs typeface="Times New Roman" panose="02020603050405020304" pitchFamily="18" charset="0"/>
              </a:rPr>
              <a:t>bstraction)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7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19200" y="1087475"/>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1380916" y="1028089"/>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1380916" y="1899198"/>
            <a:ext cx="8851655" cy="935026"/>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Đóng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Gói</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(Encapsulation) </a:t>
            </a:r>
          </a:p>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Che</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Giấu</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Thông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Tin (Information Hiding)</a:t>
            </a:r>
          </a:p>
        </p:txBody>
      </p:sp>
      <p:sp>
        <p:nvSpPr>
          <p:cNvPr id="16" name="TextBox 15"/>
          <p:cNvSpPr txBox="1"/>
          <p:nvPr/>
        </p:nvSpPr>
        <p:spPr>
          <a:xfrm>
            <a:off x="1287780" y="3063657"/>
            <a:ext cx="8944791" cy="3108543"/>
          </a:xfrm>
          <a:prstGeom prst="rect">
            <a:avLst/>
          </a:prstGeom>
          <a:noFill/>
        </p:spPr>
        <p:txBody>
          <a:bodyPr wrap="square" rtlCol="0">
            <a:spAutoFit/>
          </a:bodyPr>
          <a:lstStyle/>
          <a:p>
            <a:pPr marL="457200" indent="-457200">
              <a:buFont typeface="Wingdings" panose="05000000000000000000" pitchFamily="2" charset="2"/>
              <a:buChar char="Ø"/>
            </a:pPr>
            <a:r>
              <a:rPr lang="vi-VN" sz="2800" dirty="0">
                <a:latin typeface="+mj-lt"/>
              </a:rPr>
              <a:t>Các dữ liệu và phương thức có liên quan với nhau được </a:t>
            </a:r>
            <a:r>
              <a:rPr lang="vi-VN" sz="2800" b="1" dirty="0">
                <a:latin typeface="+mj-lt"/>
              </a:rPr>
              <a:t>đóng gói </a:t>
            </a:r>
            <a:r>
              <a:rPr lang="vi-VN" sz="2800" dirty="0">
                <a:latin typeface="+mj-lt"/>
              </a:rPr>
              <a:t>thành các lớp để tiện cho việc quản lý và sử dụng. Tức là mỗi lớp được xây dựng để thực hiện một nhóm chức năng đặc trưng của riêng lớp đó.</a:t>
            </a:r>
          </a:p>
          <a:p>
            <a:pPr marL="457200" indent="-457200">
              <a:buFont typeface="Wingdings" panose="05000000000000000000" pitchFamily="2" charset="2"/>
              <a:buChar char="Ø"/>
            </a:pPr>
            <a:r>
              <a:rPr lang="vi-VN" sz="2800" dirty="0">
                <a:latin typeface="+mj-lt"/>
              </a:rPr>
              <a:t>Ngoài ra, đóng gói còn để </a:t>
            </a:r>
            <a:r>
              <a:rPr lang="vi-VN" sz="2800" b="1" dirty="0">
                <a:latin typeface="+mj-lt"/>
              </a:rPr>
              <a:t>che giấu </a:t>
            </a:r>
            <a:r>
              <a:rPr lang="vi-VN" sz="2800" dirty="0">
                <a:latin typeface="+mj-lt"/>
              </a:rPr>
              <a:t>một số thông tin và </a:t>
            </a:r>
            <a:r>
              <a:rPr lang="vi-VN" sz="2800" b="1" dirty="0">
                <a:latin typeface="+mj-lt"/>
              </a:rPr>
              <a:t>chi tiết cài đặt nội bộ </a:t>
            </a:r>
            <a:r>
              <a:rPr lang="vi-VN" sz="2800" dirty="0">
                <a:latin typeface="+mj-lt"/>
              </a:rPr>
              <a:t>để </a:t>
            </a:r>
            <a:endParaRPr lang="en-US" sz="2800" dirty="0">
              <a:latin typeface="+mj-lt"/>
            </a:endParaRPr>
          </a:p>
          <a:p>
            <a:r>
              <a:rPr lang="en-US" sz="2800" b="1" dirty="0">
                <a:latin typeface="+mj-lt"/>
              </a:rPr>
              <a:t>      </a:t>
            </a:r>
            <a:r>
              <a:rPr lang="vi-VN" sz="2800" b="1" dirty="0">
                <a:latin typeface="+mj-lt"/>
              </a:rPr>
              <a:t>bên ngoài không thể nhìn thấy</a:t>
            </a:r>
            <a:r>
              <a:rPr lang="vi-VN" sz="2800" dirty="0">
                <a:latin typeface="+mj-lt"/>
              </a:rPr>
              <a:t>.</a:t>
            </a:r>
          </a:p>
        </p:txBody>
      </p:sp>
    </p:spTree>
    <p:extLst>
      <p:ext uri="{BB962C8B-B14F-4D97-AF65-F5344CB8AC3E}">
        <p14:creationId xmlns:p14="http://schemas.microsoft.com/office/powerpoint/2010/main" val="292059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851655" cy="935026"/>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Đóng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Gói</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(Encapsulation) </a:t>
            </a:r>
          </a:p>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Che</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Giấu</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Thông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Tin (Information Hiding)</a:t>
            </a:r>
          </a:p>
        </p:txBody>
      </p:sp>
      <p:sp>
        <p:nvSpPr>
          <p:cNvPr id="16" name="TextBox 15"/>
          <p:cNvSpPr txBox="1"/>
          <p:nvPr/>
        </p:nvSpPr>
        <p:spPr>
          <a:xfrm>
            <a:off x="685800" y="2555081"/>
            <a:ext cx="8944791" cy="3693319"/>
          </a:xfrm>
          <a:prstGeom prst="rect">
            <a:avLst/>
          </a:prstGeom>
          <a:noFill/>
        </p:spPr>
        <p:txBody>
          <a:bodyPr wrap="square" rtlCol="0">
            <a:spAutoFit/>
          </a:bodyPr>
          <a:lstStyle/>
          <a:p>
            <a:pPr marL="457200" indent="-457200">
              <a:buFont typeface="Wingdings" panose="05000000000000000000" pitchFamily="2" charset="2"/>
              <a:buChar char="Ø"/>
            </a:pPr>
            <a:r>
              <a:rPr lang="vi-VN" sz="2600" dirty="0">
                <a:latin typeface="+mj-lt"/>
              </a:rPr>
              <a:t>Tức là </a:t>
            </a:r>
            <a:r>
              <a:rPr lang="vi-VN" sz="2600" b="1" dirty="0">
                <a:latin typeface="+mj-lt"/>
              </a:rPr>
              <a:t>trạng thái của đối tượng được bảo vệ</a:t>
            </a:r>
            <a:r>
              <a:rPr lang="vi-VN" sz="2600" dirty="0">
                <a:latin typeface="+mj-lt"/>
              </a:rPr>
              <a:t> không cho các truy cập từ code bên ngoài như thay đổi trong thái hay nhìn trực tiếp. </a:t>
            </a:r>
            <a:endParaRPr lang="en-US" sz="2600" dirty="0">
              <a:latin typeface="+mj-lt"/>
            </a:endParaRPr>
          </a:p>
          <a:p>
            <a:pPr marL="457200" indent="-457200">
              <a:buFont typeface="Wingdings" panose="05000000000000000000" pitchFamily="2" charset="2"/>
              <a:buChar char="Ø"/>
            </a:pPr>
            <a:r>
              <a:rPr lang="vi-VN" sz="2600" dirty="0">
                <a:latin typeface="+mj-lt"/>
              </a:rPr>
              <a:t>Việc cho phép môi trường bên ngoài tác động lên các dữ liệu nội tại của một đối tượng theo cách nào</a:t>
            </a:r>
            <a:r>
              <a:rPr lang="en-US" sz="2600" dirty="0">
                <a:latin typeface="+mj-lt"/>
              </a:rPr>
              <a:t> </a:t>
            </a:r>
            <a:r>
              <a:rPr lang="en-US" sz="2600" dirty="0" err="1">
                <a:latin typeface="+mj-lt"/>
                <a:cs typeface="Times New Roman" panose="02020603050405020304" pitchFamily="18" charset="0"/>
              </a:rPr>
              <a:t>đó</a:t>
            </a:r>
            <a:r>
              <a:rPr lang="vi-VN" sz="2600" dirty="0">
                <a:latin typeface="+mj-lt"/>
              </a:rPr>
              <a:t> là hoàn toàn tùy thuộc vào người viết mã. </a:t>
            </a:r>
            <a:endParaRPr lang="en-US" sz="2600" dirty="0">
              <a:latin typeface="+mj-lt"/>
            </a:endParaRPr>
          </a:p>
          <a:p>
            <a:pPr marL="457200" indent="-457200">
              <a:buFont typeface="Wingdings" panose="05000000000000000000" pitchFamily="2" charset="2"/>
              <a:buChar char="Ø"/>
            </a:pPr>
            <a:r>
              <a:rPr lang="vi-VN" sz="2600" dirty="0">
                <a:latin typeface="+mj-lt"/>
              </a:rPr>
              <a:t>Đây là tính chất đảm bảo sự toàn vẹn, bảo mật của đối tượng Trong Java, tính đóng gói được thể hiện thông qua phạm vi truy cập (</a:t>
            </a:r>
            <a:r>
              <a:rPr lang="en-US" sz="2600" dirty="0">
                <a:latin typeface="+mj-lt"/>
              </a:rPr>
              <a:t>A</a:t>
            </a:r>
            <a:r>
              <a:rPr lang="vi-VN" sz="2600" dirty="0">
                <a:latin typeface="+mj-lt"/>
              </a:rPr>
              <a:t>ccess </a:t>
            </a:r>
            <a:r>
              <a:rPr lang="en-US" sz="2600" dirty="0">
                <a:latin typeface="+mj-lt"/>
              </a:rPr>
              <a:t>M</a:t>
            </a:r>
            <a:r>
              <a:rPr lang="vi-VN" sz="2600" dirty="0">
                <a:latin typeface="+mj-lt"/>
              </a:rPr>
              <a:t>odifier).</a:t>
            </a:r>
          </a:p>
        </p:txBody>
      </p:sp>
    </p:spTree>
    <p:extLst>
      <p:ext uri="{BB962C8B-B14F-4D97-AF65-F5344CB8AC3E}">
        <p14:creationId xmlns:p14="http://schemas.microsoft.com/office/powerpoint/2010/main" val="25591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783075" cy="588238"/>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2.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endPar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TextBox 15"/>
          <p:cNvSpPr txBox="1"/>
          <p:nvPr/>
        </p:nvSpPr>
        <p:spPr>
          <a:xfrm>
            <a:off x="751697" y="2438400"/>
            <a:ext cx="8944791" cy="1908215"/>
          </a:xfrm>
          <a:prstGeom prst="rect">
            <a:avLst/>
          </a:prstGeom>
          <a:noFill/>
        </p:spPr>
        <p:txBody>
          <a:bodyPr wrap="square" rtlCol="0">
            <a:spAutoFit/>
          </a:bodyPr>
          <a:lstStyle/>
          <a:p>
            <a:r>
              <a:rPr lang="vi-VN" b="1" dirty="0"/>
              <a:t>Tính kế thừa</a:t>
            </a:r>
            <a:r>
              <a:rPr lang="vi-VN" dirty="0"/>
              <a:t> là khả năng cho phép ta xây dựng một lớp mới dựa trên các định nghĩa của một lớp đã có. Lớp đã có gọi là lớp Cha, lớp mới phát sinh gọi là lớp Con và đương nhiên kế thừa tất cả các thành phần của lớp Cha, có thể chia sẻ hay mở rộng các đặc tính sẵn có mà không phải tiến hành định nghĩa lại</a:t>
            </a:r>
            <a:endParaRPr lang="en-US" dirty="0"/>
          </a:p>
          <a:p>
            <a:r>
              <a:rPr lang="en-US" sz="2600" dirty="0">
                <a:latin typeface="+mj-lt"/>
                <a:sym typeface="Wingdings" panose="05000000000000000000" pitchFamily="2" charset="2"/>
              </a:rPr>
              <a:t> </a:t>
            </a:r>
            <a:r>
              <a:rPr lang="en-US" sz="2000" i="1" dirty="0" err="1"/>
              <a:t>sử</a:t>
            </a:r>
            <a:r>
              <a:rPr lang="en-US" sz="2000" i="1" dirty="0"/>
              <a:t> </a:t>
            </a:r>
            <a:r>
              <a:rPr lang="en-US" sz="2000" i="1" dirty="0" err="1"/>
              <a:t>dụng</a:t>
            </a:r>
            <a:r>
              <a:rPr lang="en-US" sz="2000" i="1" dirty="0"/>
              <a:t> </a:t>
            </a:r>
            <a:r>
              <a:rPr lang="en-US" sz="2000" i="1" dirty="0" err="1"/>
              <a:t>lại</a:t>
            </a:r>
            <a:r>
              <a:rPr lang="en-US" sz="2000" i="1" dirty="0"/>
              <a:t> </a:t>
            </a:r>
            <a:r>
              <a:rPr lang="en-US" sz="2000" i="1" dirty="0" err="1"/>
              <a:t>các</a:t>
            </a:r>
            <a:r>
              <a:rPr lang="en-US" sz="2000" i="1" dirty="0"/>
              <a:t> </a:t>
            </a:r>
            <a:r>
              <a:rPr lang="en-US" sz="2000" i="1" dirty="0" err="1"/>
              <a:t>thuộc</a:t>
            </a:r>
            <a:r>
              <a:rPr lang="en-US" sz="2000" i="1" dirty="0"/>
              <a:t> </a:t>
            </a:r>
            <a:r>
              <a:rPr lang="en-US" sz="2000" i="1" dirty="0" err="1"/>
              <a:t>tính</a:t>
            </a:r>
            <a:r>
              <a:rPr lang="en-US" sz="2000" i="1" dirty="0"/>
              <a:t>, method </a:t>
            </a:r>
            <a:r>
              <a:rPr lang="en-US" sz="2000" i="1" dirty="0" err="1"/>
              <a:t>sẵn</a:t>
            </a:r>
            <a:r>
              <a:rPr lang="en-US" sz="2000" i="1" dirty="0"/>
              <a:t> </a:t>
            </a:r>
            <a:r>
              <a:rPr lang="en-US" sz="2000" i="1" dirty="0" err="1"/>
              <a:t>có</a:t>
            </a:r>
            <a:r>
              <a:rPr lang="en-US" sz="2000" i="1" dirty="0"/>
              <a:t> </a:t>
            </a:r>
            <a:r>
              <a:rPr lang="en-US" sz="2000" i="1" dirty="0" err="1"/>
              <a:t>từ</a:t>
            </a:r>
            <a:r>
              <a:rPr lang="en-US" sz="2000" i="1" dirty="0"/>
              <a:t> </a:t>
            </a:r>
            <a:r>
              <a:rPr lang="en-US" sz="2000" i="1" dirty="0" err="1"/>
              <a:t>các</a:t>
            </a:r>
            <a:r>
              <a:rPr lang="en-US" sz="2000" i="1" dirty="0"/>
              <a:t> class </a:t>
            </a:r>
            <a:r>
              <a:rPr lang="en-US" sz="2000" i="1" dirty="0" err="1"/>
              <a:t>khác</a:t>
            </a:r>
            <a:r>
              <a:rPr lang="en-US" sz="2000" i="1" dirty="0"/>
              <a:t> </a:t>
            </a:r>
            <a:r>
              <a:rPr lang="en-US" sz="2000" i="1" dirty="0" err="1"/>
              <a:t>mà</a:t>
            </a:r>
            <a:r>
              <a:rPr lang="en-US" sz="2000" i="1" dirty="0"/>
              <a:t> </a:t>
            </a:r>
            <a:r>
              <a:rPr lang="en-US" sz="2000" i="1" dirty="0" err="1"/>
              <a:t>không</a:t>
            </a:r>
            <a:r>
              <a:rPr lang="en-US" sz="2000" i="1" dirty="0"/>
              <a:t> </a:t>
            </a:r>
            <a:r>
              <a:rPr lang="en-US" sz="2000" i="1" dirty="0" err="1"/>
              <a:t>phải</a:t>
            </a:r>
            <a:r>
              <a:rPr lang="en-US" sz="2000" i="1" dirty="0"/>
              <a:t> </a:t>
            </a:r>
            <a:r>
              <a:rPr lang="en-US" sz="2000" i="1" dirty="0" err="1"/>
              <a:t>xây</a:t>
            </a:r>
            <a:r>
              <a:rPr lang="en-US" sz="2000" i="1" dirty="0"/>
              <a:t> </a:t>
            </a:r>
            <a:r>
              <a:rPr lang="en-US" sz="2000" i="1" dirty="0" err="1"/>
              <a:t>dựng</a:t>
            </a:r>
            <a:r>
              <a:rPr lang="en-US" sz="2000" i="1" dirty="0"/>
              <a:t> </a:t>
            </a:r>
            <a:r>
              <a:rPr lang="en-US" sz="2000" i="1" dirty="0" err="1"/>
              <a:t>từ</a:t>
            </a:r>
            <a:r>
              <a:rPr lang="en-US" sz="2000" i="1" dirty="0"/>
              <a:t> </a:t>
            </a:r>
            <a:r>
              <a:rPr lang="en-US" sz="2000" i="1" dirty="0" err="1"/>
              <a:t>đầu</a:t>
            </a:r>
            <a:r>
              <a:rPr lang="en-US" sz="2000" i="1" dirty="0"/>
              <a:t>.</a:t>
            </a:r>
            <a:endParaRPr lang="en-US" sz="2000" i="1" dirty="0">
              <a:latin typeface="+mj-lt"/>
            </a:endParaRPr>
          </a:p>
        </p:txBody>
      </p:sp>
    </p:spTree>
    <p:extLst>
      <p:ext uri="{BB962C8B-B14F-4D97-AF65-F5344CB8AC3E}">
        <p14:creationId xmlns:p14="http://schemas.microsoft.com/office/powerpoint/2010/main" val="588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783075" cy="588238"/>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2.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endPar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TextBox 15"/>
          <p:cNvSpPr txBox="1"/>
          <p:nvPr/>
        </p:nvSpPr>
        <p:spPr>
          <a:xfrm>
            <a:off x="751697" y="2438400"/>
            <a:ext cx="8944791"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err="1">
                <a:latin typeface="+mj-lt"/>
              </a:rPr>
              <a:t>Kế</a:t>
            </a:r>
            <a:r>
              <a:rPr lang="en-US" sz="2000" dirty="0">
                <a:latin typeface="+mj-lt"/>
              </a:rPr>
              <a:t> </a:t>
            </a:r>
            <a:r>
              <a:rPr lang="en-US" sz="2000" dirty="0" err="1">
                <a:latin typeface="+mj-lt"/>
              </a:rPr>
              <a:t>thừa</a:t>
            </a:r>
            <a:r>
              <a:rPr lang="en-US" sz="2000" dirty="0">
                <a:latin typeface="+mj-lt"/>
              </a:rPr>
              <a:t> </a:t>
            </a:r>
            <a:r>
              <a:rPr lang="en-US" sz="2000" dirty="0" err="1">
                <a:latin typeface="+mj-lt"/>
              </a:rPr>
              <a:t>có</a:t>
            </a:r>
            <a:r>
              <a:rPr lang="en-US" sz="2000" dirty="0">
                <a:latin typeface="+mj-lt"/>
              </a:rPr>
              <a:t> Constructor </a:t>
            </a:r>
            <a:r>
              <a:rPr lang="en-US" sz="2000" dirty="0" err="1">
                <a:latin typeface="+mj-lt"/>
              </a:rPr>
              <a:t>và</a:t>
            </a:r>
            <a:r>
              <a:rPr lang="en-US" sz="2000" dirty="0">
                <a:latin typeface="+mj-lt"/>
              </a:rPr>
              <a:t> </a:t>
            </a:r>
            <a:r>
              <a:rPr lang="en-US" sz="2000" dirty="0" err="1">
                <a:latin typeface="+mj-lt"/>
              </a:rPr>
              <a:t>không</a:t>
            </a:r>
            <a:r>
              <a:rPr lang="en-US" sz="2000" dirty="0">
                <a:latin typeface="+mj-lt"/>
              </a:rPr>
              <a:t> </a:t>
            </a:r>
            <a:r>
              <a:rPr lang="en-US" sz="2000" dirty="0" err="1">
                <a:latin typeface="+mj-lt"/>
              </a:rPr>
              <a:t>có</a:t>
            </a:r>
            <a:r>
              <a:rPr lang="en-US" sz="2000" dirty="0">
                <a:latin typeface="+mj-lt"/>
              </a:rPr>
              <a:t> Constructor</a:t>
            </a:r>
          </a:p>
          <a:p>
            <a:pPr marL="342900" indent="-342900">
              <a:buFont typeface="Wingdings" panose="05000000000000000000" pitchFamily="2" charset="2"/>
              <a:buChar char="Ø"/>
            </a:pPr>
            <a:r>
              <a:rPr lang="en-US" sz="2000" dirty="0" err="1">
                <a:latin typeface="+mj-lt"/>
              </a:rPr>
              <a:t>Từ</a:t>
            </a:r>
            <a:r>
              <a:rPr lang="en-US" sz="2000" dirty="0">
                <a:latin typeface="+mj-lt"/>
              </a:rPr>
              <a:t> </a:t>
            </a:r>
            <a:r>
              <a:rPr lang="en-US" sz="2000" dirty="0" err="1">
                <a:latin typeface="+mj-lt"/>
              </a:rPr>
              <a:t>khóa</a:t>
            </a:r>
            <a:r>
              <a:rPr lang="en-US" sz="2000" dirty="0">
                <a:latin typeface="+mj-lt"/>
              </a:rPr>
              <a:t>: super</a:t>
            </a:r>
          </a:p>
        </p:txBody>
      </p:sp>
    </p:spTree>
    <p:extLst>
      <p:ext uri="{BB962C8B-B14F-4D97-AF65-F5344CB8AC3E}">
        <p14:creationId xmlns:p14="http://schemas.microsoft.com/office/powerpoint/2010/main" val="417494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7" name="组合 3"/>
          <p:cNvGrpSpPr/>
          <p:nvPr/>
        </p:nvGrpSpPr>
        <p:grpSpPr>
          <a:xfrm>
            <a:off x="864226" y="2968423"/>
            <a:ext cx="1637890" cy="1388099"/>
            <a:chOff x="2553093" y="952901"/>
            <a:chExt cx="2064233" cy="1866900"/>
          </a:xfrm>
        </p:grpSpPr>
        <p:sp>
          <p:nvSpPr>
            <p:cNvPr id="8"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9"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文本框 136"/>
            <p:cNvSpPr txBox="1"/>
            <p:nvPr/>
          </p:nvSpPr>
          <p:spPr>
            <a:xfrm>
              <a:off x="2751043" y="1191968"/>
              <a:ext cx="1866283" cy="1272437"/>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1" name="圆角矩形 14"/>
          <p:cNvSpPr/>
          <p:nvPr/>
        </p:nvSpPr>
        <p:spPr>
          <a:xfrm>
            <a:off x="2413731" y="1377358"/>
            <a:ext cx="746659" cy="1280701"/>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grpSp>
        <p:nvGrpSpPr>
          <p:cNvPr id="12" name="组合 16"/>
          <p:cNvGrpSpPr/>
          <p:nvPr/>
        </p:nvGrpSpPr>
        <p:grpSpPr>
          <a:xfrm>
            <a:off x="2408919" y="3521880"/>
            <a:ext cx="782361" cy="718591"/>
            <a:chOff x="2785863" y="1141409"/>
            <a:chExt cx="1147961" cy="966191"/>
          </a:xfrm>
        </p:grpSpPr>
        <p:sp>
          <p:nvSpPr>
            <p:cNvPr id="13"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03</a:t>
              </a:r>
              <a:endParaRPr lang="zh-CN" altLang="en-US" sz="2800" dirty="0">
                <a:latin typeface="Impact" panose="020B0806030902050204" pitchFamily="34" charset="0"/>
              </a:endParaRPr>
            </a:p>
          </p:txBody>
        </p:sp>
      </p:grpSp>
      <p:sp>
        <p:nvSpPr>
          <p:cNvPr id="15" name="圆角矩形 40" descr="Làm  Quen Với Hàm(Method)">
            <a:extLst>
              <a:ext uri="{C183D7F6-B498-43B3-948B-1728B52AA6E4}">
                <adec:decorative xmlns:adec="http://schemas.microsoft.com/office/drawing/2017/decorative" val="0"/>
              </a:ext>
            </a:extLst>
          </p:cNvPr>
          <p:cNvSpPr/>
          <p:nvPr/>
        </p:nvSpPr>
        <p:spPr>
          <a:xfrm>
            <a:off x="3481650" y="1325836"/>
            <a:ext cx="6423675" cy="13351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Tượng</a:t>
            </a:r>
            <a:endPar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(OOP -Object Oriented Programing) Trong Java</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圆角矩形 45"/>
          <p:cNvSpPr/>
          <p:nvPr/>
        </p:nvSpPr>
        <p:spPr>
          <a:xfrm>
            <a:off x="3483549" y="3537141"/>
            <a:ext cx="6422451"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7" name="组合 56"/>
          <p:cNvGrpSpPr/>
          <p:nvPr/>
        </p:nvGrpSpPr>
        <p:grpSpPr>
          <a:xfrm>
            <a:off x="3070456" y="1325837"/>
            <a:ext cx="404758" cy="4421746"/>
            <a:chOff x="3971019" y="796001"/>
            <a:chExt cx="660256" cy="5338506"/>
          </a:xfrm>
        </p:grpSpPr>
        <p:sp>
          <p:nvSpPr>
            <p:cNvPr id="18"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19"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20" name="圆角矩形 34">
            <a:extLst>
              <a:ext uri="{FF2B5EF4-FFF2-40B4-BE49-F238E27FC236}">
                <a16:creationId xmlns:a16="http://schemas.microsoft.com/office/drawing/2014/main" id="{4A98B195-D5E7-4238-B9B0-9E6698C21C3A}"/>
              </a:ext>
            </a:extLst>
          </p:cNvPr>
          <p:cNvSpPr/>
          <p:nvPr/>
        </p:nvSpPr>
        <p:spPr>
          <a:xfrm>
            <a:off x="2417295" y="2749098"/>
            <a:ext cx="722927" cy="640782"/>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21" name="组合 51">
            <a:extLst>
              <a:ext uri="{FF2B5EF4-FFF2-40B4-BE49-F238E27FC236}">
                <a16:creationId xmlns:a16="http://schemas.microsoft.com/office/drawing/2014/main" id="{8541760D-945C-4378-82F6-7A5400A5AB52}"/>
              </a:ext>
            </a:extLst>
          </p:cNvPr>
          <p:cNvGrpSpPr/>
          <p:nvPr/>
        </p:nvGrpSpPr>
        <p:grpSpPr>
          <a:xfrm>
            <a:off x="3469685" y="2749098"/>
            <a:ext cx="6435920" cy="651508"/>
            <a:chOff x="4555084" y="4807549"/>
            <a:chExt cx="4361682" cy="974162"/>
          </a:xfrm>
        </p:grpSpPr>
        <p:pic>
          <p:nvPicPr>
            <p:cNvPr id="22"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23"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Class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Và</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Object(</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Đối</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Tượng</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Trong Java</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24" name="组合 23"/>
          <p:cNvGrpSpPr/>
          <p:nvPr/>
        </p:nvGrpSpPr>
        <p:grpSpPr>
          <a:xfrm>
            <a:off x="2408918" y="4334815"/>
            <a:ext cx="724605" cy="672549"/>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04</a:t>
              </a:r>
              <a:endParaRPr lang="zh-CN" altLang="en-US" sz="2800" dirty="0">
                <a:latin typeface="Impact" panose="020B0806030902050204" pitchFamily="34" charset="0"/>
              </a:endParaRPr>
            </a:p>
          </p:txBody>
        </p:sp>
      </p:grpSp>
      <p:grpSp>
        <p:nvGrpSpPr>
          <p:cNvPr id="27" name="组合 46"/>
          <p:cNvGrpSpPr/>
          <p:nvPr/>
        </p:nvGrpSpPr>
        <p:grpSpPr>
          <a:xfrm>
            <a:off x="3483549" y="4341908"/>
            <a:ext cx="6421775" cy="693507"/>
            <a:chOff x="4560356" y="3575958"/>
            <a:chExt cx="4389024" cy="1169725"/>
          </a:xfrm>
        </p:grpSpPr>
        <p:pic>
          <p:nvPicPr>
            <p:cNvPr id="28" name="图片 47"/>
            <p:cNvPicPr>
              <a:picLocks noChangeAspect="1"/>
            </p:cNvPicPr>
            <p:nvPr/>
          </p:nvPicPr>
          <p:blipFill rotWithShape="1">
            <a:blip r:embed="rId4"/>
            <a:srcRect t="76775"/>
            <a:stretch>
              <a:fillRect/>
            </a:stretch>
          </p:blipFill>
          <p:spPr>
            <a:xfrm>
              <a:off x="4926460" y="4544376"/>
              <a:ext cx="3646270" cy="201307"/>
            </a:xfrm>
            <a:prstGeom prst="rect">
              <a:avLst/>
            </a:prstGeom>
          </p:spPr>
        </p:pic>
        <p:sp>
          <p:nvSpPr>
            <p:cNvPr id="29" name="圆角矩形 50"/>
            <p:cNvSpPr/>
            <p:nvPr/>
          </p:nvSpPr>
          <p:spPr>
            <a:xfrm>
              <a:off x="4560356" y="3575958"/>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4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0" name="组合 51"/>
          <p:cNvGrpSpPr/>
          <p:nvPr/>
        </p:nvGrpSpPr>
        <p:grpSpPr>
          <a:xfrm>
            <a:off x="3487133" y="5126762"/>
            <a:ext cx="6418192" cy="620819"/>
            <a:chOff x="4555085" y="4807551"/>
            <a:chExt cx="4389024" cy="974160"/>
          </a:xfrm>
        </p:grpSpPr>
        <p:pic>
          <p:nvPicPr>
            <p:cNvPr id="31" name="图片 52"/>
            <p:cNvPicPr>
              <a:picLocks noChangeAspect="1"/>
            </p:cNvPicPr>
            <p:nvPr/>
          </p:nvPicPr>
          <p:blipFill rotWithShape="1">
            <a:blip r:embed="rId4"/>
            <a:srcRect t="76775"/>
            <a:stretch>
              <a:fillRect/>
            </a:stretch>
          </p:blipFill>
          <p:spPr>
            <a:xfrm>
              <a:off x="4873327" y="5580404"/>
              <a:ext cx="3646270" cy="201307"/>
            </a:xfrm>
            <a:prstGeom prst="rect">
              <a:avLst/>
            </a:prstGeom>
          </p:spPr>
        </p:pic>
        <p:sp>
          <p:nvSpPr>
            <p:cNvPr id="32"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Đóng</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Gói</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Hình</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Trong OOP</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3" name="组合 30"/>
          <p:cNvGrpSpPr/>
          <p:nvPr/>
        </p:nvGrpSpPr>
        <p:grpSpPr>
          <a:xfrm>
            <a:off x="2417295" y="5126763"/>
            <a:ext cx="716228" cy="664437"/>
            <a:chOff x="2587963" y="111843"/>
            <a:chExt cx="1113652" cy="964046"/>
          </a:xfrm>
        </p:grpSpPr>
        <p:sp>
          <p:nvSpPr>
            <p:cNvPr id="34"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35"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05</a:t>
              </a:r>
              <a:endParaRPr lang="zh-CN" altLang="en-US" sz="2800" dirty="0">
                <a:latin typeface="Impact" panose="020B0806030902050204" pitchFamily="34" charset="0"/>
              </a:endParaRPr>
            </a:p>
          </p:txBody>
        </p:sp>
      </p:grpSp>
    </p:spTree>
    <p:extLst>
      <p:ext uri="{BB962C8B-B14F-4D97-AF65-F5344CB8AC3E}">
        <p14:creationId xmlns:p14="http://schemas.microsoft.com/office/powerpoint/2010/main" val="268120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 fill="hold"/>
                                        <p:tgtEl>
                                          <p:spTgt spid="7"/>
                                        </p:tgtEl>
                                        <p:attrNameLst>
                                          <p:attrName>ppt_w</p:attrName>
                                        </p:attrNameLst>
                                      </p:cBhvr>
                                      <p:tavLst>
                                        <p:tav tm="0">
                                          <p:val>
                                            <p:fltVal val="0"/>
                                          </p:val>
                                        </p:tav>
                                        <p:tav tm="100000">
                                          <p:val>
                                            <p:strVal val="#ppt_w"/>
                                          </p:val>
                                        </p:tav>
                                      </p:tavLst>
                                    </p:anim>
                                    <p:anim calcmode="lin" valueType="num">
                                      <p:cBhvr>
                                        <p:cTn id="8" dur="100" fill="hold"/>
                                        <p:tgtEl>
                                          <p:spTgt spid="7"/>
                                        </p:tgtEl>
                                        <p:attrNameLst>
                                          <p:attrName>ppt_h</p:attrName>
                                        </p:attrNameLst>
                                      </p:cBhvr>
                                      <p:tavLst>
                                        <p:tav tm="0">
                                          <p:val>
                                            <p:fltVal val="0"/>
                                          </p:val>
                                        </p:tav>
                                        <p:tav tm="100000">
                                          <p:val>
                                            <p:strVal val="#ppt_h"/>
                                          </p:val>
                                        </p:tav>
                                      </p:tavLst>
                                    </p:anim>
                                    <p:animEffect transition="in" filter="fade">
                                      <p:cBhvr>
                                        <p:cTn id="9" dur="100"/>
                                        <p:tgtEl>
                                          <p:spTgt spid="7"/>
                                        </p:tgtEl>
                                      </p:cBhvr>
                                    </p:animEffect>
                                  </p:childTnLst>
                                </p:cTn>
                              </p:par>
                              <p:par>
                                <p:cTn id="10" presetID="6" presetClass="emph" presetSubtype="0" fill="hold" nodeType="withEffect">
                                  <p:stCondLst>
                                    <p:cond delay="100"/>
                                  </p:stCondLst>
                                  <p:childTnLst>
                                    <p:animScale>
                                      <p:cBhvr>
                                        <p:cTn id="11" dur="100" fill="hold"/>
                                        <p:tgtEl>
                                          <p:spTgt spid="7"/>
                                        </p:tgtEl>
                                      </p:cBhvr>
                                      <p:by x="110000" y="110000"/>
                                    </p:animScale>
                                  </p:childTnLst>
                                </p:cTn>
                              </p:par>
                              <p:par>
                                <p:cTn id="12" presetID="6" presetClass="emph" presetSubtype="0" fill="hold" nodeType="withEffect">
                                  <p:stCondLst>
                                    <p:cond delay="200"/>
                                  </p:stCondLst>
                                  <p:childTnLst>
                                    <p:animScale>
                                      <p:cBhvr>
                                        <p:cTn id="13" dur="200" fill="hold"/>
                                        <p:tgtEl>
                                          <p:spTgt spid="7"/>
                                        </p:tgtEl>
                                      </p:cBhvr>
                                      <p:by x="90000" y="90000"/>
                                    </p:animScale>
                                  </p:childTnLst>
                                </p:cTn>
                              </p:par>
                              <p:par>
                                <p:cTn id="14" presetID="6" presetClass="emph" presetSubtype="0" fill="hold" nodeType="withEffect">
                                  <p:stCondLst>
                                    <p:cond delay="400"/>
                                  </p:stCondLst>
                                  <p:childTnLst>
                                    <p:animScale>
                                      <p:cBhvr>
                                        <p:cTn id="15" dur="100" fill="hold"/>
                                        <p:tgtEl>
                                          <p:spTgt spid="7"/>
                                        </p:tgtEl>
                                      </p:cBhvr>
                                      <p:by x="105000" y="105000"/>
                                    </p:animScale>
                                  </p:childTnLst>
                                </p:cTn>
                              </p:par>
                              <p:par>
                                <p:cTn id="16" presetID="6" presetClass="emph" presetSubtype="0" fill="hold" nodeType="withEffect">
                                  <p:stCondLst>
                                    <p:cond delay="500"/>
                                  </p:stCondLst>
                                  <p:childTnLst>
                                    <p:animScale>
                                      <p:cBhvr>
                                        <p:cTn id="17" dur="200" fill="hold"/>
                                        <p:tgtEl>
                                          <p:spTgt spid="7"/>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outHorizont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143000" y="1310706"/>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1304716" y="1251320"/>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TextBox 14"/>
          <p:cNvSpPr txBox="1"/>
          <p:nvPr/>
        </p:nvSpPr>
        <p:spPr>
          <a:xfrm>
            <a:off x="1095338" y="2530257"/>
            <a:ext cx="8944791" cy="3108543"/>
          </a:xfrm>
          <a:prstGeom prst="rect">
            <a:avLst/>
          </a:prstGeom>
          <a:noFill/>
        </p:spPr>
        <p:txBody>
          <a:bodyPr wrap="square" rtlCol="0">
            <a:spAutoFit/>
          </a:bodyPr>
          <a:lstStyle/>
          <a:p>
            <a:pPr marL="457200" indent="-457200">
              <a:buFont typeface="Wingdings" panose="05000000000000000000" pitchFamily="2" charset="2"/>
              <a:buChar char="Ø"/>
            </a:pPr>
            <a:r>
              <a:rPr lang="vi-VN" sz="2800" dirty="0">
                <a:latin typeface="+mj-lt"/>
              </a:rPr>
              <a:t>Khi một tác vụ</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(Method)</a:t>
            </a:r>
            <a:r>
              <a:rPr lang="vi-VN" sz="2800" dirty="0">
                <a:latin typeface="Times New Roman" panose="02020603050405020304" pitchFamily="18" charset="0"/>
                <a:cs typeface="Times New Roman" panose="02020603050405020304" pitchFamily="18" charset="0"/>
              </a:rPr>
              <a:t> </a:t>
            </a:r>
            <a:r>
              <a:rPr lang="vi-VN" sz="2800" dirty="0">
                <a:latin typeface="+mj-lt"/>
              </a:rPr>
              <a:t>được thực hiện theo nhiều cách khác nhau được gọi là tính đa hình.</a:t>
            </a:r>
            <a:endParaRPr lang="en-US" sz="2800" dirty="0">
              <a:latin typeface="+mj-lt"/>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Trong Java,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qua 2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@Override (Annotation) - </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đè</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Overloading – </a:t>
            </a:r>
            <a:r>
              <a:rPr lang="en-US" sz="2800" dirty="0" err="1">
                <a:latin typeface="Times New Roman" panose="02020603050405020304" pitchFamily="18" charset="0"/>
                <a:cs typeface="Times New Roman" panose="02020603050405020304" pitchFamily="18" charset="0"/>
              </a:rPr>
              <a:t>Nạp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chồng</a:t>
            </a:r>
            <a:r>
              <a:rPr lang="en-US" sz="28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16" name="Pentagon 15"/>
          <p:cNvSpPr/>
          <p:nvPr/>
        </p:nvSpPr>
        <p:spPr>
          <a:xfrm>
            <a:off x="1304716" y="2038211"/>
            <a:ext cx="8982284"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45931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524000" y="133701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1685716" y="127763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TextBox 14"/>
          <p:cNvSpPr txBox="1"/>
          <p:nvPr/>
        </p:nvSpPr>
        <p:spPr>
          <a:xfrm>
            <a:off x="1476338" y="2556570"/>
            <a:ext cx="8944791" cy="3539430"/>
          </a:xfrm>
          <a:prstGeom prst="rect">
            <a:avLst/>
          </a:prstGeom>
          <a:noFill/>
        </p:spPr>
        <p:txBody>
          <a:bodyPr wrap="square" rtlCol="0">
            <a:spAutoFit/>
          </a:bodyPr>
          <a:lstStyle/>
          <a:p>
            <a:pPr marL="514350" indent="-514350">
              <a:buAutoNum type="arabicPeriod"/>
            </a:pPr>
            <a:r>
              <a:rPr lang="en-US" sz="2800" b="1" dirty="0">
                <a:latin typeface="Times New Roman" panose="02020603050405020304" pitchFamily="18" charset="0"/>
                <a:cs typeface="Times New Roman" panose="02020603050405020304" pitchFamily="18" charset="0"/>
              </a:rPr>
              <a:t>@Override (Annotation : </a:t>
            </a:r>
            <a:r>
              <a:rPr lang="en-US" sz="2800" b="1" dirty="0" err="1">
                <a:latin typeface="Times New Roman" panose="02020603050405020304" pitchFamily="18" charset="0"/>
                <a:cs typeface="Times New Roman" panose="02020603050405020304" pitchFamily="18" charset="0"/>
              </a:rPr>
              <a:t>chú</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thích</a:t>
            </a:r>
            <a:r>
              <a:rPr lang="en-US" sz="2800" b="1"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đè</a:t>
            </a:r>
            <a:r>
              <a:rPr lang="en-US"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là hai phương thức cùng tên</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cùng tham số</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cùng kiểu trả về</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Trùng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nhưng thằng con viết lại và dùng theo cách của 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@Override ở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method.</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Khi dùng override, lúc thực thi, nếu lớp Con không có phương thức riêng, phương thức của lớp Cha sẽ được gọi, ngược lại nếu có, phương thức của lớp Con được gọi.</a:t>
            </a:r>
            <a:r>
              <a:rPr lang="en-US" sz="2800" dirty="0">
                <a:latin typeface="Times New Roman" panose="02020603050405020304" pitchFamily="18" charset="0"/>
                <a:cs typeface="Times New Roman" panose="02020603050405020304" pitchFamily="18" charset="0"/>
              </a:rPr>
              <a:t>	</a:t>
            </a:r>
          </a:p>
        </p:txBody>
      </p:sp>
      <p:sp>
        <p:nvSpPr>
          <p:cNvPr id="16" name="Pentagon 15"/>
          <p:cNvSpPr/>
          <p:nvPr/>
        </p:nvSpPr>
        <p:spPr>
          <a:xfrm>
            <a:off x="1685716" y="2064524"/>
            <a:ext cx="8982284"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380661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19200" y="1386906"/>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1380916" y="1327520"/>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TextBox 14"/>
          <p:cNvSpPr txBox="1"/>
          <p:nvPr/>
        </p:nvSpPr>
        <p:spPr>
          <a:xfrm>
            <a:off x="1171538" y="2606457"/>
            <a:ext cx="9116035" cy="3108543"/>
          </a:xfrm>
          <a:prstGeom prst="rect">
            <a:avLst/>
          </a:prstGeom>
          <a:noFill/>
        </p:spPr>
        <p:txBody>
          <a:bodyPr wrap="square" rtlCol="0">
            <a:spAutoFit/>
          </a:bodyPr>
          <a:lstStyle/>
          <a:p>
            <a:pPr marL="514350" indent="-514350">
              <a:buAutoNum type="arabicPeriod" startAt="2"/>
            </a:pPr>
            <a:r>
              <a:rPr lang="en-US" sz="2800" b="1" dirty="0">
                <a:latin typeface="Times New Roman" panose="02020603050405020304" pitchFamily="18" charset="0"/>
                <a:cs typeface="Times New Roman" panose="02020603050405020304" pitchFamily="18" charset="0"/>
              </a:rPr>
              <a:t>Overloading(</a:t>
            </a:r>
            <a:r>
              <a:rPr lang="en-US" sz="2800" b="1" dirty="0" err="1">
                <a:latin typeface="Times New Roman" panose="02020603050405020304" pitchFamily="18" charset="0"/>
                <a:cs typeface="Times New Roman" panose="02020603050405020304" pitchFamily="18" charset="0"/>
              </a:rPr>
              <a:t>Nạp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chồng</a:t>
            </a:r>
            <a:r>
              <a:rPr lang="en-US" sz="2800" b="1"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Đây là khả năng cho phép một lớp có nhiều phương thức cùng tên nhưng với các tham số</a:t>
            </a:r>
            <a:r>
              <a:rPr lang="en-US" sz="2800" dirty="0">
                <a:latin typeface="Times New Roman" panose="02020603050405020304" pitchFamily="18" charset="0"/>
                <a:cs typeface="Times New Roman" panose="02020603050405020304" pitchFamily="18" charset="0"/>
              </a:rPr>
              <a:t>(Parameter)</a:t>
            </a:r>
            <a:r>
              <a:rPr lang="vi-VN" sz="2800" dirty="0">
                <a:latin typeface="Times New Roman" panose="02020603050405020304" pitchFamily="18" charset="0"/>
                <a:cs typeface="Times New Roman" panose="02020603050405020304" pitchFamily="18" charset="0"/>
              </a:rPr>
              <a:t> khác nhau về loại cũng như về số lượng. Khi được gọi, dựa 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vi-VN" sz="2800" dirty="0">
                <a:latin typeface="Times New Roman" panose="02020603050405020304" pitchFamily="18" charset="0"/>
                <a:cs typeface="Times New Roman" panose="02020603050405020304" pitchFamily="18" charset="0"/>
              </a:rPr>
              <a:t> tham số truyền vào, phương thức tương ứng sẽ được thực hiện.</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Parameter(</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p>
        </p:txBody>
      </p:sp>
      <p:sp>
        <p:nvSpPr>
          <p:cNvPr id="16" name="Pentagon 15"/>
          <p:cNvSpPr/>
          <p:nvPr/>
        </p:nvSpPr>
        <p:spPr>
          <a:xfrm>
            <a:off x="1380916" y="2114411"/>
            <a:ext cx="8906657"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140755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783075" cy="588238"/>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Trừu</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a:t>
            </a:r>
            <a:r>
              <a:rPr lang="vi-VN"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ợng</a:t>
            </a:r>
            <a:endPar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TextBox 15"/>
          <p:cNvSpPr txBox="1"/>
          <p:nvPr/>
        </p:nvSpPr>
        <p:spPr>
          <a:xfrm>
            <a:off x="751697" y="2438400"/>
            <a:ext cx="8944791" cy="2154436"/>
          </a:xfrm>
          <a:prstGeom prst="rect">
            <a:avLst/>
          </a:prstGeom>
          <a:noFill/>
        </p:spPr>
        <p:txBody>
          <a:bodyPr wrap="square" rtlCol="0">
            <a:spAutoFit/>
          </a:bodyPr>
          <a:lstStyle/>
          <a:p>
            <a:pPr marL="342900" indent="-342900">
              <a:buFont typeface="Wingdings" panose="05000000000000000000" pitchFamily="2" charset="2"/>
              <a:buChar char="Ø"/>
            </a:pPr>
            <a:r>
              <a:rPr lang="vi-VN" dirty="0"/>
              <a:t>Tính trừu tượng trong lập trình hướng đối tượng là từ các mô tả, scenario, của chương trình tìm ra các đặc trưng, hành động để trừu tượng hóa thành các đối tượng các class</a:t>
            </a:r>
            <a:endParaRPr lang="en-US" dirty="0"/>
          </a:p>
          <a:p>
            <a:pPr marL="342900" indent="-342900">
              <a:buFont typeface="Wingdings" panose="05000000000000000000" pitchFamily="2" charset="2"/>
              <a:buChar char="Ø"/>
            </a:pPr>
            <a:r>
              <a:rPr lang="vi-VN" dirty="0"/>
              <a:t>Tính trừu tượng giúp bạn tập trung vào những cốt lõi cần thiết của đối tượng thay vì quan tâm đến cách nó thực hiện.</a:t>
            </a:r>
          </a:p>
          <a:p>
            <a:pPr marL="342900" indent="-342900">
              <a:buFont typeface="Wingdings" panose="05000000000000000000" pitchFamily="2" charset="2"/>
              <a:buChar char="Ø"/>
            </a:pPr>
            <a:r>
              <a:rPr lang="vi-VN" dirty="0"/>
              <a:t>Trong Java, chúng là sử dụng abstract class và abstract interface để có tính trừu tượng</a:t>
            </a:r>
            <a:endParaRPr lang="en-US" dirty="0"/>
          </a:p>
          <a:p>
            <a:pPr marL="342900" indent="-342900">
              <a:buFont typeface="Wingdings" panose="05000000000000000000" pitchFamily="2" charset="2"/>
              <a:buChar char="Ø"/>
            </a:pPr>
            <a:r>
              <a:rPr lang="en-US" dirty="0"/>
              <a:t>Hai </a:t>
            </a:r>
            <a:r>
              <a:rPr lang="en-US" dirty="0" err="1"/>
              <a:t>khái</a:t>
            </a:r>
            <a:r>
              <a:rPr lang="en-US" dirty="0"/>
              <a:t> </a:t>
            </a:r>
            <a:r>
              <a:rPr lang="en-US" dirty="0" err="1"/>
              <a:t>niệm</a:t>
            </a:r>
            <a:r>
              <a:rPr lang="en-US" dirty="0"/>
              <a:t>: </a:t>
            </a:r>
            <a:r>
              <a:rPr lang="en-US" dirty="0" err="1"/>
              <a:t>Lớp</a:t>
            </a:r>
            <a:r>
              <a:rPr lang="en-US" dirty="0"/>
              <a:t> </a:t>
            </a:r>
            <a:r>
              <a:rPr lang="en-US" dirty="0" err="1"/>
              <a:t>trừu</a:t>
            </a:r>
            <a:r>
              <a:rPr lang="en-US" dirty="0"/>
              <a:t> t</a:t>
            </a:r>
            <a:r>
              <a:rPr lang="vi-VN" dirty="0"/>
              <a:t>ư</a:t>
            </a:r>
            <a:r>
              <a:rPr lang="en-US" dirty="0" err="1"/>
              <a:t>ợng</a:t>
            </a:r>
            <a:r>
              <a:rPr lang="en-US" dirty="0"/>
              <a:t> </a:t>
            </a:r>
            <a:r>
              <a:rPr lang="en-US" dirty="0" err="1"/>
              <a:t>và</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trừu</a:t>
            </a:r>
            <a:r>
              <a:rPr lang="en-US" dirty="0"/>
              <a:t> t</a:t>
            </a:r>
            <a:r>
              <a:rPr lang="vi-VN" dirty="0"/>
              <a:t>ư</a:t>
            </a:r>
            <a:r>
              <a:rPr lang="en-US" dirty="0" err="1"/>
              <a:t>ợng</a:t>
            </a:r>
            <a:endParaRPr lang="vi-VN" dirty="0"/>
          </a:p>
          <a:p>
            <a:pPr marL="457200" indent="-457200">
              <a:buFont typeface="Wingdings" panose="05000000000000000000" pitchFamily="2" charset="2"/>
              <a:buChar char="Ø"/>
            </a:pPr>
            <a:endParaRPr lang="en-US" sz="2600" dirty="0">
              <a:latin typeface="+mj-lt"/>
            </a:endParaRPr>
          </a:p>
        </p:txBody>
      </p:sp>
    </p:spTree>
    <p:extLst>
      <p:ext uri="{BB962C8B-B14F-4D97-AF65-F5344CB8AC3E}">
        <p14:creationId xmlns:p14="http://schemas.microsoft.com/office/powerpoint/2010/main" val="4368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783075" cy="588238"/>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	So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sánh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Interface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Astract</a:t>
            </a:r>
            <a:endPar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Picture 1">
            <a:extLst>
              <a:ext uri="{FF2B5EF4-FFF2-40B4-BE49-F238E27FC236}">
                <a16:creationId xmlns:a16="http://schemas.microsoft.com/office/drawing/2014/main" id="{B9C179BD-E1F9-4406-87A4-1AA85898C8F2}"/>
              </a:ext>
            </a:extLst>
          </p:cNvPr>
          <p:cNvPicPr>
            <a:picLocks noChangeAspect="1"/>
          </p:cNvPicPr>
          <p:nvPr/>
        </p:nvPicPr>
        <p:blipFill>
          <a:blip r:embed="rId4"/>
          <a:stretch>
            <a:fillRect/>
          </a:stretch>
        </p:blipFill>
        <p:spPr>
          <a:xfrm>
            <a:off x="2362200" y="2269719"/>
            <a:ext cx="6478140" cy="3886884"/>
          </a:xfrm>
          <a:prstGeom prst="rect">
            <a:avLst/>
          </a:prstGeom>
        </p:spPr>
      </p:pic>
    </p:spTree>
    <p:extLst>
      <p:ext uri="{BB962C8B-B14F-4D97-AF65-F5344CB8AC3E}">
        <p14:creationId xmlns:p14="http://schemas.microsoft.com/office/powerpoint/2010/main" val="349867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8E08-C9BD-4C68-A24C-B029896CDA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068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pic>
        <p:nvPicPr>
          <p:cNvPr id="5" name="Picture 4" descr="Hỏi - đáp: Lộ trình du học với ngân sách thấ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47800"/>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9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753173" y="1112624"/>
            <a:ext cx="9219627"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879453" y="1055949"/>
            <a:ext cx="1001252" cy="1113780"/>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15" name="TextBox 14">
            <a:extLst>
              <a:ext uri="{FF2B5EF4-FFF2-40B4-BE49-F238E27FC236}">
                <a16:creationId xmlns:a16="http://schemas.microsoft.com/office/drawing/2014/main" id="{EBF6886A-2D30-425E-BCBE-1EC3AE47F8B1}"/>
              </a:ext>
            </a:extLst>
          </p:cNvPr>
          <p:cNvSpPr txBox="1"/>
          <p:nvPr/>
        </p:nvSpPr>
        <p:spPr>
          <a:xfrm>
            <a:off x="1846025" y="1794570"/>
            <a:ext cx="8942094" cy="3539430"/>
          </a:xfrm>
          <a:prstGeom prst="rect">
            <a:avLst/>
          </a:prstGeom>
          <a:noFill/>
        </p:spPr>
        <p:txBody>
          <a:bodyPr wrap="square" rtlCol="0">
            <a:spAutoFit/>
          </a:bodyPr>
          <a:lstStyle/>
          <a:p>
            <a:r>
              <a:rPr lang="fr-FR" sz="2800" b="1" dirty="0" err="1">
                <a:latin typeface="Times New Roman" panose="02020603050405020304" pitchFamily="18" charset="0"/>
                <a:cs typeface="Times New Roman" panose="02020603050405020304" pitchFamily="18" charset="0"/>
              </a:rPr>
              <a:t>Lập</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trình</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hướng</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đối</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tượng</a:t>
            </a:r>
            <a:r>
              <a:rPr lang="fr-FR" sz="2800" b="1" dirty="0">
                <a:latin typeface="Times New Roman" panose="02020603050405020304" pitchFamily="18" charset="0"/>
                <a:cs typeface="Times New Roman" panose="02020603050405020304" pitchFamily="18" charset="0"/>
              </a:rPr>
              <a:t>(OOP) là </a:t>
            </a:r>
            <a:r>
              <a:rPr lang="fr-FR" sz="2800" b="1" dirty="0" err="1">
                <a:latin typeface="Times New Roman" panose="02020603050405020304" pitchFamily="18" charset="0"/>
                <a:cs typeface="Times New Roman" panose="02020603050405020304" pitchFamily="18" charset="0"/>
              </a:rPr>
              <a:t>gì</a:t>
            </a:r>
            <a:r>
              <a:rPr lang="fr-FR"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b="1" dirty="0">
                <a:latin typeface="Times New Roman" panose="02020603050405020304" pitchFamily="18" charset="0"/>
                <a:cs typeface="Times New Roman" panose="02020603050405020304" pitchFamily="18" charset="0"/>
              </a:rPr>
              <a:t>(OOP)</a:t>
            </a:r>
            <a:r>
              <a:rPr lang="vi-VN" sz="2800" dirty="0">
                <a:latin typeface="Times New Roman" panose="02020603050405020304" pitchFamily="18" charset="0"/>
                <a:cs typeface="Times New Roman" panose="02020603050405020304" pitchFamily="18" charset="0"/>
              </a:rPr>
              <a:t> là một kỹ thuật lập trình cho phép </a:t>
            </a:r>
            <a:r>
              <a:rPr lang="vi-VN" sz="2800" b="1" dirty="0">
                <a:latin typeface="Times New Roman" panose="02020603050405020304" pitchFamily="18" charset="0"/>
                <a:cs typeface="Times New Roman" panose="02020603050405020304" pitchFamily="18" charset="0"/>
              </a:rPr>
              <a:t>lập trình viên</a:t>
            </a:r>
            <a:r>
              <a:rPr lang="vi-VN" sz="2800" dirty="0">
                <a:latin typeface="Times New Roman" panose="02020603050405020304" pitchFamily="18" charset="0"/>
                <a:cs typeface="Times New Roman" panose="02020603050405020304" pitchFamily="18" charset="0"/>
              </a:rPr>
              <a:t> tạo ra các đối tượng trong code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trừu tượng hóa các </a:t>
            </a:r>
            <a:r>
              <a:rPr lang="vi-VN" sz="2800" b="1" dirty="0">
                <a:latin typeface="Times New Roman" panose="02020603050405020304" pitchFamily="18" charset="0"/>
                <a:cs typeface="Times New Roman" panose="02020603050405020304" pitchFamily="18" charset="0"/>
              </a:rPr>
              <a:t>Đối tượng</a:t>
            </a:r>
            <a:r>
              <a:rPr lang="vi-VN" sz="2800" dirty="0">
                <a:latin typeface="Times New Roman" panose="02020603050405020304" pitchFamily="18" charset="0"/>
                <a:cs typeface="Times New Roman" panose="02020603050405020304" pitchFamily="18" charset="0"/>
              </a:rPr>
              <a:t> là những sự vật, sự việc mà nó có những tính chất, đặc tính, hành động giống nhau và ta gom lại thành đối tượng giống trong thực tế cuộc sống.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Khi lập trình OOP, chúng ta sẽ định nghĩa các lớp (class) để gom (mô hình) các đối tượng thực tế.</a:t>
            </a:r>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76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7" name="TextBox 6">
            <a:extLst>
              <a:ext uri="{FF2B5EF4-FFF2-40B4-BE49-F238E27FC236}">
                <a16:creationId xmlns:a16="http://schemas.microsoft.com/office/drawing/2014/main" id="{EBF6886A-2D30-425E-BCBE-1EC3AE47F8B1}"/>
              </a:ext>
            </a:extLst>
          </p:cNvPr>
          <p:cNvSpPr txBox="1"/>
          <p:nvPr/>
        </p:nvSpPr>
        <p:spPr>
          <a:xfrm>
            <a:off x="1219773" y="1602462"/>
            <a:ext cx="9219627" cy="4493538"/>
          </a:xfrm>
          <a:prstGeom prst="rect">
            <a:avLst/>
          </a:prstGeom>
          <a:noFill/>
        </p:spPr>
        <p:txBody>
          <a:bodyPr wrap="square" rtlCol="0">
            <a:spAutoFit/>
          </a:bodyPr>
          <a:lstStyle/>
          <a:p>
            <a:r>
              <a:rPr lang="fr-FR" sz="2600" b="1" dirty="0" err="1">
                <a:latin typeface="Times New Roman" panose="02020603050405020304" pitchFamily="18" charset="0"/>
                <a:cs typeface="Times New Roman" panose="02020603050405020304" pitchFamily="18" charset="0"/>
              </a:rPr>
              <a:t>Đối</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tượng</a:t>
            </a:r>
            <a:r>
              <a:rPr lang="fr-FR" sz="2600" b="1" dirty="0">
                <a:latin typeface="Times New Roman" panose="02020603050405020304" pitchFamily="18" charset="0"/>
                <a:cs typeface="Times New Roman" panose="02020603050405020304" pitchFamily="18" charset="0"/>
              </a:rPr>
              <a:t>(Object) là </a:t>
            </a:r>
            <a:r>
              <a:rPr lang="fr-FR" sz="2600" b="1" dirty="0" err="1">
                <a:latin typeface="Times New Roman" panose="02020603050405020304" pitchFamily="18" charset="0"/>
                <a:cs typeface="Times New Roman" panose="02020603050405020304" pitchFamily="18" charset="0"/>
              </a:rPr>
              <a:t>gì</a:t>
            </a:r>
            <a:r>
              <a:rPr lang="fr-FR" sz="26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600" b="1" dirty="0" err="1">
                <a:latin typeface="Times New Roman" panose="02020603050405020304" pitchFamily="18" charset="0"/>
                <a:cs typeface="Times New Roman" panose="02020603050405020304" pitchFamily="18" charset="0"/>
              </a:rPr>
              <a:t>Đối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tượng</a:t>
            </a:r>
            <a:r>
              <a:rPr lang="en-US" sz="2600" b="1" dirty="0">
                <a:latin typeface="Times New Roman" panose="02020603050405020304" pitchFamily="18" charset="0"/>
                <a:cs typeface="Times New Roman" panose="02020603050405020304" pitchFamily="18" charset="0"/>
              </a:rPr>
              <a:t>(Object)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VD: Con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cộ</a:t>
            </a:r>
            <a:r>
              <a:rPr lang="en-US" sz="26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Một đối tượng bao gồm 2 thông tin: </a:t>
            </a:r>
            <a:r>
              <a:rPr lang="vi-VN" sz="2600" b="1" dirty="0">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vi-VN" sz="2600" b="1" dirty="0">
                <a:latin typeface="Times New Roman" panose="02020603050405020304" pitchFamily="18" charset="0"/>
                <a:cs typeface="Times New Roman" panose="02020603050405020304" pitchFamily="18" charset="0"/>
              </a:rPr>
              <a:t>tính</a:t>
            </a:r>
            <a:r>
              <a:rPr lang="vi-VN" sz="2600" dirty="0">
                <a:latin typeface="Times New Roman" panose="02020603050405020304" pitchFamily="18" charset="0"/>
                <a:cs typeface="Times New Roman" panose="02020603050405020304" pitchFamily="18" charset="0"/>
              </a:rPr>
              <a:t> và </a:t>
            </a:r>
            <a:r>
              <a:rPr lang="vi-VN" sz="2600" b="1" dirty="0">
                <a:latin typeface="Times New Roman" panose="02020603050405020304" pitchFamily="18" charset="0"/>
                <a:cs typeface="Times New Roman" panose="02020603050405020304" pitchFamily="18" charset="0"/>
              </a:rPr>
              <a:t>phương thức</a:t>
            </a:r>
            <a:r>
              <a:rPr lang="vi-V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Thuộc tính</a:t>
            </a:r>
            <a:r>
              <a:rPr lang="en-US" sz="2600" b="1" dirty="0">
                <a:latin typeface="Times New Roman" panose="02020603050405020304" pitchFamily="18" charset="0"/>
                <a:cs typeface="Times New Roman" panose="02020603050405020304" pitchFamily="18" charset="0"/>
              </a:rPr>
              <a:t>(Attribute)</a:t>
            </a:r>
            <a:r>
              <a:rPr lang="vi-VN" sz="2600" b="1"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chính là những thông tin, đặc điểm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vi-VN" sz="2600" dirty="0">
                <a:latin typeface="Times New Roman" panose="02020603050405020304" pitchFamily="18" charset="0"/>
                <a:cs typeface="Times New Roman" panose="02020603050405020304" pitchFamily="18" charset="0"/>
              </a:rPr>
              <a:t> của đối tượng. Ví dụ: con người có các đặc tính như mắt, mũi, tay, chân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tuổi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Phương thức</a:t>
            </a:r>
            <a:r>
              <a:rPr lang="en-US" sz="2600" b="1" dirty="0">
                <a:latin typeface="Times New Roman" panose="02020603050405020304" pitchFamily="18" charset="0"/>
                <a:cs typeface="Times New Roman" panose="02020603050405020304" pitchFamily="18" charset="0"/>
              </a:rPr>
              <a:t>(Method)</a:t>
            </a:r>
            <a:r>
              <a:rPr lang="vi-VN" sz="2600" b="1"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là những thao tác, hành động mà đối tượng đó có thể thực hiện. Ví dụ: một người sẽ có thể thực hiện hành động nói, đi, ăn, uống, . . .</a:t>
            </a:r>
            <a:endParaRPr lang="en-US" sz="2600" dirty="0">
              <a:latin typeface="Times New Roman" panose="02020603050405020304" pitchFamily="18" charset="0"/>
              <a:cs typeface="Times New Roman" panose="02020603050405020304" pitchFamily="18" charset="0"/>
            </a:endParaRPr>
          </a:p>
        </p:txBody>
      </p:sp>
      <p:grpSp>
        <p:nvGrpSpPr>
          <p:cNvPr id="8" name="组合 17"/>
          <p:cNvGrpSpPr/>
          <p:nvPr/>
        </p:nvGrpSpPr>
        <p:grpSpPr>
          <a:xfrm>
            <a:off x="1219773" y="996005"/>
            <a:ext cx="9144000" cy="614338"/>
            <a:chOff x="3129129" y="1121776"/>
            <a:chExt cx="5933741" cy="1171624"/>
          </a:xfrm>
          <a:solidFill>
            <a:schemeClr val="accent1">
              <a:lumMod val="75000"/>
            </a:schemeClr>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1" name="组合 20"/>
          <p:cNvGrpSpPr/>
          <p:nvPr/>
        </p:nvGrpSpPr>
        <p:grpSpPr>
          <a:xfrm>
            <a:off x="1465105" y="941031"/>
            <a:ext cx="1002875" cy="959281"/>
            <a:chOff x="3150396" y="933507"/>
            <a:chExt cx="1350360" cy="1758295"/>
          </a:xfrm>
        </p:grpSpPr>
        <p:grpSp>
          <p:nvGrpSpPr>
            <p:cNvPr id="12" name="组合 21"/>
            <p:cNvGrpSpPr/>
            <p:nvPr/>
          </p:nvGrpSpPr>
          <p:grpSpPr>
            <a:xfrm>
              <a:off x="3150396" y="933507"/>
              <a:ext cx="1350360" cy="1758295"/>
              <a:chOff x="3222820" y="1148080"/>
              <a:chExt cx="1284820" cy="1672959"/>
            </a:xfrm>
          </p:grpSpPr>
          <p:grpSp>
            <p:nvGrpSpPr>
              <p:cNvPr id="14" name="组合 25"/>
              <p:cNvGrpSpPr/>
              <p:nvPr/>
            </p:nvGrpSpPr>
            <p:grpSpPr>
              <a:xfrm>
                <a:off x="3283275" y="1217897"/>
                <a:ext cx="1219082" cy="1603142"/>
                <a:chOff x="7134179" y="2788658"/>
                <a:chExt cx="2190439" cy="2880512"/>
              </a:xfrm>
            </p:grpSpPr>
            <p:sp>
              <p:nvSpPr>
                <p:cNvPr id="16"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8"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5"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3"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998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5" name="TextBox 4">
            <a:extLst>
              <a:ext uri="{FF2B5EF4-FFF2-40B4-BE49-F238E27FC236}">
                <a16:creationId xmlns:a16="http://schemas.microsoft.com/office/drawing/2014/main" id="{EBF6886A-2D30-425E-BCBE-1EC3AE47F8B1}"/>
              </a:ext>
            </a:extLst>
          </p:cNvPr>
          <p:cNvSpPr txBox="1"/>
          <p:nvPr/>
        </p:nvSpPr>
        <p:spPr>
          <a:xfrm>
            <a:off x="1464451" y="1770995"/>
            <a:ext cx="9051149"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Class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Một lớp là một kiểu dữ liệu bao </a:t>
            </a:r>
            <a:r>
              <a:rPr lang="vi-VN" sz="2800" b="1" dirty="0">
                <a:latin typeface="Times New Roman" panose="02020603050405020304" pitchFamily="18" charset="0"/>
                <a:cs typeface="Times New Roman" panose="02020603050405020304" pitchFamily="18" charset="0"/>
              </a:rPr>
              <a:t>gồm</a:t>
            </a:r>
            <a:r>
              <a:rPr lang="vi-VN" sz="2800" dirty="0">
                <a:latin typeface="Times New Roman" panose="02020603050405020304" pitchFamily="18" charset="0"/>
                <a:cs typeface="Times New Roman" panose="02020603050405020304" pitchFamily="18" charset="0"/>
              </a:rPr>
              <a:t> các </a:t>
            </a:r>
            <a:r>
              <a:rPr lang="vi-VN" sz="2800" b="1" dirty="0">
                <a:latin typeface="Times New Roman" panose="02020603050405020304" pitchFamily="18" charset="0"/>
                <a:cs typeface="Times New Roman" panose="02020603050405020304" pitchFamily="18" charset="0"/>
              </a:rPr>
              <a:t>thuộc tính</a:t>
            </a:r>
            <a:r>
              <a:rPr lang="en-US" sz="2800" b="1" dirty="0">
                <a:latin typeface="Times New Roman" panose="02020603050405020304" pitchFamily="18" charset="0"/>
                <a:cs typeface="Times New Roman" panose="02020603050405020304" pitchFamily="18" charset="0"/>
              </a:rPr>
              <a:t>(Attribute)</a:t>
            </a:r>
            <a:r>
              <a:rPr lang="vi-VN" sz="2800" dirty="0">
                <a:latin typeface="Times New Roman" panose="02020603050405020304" pitchFamily="18" charset="0"/>
                <a:cs typeface="Times New Roman" panose="02020603050405020304" pitchFamily="18" charset="0"/>
              </a:rPr>
              <a:t> và các </a:t>
            </a:r>
            <a:r>
              <a:rPr lang="vi-VN" sz="2800" b="1" dirty="0">
                <a:latin typeface="Times New Roman" panose="02020603050405020304" pitchFamily="18" charset="0"/>
                <a:cs typeface="Times New Roman" panose="02020603050405020304" pitchFamily="18" charset="0"/>
              </a:rPr>
              <a:t>phương thức</a:t>
            </a:r>
            <a:r>
              <a:rPr lang="en-US" sz="2800" b="1" dirty="0">
                <a:latin typeface="Times New Roman" panose="02020603050405020304" pitchFamily="18" charset="0"/>
                <a:cs typeface="Times New Roman" panose="02020603050405020304" pitchFamily="18" charset="0"/>
              </a:rPr>
              <a:t>(Method)</a:t>
            </a:r>
            <a:r>
              <a:rPr lang="vi-VN" sz="2800" dirty="0">
                <a:latin typeface="Times New Roman" panose="02020603050405020304" pitchFamily="18" charset="0"/>
                <a:cs typeface="Times New Roman" panose="02020603050405020304" pitchFamily="18" charset="0"/>
              </a:rPr>
              <a:t> được định nghĩa từ trước</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class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coi</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object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trừu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hóa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ngoài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endParaRPr lang="en-US" sz="2800" dirty="0">
              <a:latin typeface="Times New Roman" panose="02020603050405020304" pitchFamily="18" charset="0"/>
              <a:cs typeface="Times New Roman" panose="02020603050405020304" pitchFamily="18" charset="0"/>
            </a:endParaRPr>
          </a:p>
        </p:txBody>
      </p:sp>
      <p:grpSp>
        <p:nvGrpSpPr>
          <p:cNvPr id="7" name="组合 17"/>
          <p:cNvGrpSpPr/>
          <p:nvPr/>
        </p:nvGrpSpPr>
        <p:grpSpPr>
          <a:xfrm>
            <a:off x="1338172" y="1052561"/>
            <a:ext cx="9144000" cy="614338"/>
            <a:chOff x="3129129" y="1121776"/>
            <a:chExt cx="5933741" cy="1171624"/>
          </a:xfrm>
          <a:solidFill>
            <a:schemeClr val="accent1">
              <a:lumMod val="75000"/>
            </a:schemeClr>
          </a:solidFill>
        </p:grpSpPr>
        <p:sp>
          <p:nvSpPr>
            <p:cNvPr id="8"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9"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0" name="组合 20"/>
          <p:cNvGrpSpPr/>
          <p:nvPr/>
        </p:nvGrpSpPr>
        <p:grpSpPr>
          <a:xfrm>
            <a:off x="1583504" y="997587"/>
            <a:ext cx="1002875" cy="959281"/>
            <a:chOff x="3150396" y="933507"/>
            <a:chExt cx="1350360" cy="1758295"/>
          </a:xfrm>
        </p:grpSpPr>
        <p:grpSp>
          <p:nvGrpSpPr>
            <p:cNvPr id="11" name="组合 21"/>
            <p:cNvGrpSpPr/>
            <p:nvPr/>
          </p:nvGrpSpPr>
          <p:grpSpPr>
            <a:xfrm>
              <a:off x="3150396" y="933507"/>
              <a:ext cx="1350360" cy="1758295"/>
              <a:chOff x="3222820" y="1148080"/>
              <a:chExt cx="1284820" cy="1672959"/>
            </a:xfrm>
          </p:grpSpPr>
          <p:grpSp>
            <p:nvGrpSpPr>
              <p:cNvPr id="13" name="组合 25"/>
              <p:cNvGrpSpPr/>
              <p:nvPr/>
            </p:nvGrpSpPr>
            <p:grpSpPr>
              <a:xfrm>
                <a:off x="3283275" y="1217897"/>
                <a:ext cx="1219082" cy="1603142"/>
                <a:chOff x="7134179" y="2788658"/>
                <a:chExt cx="2190439" cy="2880512"/>
              </a:xfrm>
            </p:grpSpPr>
            <p:sp>
              <p:nvSpPr>
                <p:cNvPr id="15"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2"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4946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5" name="TextBox 4">
            <a:extLst>
              <a:ext uri="{FF2B5EF4-FFF2-40B4-BE49-F238E27FC236}">
                <a16:creationId xmlns:a16="http://schemas.microsoft.com/office/drawing/2014/main" id="{EBF6886A-2D30-425E-BCBE-1EC3AE47F8B1}"/>
              </a:ext>
            </a:extLst>
          </p:cNvPr>
          <p:cNvSpPr txBox="1"/>
          <p:nvPr/>
        </p:nvSpPr>
        <p:spPr>
          <a:xfrm>
            <a:off x="964479" y="1899534"/>
            <a:ext cx="8969595" cy="2246769"/>
          </a:xfrm>
          <a:prstGeom prst="rect">
            <a:avLst/>
          </a:prstGeom>
          <a:noFill/>
        </p:spPr>
        <p:txBody>
          <a:bodyPr wrap="square" rtlCol="0">
            <a:spAutoFit/>
          </a:bodyPr>
          <a:lstStyle/>
          <a:p>
            <a:r>
              <a:rPr lang="vi-VN" sz="2800" b="1" dirty="0">
                <a:latin typeface="+mj-lt"/>
              </a:rPr>
              <a:t>Sự khác nhau</a:t>
            </a:r>
            <a:r>
              <a:rPr lang="en-US" sz="2800" b="1" dirty="0">
                <a:latin typeface="+mj-lt"/>
              </a:rPr>
              <a:t> </a:t>
            </a:r>
            <a:r>
              <a:rPr lang="en-US" sz="2800" b="1" dirty="0" err="1">
                <a:latin typeface="Times New Roman" panose="02020603050405020304" pitchFamily="18" charset="0"/>
                <a:cs typeface="Times New Roman" panose="02020603050405020304" pitchFamily="18" charset="0"/>
              </a:rPr>
              <a:t>của</a:t>
            </a:r>
            <a:r>
              <a:rPr lang="vi-VN" sz="2800" b="1" dirty="0">
                <a:latin typeface="+mj-lt"/>
              </a:rPr>
              <a:t> </a:t>
            </a:r>
            <a:r>
              <a:rPr lang="en-US" sz="2800" b="1" dirty="0">
                <a:latin typeface="Times New Roman" panose="02020603050405020304" pitchFamily="18" charset="0"/>
                <a:cs typeface="Times New Roman" panose="02020603050405020304" pitchFamily="18" charset="0"/>
              </a:rPr>
              <a:t>Class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Object:</a:t>
            </a:r>
          </a:p>
          <a:p>
            <a:pPr marL="285750" indent="-28575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Lớp bạn có thể hiểu nó như là khuôn mẫu, đối tượng là một thực thể thể hiện dựa trên khuôn mẫu đó</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Object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“new”</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VD: Class Car.java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audiCar</a:t>
            </a:r>
            <a:endParaRPr lang="vi-VN"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2265554" y="4082429"/>
            <a:ext cx="6289292" cy="2242171"/>
          </a:xfrm>
          <a:prstGeom prst="rect">
            <a:avLst/>
          </a:prstGeom>
        </p:spPr>
      </p:pic>
      <p:grpSp>
        <p:nvGrpSpPr>
          <p:cNvPr id="8" name="组合 17"/>
          <p:cNvGrpSpPr/>
          <p:nvPr/>
        </p:nvGrpSpPr>
        <p:grpSpPr>
          <a:xfrm>
            <a:off x="838200" y="1181100"/>
            <a:ext cx="9144000" cy="614338"/>
            <a:chOff x="3129129" y="1121776"/>
            <a:chExt cx="5933741" cy="1171624"/>
          </a:xfrm>
          <a:solidFill>
            <a:schemeClr val="accent1">
              <a:lumMod val="75000"/>
            </a:schemeClr>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1" name="组合 20"/>
          <p:cNvGrpSpPr/>
          <p:nvPr/>
        </p:nvGrpSpPr>
        <p:grpSpPr>
          <a:xfrm>
            <a:off x="1083532" y="1126126"/>
            <a:ext cx="1002875" cy="959281"/>
            <a:chOff x="3150396" y="933507"/>
            <a:chExt cx="1350360" cy="1758295"/>
          </a:xfrm>
        </p:grpSpPr>
        <p:grpSp>
          <p:nvGrpSpPr>
            <p:cNvPr id="12" name="组合 21"/>
            <p:cNvGrpSpPr/>
            <p:nvPr/>
          </p:nvGrpSpPr>
          <p:grpSpPr>
            <a:xfrm>
              <a:off x="3150396" y="933507"/>
              <a:ext cx="1350360" cy="1758295"/>
              <a:chOff x="3222820" y="1148080"/>
              <a:chExt cx="1284820" cy="1672959"/>
            </a:xfrm>
          </p:grpSpPr>
          <p:grpSp>
            <p:nvGrpSpPr>
              <p:cNvPr id="14" name="组合 25"/>
              <p:cNvGrpSpPr/>
              <p:nvPr/>
            </p:nvGrpSpPr>
            <p:grpSpPr>
              <a:xfrm>
                <a:off x="3283275" y="1217897"/>
                <a:ext cx="1219082" cy="1603142"/>
                <a:chOff x="7134179" y="2788658"/>
                <a:chExt cx="2190439" cy="2880512"/>
              </a:xfrm>
            </p:grpSpPr>
            <p:sp>
              <p:nvSpPr>
                <p:cNvPr id="16"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8"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5"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3" name="文本框 23"/>
            <p:cNvSpPr txBox="1"/>
            <p:nvPr/>
          </p:nvSpPr>
          <p:spPr>
            <a:xfrm>
              <a:off x="3467445" y="1147356"/>
              <a:ext cx="774243" cy="720610"/>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8171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371600" y="943633"/>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483693" y="855413"/>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371600" y="1542395"/>
            <a:ext cx="8959676"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Constructor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Constructor là một </a:t>
            </a:r>
            <a:r>
              <a:rPr lang="vi-VN" sz="2800" b="1" dirty="0">
                <a:latin typeface="Times New Roman" panose="02020603050405020304" pitchFamily="18" charset="0"/>
                <a:cs typeface="Times New Roman" panose="02020603050405020304" pitchFamily="18" charset="0"/>
              </a:rPr>
              <a:t>dạng đặc biệt</a:t>
            </a:r>
            <a:r>
              <a:rPr lang="vi-VN" sz="2800" dirty="0">
                <a:latin typeface="Times New Roman" panose="02020603050405020304" pitchFamily="18" charset="0"/>
                <a:cs typeface="Times New Roman" panose="02020603050405020304" pitchFamily="18" charset="0"/>
              </a:rPr>
              <a:t> của </a:t>
            </a:r>
            <a:r>
              <a:rPr lang="en-US" sz="2800" b="1" dirty="0">
                <a:latin typeface="Times New Roman" panose="02020603050405020304" pitchFamily="18" charset="0"/>
                <a:cs typeface="Times New Roman" panose="02020603050405020304" pitchFamily="18" charset="0"/>
              </a:rPr>
              <a:t>Method(</a:t>
            </a:r>
            <a:r>
              <a:rPr lang="en-US" sz="2800" b="1"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phương thức</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được </a:t>
            </a:r>
            <a:r>
              <a:rPr lang="vi-VN" sz="2800" b="1" dirty="0">
                <a:latin typeface="Times New Roman" panose="02020603050405020304" pitchFamily="18" charset="0"/>
                <a:cs typeface="Times New Roman" panose="02020603050405020304" pitchFamily="18" charset="0"/>
              </a:rPr>
              <a:t>sử dụng để khởi tạo</a:t>
            </a:r>
            <a:r>
              <a:rPr lang="vi-VN" sz="2800" dirty="0">
                <a:latin typeface="Times New Roman" panose="02020603050405020304" pitchFamily="18" charset="0"/>
                <a:cs typeface="Times New Roman" panose="02020603050405020304" pitchFamily="18" charset="0"/>
              </a:rPr>
              <a:t> các </a:t>
            </a:r>
            <a:r>
              <a:rPr lang="vi-VN" sz="2800" b="1" dirty="0">
                <a:latin typeface="Times New Roman" panose="02020603050405020304" pitchFamily="18" charset="0"/>
                <a:cs typeface="Times New Roman" panose="02020603050405020304" pitchFamily="18" charset="0"/>
              </a:rPr>
              <a:t>đối tượng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class</a:t>
            </a:r>
            <a:r>
              <a:rPr lang="vi-V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Constructor được gọi tại thời điểm tạo đối tượng. Nó khởi tạo các giá trị để cung cấp dữ liệu cho các đối 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vi-V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1 class:</a:t>
            </a:r>
          </a:p>
          <a:p>
            <a:pPr algn="ctr"/>
            <a:r>
              <a:rPr lang="en-US" sz="2800" dirty="0">
                <a:latin typeface="Times New Roman" panose="02020603050405020304" pitchFamily="18" charset="0"/>
                <a:cs typeface="Times New Roman" panose="02020603050405020304" pitchFamily="18" charset="0"/>
              </a:rPr>
              <a:t>	</a:t>
            </a:r>
            <a:r>
              <a:rPr lang="en-US" sz="2800" dirty="0" err="1">
                <a:solidFill>
                  <a:schemeClr val="accent5">
                    <a:lumMod val="75000"/>
                  </a:schemeClr>
                </a:solidFill>
                <a:latin typeface="Times New Roman" panose="02020603050405020304" pitchFamily="18" charset="0"/>
                <a:cs typeface="Times New Roman" panose="02020603050405020304" pitchFamily="18" charset="0"/>
              </a:rPr>
              <a:t>TenClass</a:t>
            </a:r>
            <a:r>
              <a:rPr lang="en-US" sz="2800" dirty="0">
                <a:solidFill>
                  <a:schemeClr val="accent5">
                    <a:lumMod val="75000"/>
                  </a:schemeClr>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tenDoiTuong</a:t>
            </a:r>
            <a:r>
              <a:rPr lang="en-US" sz="2800" dirty="0">
                <a:solidFill>
                  <a:schemeClr val="accent5">
                    <a:lumMod val="75000"/>
                  </a:schemeClr>
                </a:solidFill>
                <a:latin typeface="Times New Roman" panose="02020603050405020304" pitchFamily="18" charset="0"/>
                <a:cs typeface="Times New Roman" panose="02020603050405020304" pitchFamily="18" charset="0"/>
              </a:rPr>
              <a:t> = </a:t>
            </a:r>
            <a:r>
              <a:rPr lang="en-US" sz="2800" dirty="0">
                <a:solidFill>
                  <a:srgbClr val="C00000"/>
                </a:solidFill>
                <a:latin typeface="Times New Roman" panose="02020603050405020304" pitchFamily="18" charset="0"/>
                <a:cs typeface="Times New Roman" panose="02020603050405020304" pitchFamily="18" charset="0"/>
              </a:rPr>
              <a:t>new</a:t>
            </a:r>
            <a:r>
              <a:rPr lang="en-US" sz="2800" dirty="0">
                <a:solidFill>
                  <a:schemeClr val="accent5">
                    <a:lumMod val="75000"/>
                  </a:schemeClr>
                </a:solidFill>
                <a:latin typeface="Times New Roman" panose="02020603050405020304" pitchFamily="18" charset="0"/>
                <a:cs typeface="Times New Roman" panose="02020603050405020304" pitchFamily="18" charset="0"/>
              </a:rPr>
              <a:t> </a:t>
            </a:r>
            <a:r>
              <a:rPr lang="en-US" sz="2800" dirty="0" err="1">
                <a:solidFill>
                  <a:schemeClr val="accent5">
                    <a:lumMod val="75000"/>
                  </a:schemeClr>
                </a:solidFill>
                <a:latin typeface="Times New Roman" panose="02020603050405020304" pitchFamily="18" charset="0"/>
                <a:cs typeface="Times New Roman" panose="02020603050405020304" pitchFamily="18" charset="0"/>
              </a:rPr>
              <a:t>TenClass</a:t>
            </a:r>
            <a:r>
              <a:rPr lang="en-US" sz="2800" dirty="0">
                <a:solidFill>
                  <a:schemeClr val="accent5">
                    <a:lumMod val="75000"/>
                  </a:schemeClr>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VD: </a:t>
            </a:r>
            <a:r>
              <a:rPr lang="en-US" sz="2800" dirty="0">
                <a:solidFill>
                  <a:schemeClr val="accent5">
                    <a:lumMod val="75000"/>
                  </a:schemeClr>
                </a:solidFill>
                <a:latin typeface="Times New Roman" panose="02020603050405020304" pitchFamily="18" charset="0"/>
                <a:cs typeface="Times New Roman" panose="02020603050405020304" pitchFamily="18" charset="0"/>
              </a:rPr>
              <a:t>Car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audi</a:t>
            </a:r>
            <a:r>
              <a:rPr lang="en-US" sz="2800" dirty="0">
                <a:latin typeface="Times New Roman" panose="02020603050405020304" pitchFamily="18" charset="0"/>
                <a:cs typeface="Times New Roman" panose="02020603050405020304" pitchFamily="18" charset="0"/>
              </a:rPr>
              <a:t> = </a:t>
            </a:r>
            <a:r>
              <a:rPr lang="en-US" sz="2800" dirty="0">
                <a:solidFill>
                  <a:srgbClr val="C00000"/>
                </a:solidFill>
                <a:latin typeface="Times New Roman" panose="02020603050405020304" pitchFamily="18" charset="0"/>
                <a:cs typeface="Times New Roman" panose="02020603050405020304" pitchFamily="18" charset="0"/>
              </a:rPr>
              <a:t>new</a:t>
            </a:r>
            <a:r>
              <a:rPr lang="en-US" sz="2800" dirty="0">
                <a:latin typeface="Times New Roman" panose="02020603050405020304" pitchFamily="18" charset="0"/>
                <a:cs typeface="Times New Roman" panose="02020603050405020304" pitchFamily="18" charset="0"/>
              </a:rPr>
              <a:t> </a:t>
            </a:r>
            <a:r>
              <a:rPr lang="en-US" sz="2800" dirty="0">
                <a:solidFill>
                  <a:schemeClr val="accent5">
                    <a:lumMod val="75000"/>
                  </a:schemeClr>
                </a:solidFill>
                <a:latin typeface="Times New Roman" panose="02020603050405020304" pitchFamily="18" charset="0"/>
                <a:cs typeface="Times New Roman" panose="02020603050405020304" pitchFamily="18" charset="0"/>
              </a:rPr>
              <a:t>Car</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414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447800" y="1222120"/>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559893" y="1133900"/>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447800" y="1820882"/>
            <a:ext cx="8959676" cy="39703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Constructor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b="1" dirty="0" err="1">
                <a:latin typeface="Times New Roman" panose="02020603050405020304" pitchFamily="18" charset="0"/>
                <a:cs typeface="Times New Roman" panose="02020603050405020304" pitchFamily="18" charset="0"/>
              </a:rPr>
              <a:t>Tất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cả</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Attribute(</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Method(</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b="1" dirty="0" err="1">
                <a:latin typeface="Times New Roman" panose="02020603050405020304" pitchFamily="18" charset="0"/>
                <a:cs typeface="Times New Roman" panose="02020603050405020304" pitchFamily="18" charset="0"/>
              </a:rPr>
              <a:t>Nếu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muốn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Bắt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buộc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qua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constructor(</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những</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tĩnh</a:t>
            </a:r>
            <a:r>
              <a:rPr lang="en-US" sz="2800" b="1" dirty="0">
                <a:latin typeface="Times New Roman" panose="02020603050405020304" pitchFamily="18" charset="0"/>
                <a:cs typeface="Times New Roman" panose="02020603050405020304" pitchFamily="18" charset="0"/>
              </a:rPr>
              <a:t>(static).</a:t>
            </a: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(default)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null</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VD: String </a:t>
            </a:r>
            <a:r>
              <a:rPr lang="en-US" sz="2800" dirty="0" err="1">
                <a:latin typeface="Times New Roman" panose="02020603050405020304" pitchFamily="18" charset="0"/>
                <a:cs typeface="Times New Roman" panose="02020603050405020304" pitchFamily="18" charset="0"/>
              </a:rPr>
              <a:t>strA</a:t>
            </a:r>
            <a:r>
              <a:rPr lang="en-US" sz="28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=&gt; </a:t>
            </a:r>
            <a:r>
              <a:rPr lang="en-US" sz="2800" dirty="0" err="1">
                <a:latin typeface="Times New Roman" panose="02020603050405020304" pitchFamily="18" charset="0"/>
                <a:cs typeface="Times New Roman" panose="02020603050405020304" pitchFamily="18" charset="0"/>
              </a:rPr>
              <a:t>strA</a:t>
            </a:r>
            <a:r>
              <a:rPr lang="en-US" sz="2800" dirty="0">
                <a:latin typeface="Times New Roman" panose="02020603050405020304" pitchFamily="18" charset="0"/>
                <a:cs typeface="Times New Roman" panose="02020603050405020304" pitchFamily="18" charset="0"/>
              </a:rPr>
              <a:t> = null;</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Car </a:t>
            </a:r>
            <a:r>
              <a:rPr lang="en-US" sz="2800" dirty="0" err="1">
                <a:latin typeface="Times New Roman" panose="02020603050405020304" pitchFamily="18" charset="0"/>
                <a:cs typeface="Times New Roman" panose="02020603050405020304" pitchFamily="18" charset="0"/>
              </a:rPr>
              <a:t>audi</a:t>
            </a:r>
            <a:r>
              <a:rPr lang="en-US" sz="2800" dirty="0">
                <a:latin typeface="Times New Roman" panose="02020603050405020304" pitchFamily="18" charset="0"/>
                <a:cs typeface="Times New Roman" panose="02020603050405020304" pitchFamily="18" charset="0"/>
              </a:rPr>
              <a:t>; =&gt; </a:t>
            </a:r>
            <a:r>
              <a:rPr lang="en-US" sz="2800" dirty="0" err="1">
                <a:latin typeface="Times New Roman" panose="02020603050405020304" pitchFamily="18" charset="0"/>
                <a:cs typeface="Times New Roman" panose="02020603050405020304" pitchFamily="18" charset="0"/>
              </a:rPr>
              <a:t>audi</a:t>
            </a:r>
            <a:r>
              <a:rPr lang="en-US" sz="2800" dirty="0">
                <a:latin typeface="Times New Roman" panose="02020603050405020304" pitchFamily="18" charset="0"/>
                <a:cs typeface="Times New Roman" panose="02020603050405020304" pitchFamily="18" charset="0"/>
              </a:rPr>
              <a:t> = null;</a:t>
            </a:r>
          </a:p>
        </p:txBody>
      </p:sp>
    </p:spTree>
    <p:extLst>
      <p:ext uri="{BB962C8B-B14F-4D97-AF65-F5344CB8AC3E}">
        <p14:creationId xmlns:p14="http://schemas.microsoft.com/office/powerpoint/2010/main" val="222058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600200" y="723030"/>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712293" y="634810"/>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672430" y="1897082"/>
            <a:ext cx="9071770" cy="3970318"/>
          </a:xfrm>
          <a:prstGeom prst="rect">
            <a:avLst/>
          </a:prstGeom>
          <a:noFill/>
        </p:spPr>
        <p:txBody>
          <a:bodyPr wrap="square" rtlCol="0">
            <a:spAutoFit/>
          </a:bodyPr>
          <a:lstStyle/>
          <a:p>
            <a:pPr marL="457200" indent="-457200">
              <a:buFont typeface="Wingdings" panose="05000000000000000000" pitchFamily="2" charset="2"/>
              <a:buChar char="Ø"/>
            </a:pPr>
            <a:r>
              <a:rPr lang="vi-VN" sz="2800" b="1" dirty="0">
                <a:latin typeface="+mj-lt"/>
              </a:rPr>
              <a:t>Các quy tắc tạo constructor trong </a:t>
            </a:r>
            <a:r>
              <a:rPr lang="en-US" sz="2800" b="1" dirty="0">
                <a:latin typeface="+mj-lt"/>
              </a:rPr>
              <a:t>J</a:t>
            </a:r>
            <a:r>
              <a:rPr lang="vi-VN" sz="2800" b="1" dirty="0">
                <a:latin typeface="+mj-lt"/>
              </a:rPr>
              <a:t>ava</a:t>
            </a:r>
            <a:r>
              <a:rPr lang="en-US" sz="2800" b="1" dirty="0">
                <a:latin typeface="+mj-lt"/>
              </a:rPr>
              <a:t>(2 </a:t>
            </a:r>
            <a:r>
              <a:rPr lang="en-US" sz="2800" b="1" dirty="0" err="1">
                <a:latin typeface="+mj-lt"/>
              </a:rPr>
              <a:t>Quy</a:t>
            </a:r>
            <a:r>
              <a:rPr lang="en-US" sz="2800" b="1" dirty="0">
                <a:latin typeface="+mj-lt"/>
              </a:rPr>
              <a:t> </a:t>
            </a:r>
            <a:r>
              <a:rPr lang="en-US" sz="2800" b="1" dirty="0" err="1">
                <a:latin typeface="+mj-lt"/>
              </a:rPr>
              <a:t>tắc</a:t>
            </a:r>
            <a:r>
              <a:rPr lang="en-US" sz="2800" b="1" dirty="0">
                <a:latin typeface="+mj-lt"/>
              </a:rPr>
              <a:t>):</a:t>
            </a:r>
          </a:p>
          <a:p>
            <a:pPr marL="514350" indent="-514350">
              <a:buFont typeface="+mj-lt"/>
              <a:buAutoNum type="arabicPeriod"/>
            </a:pPr>
            <a:r>
              <a:rPr lang="vi-VN" sz="2800" dirty="0">
                <a:latin typeface="+mj-lt"/>
              </a:rPr>
              <a:t>Tên constructor phải </a:t>
            </a:r>
            <a:r>
              <a:rPr lang="en-US" sz="2800" b="1" dirty="0" err="1">
                <a:latin typeface="Times New Roman" panose="02020603050405020304" pitchFamily="18" charset="0"/>
                <a:cs typeface="Times New Roman" panose="02020603050405020304" pitchFamily="18" charset="0"/>
              </a:rPr>
              <a:t>trùng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class</a:t>
            </a:r>
            <a:r>
              <a:rPr lang="vi-VN" sz="2800" b="1" dirty="0">
                <a:latin typeface="Times New Roman" panose="02020603050405020304" pitchFamily="18" charset="0"/>
                <a:cs typeface="Times New Roman" panose="02020603050405020304" pitchFamily="18" charset="0"/>
              </a:rPr>
              <a:t> </a:t>
            </a:r>
            <a:r>
              <a:rPr lang="vi-VN" sz="2800" b="1" dirty="0">
                <a:latin typeface="+mj-lt"/>
              </a:rPr>
              <a:t>chứa nó</a:t>
            </a:r>
            <a:r>
              <a:rPr lang="vi-VN" sz="2800" dirty="0">
                <a:latin typeface="+mj-lt"/>
              </a:rPr>
              <a:t>.</a:t>
            </a:r>
          </a:p>
          <a:p>
            <a:pPr marL="514350" indent="-514350">
              <a:buFont typeface="+mj-lt"/>
              <a:buAutoNum type="arabicPeriod"/>
            </a:pPr>
            <a:r>
              <a:rPr lang="vi-VN" sz="2800" dirty="0">
                <a:latin typeface="+mj-lt"/>
              </a:rPr>
              <a:t>Constructor không có kiểu</a:t>
            </a:r>
            <a:r>
              <a:rPr lang="en-US" sz="2800" dirty="0">
                <a:latin typeface="+mj-lt"/>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vi-VN" sz="2800" dirty="0">
                <a:latin typeface="Times New Roman" panose="02020603050405020304" pitchFamily="18" charset="0"/>
                <a:cs typeface="Times New Roman" panose="02020603050405020304" pitchFamily="18" charset="0"/>
              </a:rPr>
              <a:t> </a:t>
            </a:r>
            <a:r>
              <a:rPr lang="vi-VN" sz="2800" dirty="0">
                <a:latin typeface="+mj-lt"/>
              </a:rPr>
              <a:t>trả về tường minh</a:t>
            </a:r>
            <a:r>
              <a:rPr lang="vi-VN" sz="2800" dirty="0">
                <a:latin typeface="+mj-lt"/>
                <a:cs typeface="Times New Roman" panose="02020603050405020304" pitchFamily="18" charset="0"/>
              </a:rPr>
              <a:t>.</a:t>
            </a:r>
            <a:br>
              <a:rPr lang="en-US" sz="2800" dirty="0">
                <a:latin typeface="+mj-lt"/>
              </a:rPr>
            </a:br>
            <a:endParaRPr lang="vi-VN" sz="2800" dirty="0">
              <a:latin typeface="+mj-lt"/>
            </a:endParaRPr>
          </a:p>
          <a:p>
            <a:pPr marL="457200" indent="-457200">
              <a:buFont typeface="Wingdings" panose="05000000000000000000" pitchFamily="2" charset="2"/>
              <a:buChar char="Ø"/>
            </a:pPr>
            <a:r>
              <a:rPr lang="vi-VN" sz="2800" b="1" dirty="0">
                <a:latin typeface="+mj-lt"/>
              </a:rPr>
              <a:t>Các kiểu của </a:t>
            </a:r>
            <a:r>
              <a:rPr lang="en-US" sz="2800" b="1" dirty="0">
                <a:latin typeface="Times New Roman" panose="02020603050405020304" pitchFamily="18" charset="0"/>
                <a:cs typeface="Times New Roman" panose="02020603050405020304" pitchFamily="18" charset="0"/>
              </a:rPr>
              <a:t>J</a:t>
            </a:r>
            <a:r>
              <a:rPr lang="vi-VN" sz="2800" b="1" dirty="0">
                <a:latin typeface="+mj-lt"/>
              </a:rPr>
              <a:t>ava </a:t>
            </a:r>
            <a:r>
              <a:rPr lang="en-US" sz="2800" b="1" dirty="0">
                <a:latin typeface="+mj-lt"/>
              </a:rPr>
              <a:t>C</a:t>
            </a:r>
            <a:r>
              <a:rPr lang="vi-VN" sz="2800" b="1" dirty="0">
                <a:latin typeface="+mj-lt"/>
              </a:rPr>
              <a:t>onstructor</a:t>
            </a:r>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Kiểu</a:t>
            </a:r>
            <a:r>
              <a:rPr lang="en-US" sz="2800" b="1" dirty="0">
                <a:latin typeface="Times New Roman" panose="02020603050405020304" pitchFamily="18" charset="0"/>
                <a:cs typeface="Times New Roman" panose="02020603050405020304" pitchFamily="18" charset="0"/>
              </a:rPr>
              <a:t>):</a:t>
            </a:r>
            <a:endParaRPr lang="vi-VN" sz="28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sz="2800" dirty="0">
                <a:latin typeface="+mj-lt"/>
              </a:rPr>
              <a:t>Constructor mặc định (không có tham số truyền vào)</a:t>
            </a:r>
          </a:p>
          <a:p>
            <a:pPr marL="514350" indent="-514350">
              <a:buFont typeface="+mj-lt"/>
              <a:buAutoNum type="arabicPeriod"/>
            </a:pPr>
            <a:r>
              <a:rPr lang="vi-VN" sz="2800" dirty="0">
                <a:latin typeface="+mj-lt"/>
              </a:rPr>
              <a:t>Constructor</a:t>
            </a:r>
            <a:r>
              <a:rPr lang="en-US" sz="2800" dirty="0">
                <a:latin typeface="+mj-lt"/>
              </a:rPr>
              <a:t> </a:t>
            </a:r>
            <a:r>
              <a:rPr lang="en-US" sz="2800" dirty="0" err="1">
                <a:latin typeface="Times New Roman" panose="02020603050405020304" pitchFamily="18" charset="0"/>
                <a:cs typeface="Times New Roman" panose="02020603050405020304" pitchFamily="18" charset="0"/>
              </a:rPr>
              <a:t>có</a:t>
            </a:r>
            <a:r>
              <a:rPr lang="vi-VN" sz="2800" dirty="0">
                <a:latin typeface="+mj-lt"/>
              </a:rPr>
              <a:t> tham số</a:t>
            </a:r>
            <a:endParaRPr lang="en-US" sz="2800" dirty="0">
              <a:latin typeface="+mj-lt"/>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Constructor Overloading(</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đè</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
        <p:nvSpPr>
          <p:cNvPr id="18" name="AutoShape 6" descr="các kiểu constructor trong java"/>
          <p:cNvSpPr>
            <a:spLocks noChangeAspect="1" noChangeArrowheads="1"/>
          </p:cNvSpPr>
          <p:nvPr/>
        </p:nvSpPr>
        <p:spPr bwMode="auto">
          <a:xfrm>
            <a:off x="1755775" y="55647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908175" y="70887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760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120</TotalTime>
  <Words>1240</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Microsoft YaHei</vt:lpstr>
      <vt:lpstr>#9Slide02 Noi dung dai</vt:lpstr>
      <vt:lpstr>#9Slide02 Tieu de dai</vt:lpstr>
      <vt:lpstr>#9Slide02 Tieu de rat dai 02</vt:lpstr>
      <vt:lpstr>Arial</vt:lpstr>
      <vt:lpstr>Calibri</vt:lpstr>
      <vt:lpstr>Impact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Phú BK</cp:lastModifiedBy>
  <cp:revision>17</cp:revision>
  <dcterms:created xsi:type="dcterms:W3CDTF">2020-08-07T13:14:06Z</dcterms:created>
  <dcterms:modified xsi:type="dcterms:W3CDTF">2022-07-17T11:40:31Z</dcterms:modified>
  <cp:category>9Slide.vn</cp:category>
  <cp:contentStatus>9Slide</cp:contentStatus>
</cp:coreProperties>
</file>