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325" r:id="rId3"/>
    <p:sldId id="320" r:id="rId4"/>
    <p:sldId id="323" r:id="rId5"/>
    <p:sldId id="322" r:id="rId6"/>
    <p:sldId id="324" r:id="rId7"/>
    <p:sldId id="326" r:id="rId8"/>
    <p:sldId id="327" r:id="rId9"/>
    <p:sldId id="328" r:id="rId10"/>
    <p:sldId id="329" r:id="rId11"/>
    <p:sldId id="330" r:id="rId12"/>
    <p:sldId id="331" r:id="rId13"/>
    <p:sldId id="338" r:id="rId14"/>
    <p:sldId id="333" r:id="rId15"/>
    <p:sldId id="334" r:id="rId16"/>
    <p:sldId id="335" r:id="rId17"/>
    <p:sldId id="337" r:id="rId18"/>
    <p:sldId id="336" r:id="rId19"/>
    <p:sldId id="295" r:id="rId20"/>
    <p:sldId id="296" r:id="rId2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ioLx8P9tLdijybgT/nDcg5n4wxb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36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3865B3B-99D5-4E89-AB73-626ECC5F4046}">
  <a:tblStyle styleId="{23865B3B-99D5-4E89-AB73-626ECC5F4046}"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68"/>
    <p:restoredTop sz="82417" autoAdjust="0"/>
  </p:normalViewPr>
  <p:slideViewPr>
    <p:cSldViewPr snapToGrid="0">
      <p:cViewPr>
        <p:scale>
          <a:sx n="90" d="100"/>
          <a:sy n="90" d="100"/>
        </p:scale>
        <p:origin x="324" y="-19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51"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4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fontAlgn="base"/>
            <a:r>
              <a:rPr lang="vi-VN" sz="1100" b="1" i="0" u="none" strike="noStrike" cap="none" dirty="0">
                <a:solidFill>
                  <a:srgbClr val="000000"/>
                </a:solidFill>
                <a:effectLst/>
                <a:latin typeface="Arial"/>
                <a:ea typeface="Arial"/>
                <a:cs typeface="Arial"/>
                <a:sym typeface="Arial"/>
              </a:rPr>
              <a:t>Những tiêu chí để một API được coi là RESTful</a:t>
            </a:r>
            <a:br>
              <a:rPr lang="vi-VN" sz="1100" b="0" i="0" u="none" strike="noStrike" cap="none" dirty="0">
                <a:solidFill>
                  <a:srgbClr val="000000"/>
                </a:solidFill>
                <a:effectLst/>
                <a:latin typeface="Arial"/>
                <a:ea typeface="Arial"/>
                <a:cs typeface="Arial"/>
                <a:sym typeface="Arial"/>
              </a:rPr>
            </a:br>
            <a:endParaRPr lang="vi-VN"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2908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JDBC API bao </a:t>
            </a:r>
            <a:r>
              <a:rPr lang="en-US" dirty="0" err="1"/>
              <a:t>gồm</a:t>
            </a:r>
            <a:r>
              <a:rPr lang="en-US" dirty="0"/>
              <a:t> </a:t>
            </a:r>
            <a:r>
              <a:rPr lang="en-US" dirty="0" err="1"/>
              <a:t>hai</a:t>
            </a:r>
            <a:r>
              <a:rPr lang="en-US" dirty="0"/>
              <a:t> package </a:t>
            </a:r>
            <a:r>
              <a:rPr lang="en-US" dirty="0" err="1"/>
              <a:t>chính</a:t>
            </a:r>
            <a:r>
              <a:rPr lang="en-US" dirty="0"/>
              <a:t>: </a:t>
            </a:r>
          </a:p>
          <a:p>
            <a:pPr marL="0" lvl="0" indent="0" algn="l" rtl="0">
              <a:spcBef>
                <a:spcPts val="0"/>
              </a:spcBef>
              <a:spcAft>
                <a:spcPts val="0"/>
              </a:spcAft>
              <a:buNone/>
            </a:pPr>
            <a:r>
              <a:rPr lang="en-US" dirty="0"/>
              <a:t>- </a:t>
            </a:r>
            <a:r>
              <a:rPr lang="en-US" dirty="0" err="1"/>
              <a:t>java.sql</a:t>
            </a:r>
            <a:r>
              <a:rPr lang="en-US" dirty="0"/>
              <a:t> : </a:t>
            </a:r>
            <a:r>
              <a:rPr lang="en-US" dirty="0" err="1"/>
              <a:t>là</a:t>
            </a:r>
            <a:r>
              <a:rPr lang="en-US" dirty="0"/>
              <a:t> </a:t>
            </a:r>
            <a:r>
              <a:rPr lang="en-US" dirty="0" err="1"/>
              <a:t>một</a:t>
            </a:r>
            <a:r>
              <a:rPr lang="en-US" dirty="0"/>
              <a:t> </a:t>
            </a:r>
            <a:r>
              <a:rPr lang="en-US" dirty="0" err="1"/>
              <a:t>phần</a:t>
            </a:r>
            <a:r>
              <a:rPr lang="en-US" dirty="0"/>
              <a:t> </a:t>
            </a:r>
            <a:r>
              <a:rPr lang="en-US" dirty="0" err="1"/>
              <a:t>của</a:t>
            </a:r>
            <a:r>
              <a:rPr lang="en-US" dirty="0"/>
              <a:t> Java standard.</a:t>
            </a:r>
          </a:p>
          <a:p>
            <a:pPr marL="0" lvl="0" indent="0" algn="l" rtl="0">
              <a:spcBef>
                <a:spcPts val="0"/>
              </a:spcBef>
              <a:spcAft>
                <a:spcPts val="0"/>
              </a:spcAft>
              <a:buNone/>
            </a:pPr>
            <a:r>
              <a:rPr lang="en-US" dirty="0"/>
              <a:t>- </a:t>
            </a:r>
            <a:r>
              <a:rPr lang="en-US" dirty="0" err="1"/>
              <a:t>javax.sql</a:t>
            </a:r>
            <a:r>
              <a:rPr lang="en-US" dirty="0"/>
              <a:t> : </a:t>
            </a:r>
            <a:r>
              <a:rPr lang="en-US" dirty="0" err="1"/>
              <a:t>là</a:t>
            </a:r>
            <a:r>
              <a:rPr lang="en-US" dirty="0"/>
              <a:t> </a:t>
            </a:r>
            <a:r>
              <a:rPr lang="en-US" dirty="0" err="1"/>
              <a:t>một</a:t>
            </a:r>
            <a:r>
              <a:rPr lang="en-US" dirty="0"/>
              <a:t> </a:t>
            </a:r>
            <a:r>
              <a:rPr lang="en-US" dirty="0" err="1"/>
              <a:t>phần</a:t>
            </a:r>
            <a:r>
              <a:rPr lang="en-US" dirty="0"/>
              <a:t> </a:t>
            </a:r>
            <a:r>
              <a:rPr lang="en-US" dirty="0" err="1"/>
              <a:t>của</a:t>
            </a:r>
            <a:r>
              <a:rPr lang="en-US" dirty="0"/>
              <a:t> Java enterprise</a:t>
            </a:r>
            <a:endParaRPr dirty="0"/>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1863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JDBC API bao </a:t>
            </a:r>
            <a:r>
              <a:rPr lang="en-US" dirty="0" err="1"/>
              <a:t>gồm</a:t>
            </a:r>
            <a:r>
              <a:rPr lang="en-US" dirty="0"/>
              <a:t> </a:t>
            </a:r>
            <a:r>
              <a:rPr lang="en-US" dirty="0" err="1"/>
              <a:t>hai</a:t>
            </a:r>
            <a:r>
              <a:rPr lang="en-US" dirty="0"/>
              <a:t> package </a:t>
            </a:r>
            <a:r>
              <a:rPr lang="en-US" dirty="0" err="1"/>
              <a:t>chính</a:t>
            </a:r>
            <a:r>
              <a:rPr lang="en-US" dirty="0"/>
              <a:t>: </a:t>
            </a:r>
          </a:p>
          <a:p>
            <a:pPr marL="0" lvl="0" indent="0" algn="l" rtl="0">
              <a:spcBef>
                <a:spcPts val="0"/>
              </a:spcBef>
              <a:spcAft>
                <a:spcPts val="0"/>
              </a:spcAft>
              <a:buNone/>
            </a:pPr>
            <a:r>
              <a:rPr lang="en-US" dirty="0"/>
              <a:t>- </a:t>
            </a:r>
            <a:r>
              <a:rPr lang="en-US" dirty="0" err="1"/>
              <a:t>java.sql</a:t>
            </a:r>
            <a:r>
              <a:rPr lang="en-US" dirty="0"/>
              <a:t> : </a:t>
            </a:r>
            <a:r>
              <a:rPr lang="en-US" dirty="0" err="1"/>
              <a:t>là</a:t>
            </a:r>
            <a:r>
              <a:rPr lang="en-US" dirty="0"/>
              <a:t> </a:t>
            </a:r>
            <a:r>
              <a:rPr lang="en-US" dirty="0" err="1"/>
              <a:t>một</a:t>
            </a:r>
            <a:r>
              <a:rPr lang="en-US" dirty="0"/>
              <a:t> </a:t>
            </a:r>
            <a:r>
              <a:rPr lang="en-US" dirty="0" err="1"/>
              <a:t>phần</a:t>
            </a:r>
            <a:r>
              <a:rPr lang="en-US" dirty="0"/>
              <a:t> </a:t>
            </a:r>
            <a:r>
              <a:rPr lang="en-US" dirty="0" err="1"/>
              <a:t>của</a:t>
            </a:r>
            <a:r>
              <a:rPr lang="en-US" dirty="0"/>
              <a:t> Java standard.</a:t>
            </a:r>
          </a:p>
          <a:p>
            <a:pPr marL="0" lvl="0" indent="0" algn="l" rtl="0">
              <a:spcBef>
                <a:spcPts val="0"/>
              </a:spcBef>
              <a:spcAft>
                <a:spcPts val="0"/>
              </a:spcAft>
              <a:buNone/>
            </a:pPr>
            <a:r>
              <a:rPr lang="en-US" dirty="0"/>
              <a:t>- </a:t>
            </a:r>
            <a:r>
              <a:rPr lang="en-US" dirty="0" err="1"/>
              <a:t>javax.sql</a:t>
            </a:r>
            <a:r>
              <a:rPr lang="en-US" dirty="0"/>
              <a:t> : </a:t>
            </a:r>
            <a:r>
              <a:rPr lang="en-US" dirty="0" err="1"/>
              <a:t>là</a:t>
            </a:r>
            <a:r>
              <a:rPr lang="en-US" dirty="0"/>
              <a:t> </a:t>
            </a:r>
            <a:r>
              <a:rPr lang="en-US" dirty="0" err="1"/>
              <a:t>một</a:t>
            </a:r>
            <a:r>
              <a:rPr lang="en-US" dirty="0"/>
              <a:t> </a:t>
            </a:r>
            <a:r>
              <a:rPr lang="en-US" dirty="0" err="1"/>
              <a:t>phần</a:t>
            </a:r>
            <a:r>
              <a:rPr lang="en-US" dirty="0"/>
              <a:t> </a:t>
            </a:r>
            <a:r>
              <a:rPr lang="en-US" dirty="0" err="1"/>
              <a:t>của</a:t>
            </a:r>
            <a:r>
              <a:rPr lang="en-US" dirty="0"/>
              <a:t> Java enterprise</a:t>
            </a:r>
            <a:endParaRPr dirty="0"/>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2556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1970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r>
              <a:rPr lang="en-US" b="0" i="0" dirty="0">
                <a:solidFill>
                  <a:srgbClr val="404040"/>
                </a:solidFill>
                <a:effectLst/>
                <a:latin typeface="Lato" panose="020F0502020204030203" pitchFamily="34" charset="0"/>
              </a:rPr>
              <a:t>JPA </a:t>
            </a:r>
            <a:r>
              <a:rPr lang="en-US" b="0" i="0" dirty="0" err="1">
                <a:solidFill>
                  <a:srgbClr val="404040"/>
                </a:solidFill>
                <a:effectLst/>
                <a:latin typeface="Lato" panose="020F0502020204030203" pitchFamily="34" charset="0"/>
              </a:rPr>
              <a:t>là</a:t>
            </a:r>
            <a:r>
              <a:rPr lang="en-US" b="0" i="0" dirty="0">
                <a:solidFill>
                  <a:srgbClr val="404040"/>
                </a:solidFill>
                <a:effectLst/>
                <a:latin typeface="Lato" panose="020F0502020204030203" pitchFamily="34" charset="0"/>
              </a:rPr>
              <a:t> </a:t>
            </a:r>
            <a:r>
              <a:rPr lang="en-US" b="0" i="0" dirty="0" err="1">
                <a:solidFill>
                  <a:srgbClr val="404040"/>
                </a:solidFill>
                <a:effectLst/>
                <a:latin typeface="Lato" panose="020F0502020204030203" pitchFamily="34" charset="0"/>
              </a:rPr>
              <a:t>tập</a:t>
            </a:r>
            <a:r>
              <a:rPr lang="en-US" b="0" i="0" dirty="0">
                <a:solidFill>
                  <a:srgbClr val="404040"/>
                </a:solidFill>
                <a:effectLst/>
                <a:latin typeface="Lato" panose="020F0502020204030203" pitchFamily="34" charset="0"/>
              </a:rPr>
              <a:t> </a:t>
            </a:r>
            <a:r>
              <a:rPr lang="en-US" b="0" i="0" dirty="0" err="1">
                <a:solidFill>
                  <a:srgbClr val="404040"/>
                </a:solidFill>
                <a:effectLst/>
                <a:latin typeface="Lato" panose="020F0502020204030203" pitchFamily="34" charset="0"/>
              </a:rPr>
              <a:t>các</a:t>
            </a:r>
            <a:r>
              <a:rPr lang="en-US" b="0" i="0" dirty="0">
                <a:solidFill>
                  <a:srgbClr val="404040"/>
                </a:solidFill>
                <a:effectLst/>
                <a:latin typeface="Lato" panose="020F0502020204030203" pitchFamily="34" charset="0"/>
              </a:rPr>
              <a:t> </a:t>
            </a:r>
            <a:r>
              <a:rPr lang="en-US" b="0" i="0" dirty="0" err="1">
                <a:solidFill>
                  <a:srgbClr val="404040"/>
                </a:solidFill>
                <a:effectLst/>
                <a:latin typeface="Lato" panose="020F0502020204030203" pitchFamily="34" charset="0"/>
              </a:rPr>
              <a:t>giao</a:t>
            </a:r>
            <a:r>
              <a:rPr lang="en-US" b="0" i="0" dirty="0">
                <a:solidFill>
                  <a:srgbClr val="404040"/>
                </a:solidFill>
                <a:effectLst/>
                <a:latin typeface="Lato" panose="020F0502020204030203" pitchFamily="34" charset="0"/>
              </a:rPr>
              <a:t> </a:t>
            </a:r>
            <a:r>
              <a:rPr lang="en-US" b="0" i="0" dirty="0" err="1">
                <a:solidFill>
                  <a:srgbClr val="404040"/>
                </a:solidFill>
                <a:effectLst/>
                <a:latin typeface="Lato" panose="020F0502020204030203" pitchFamily="34" charset="0"/>
              </a:rPr>
              <a:t>diện</a:t>
            </a:r>
            <a:r>
              <a:rPr lang="en-US" b="0" i="0" dirty="0">
                <a:solidFill>
                  <a:srgbClr val="404040"/>
                </a:solidFill>
                <a:effectLst/>
                <a:latin typeface="Lato" panose="020F0502020204030203" pitchFamily="34" charset="0"/>
              </a:rPr>
              <a:t> (interfaces), qui </a:t>
            </a:r>
            <a:r>
              <a:rPr lang="en-US" b="0" i="0" dirty="0" err="1">
                <a:solidFill>
                  <a:srgbClr val="404040"/>
                </a:solidFill>
                <a:effectLst/>
                <a:latin typeface="Lato" panose="020F0502020204030203" pitchFamily="34" charset="0"/>
              </a:rPr>
              <a:t>chuẩn</a:t>
            </a:r>
            <a:r>
              <a:rPr lang="en-US" b="0" i="0" dirty="0">
                <a:solidFill>
                  <a:srgbClr val="404040"/>
                </a:solidFill>
                <a:effectLst/>
                <a:latin typeface="Lato" panose="020F0502020204030203" pitchFamily="34" charset="0"/>
              </a:rPr>
              <a:t>, </a:t>
            </a:r>
            <a:r>
              <a:rPr lang="en-US" b="0" i="0" dirty="0" err="1">
                <a:solidFill>
                  <a:srgbClr val="404040"/>
                </a:solidFill>
                <a:effectLst/>
                <a:latin typeface="Lato" panose="020F0502020204030203" pitchFamily="34" charset="0"/>
              </a:rPr>
              <a:t>định</a:t>
            </a:r>
            <a:r>
              <a:rPr lang="en-US" b="0" i="0" dirty="0">
                <a:solidFill>
                  <a:srgbClr val="404040"/>
                </a:solidFill>
                <a:effectLst/>
                <a:latin typeface="Lato" panose="020F0502020204030203" pitchFamily="34" charset="0"/>
              </a:rPr>
              <a:t> </a:t>
            </a:r>
            <a:r>
              <a:rPr lang="en-US" b="0" i="0" dirty="0" err="1">
                <a:solidFill>
                  <a:srgbClr val="404040"/>
                </a:solidFill>
                <a:effectLst/>
                <a:latin typeface="Lato" panose="020F0502020204030203" pitchFamily="34" charset="0"/>
              </a:rPr>
              <a:t>nghĩa</a:t>
            </a:r>
            <a:r>
              <a:rPr lang="en-US" b="0" i="0" dirty="0">
                <a:solidFill>
                  <a:srgbClr val="404040"/>
                </a:solidFill>
                <a:effectLst/>
                <a:latin typeface="Lato" panose="020F0502020204030203" pitchFamily="34" charset="0"/>
              </a:rPr>
              <a:t>. </a:t>
            </a:r>
            <a:r>
              <a:rPr lang="en-US" b="0" i="0" dirty="0" err="1">
                <a:solidFill>
                  <a:srgbClr val="404040"/>
                </a:solidFill>
                <a:effectLst/>
                <a:latin typeface="Lato" panose="020F0502020204030203" pitchFamily="34" charset="0"/>
              </a:rPr>
              <a:t>còn</a:t>
            </a:r>
            <a:r>
              <a:rPr lang="en-US" b="0" i="0" dirty="0">
                <a:solidFill>
                  <a:srgbClr val="404040"/>
                </a:solidFill>
                <a:effectLst/>
                <a:latin typeface="Lato" panose="020F0502020204030203" pitchFamily="34" charset="0"/>
              </a:rPr>
              <a:t> Hibernate </a:t>
            </a:r>
            <a:r>
              <a:rPr lang="en-US" b="0" i="0" dirty="0" err="1">
                <a:solidFill>
                  <a:srgbClr val="404040"/>
                </a:solidFill>
                <a:effectLst/>
                <a:latin typeface="Lato" panose="020F0502020204030203" pitchFamily="34" charset="0"/>
              </a:rPr>
              <a:t>thực</a:t>
            </a:r>
            <a:r>
              <a:rPr lang="en-US" b="0" i="0" dirty="0">
                <a:solidFill>
                  <a:srgbClr val="404040"/>
                </a:solidFill>
                <a:effectLst/>
                <a:latin typeface="Lato" panose="020F0502020204030203" pitchFamily="34" charset="0"/>
              </a:rPr>
              <a:t> </a:t>
            </a:r>
            <a:r>
              <a:rPr lang="en-US" b="0" i="0" dirty="0" err="1">
                <a:solidFill>
                  <a:srgbClr val="404040"/>
                </a:solidFill>
                <a:effectLst/>
                <a:latin typeface="Lato" panose="020F0502020204030203" pitchFamily="34" charset="0"/>
              </a:rPr>
              <a:t>hiện</a:t>
            </a:r>
            <a:r>
              <a:rPr lang="en-US" b="0" i="0" dirty="0">
                <a:solidFill>
                  <a:srgbClr val="404040"/>
                </a:solidFill>
                <a:effectLst/>
                <a:latin typeface="Lato" panose="020F0502020204030203" pitchFamily="34" charset="0"/>
              </a:rPr>
              <a:t> </a:t>
            </a:r>
            <a:r>
              <a:rPr lang="en-US" b="0" i="0" dirty="0" err="1">
                <a:solidFill>
                  <a:srgbClr val="404040"/>
                </a:solidFill>
                <a:effectLst/>
                <a:latin typeface="Lato" panose="020F0502020204030203" pitchFamily="34" charset="0"/>
              </a:rPr>
              <a:t>cài</a:t>
            </a:r>
            <a:r>
              <a:rPr lang="en-US" b="0" i="0" dirty="0">
                <a:solidFill>
                  <a:srgbClr val="404040"/>
                </a:solidFill>
                <a:effectLst/>
                <a:latin typeface="Lato" panose="020F0502020204030203" pitchFamily="34" charset="0"/>
              </a:rPr>
              <a:t> </a:t>
            </a:r>
            <a:r>
              <a:rPr lang="en-US" b="0" i="0" dirty="0" err="1">
                <a:solidFill>
                  <a:srgbClr val="404040"/>
                </a:solidFill>
                <a:effectLst/>
                <a:latin typeface="Lato" panose="020F0502020204030203" pitchFamily="34" charset="0"/>
              </a:rPr>
              <a:t>đặt</a:t>
            </a:r>
            <a:r>
              <a:rPr lang="en-US" b="0" i="0" dirty="0">
                <a:solidFill>
                  <a:srgbClr val="404040"/>
                </a:solidFill>
                <a:effectLst/>
                <a:latin typeface="Lato" panose="020F0502020204030203" pitchFamily="34" charset="0"/>
              </a:rPr>
              <a:t> (implements) </a:t>
            </a:r>
            <a:r>
              <a:rPr lang="en-US" b="0" i="0" dirty="0" err="1">
                <a:solidFill>
                  <a:srgbClr val="404040"/>
                </a:solidFill>
                <a:effectLst/>
                <a:latin typeface="Lato" panose="020F0502020204030203" pitchFamily="34" charset="0"/>
              </a:rPr>
              <a:t>các</a:t>
            </a:r>
            <a:r>
              <a:rPr lang="en-US" b="0" i="0" dirty="0">
                <a:solidFill>
                  <a:srgbClr val="404040"/>
                </a:solidFill>
                <a:effectLst/>
                <a:latin typeface="Lato" panose="020F0502020204030203" pitchFamily="34" charset="0"/>
              </a:rPr>
              <a:t> </a:t>
            </a:r>
            <a:r>
              <a:rPr lang="en-US" b="0" i="0" dirty="0" err="1">
                <a:solidFill>
                  <a:srgbClr val="404040"/>
                </a:solidFill>
                <a:effectLst/>
                <a:latin typeface="Lato" panose="020F0502020204030203" pitchFamily="34" charset="0"/>
              </a:rPr>
              <a:t>giao</a:t>
            </a:r>
            <a:r>
              <a:rPr lang="en-US" b="0" i="0" dirty="0">
                <a:solidFill>
                  <a:srgbClr val="404040"/>
                </a:solidFill>
                <a:effectLst/>
                <a:latin typeface="Lato" panose="020F0502020204030203" pitchFamily="34" charset="0"/>
              </a:rPr>
              <a:t> </a:t>
            </a:r>
            <a:r>
              <a:rPr lang="en-US" b="0" i="0" dirty="0" err="1">
                <a:solidFill>
                  <a:srgbClr val="404040"/>
                </a:solidFill>
                <a:effectLst/>
                <a:latin typeface="Lato" panose="020F0502020204030203" pitchFamily="34" charset="0"/>
              </a:rPr>
              <a:t>diện</a:t>
            </a:r>
            <a:r>
              <a:rPr lang="en-US" b="0" i="0" dirty="0">
                <a:solidFill>
                  <a:srgbClr val="404040"/>
                </a:solidFill>
                <a:effectLst/>
                <a:latin typeface="Lato" panose="020F0502020204030203" pitchFamily="34" charset="0"/>
              </a:rPr>
              <a:t> </a:t>
            </a:r>
            <a:r>
              <a:rPr lang="en-US" b="0" i="0" dirty="0" err="1">
                <a:solidFill>
                  <a:srgbClr val="404040"/>
                </a:solidFill>
                <a:effectLst/>
                <a:latin typeface="Lato" panose="020F0502020204030203" pitchFamily="34" charset="0"/>
              </a:rPr>
              <a:t>đó</a:t>
            </a:r>
            <a:r>
              <a:rPr lang="en-US" b="0" i="0" dirty="0">
                <a:solidFill>
                  <a:srgbClr val="404040"/>
                </a:solidFill>
                <a:effectLst/>
                <a:latin typeface="Lato" panose="020F0502020204030203" pitchFamily="34" charset="0"/>
              </a:rPr>
              <a:t>, </a:t>
            </a:r>
            <a:r>
              <a:rPr lang="en-US" b="0" i="0" dirty="0" err="1">
                <a:solidFill>
                  <a:srgbClr val="404040"/>
                </a:solidFill>
                <a:effectLst/>
                <a:latin typeface="Lato" panose="020F0502020204030203" pitchFamily="34" charset="0"/>
              </a:rPr>
              <a:t>định</a:t>
            </a:r>
            <a:r>
              <a:rPr lang="en-US" b="0" i="0" dirty="0">
                <a:solidFill>
                  <a:srgbClr val="404040"/>
                </a:solidFill>
                <a:effectLst/>
                <a:latin typeface="Lato" panose="020F0502020204030203" pitchFamily="34" charset="0"/>
              </a:rPr>
              <a:t> </a:t>
            </a:r>
            <a:r>
              <a:rPr lang="en-US" b="0" i="0" dirty="0" err="1">
                <a:solidFill>
                  <a:srgbClr val="404040"/>
                </a:solidFill>
                <a:effectLst/>
                <a:latin typeface="Lato" panose="020F0502020204030203" pitchFamily="34" charset="0"/>
              </a:rPr>
              <a:t>nghĩa</a:t>
            </a:r>
            <a:r>
              <a:rPr lang="en-US" b="0" i="0" dirty="0">
                <a:solidFill>
                  <a:srgbClr val="404040"/>
                </a:solidFill>
                <a:effectLst/>
                <a:latin typeface="Lato" panose="020F0502020204030203" pitchFamily="34" charset="0"/>
              </a:rPr>
              <a:t> </a:t>
            </a:r>
            <a:r>
              <a:rPr lang="en-US" b="0" i="0" dirty="0" err="1">
                <a:solidFill>
                  <a:srgbClr val="404040"/>
                </a:solidFill>
                <a:effectLst/>
                <a:latin typeface="Lato" panose="020F0502020204030203" pitchFamily="34" charset="0"/>
              </a:rPr>
              <a:t>đó</a:t>
            </a:r>
            <a:r>
              <a:rPr lang="en-US" b="0" i="0" dirty="0">
                <a:solidFill>
                  <a:srgbClr val="404040"/>
                </a:solidFill>
                <a:effectLst/>
                <a:latin typeface="Lato" panose="020F0502020204030203" pitchFamily="34" charset="0"/>
              </a:rPr>
              <a:t>.</a:t>
            </a:r>
            <a:endParaRPr lang="vi-VN" b="0" dirty="0">
              <a:solidFill>
                <a:srgbClr val="D4D4D4"/>
              </a:solidFill>
              <a:effectLst/>
              <a:latin typeface="Consolas" panose="020B0609020204030204" pitchFamily="49" charset="0"/>
            </a:endParaRPr>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6612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r>
              <a:rPr lang="vi-VN" b="0" dirty="0">
                <a:solidFill>
                  <a:srgbClr val="D4D4D4"/>
                </a:solidFill>
                <a:effectLst/>
                <a:latin typeface="Consolas" panose="020B0609020204030204" pitchFamily="49" charset="0"/>
              </a:rPr>
              <a:t>Persistence object</a:t>
            </a:r>
          </a:p>
          <a:p>
            <a:r>
              <a:rPr lang="vi-VN" b="0" dirty="0">
                <a:solidFill>
                  <a:srgbClr val="D4D4D4"/>
                </a:solidFill>
                <a:effectLst/>
                <a:latin typeface="Consolas" panose="020B0609020204030204" pitchFamily="49" charset="0"/>
              </a:rPr>
              <a:t>Chính là các POJO object map với các table tương ứng của cơ sở dữ liệu quan hệ. Nó như là những “thùng xe” chứa dữ liệu từ ứng dụng để ghi xuống database, hay chứa dữ liệu tải lên ứng dụng từ database.</a:t>
            </a:r>
          </a:p>
          <a:p>
            <a:r>
              <a:rPr lang="vi-VN" b="0" dirty="0">
                <a:solidFill>
                  <a:srgbClr val="D4D4D4"/>
                </a:solidFill>
                <a:effectLst/>
                <a:latin typeface="Consolas" panose="020B0609020204030204" pitchFamily="49" charset="0"/>
              </a:rPr>
              <a:t>Session Factory</a:t>
            </a:r>
          </a:p>
          <a:p>
            <a:r>
              <a:rPr lang="vi-VN" b="0" dirty="0">
                <a:solidFill>
                  <a:srgbClr val="D4D4D4"/>
                </a:solidFill>
                <a:effectLst/>
                <a:latin typeface="Consolas" panose="020B0609020204030204" pitchFamily="49" charset="0"/>
              </a:rPr>
              <a:t>Là một interface giúp tạo ra session kết nối đến database bằng cách đọc các cấu hình trong Hibernate configuration. Mỗi một database phải có một session factory.</a:t>
            </a:r>
          </a:p>
          <a:p>
            <a:br>
              <a:rPr lang="vi-VN" b="0" dirty="0">
                <a:solidFill>
                  <a:srgbClr val="D4D4D4"/>
                </a:solidFill>
                <a:effectLst/>
                <a:latin typeface="Consolas" panose="020B0609020204030204" pitchFamily="49" charset="0"/>
              </a:rPr>
            </a:br>
            <a:r>
              <a:rPr lang="vi-VN" b="0" dirty="0">
                <a:solidFill>
                  <a:srgbClr val="D4D4D4"/>
                </a:solidFill>
                <a:effectLst/>
                <a:latin typeface="Consolas" panose="020B0609020204030204" pitchFamily="49" charset="0"/>
              </a:rPr>
              <a:t>Tỉ dụ nếu ta sử dụng MySQL, và Oracle cho ứng dụng Java của mình thì ta cần có một session factory cho MySQL, và một session factory cho Oracle.</a:t>
            </a:r>
          </a:p>
          <a:p>
            <a:br>
              <a:rPr lang="vi-VN" b="0" dirty="0">
                <a:solidFill>
                  <a:srgbClr val="D4D4D4"/>
                </a:solidFill>
                <a:effectLst/>
                <a:latin typeface="Consolas" panose="020B0609020204030204" pitchFamily="49" charset="0"/>
              </a:rPr>
            </a:br>
            <a:r>
              <a:rPr lang="vi-VN" b="0" dirty="0">
                <a:solidFill>
                  <a:srgbClr val="D4D4D4"/>
                </a:solidFill>
                <a:effectLst/>
                <a:latin typeface="Consolas" panose="020B0609020204030204" pitchFamily="49" charset="0"/>
              </a:rPr>
              <a:t>Hibernate Session</a:t>
            </a:r>
          </a:p>
          <a:p>
            <a:r>
              <a:rPr lang="vi-VN" b="0" dirty="0">
                <a:solidFill>
                  <a:srgbClr val="D4D4D4"/>
                </a:solidFill>
                <a:effectLst/>
                <a:latin typeface="Consolas" panose="020B0609020204030204" pitchFamily="49" charset="0"/>
              </a:rPr>
              <a:t>Mỗi một đối tượng session được Session factory tạo ra sẽ tạo một kết nối đến database.</a:t>
            </a:r>
          </a:p>
          <a:p>
            <a:r>
              <a:rPr lang="vi-VN" b="0" dirty="0">
                <a:solidFill>
                  <a:srgbClr val="D4D4D4"/>
                </a:solidFill>
                <a:effectLst/>
                <a:latin typeface="Consolas" panose="020B0609020204030204" pitchFamily="49" charset="0"/>
              </a:rPr>
              <a:t>Transation</a:t>
            </a:r>
          </a:p>
          <a:p>
            <a:r>
              <a:rPr lang="vi-VN" b="0" dirty="0">
                <a:solidFill>
                  <a:srgbClr val="D4D4D4"/>
                </a:solidFill>
                <a:effectLst/>
                <a:latin typeface="Consolas" panose="020B0609020204030204" pitchFamily="49" charset="0"/>
              </a:rPr>
              <a:t>Là transaction đảm bảo tính toàn vẹn của phiên làm việc với cớ sở dữ liệu. Tức là nếu có một lỗi xảy ra trong transaction thì tất cả các tác vụ thực hiện sẽ thất bại.</a:t>
            </a:r>
          </a:p>
          <a:p>
            <a:r>
              <a:rPr lang="vi-VN" b="0" dirty="0">
                <a:solidFill>
                  <a:srgbClr val="D4D4D4"/>
                </a:solidFill>
                <a:effectLst/>
                <a:latin typeface="Consolas" panose="020B0609020204030204" pitchFamily="49" charset="0"/>
              </a:rPr>
              <a:t>Query</a:t>
            </a:r>
          </a:p>
          <a:p>
            <a:r>
              <a:rPr lang="vi-VN" b="0" dirty="0">
                <a:solidFill>
                  <a:srgbClr val="D4D4D4"/>
                </a:solidFill>
                <a:effectLst/>
                <a:latin typeface="Consolas" panose="020B0609020204030204" pitchFamily="49" charset="0"/>
              </a:rPr>
              <a:t>Hibernate cung cấp các câu chuy vấn HQL (Hibernate Query Language) tới database và map kết quả trả về với đối tượng tương ứng của ứng dụng Java.</a:t>
            </a:r>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2685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4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9" name="Google Shape;479;p4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4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5" name="Google Shape;495;p4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7647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232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fontAlgn="base"/>
            <a:r>
              <a:rPr lang="vi-VN" sz="1100" b="1" i="0" u="none" strike="noStrike" cap="none" dirty="0">
                <a:solidFill>
                  <a:srgbClr val="000000"/>
                </a:solidFill>
                <a:effectLst/>
                <a:latin typeface="Arial"/>
                <a:ea typeface="Arial"/>
                <a:cs typeface="Arial"/>
                <a:sym typeface="Arial"/>
              </a:rPr>
              <a:t>Những tiêu chí để một API được coi là RESTful</a:t>
            </a:r>
            <a:br>
              <a:rPr lang="vi-VN" sz="1100" b="0" i="0" u="none" strike="noStrike" cap="none" dirty="0">
                <a:solidFill>
                  <a:srgbClr val="000000"/>
                </a:solidFill>
                <a:effectLst/>
                <a:latin typeface="Arial"/>
                <a:ea typeface="Arial"/>
                <a:cs typeface="Arial"/>
                <a:sym typeface="Arial"/>
              </a:rPr>
            </a:br>
            <a:endParaRPr lang="vi-VN"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3904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fontAlgn="base"/>
            <a:r>
              <a:rPr lang="vi-VN" sz="1100" b="1" i="0" u="none" strike="noStrike" cap="none" dirty="0">
                <a:solidFill>
                  <a:srgbClr val="000000"/>
                </a:solidFill>
                <a:effectLst/>
                <a:latin typeface="Arial"/>
                <a:ea typeface="Arial"/>
                <a:cs typeface="Arial"/>
                <a:sym typeface="Arial"/>
              </a:rPr>
              <a:t>Những tiêu chí để một API được coi là RESTful</a:t>
            </a:r>
            <a:br>
              <a:rPr lang="vi-VN" sz="1100" b="0" i="0" u="none" strike="noStrike" cap="none" dirty="0">
                <a:solidFill>
                  <a:srgbClr val="000000"/>
                </a:solidFill>
                <a:effectLst/>
                <a:latin typeface="Arial"/>
                <a:ea typeface="Arial"/>
                <a:cs typeface="Arial"/>
                <a:sym typeface="Arial"/>
              </a:rPr>
            </a:br>
            <a:endParaRPr lang="vi-VN"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2509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fontAlgn="base"/>
            <a:r>
              <a:rPr lang="vi-VN" sz="1100" b="1" i="0" u="none" strike="noStrike" cap="none" dirty="0">
                <a:solidFill>
                  <a:srgbClr val="000000"/>
                </a:solidFill>
                <a:effectLst/>
                <a:latin typeface="Arial"/>
                <a:ea typeface="Arial"/>
                <a:cs typeface="Arial"/>
                <a:sym typeface="Arial"/>
              </a:rPr>
              <a:t>Những tiêu chí để một API được coi là RESTful</a:t>
            </a:r>
            <a:br>
              <a:rPr lang="vi-VN" sz="1100" b="0" i="0" u="none" strike="noStrike" cap="none" dirty="0">
                <a:solidFill>
                  <a:srgbClr val="000000"/>
                </a:solidFill>
                <a:effectLst/>
                <a:latin typeface="Arial"/>
                <a:ea typeface="Arial"/>
                <a:cs typeface="Arial"/>
                <a:sym typeface="Arial"/>
              </a:rPr>
            </a:br>
            <a:endParaRPr lang="vi-VN"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3089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fontAlgn="base"/>
            <a:r>
              <a:rPr lang="vi-VN" sz="1100" b="1" i="0" u="none" strike="noStrike" cap="none" dirty="0">
                <a:solidFill>
                  <a:srgbClr val="000000"/>
                </a:solidFill>
                <a:effectLst/>
                <a:latin typeface="Arial"/>
                <a:ea typeface="Arial"/>
                <a:cs typeface="Arial"/>
                <a:sym typeface="Arial"/>
              </a:rPr>
              <a:t>Những tiêu chí để một API được coi là RESTful</a:t>
            </a:r>
            <a:br>
              <a:rPr lang="vi-VN" sz="1100" b="0" i="0" u="none" strike="noStrike" cap="none" dirty="0">
                <a:solidFill>
                  <a:srgbClr val="000000"/>
                </a:solidFill>
                <a:effectLst/>
                <a:latin typeface="Arial"/>
                <a:ea typeface="Arial"/>
                <a:cs typeface="Arial"/>
                <a:sym typeface="Arial"/>
              </a:rPr>
            </a:br>
            <a:endParaRPr lang="vi-VN"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0515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092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fontAlgn="base"/>
            <a:r>
              <a:rPr lang="vi-VN" sz="1100" b="1" i="0" u="none" strike="noStrike" cap="none" dirty="0">
                <a:solidFill>
                  <a:srgbClr val="000000"/>
                </a:solidFill>
                <a:effectLst/>
                <a:latin typeface="Arial"/>
                <a:ea typeface="Arial"/>
                <a:cs typeface="Arial"/>
                <a:sym typeface="Arial"/>
              </a:rPr>
              <a:t>Những tiêu chí để một API được coi là RESTful</a:t>
            </a:r>
            <a:br>
              <a:rPr lang="vi-VN" sz="1100" b="0" i="0" u="none" strike="noStrike" cap="none" dirty="0">
                <a:solidFill>
                  <a:srgbClr val="000000"/>
                </a:solidFill>
                <a:effectLst/>
                <a:latin typeface="Arial"/>
                <a:ea typeface="Arial"/>
                <a:cs typeface="Arial"/>
                <a:sym typeface="Arial"/>
              </a:rPr>
            </a:br>
            <a:endParaRPr lang="vi-VN"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1373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obj">
  <p:cSld name="OBJECT">
    <p:bg>
      <p:bgPr>
        <a:solidFill>
          <a:schemeClr val="lt1"/>
        </a:solidFill>
        <a:effectLst/>
      </p:bgPr>
    </p:bg>
    <p:spTree>
      <p:nvGrpSpPr>
        <p:cNvPr id="1" name="Shape 18"/>
        <p:cNvGrpSpPr/>
        <p:nvPr/>
      </p:nvGrpSpPr>
      <p:grpSpPr>
        <a:xfrm>
          <a:off x="0" y="0"/>
          <a:ext cx="0" cy="0"/>
          <a:chOff x="0" y="0"/>
          <a:chExt cx="0" cy="0"/>
        </a:xfrm>
      </p:grpSpPr>
      <p:sp>
        <p:nvSpPr>
          <p:cNvPr id="19" name="Google Shape;19;p43"/>
          <p:cNvSpPr txBox="1">
            <a:spLocks noGrp="1"/>
          </p:cNvSpPr>
          <p:nvPr>
            <p:ph type="ftr" idx="11"/>
          </p:nvPr>
        </p:nvSpPr>
        <p:spPr>
          <a:xfrm>
            <a:off x="9145016" y="6595154"/>
            <a:ext cx="2237740" cy="16700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000" b="0" i="0">
                <a:solidFill>
                  <a:srgbClr val="252525"/>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3"/>
          <p:cNvSpPr txBox="1">
            <a:spLocks noGrp="1"/>
          </p:cNvSpPr>
          <p:nvPr>
            <p:ph type="sldNum" idx="12"/>
          </p:nvPr>
        </p:nvSpPr>
        <p:spPr>
          <a:xfrm>
            <a:off x="11922886" y="6595154"/>
            <a:ext cx="217170" cy="167004"/>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000" b="0" i="0">
                <a:solidFill>
                  <a:srgbClr val="252525"/>
                </a:solidFill>
                <a:latin typeface="Arial"/>
                <a:ea typeface="Arial"/>
                <a:cs typeface="Arial"/>
                <a:sym typeface="Arial"/>
              </a:defRPr>
            </a:lvl1pPr>
            <a:lvl2pPr marL="38100" marR="0" lvl="1" indent="0" algn="l">
              <a:lnSpc>
                <a:spcPct val="100000"/>
              </a:lnSpc>
              <a:spcBef>
                <a:spcPts val="0"/>
              </a:spcBef>
              <a:buNone/>
              <a:defRPr sz="1000" b="0" i="0">
                <a:solidFill>
                  <a:srgbClr val="252525"/>
                </a:solidFill>
                <a:latin typeface="Arial"/>
                <a:ea typeface="Arial"/>
                <a:cs typeface="Arial"/>
                <a:sym typeface="Arial"/>
              </a:defRPr>
            </a:lvl2pPr>
            <a:lvl3pPr marL="38100" marR="0" lvl="2" indent="0" algn="l">
              <a:lnSpc>
                <a:spcPct val="100000"/>
              </a:lnSpc>
              <a:spcBef>
                <a:spcPts val="0"/>
              </a:spcBef>
              <a:buNone/>
              <a:defRPr sz="1000" b="0" i="0">
                <a:solidFill>
                  <a:srgbClr val="252525"/>
                </a:solidFill>
                <a:latin typeface="Arial"/>
                <a:ea typeface="Arial"/>
                <a:cs typeface="Arial"/>
                <a:sym typeface="Arial"/>
              </a:defRPr>
            </a:lvl3pPr>
            <a:lvl4pPr marL="38100" marR="0" lvl="3" indent="0" algn="l">
              <a:lnSpc>
                <a:spcPct val="100000"/>
              </a:lnSpc>
              <a:spcBef>
                <a:spcPts val="0"/>
              </a:spcBef>
              <a:buNone/>
              <a:defRPr sz="1000" b="0" i="0">
                <a:solidFill>
                  <a:srgbClr val="252525"/>
                </a:solidFill>
                <a:latin typeface="Arial"/>
                <a:ea typeface="Arial"/>
                <a:cs typeface="Arial"/>
                <a:sym typeface="Arial"/>
              </a:defRPr>
            </a:lvl4pPr>
            <a:lvl5pPr marL="38100" marR="0" lvl="4" indent="0" algn="l">
              <a:lnSpc>
                <a:spcPct val="100000"/>
              </a:lnSpc>
              <a:spcBef>
                <a:spcPts val="0"/>
              </a:spcBef>
              <a:buNone/>
              <a:defRPr sz="1000" b="0" i="0">
                <a:solidFill>
                  <a:srgbClr val="252525"/>
                </a:solidFill>
                <a:latin typeface="Arial"/>
                <a:ea typeface="Arial"/>
                <a:cs typeface="Arial"/>
                <a:sym typeface="Arial"/>
              </a:defRPr>
            </a:lvl5pPr>
            <a:lvl6pPr marL="38100" marR="0" lvl="5" indent="0" algn="l">
              <a:lnSpc>
                <a:spcPct val="100000"/>
              </a:lnSpc>
              <a:spcBef>
                <a:spcPts val="0"/>
              </a:spcBef>
              <a:buNone/>
              <a:defRPr sz="1000" b="0" i="0">
                <a:solidFill>
                  <a:srgbClr val="252525"/>
                </a:solidFill>
                <a:latin typeface="Arial"/>
                <a:ea typeface="Arial"/>
                <a:cs typeface="Arial"/>
                <a:sym typeface="Arial"/>
              </a:defRPr>
            </a:lvl6pPr>
            <a:lvl7pPr marL="38100" marR="0" lvl="6" indent="0" algn="l">
              <a:lnSpc>
                <a:spcPct val="100000"/>
              </a:lnSpc>
              <a:spcBef>
                <a:spcPts val="0"/>
              </a:spcBef>
              <a:buNone/>
              <a:defRPr sz="1000" b="0" i="0">
                <a:solidFill>
                  <a:srgbClr val="252525"/>
                </a:solidFill>
                <a:latin typeface="Arial"/>
                <a:ea typeface="Arial"/>
                <a:cs typeface="Arial"/>
                <a:sym typeface="Arial"/>
              </a:defRPr>
            </a:lvl7pPr>
            <a:lvl8pPr marL="38100" marR="0" lvl="7" indent="0" algn="l">
              <a:lnSpc>
                <a:spcPct val="100000"/>
              </a:lnSpc>
              <a:spcBef>
                <a:spcPts val="0"/>
              </a:spcBef>
              <a:buNone/>
              <a:defRPr sz="1000" b="0" i="0">
                <a:solidFill>
                  <a:srgbClr val="252525"/>
                </a:solidFill>
                <a:latin typeface="Arial"/>
                <a:ea typeface="Arial"/>
                <a:cs typeface="Arial"/>
                <a:sym typeface="Arial"/>
              </a:defRPr>
            </a:lvl8pPr>
            <a:lvl9pPr marL="38100" marR="0" lvl="8" indent="0" algn="l">
              <a:lnSpc>
                <a:spcPct val="100000"/>
              </a:lnSpc>
              <a:spcBef>
                <a:spcPts val="0"/>
              </a:spcBef>
              <a:buNone/>
              <a:defRPr sz="1000" b="0" i="0">
                <a:solidFill>
                  <a:srgbClr val="252525"/>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
        <p:cNvGrpSpPr/>
        <p:nvPr/>
      </p:nvGrpSpPr>
      <p:grpSpPr>
        <a:xfrm>
          <a:off x="0" y="0"/>
          <a:ext cx="0" cy="0"/>
          <a:chOff x="0" y="0"/>
          <a:chExt cx="0" cy="0"/>
        </a:xfrm>
      </p:grpSpPr>
      <p:sp>
        <p:nvSpPr>
          <p:cNvPr id="23" name="Google Shape;23;p44"/>
          <p:cNvSpPr txBox="1">
            <a:spLocks noGrp="1"/>
          </p:cNvSpPr>
          <p:nvPr>
            <p:ph type="title"/>
          </p:nvPr>
        </p:nvSpPr>
        <p:spPr>
          <a:xfrm>
            <a:off x="3642486" y="349072"/>
            <a:ext cx="4907026"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1" i="0">
                <a:solidFill>
                  <a:srgbClr val="1B1B2D"/>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4"/>
          <p:cNvSpPr txBox="1">
            <a:spLocks noGrp="1"/>
          </p:cNvSpPr>
          <p:nvPr>
            <p:ph type="body" idx="1"/>
          </p:nvPr>
        </p:nvSpPr>
        <p:spPr>
          <a:xfrm>
            <a:off x="307340" y="1272054"/>
            <a:ext cx="11193780" cy="343471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800" b="0" i="0">
                <a:solidFill>
                  <a:srgbClr val="36365C"/>
                </a:solidFill>
                <a:latin typeface="Times New Roman"/>
                <a:ea typeface="Times New Roman"/>
                <a:cs typeface="Times New Roman"/>
                <a:sym typeface="Times New Roman"/>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44"/>
          <p:cNvSpPr txBox="1">
            <a:spLocks noGrp="1"/>
          </p:cNvSpPr>
          <p:nvPr>
            <p:ph type="ftr" idx="11"/>
          </p:nvPr>
        </p:nvSpPr>
        <p:spPr>
          <a:xfrm>
            <a:off x="9145016" y="6595154"/>
            <a:ext cx="2237740" cy="16700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000" b="0" i="0">
                <a:solidFill>
                  <a:srgbClr val="252525"/>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4"/>
          <p:cNvSpPr txBox="1">
            <a:spLocks noGrp="1"/>
          </p:cNvSpPr>
          <p:nvPr>
            <p:ph type="sldNum" idx="12"/>
          </p:nvPr>
        </p:nvSpPr>
        <p:spPr>
          <a:xfrm>
            <a:off x="11922886" y="6595154"/>
            <a:ext cx="217170" cy="167004"/>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000" b="0" i="0">
                <a:solidFill>
                  <a:srgbClr val="252525"/>
                </a:solidFill>
                <a:latin typeface="Arial"/>
                <a:ea typeface="Arial"/>
                <a:cs typeface="Arial"/>
                <a:sym typeface="Arial"/>
              </a:defRPr>
            </a:lvl1pPr>
            <a:lvl2pPr marL="38100" marR="0" lvl="1" indent="0" algn="l">
              <a:lnSpc>
                <a:spcPct val="100000"/>
              </a:lnSpc>
              <a:spcBef>
                <a:spcPts val="0"/>
              </a:spcBef>
              <a:buNone/>
              <a:defRPr sz="1000" b="0" i="0">
                <a:solidFill>
                  <a:srgbClr val="252525"/>
                </a:solidFill>
                <a:latin typeface="Arial"/>
                <a:ea typeface="Arial"/>
                <a:cs typeface="Arial"/>
                <a:sym typeface="Arial"/>
              </a:defRPr>
            </a:lvl2pPr>
            <a:lvl3pPr marL="38100" marR="0" lvl="2" indent="0" algn="l">
              <a:lnSpc>
                <a:spcPct val="100000"/>
              </a:lnSpc>
              <a:spcBef>
                <a:spcPts val="0"/>
              </a:spcBef>
              <a:buNone/>
              <a:defRPr sz="1000" b="0" i="0">
                <a:solidFill>
                  <a:srgbClr val="252525"/>
                </a:solidFill>
                <a:latin typeface="Arial"/>
                <a:ea typeface="Arial"/>
                <a:cs typeface="Arial"/>
                <a:sym typeface="Arial"/>
              </a:defRPr>
            </a:lvl3pPr>
            <a:lvl4pPr marL="38100" marR="0" lvl="3" indent="0" algn="l">
              <a:lnSpc>
                <a:spcPct val="100000"/>
              </a:lnSpc>
              <a:spcBef>
                <a:spcPts val="0"/>
              </a:spcBef>
              <a:buNone/>
              <a:defRPr sz="1000" b="0" i="0">
                <a:solidFill>
                  <a:srgbClr val="252525"/>
                </a:solidFill>
                <a:latin typeface="Arial"/>
                <a:ea typeface="Arial"/>
                <a:cs typeface="Arial"/>
                <a:sym typeface="Arial"/>
              </a:defRPr>
            </a:lvl4pPr>
            <a:lvl5pPr marL="38100" marR="0" lvl="4" indent="0" algn="l">
              <a:lnSpc>
                <a:spcPct val="100000"/>
              </a:lnSpc>
              <a:spcBef>
                <a:spcPts val="0"/>
              </a:spcBef>
              <a:buNone/>
              <a:defRPr sz="1000" b="0" i="0">
                <a:solidFill>
                  <a:srgbClr val="252525"/>
                </a:solidFill>
                <a:latin typeface="Arial"/>
                <a:ea typeface="Arial"/>
                <a:cs typeface="Arial"/>
                <a:sym typeface="Arial"/>
              </a:defRPr>
            </a:lvl5pPr>
            <a:lvl6pPr marL="38100" marR="0" lvl="5" indent="0" algn="l">
              <a:lnSpc>
                <a:spcPct val="100000"/>
              </a:lnSpc>
              <a:spcBef>
                <a:spcPts val="0"/>
              </a:spcBef>
              <a:buNone/>
              <a:defRPr sz="1000" b="0" i="0">
                <a:solidFill>
                  <a:srgbClr val="252525"/>
                </a:solidFill>
                <a:latin typeface="Arial"/>
                <a:ea typeface="Arial"/>
                <a:cs typeface="Arial"/>
                <a:sym typeface="Arial"/>
              </a:defRPr>
            </a:lvl6pPr>
            <a:lvl7pPr marL="38100" marR="0" lvl="6" indent="0" algn="l">
              <a:lnSpc>
                <a:spcPct val="100000"/>
              </a:lnSpc>
              <a:spcBef>
                <a:spcPts val="0"/>
              </a:spcBef>
              <a:buNone/>
              <a:defRPr sz="1000" b="0" i="0">
                <a:solidFill>
                  <a:srgbClr val="252525"/>
                </a:solidFill>
                <a:latin typeface="Arial"/>
                <a:ea typeface="Arial"/>
                <a:cs typeface="Arial"/>
                <a:sym typeface="Arial"/>
              </a:defRPr>
            </a:lvl7pPr>
            <a:lvl8pPr marL="38100" marR="0" lvl="7" indent="0" algn="l">
              <a:lnSpc>
                <a:spcPct val="100000"/>
              </a:lnSpc>
              <a:spcBef>
                <a:spcPts val="0"/>
              </a:spcBef>
              <a:buNone/>
              <a:defRPr sz="1000" b="0" i="0">
                <a:solidFill>
                  <a:srgbClr val="252525"/>
                </a:solidFill>
                <a:latin typeface="Arial"/>
                <a:ea typeface="Arial"/>
                <a:cs typeface="Arial"/>
                <a:sym typeface="Arial"/>
              </a:defRPr>
            </a:lvl8pPr>
            <a:lvl9pPr marL="38100" marR="0" lvl="8" indent="0" algn="l">
              <a:lnSpc>
                <a:spcPct val="100000"/>
              </a:lnSpc>
              <a:spcBef>
                <a:spcPts val="0"/>
              </a:spcBef>
              <a:buNone/>
              <a:defRPr sz="1000" b="0" i="0">
                <a:solidFill>
                  <a:srgbClr val="252525"/>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1"/>
        <p:cNvGrpSpPr/>
        <p:nvPr/>
      </p:nvGrpSpPr>
      <p:grpSpPr>
        <a:xfrm>
          <a:off x="0" y="0"/>
          <a:ext cx="0" cy="0"/>
          <a:chOff x="0" y="0"/>
          <a:chExt cx="0" cy="0"/>
        </a:xfrm>
      </p:grpSpPr>
      <p:sp>
        <p:nvSpPr>
          <p:cNvPr id="42" name="Google Shape;42;p47"/>
          <p:cNvSpPr txBox="1">
            <a:spLocks noGrp="1"/>
          </p:cNvSpPr>
          <p:nvPr>
            <p:ph type="title"/>
          </p:nvPr>
        </p:nvSpPr>
        <p:spPr>
          <a:xfrm>
            <a:off x="3642486" y="349072"/>
            <a:ext cx="4907026"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1" i="0">
                <a:solidFill>
                  <a:srgbClr val="1B1B2D"/>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47"/>
          <p:cNvSpPr txBox="1">
            <a:spLocks noGrp="1"/>
          </p:cNvSpPr>
          <p:nvPr>
            <p:ph type="ftr" idx="11"/>
          </p:nvPr>
        </p:nvSpPr>
        <p:spPr>
          <a:xfrm>
            <a:off x="9145016" y="6595154"/>
            <a:ext cx="2237740" cy="16700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000" b="0" i="0">
                <a:solidFill>
                  <a:srgbClr val="252525"/>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7"/>
          <p:cNvSpPr txBox="1">
            <a:spLocks noGrp="1"/>
          </p:cNvSpPr>
          <p:nvPr>
            <p:ph type="sldNum" idx="12"/>
          </p:nvPr>
        </p:nvSpPr>
        <p:spPr>
          <a:xfrm>
            <a:off x="11922886" y="6595154"/>
            <a:ext cx="217170" cy="167004"/>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000" b="0" i="0">
                <a:solidFill>
                  <a:srgbClr val="252525"/>
                </a:solidFill>
                <a:latin typeface="Arial"/>
                <a:ea typeface="Arial"/>
                <a:cs typeface="Arial"/>
                <a:sym typeface="Arial"/>
              </a:defRPr>
            </a:lvl1pPr>
            <a:lvl2pPr marL="38100" marR="0" lvl="1" indent="0" algn="l">
              <a:lnSpc>
                <a:spcPct val="100000"/>
              </a:lnSpc>
              <a:spcBef>
                <a:spcPts val="0"/>
              </a:spcBef>
              <a:buNone/>
              <a:defRPr sz="1000" b="0" i="0">
                <a:solidFill>
                  <a:srgbClr val="252525"/>
                </a:solidFill>
                <a:latin typeface="Arial"/>
                <a:ea typeface="Arial"/>
                <a:cs typeface="Arial"/>
                <a:sym typeface="Arial"/>
              </a:defRPr>
            </a:lvl2pPr>
            <a:lvl3pPr marL="38100" marR="0" lvl="2" indent="0" algn="l">
              <a:lnSpc>
                <a:spcPct val="100000"/>
              </a:lnSpc>
              <a:spcBef>
                <a:spcPts val="0"/>
              </a:spcBef>
              <a:buNone/>
              <a:defRPr sz="1000" b="0" i="0">
                <a:solidFill>
                  <a:srgbClr val="252525"/>
                </a:solidFill>
                <a:latin typeface="Arial"/>
                <a:ea typeface="Arial"/>
                <a:cs typeface="Arial"/>
                <a:sym typeface="Arial"/>
              </a:defRPr>
            </a:lvl3pPr>
            <a:lvl4pPr marL="38100" marR="0" lvl="3" indent="0" algn="l">
              <a:lnSpc>
                <a:spcPct val="100000"/>
              </a:lnSpc>
              <a:spcBef>
                <a:spcPts val="0"/>
              </a:spcBef>
              <a:buNone/>
              <a:defRPr sz="1000" b="0" i="0">
                <a:solidFill>
                  <a:srgbClr val="252525"/>
                </a:solidFill>
                <a:latin typeface="Arial"/>
                <a:ea typeface="Arial"/>
                <a:cs typeface="Arial"/>
                <a:sym typeface="Arial"/>
              </a:defRPr>
            </a:lvl4pPr>
            <a:lvl5pPr marL="38100" marR="0" lvl="4" indent="0" algn="l">
              <a:lnSpc>
                <a:spcPct val="100000"/>
              </a:lnSpc>
              <a:spcBef>
                <a:spcPts val="0"/>
              </a:spcBef>
              <a:buNone/>
              <a:defRPr sz="1000" b="0" i="0">
                <a:solidFill>
                  <a:srgbClr val="252525"/>
                </a:solidFill>
                <a:latin typeface="Arial"/>
                <a:ea typeface="Arial"/>
                <a:cs typeface="Arial"/>
                <a:sym typeface="Arial"/>
              </a:defRPr>
            </a:lvl5pPr>
            <a:lvl6pPr marL="38100" marR="0" lvl="5" indent="0" algn="l">
              <a:lnSpc>
                <a:spcPct val="100000"/>
              </a:lnSpc>
              <a:spcBef>
                <a:spcPts val="0"/>
              </a:spcBef>
              <a:buNone/>
              <a:defRPr sz="1000" b="0" i="0">
                <a:solidFill>
                  <a:srgbClr val="252525"/>
                </a:solidFill>
                <a:latin typeface="Arial"/>
                <a:ea typeface="Arial"/>
                <a:cs typeface="Arial"/>
                <a:sym typeface="Arial"/>
              </a:defRPr>
            </a:lvl6pPr>
            <a:lvl7pPr marL="38100" marR="0" lvl="6" indent="0" algn="l">
              <a:lnSpc>
                <a:spcPct val="100000"/>
              </a:lnSpc>
              <a:spcBef>
                <a:spcPts val="0"/>
              </a:spcBef>
              <a:buNone/>
              <a:defRPr sz="1000" b="0" i="0">
                <a:solidFill>
                  <a:srgbClr val="252525"/>
                </a:solidFill>
                <a:latin typeface="Arial"/>
                <a:ea typeface="Arial"/>
                <a:cs typeface="Arial"/>
                <a:sym typeface="Arial"/>
              </a:defRPr>
            </a:lvl7pPr>
            <a:lvl8pPr marL="38100" marR="0" lvl="7" indent="0" algn="l">
              <a:lnSpc>
                <a:spcPct val="100000"/>
              </a:lnSpc>
              <a:spcBef>
                <a:spcPts val="0"/>
              </a:spcBef>
              <a:buNone/>
              <a:defRPr sz="1000" b="0" i="0">
                <a:solidFill>
                  <a:srgbClr val="252525"/>
                </a:solidFill>
                <a:latin typeface="Arial"/>
                <a:ea typeface="Arial"/>
                <a:cs typeface="Arial"/>
                <a:sym typeface="Arial"/>
              </a:defRPr>
            </a:lvl8pPr>
            <a:lvl9pPr marL="38100" marR="0" lvl="8" indent="0" algn="l">
              <a:lnSpc>
                <a:spcPct val="100000"/>
              </a:lnSpc>
              <a:spcBef>
                <a:spcPts val="0"/>
              </a:spcBef>
              <a:buNone/>
              <a:defRPr sz="1000" b="0" i="0">
                <a:solidFill>
                  <a:srgbClr val="252525"/>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2"/>
          <p:cNvSpPr/>
          <p:nvPr/>
        </p:nvSpPr>
        <p:spPr>
          <a:xfrm>
            <a:off x="4977383" y="990599"/>
            <a:ext cx="6707505" cy="55244"/>
          </a:xfrm>
          <a:custGeom>
            <a:avLst/>
            <a:gdLst/>
            <a:ahLst/>
            <a:cxnLst/>
            <a:rect l="l" t="t" r="r" b="b"/>
            <a:pathLst>
              <a:path w="6707505" h="55244" extrusionOk="0">
                <a:moveTo>
                  <a:pt x="6707123" y="0"/>
                </a:moveTo>
                <a:lnTo>
                  <a:pt x="0" y="0"/>
                </a:lnTo>
                <a:lnTo>
                  <a:pt x="0" y="54863"/>
                </a:lnTo>
                <a:lnTo>
                  <a:pt x="6707123" y="54863"/>
                </a:lnTo>
                <a:lnTo>
                  <a:pt x="6707123" y="0"/>
                </a:lnTo>
                <a:close/>
              </a:path>
            </a:pathLst>
          </a:custGeom>
          <a:solidFill>
            <a:srgbClr val="00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42"/>
          <p:cNvSpPr/>
          <p:nvPr/>
        </p:nvSpPr>
        <p:spPr>
          <a:xfrm>
            <a:off x="4977383" y="990599"/>
            <a:ext cx="6707505" cy="55244"/>
          </a:xfrm>
          <a:custGeom>
            <a:avLst/>
            <a:gdLst/>
            <a:ahLst/>
            <a:cxnLst/>
            <a:rect l="l" t="t" r="r" b="b"/>
            <a:pathLst>
              <a:path w="6707505" h="55244" extrusionOk="0">
                <a:moveTo>
                  <a:pt x="0" y="54863"/>
                </a:moveTo>
                <a:lnTo>
                  <a:pt x="6707123" y="54863"/>
                </a:lnTo>
                <a:lnTo>
                  <a:pt x="6707123" y="0"/>
                </a:lnTo>
                <a:lnTo>
                  <a:pt x="0" y="0"/>
                </a:lnTo>
                <a:lnTo>
                  <a:pt x="0" y="54863"/>
                </a:lnTo>
                <a:close/>
              </a:path>
            </a:pathLst>
          </a:custGeom>
          <a:noFill/>
          <a:ln w="12175" cap="flat" cmpd="sng">
            <a:solidFill>
              <a:srgbClr val="00AF5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42"/>
          <p:cNvSpPr/>
          <p:nvPr/>
        </p:nvSpPr>
        <p:spPr>
          <a:xfrm>
            <a:off x="3014472" y="990599"/>
            <a:ext cx="1963420" cy="55244"/>
          </a:xfrm>
          <a:custGeom>
            <a:avLst/>
            <a:gdLst/>
            <a:ahLst/>
            <a:cxnLst/>
            <a:rect l="l" t="t" r="r" b="b"/>
            <a:pathLst>
              <a:path w="1963420" h="55244" extrusionOk="0">
                <a:moveTo>
                  <a:pt x="1962912" y="0"/>
                </a:moveTo>
                <a:lnTo>
                  <a:pt x="0" y="0"/>
                </a:lnTo>
                <a:lnTo>
                  <a:pt x="0" y="54863"/>
                </a:lnTo>
                <a:lnTo>
                  <a:pt x="1962912" y="54863"/>
                </a:lnTo>
                <a:lnTo>
                  <a:pt x="1962912" y="0"/>
                </a:lnTo>
                <a:close/>
              </a:path>
            </a:pathLst>
          </a:custGeom>
          <a:solidFill>
            <a:srgbClr val="FF66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42"/>
          <p:cNvSpPr/>
          <p:nvPr/>
        </p:nvSpPr>
        <p:spPr>
          <a:xfrm>
            <a:off x="3014472" y="990599"/>
            <a:ext cx="1963420" cy="55244"/>
          </a:xfrm>
          <a:custGeom>
            <a:avLst/>
            <a:gdLst/>
            <a:ahLst/>
            <a:cxnLst/>
            <a:rect l="l" t="t" r="r" b="b"/>
            <a:pathLst>
              <a:path w="1963420" h="55244" extrusionOk="0">
                <a:moveTo>
                  <a:pt x="0" y="54863"/>
                </a:moveTo>
                <a:lnTo>
                  <a:pt x="1962912" y="54863"/>
                </a:lnTo>
                <a:lnTo>
                  <a:pt x="1962912" y="0"/>
                </a:lnTo>
                <a:lnTo>
                  <a:pt x="0" y="0"/>
                </a:lnTo>
                <a:lnTo>
                  <a:pt x="0" y="54863"/>
                </a:lnTo>
                <a:close/>
              </a:path>
            </a:pathLst>
          </a:custGeom>
          <a:noFill/>
          <a:ln w="12175" cap="flat" cmpd="sng">
            <a:solidFill>
              <a:srgbClr val="FF66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p42"/>
          <p:cNvSpPr/>
          <p:nvPr/>
        </p:nvSpPr>
        <p:spPr>
          <a:xfrm>
            <a:off x="553212" y="990599"/>
            <a:ext cx="2452370" cy="55244"/>
          </a:xfrm>
          <a:custGeom>
            <a:avLst/>
            <a:gdLst/>
            <a:ahLst/>
            <a:cxnLst/>
            <a:rect l="l" t="t" r="r" b="b"/>
            <a:pathLst>
              <a:path w="2452370" h="55244" extrusionOk="0">
                <a:moveTo>
                  <a:pt x="2452116" y="0"/>
                </a:moveTo>
                <a:lnTo>
                  <a:pt x="0" y="0"/>
                </a:lnTo>
                <a:lnTo>
                  <a:pt x="0" y="54863"/>
                </a:lnTo>
                <a:lnTo>
                  <a:pt x="2452116" y="54863"/>
                </a:lnTo>
                <a:lnTo>
                  <a:pt x="2452116" y="0"/>
                </a:lnTo>
                <a:close/>
              </a:path>
            </a:pathLst>
          </a:custGeom>
          <a:solidFill>
            <a:srgbClr val="006FC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42"/>
          <p:cNvSpPr/>
          <p:nvPr/>
        </p:nvSpPr>
        <p:spPr>
          <a:xfrm>
            <a:off x="553212" y="990599"/>
            <a:ext cx="2452370" cy="55244"/>
          </a:xfrm>
          <a:custGeom>
            <a:avLst/>
            <a:gdLst/>
            <a:ahLst/>
            <a:cxnLst/>
            <a:rect l="l" t="t" r="r" b="b"/>
            <a:pathLst>
              <a:path w="2452370" h="55244" extrusionOk="0">
                <a:moveTo>
                  <a:pt x="0" y="54863"/>
                </a:moveTo>
                <a:lnTo>
                  <a:pt x="2452116" y="54863"/>
                </a:lnTo>
                <a:lnTo>
                  <a:pt x="2452116" y="0"/>
                </a:lnTo>
                <a:lnTo>
                  <a:pt x="0" y="0"/>
                </a:lnTo>
                <a:lnTo>
                  <a:pt x="0" y="54863"/>
                </a:lnTo>
                <a:close/>
              </a:path>
            </a:pathLst>
          </a:custGeom>
          <a:noFill/>
          <a:ln w="12175" cap="flat" cmpd="sng">
            <a:solidFill>
              <a:srgbClr val="006FC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42"/>
          <p:cNvSpPr/>
          <p:nvPr/>
        </p:nvSpPr>
        <p:spPr>
          <a:xfrm>
            <a:off x="280514" y="172212"/>
            <a:ext cx="892909" cy="60198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42"/>
          <p:cNvSpPr txBox="1">
            <a:spLocks noGrp="1"/>
          </p:cNvSpPr>
          <p:nvPr>
            <p:ph type="title"/>
          </p:nvPr>
        </p:nvSpPr>
        <p:spPr>
          <a:xfrm>
            <a:off x="3642486" y="349072"/>
            <a:ext cx="4907026" cy="51435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200" b="1" i="0" u="none" strike="noStrike" cap="none">
                <a:solidFill>
                  <a:srgbClr val="1B1B2D"/>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42"/>
          <p:cNvSpPr txBox="1">
            <a:spLocks noGrp="1"/>
          </p:cNvSpPr>
          <p:nvPr>
            <p:ph type="body" idx="1"/>
          </p:nvPr>
        </p:nvSpPr>
        <p:spPr>
          <a:xfrm>
            <a:off x="307340" y="1272054"/>
            <a:ext cx="11193780" cy="343471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800" b="0" i="0" u="none" strike="noStrike" cap="none">
                <a:solidFill>
                  <a:srgbClr val="36365C"/>
                </a:solidFill>
                <a:latin typeface="Times New Roman"/>
                <a:ea typeface="Times New Roman"/>
                <a:cs typeface="Times New Roman"/>
                <a:sym typeface="Times New Roman"/>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5" name="Google Shape;15;p42"/>
          <p:cNvSpPr txBox="1">
            <a:spLocks noGrp="1"/>
          </p:cNvSpPr>
          <p:nvPr>
            <p:ph type="ftr" idx="11"/>
          </p:nvPr>
        </p:nvSpPr>
        <p:spPr>
          <a:xfrm>
            <a:off x="9145016" y="6595154"/>
            <a:ext cx="2237740" cy="167004"/>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000" b="0" i="0">
                <a:solidFill>
                  <a:srgbClr val="25252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4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42"/>
          <p:cNvSpPr txBox="1">
            <a:spLocks noGrp="1"/>
          </p:cNvSpPr>
          <p:nvPr>
            <p:ph type="sldNum" idx="12"/>
          </p:nvPr>
        </p:nvSpPr>
        <p:spPr>
          <a:xfrm>
            <a:off x="11922886" y="6595154"/>
            <a:ext cx="217170" cy="167004"/>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000" b="0" i="0" u="none">
                <a:solidFill>
                  <a:srgbClr val="252525"/>
                </a:solidFill>
                <a:latin typeface="Arial"/>
                <a:ea typeface="Arial"/>
                <a:cs typeface="Arial"/>
                <a:sym typeface="Arial"/>
              </a:defRPr>
            </a:lvl1pPr>
            <a:lvl2pPr marL="38100" marR="0" lvl="1" indent="0" algn="l" rtl="0">
              <a:lnSpc>
                <a:spcPct val="100000"/>
              </a:lnSpc>
              <a:spcBef>
                <a:spcPts val="0"/>
              </a:spcBef>
              <a:buNone/>
              <a:defRPr sz="1000" b="0" i="0" u="none">
                <a:solidFill>
                  <a:srgbClr val="252525"/>
                </a:solidFill>
                <a:latin typeface="Arial"/>
                <a:ea typeface="Arial"/>
                <a:cs typeface="Arial"/>
                <a:sym typeface="Arial"/>
              </a:defRPr>
            </a:lvl2pPr>
            <a:lvl3pPr marL="38100" marR="0" lvl="2" indent="0" algn="l" rtl="0">
              <a:lnSpc>
                <a:spcPct val="100000"/>
              </a:lnSpc>
              <a:spcBef>
                <a:spcPts val="0"/>
              </a:spcBef>
              <a:buNone/>
              <a:defRPr sz="1000" b="0" i="0" u="none">
                <a:solidFill>
                  <a:srgbClr val="252525"/>
                </a:solidFill>
                <a:latin typeface="Arial"/>
                <a:ea typeface="Arial"/>
                <a:cs typeface="Arial"/>
                <a:sym typeface="Arial"/>
              </a:defRPr>
            </a:lvl3pPr>
            <a:lvl4pPr marL="38100" marR="0" lvl="3" indent="0" algn="l" rtl="0">
              <a:lnSpc>
                <a:spcPct val="100000"/>
              </a:lnSpc>
              <a:spcBef>
                <a:spcPts val="0"/>
              </a:spcBef>
              <a:buNone/>
              <a:defRPr sz="1000" b="0" i="0" u="none">
                <a:solidFill>
                  <a:srgbClr val="252525"/>
                </a:solidFill>
                <a:latin typeface="Arial"/>
                <a:ea typeface="Arial"/>
                <a:cs typeface="Arial"/>
                <a:sym typeface="Arial"/>
              </a:defRPr>
            </a:lvl4pPr>
            <a:lvl5pPr marL="38100" marR="0" lvl="4" indent="0" algn="l" rtl="0">
              <a:lnSpc>
                <a:spcPct val="100000"/>
              </a:lnSpc>
              <a:spcBef>
                <a:spcPts val="0"/>
              </a:spcBef>
              <a:buNone/>
              <a:defRPr sz="1000" b="0" i="0" u="none">
                <a:solidFill>
                  <a:srgbClr val="252525"/>
                </a:solidFill>
                <a:latin typeface="Arial"/>
                <a:ea typeface="Arial"/>
                <a:cs typeface="Arial"/>
                <a:sym typeface="Arial"/>
              </a:defRPr>
            </a:lvl5pPr>
            <a:lvl6pPr marL="38100" marR="0" lvl="5" indent="0" algn="l" rtl="0">
              <a:lnSpc>
                <a:spcPct val="100000"/>
              </a:lnSpc>
              <a:spcBef>
                <a:spcPts val="0"/>
              </a:spcBef>
              <a:buNone/>
              <a:defRPr sz="1000" b="0" i="0" u="none">
                <a:solidFill>
                  <a:srgbClr val="252525"/>
                </a:solidFill>
                <a:latin typeface="Arial"/>
                <a:ea typeface="Arial"/>
                <a:cs typeface="Arial"/>
                <a:sym typeface="Arial"/>
              </a:defRPr>
            </a:lvl6pPr>
            <a:lvl7pPr marL="38100" marR="0" lvl="6" indent="0" algn="l" rtl="0">
              <a:lnSpc>
                <a:spcPct val="100000"/>
              </a:lnSpc>
              <a:spcBef>
                <a:spcPts val="0"/>
              </a:spcBef>
              <a:buNone/>
              <a:defRPr sz="1000" b="0" i="0" u="none">
                <a:solidFill>
                  <a:srgbClr val="252525"/>
                </a:solidFill>
                <a:latin typeface="Arial"/>
                <a:ea typeface="Arial"/>
                <a:cs typeface="Arial"/>
                <a:sym typeface="Arial"/>
              </a:defRPr>
            </a:lvl7pPr>
            <a:lvl8pPr marL="38100" marR="0" lvl="7" indent="0" algn="l" rtl="0">
              <a:lnSpc>
                <a:spcPct val="100000"/>
              </a:lnSpc>
              <a:spcBef>
                <a:spcPts val="0"/>
              </a:spcBef>
              <a:buNone/>
              <a:defRPr sz="1000" b="0" i="0" u="none">
                <a:solidFill>
                  <a:srgbClr val="252525"/>
                </a:solidFill>
                <a:latin typeface="Arial"/>
                <a:ea typeface="Arial"/>
                <a:cs typeface="Arial"/>
                <a:sym typeface="Arial"/>
              </a:defRPr>
            </a:lvl8pPr>
            <a:lvl9pPr marL="38100" marR="0" lvl="8" indent="0" algn="l" rtl="0">
              <a:lnSpc>
                <a:spcPct val="100000"/>
              </a:lnSpc>
              <a:spcBef>
                <a:spcPts val="0"/>
              </a:spcBef>
              <a:buNone/>
              <a:defRPr sz="1000" b="0" i="0" u="none">
                <a:solidFill>
                  <a:srgbClr val="252525"/>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en.wikipedia.org/wiki/Object-relational_mappin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7"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9"/>
        <p:cNvGrpSpPr/>
        <p:nvPr/>
      </p:nvGrpSpPr>
      <p:grpSpPr>
        <a:xfrm>
          <a:off x="0" y="0"/>
          <a:ext cx="0" cy="0"/>
          <a:chOff x="0" y="0"/>
          <a:chExt cx="0" cy="0"/>
        </a:xfrm>
      </p:grpSpPr>
      <p:grpSp>
        <p:nvGrpSpPr>
          <p:cNvPr id="50" name="Google Shape;50;p1"/>
          <p:cNvGrpSpPr/>
          <p:nvPr/>
        </p:nvGrpSpPr>
        <p:grpSpPr>
          <a:xfrm>
            <a:off x="0" y="0"/>
            <a:ext cx="12192000" cy="6858000"/>
            <a:chOff x="0" y="0"/>
            <a:chExt cx="12192000" cy="6858000"/>
          </a:xfrm>
        </p:grpSpPr>
        <p:sp>
          <p:nvSpPr>
            <p:cNvPr id="51" name="Google Shape;51;p1"/>
            <p:cNvSpPr/>
            <p:nvPr/>
          </p:nvSpPr>
          <p:spPr>
            <a:xfrm>
              <a:off x="0" y="76305"/>
              <a:ext cx="12192000" cy="678169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1"/>
            <p:cNvSpPr/>
            <p:nvPr/>
          </p:nvSpPr>
          <p:spPr>
            <a:xfrm>
              <a:off x="0" y="0"/>
              <a:ext cx="12192000" cy="6858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53" name="Google Shape;53;p1"/>
            <p:cNvSpPr/>
            <p:nvPr/>
          </p:nvSpPr>
          <p:spPr>
            <a:xfrm>
              <a:off x="6254496" y="0"/>
              <a:ext cx="5937504" cy="6857998"/>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54;p1"/>
            <p:cNvSpPr/>
            <p:nvPr/>
          </p:nvSpPr>
          <p:spPr>
            <a:xfrm>
              <a:off x="610362" y="4114800"/>
              <a:ext cx="5488940" cy="2286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1"/>
            <p:cNvSpPr/>
            <p:nvPr/>
          </p:nvSpPr>
          <p:spPr>
            <a:xfrm>
              <a:off x="0" y="5148071"/>
              <a:ext cx="3429000" cy="247015"/>
            </a:xfrm>
            <a:custGeom>
              <a:avLst/>
              <a:gdLst/>
              <a:ahLst/>
              <a:cxnLst/>
              <a:rect l="l" t="t" r="r" b="b"/>
              <a:pathLst>
                <a:path w="3429000" h="247014" extrusionOk="0">
                  <a:moveTo>
                    <a:pt x="3429000" y="0"/>
                  </a:moveTo>
                  <a:lnTo>
                    <a:pt x="0" y="0"/>
                  </a:lnTo>
                  <a:lnTo>
                    <a:pt x="0" y="246887"/>
                  </a:lnTo>
                  <a:lnTo>
                    <a:pt x="3429000" y="246887"/>
                  </a:lnTo>
                  <a:lnTo>
                    <a:pt x="3429000" y="0"/>
                  </a:lnTo>
                  <a:close/>
                </a:path>
              </a:pathLst>
            </a:custGeom>
            <a:solidFill>
              <a:srgbClr val="36365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 name="Google Shape;56;p1"/>
            <p:cNvSpPr/>
            <p:nvPr/>
          </p:nvSpPr>
          <p:spPr>
            <a:xfrm>
              <a:off x="554736" y="1906523"/>
              <a:ext cx="2001012" cy="1211579"/>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62" name="Google Shape;62;p1"/>
          <p:cNvSpPr txBox="1"/>
          <p:nvPr/>
        </p:nvSpPr>
        <p:spPr>
          <a:xfrm>
            <a:off x="674623" y="5091760"/>
            <a:ext cx="201739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1800" dirty="0">
                <a:solidFill>
                  <a:srgbClr val="FFFFFF"/>
                </a:solidFill>
                <a:latin typeface="Times New Roman"/>
                <a:ea typeface="Times New Roman"/>
                <a:cs typeface="Times New Roman"/>
                <a:sym typeface="Times New Roman"/>
              </a:rPr>
              <a:t>GV: Đinh Doãn Phú </a:t>
            </a:r>
            <a:endParaRPr lang="vi-VN" sz="1800" dirty="0">
              <a:solidFill>
                <a:schemeClr val="dk1"/>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AEE937E8-A2F8-964F-99E7-64658B05845C}"/>
              </a:ext>
            </a:extLst>
          </p:cNvPr>
          <p:cNvSpPr txBox="1"/>
          <p:nvPr/>
        </p:nvSpPr>
        <p:spPr>
          <a:xfrm>
            <a:off x="610362" y="3506714"/>
            <a:ext cx="4684296" cy="738664"/>
          </a:xfrm>
          <a:prstGeom prst="rect">
            <a:avLst/>
          </a:prstGeom>
          <a:noFill/>
        </p:spPr>
        <p:txBody>
          <a:bodyPr wrap="none" rtlCol="0">
            <a:spAutoFit/>
          </a:bodyPr>
          <a:lstStyle/>
          <a:p>
            <a:r>
              <a:rPr lang="vi-VN" sz="2800" dirty="0">
                <a:solidFill>
                  <a:srgbClr val="36365B"/>
                </a:solidFill>
                <a:latin typeface="Calibri"/>
                <a:ea typeface="Calibri"/>
                <a:cs typeface="Calibri"/>
                <a:sym typeface="Calibri"/>
              </a:rPr>
              <a:t>Web Application and </a:t>
            </a:r>
            <a:r>
              <a:rPr lang="en-US" sz="2800" dirty="0">
                <a:solidFill>
                  <a:srgbClr val="36365B"/>
                </a:solidFill>
                <a:latin typeface="Calibri"/>
                <a:ea typeface="Calibri"/>
                <a:cs typeface="Calibri"/>
                <a:sym typeface="Calibri"/>
              </a:rPr>
              <a:t>Database</a:t>
            </a:r>
            <a:endParaRPr lang="vi-VN" sz="2800" dirty="0">
              <a:solidFill>
                <a:srgbClr val="36365B"/>
              </a:solidFill>
              <a:latin typeface="Calibri"/>
              <a:ea typeface="Calibri"/>
              <a:cs typeface="Calibri"/>
              <a:sym typeface="Calibri"/>
            </a:endParaRPr>
          </a:p>
          <a:p>
            <a:endParaRPr lang="en-V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71" name="Google Shape;71;p2"/>
          <p:cNvSpPr txBox="1"/>
          <p:nvPr/>
        </p:nvSpPr>
        <p:spPr>
          <a:xfrm>
            <a:off x="2203450" y="1780108"/>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dirty="0">
                <a:solidFill>
                  <a:srgbClr val="FFFFFF"/>
                </a:solidFill>
                <a:latin typeface="Times New Roman"/>
                <a:ea typeface="Times New Roman"/>
                <a:cs typeface="Times New Roman"/>
                <a:sym typeface="Times New Roman"/>
              </a:rPr>
              <a:t>1</a:t>
            </a:r>
            <a:endParaRPr sz="4000" dirty="0">
              <a:solidFill>
                <a:schemeClr val="dk1"/>
              </a:solidFill>
              <a:latin typeface="Times New Roman"/>
              <a:ea typeface="Times New Roman"/>
              <a:cs typeface="Times New Roman"/>
              <a:sym typeface="Times New Roman"/>
            </a:endParaRPr>
          </a:p>
        </p:txBody>
      </p:sp>
      <p:sp>
        <p:nvSpPr>
          <p:cNvPr id="77" name="Google Shape;77;p2"/>
          <p:cNvSpPr txBox="1"/>
          <p:nvPr/>
        </p:nvSpPr>
        <p:spPr>
          <a:xfrm>
            <a:off x="2190750" y="3249294"/>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dirty="0">
                <a:solidFill>
                  <a:srgbClr val="FFFFFF"/>
                </a:solidFill>
                <a:latin typeface="Times New Roman"/>
                <a:ea typeface="Times New Roman"/>
                <a:cs typeface="Times New Roman"/>
                <a:sym typeface="Times New Roman"/>
              </a:rPr>
              <a:t>2</a:t>
            </a:r>
            <a:endParaRPr sz="4000" dirty="0">
              <a:solidFill>
                <a:schemeClr val="dk1"/>
              </a:solidFill>
              <a:latin typeface="Times New Roman"/>
              <a:ea typeface="Times New Roman"/>
              <a:cs typeface="Times New Roman"/>
              <a:sym typeface="Times New Roman"/>
            </a:endParaRPr>
          </a:p>
        </p:txBody>
      </p:sp>
      <p:sp>
        <p:nvSpPr>
          <p:cNvPr id="83" name="Google Shape;83;p2"/>
          <p:cNvSpPr txBox="1"/>
          <p:nvPr/>
        </p:nvSpPr>
        <p:spPr>
          <a:xfrm>
            <a:off x="2190750" y="4715383"/>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a:solidFill>
                  <a:srgbClr val="FFFFFF"/>
                </a:solidFill>
                <a:latin typeface="Times New Roman"/>
                <a:ea typeface="Times New Roman"/>
                <a:cs typeface="Times New Roman"/>
                <a:sym typeface="Times New Roman"/>
              </a:rPr>
              <a:t>3</a:t>
            </a:r>
            <a:endParaRPr sz="4000">
              <a:solidFill>
                <a:schemeClr val="dk1"/>
              </a:solidFill>
              <a:latin typeface="Times New Roman"/>
              <a:ea typeface="Times New Roman"/>
              <a:cs typeface="Times New Roman"/>
              <a:sym typeface="Times New Roman"/>
            </a:endParaRPr>
          </a:p>
        </p:txBody>
      </p:sp>
      <p:sp>
        <p:nvSpPr>
          <p:cNvPr id="89" name="Google Shape;89;p2"/>
          <p:cNvSpPr txBox="1">
            <a:spLocks noGrp="1"/>
          </p:cNvSpPr>
          <p:nvPr>
            <p:ph type="sldNum" idx="12"/>
          </p:nvPr>
        </p:nvSpPr>
        <p:spPr>
          <a:xfrm>
            <a:off x="11922886" y="6595154"/>
            <a:ext cx="217170" cy="167004"/>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t>10</a:t>
            </a:fld>
            <a:endParaRPr/>
          </a:p>
        </p:txBody>
      </p:sp>
      <p:sp>
        <p:nvSpPr>
          <p:cNvPr id="3" name="Title 2">
            <a:extLst>
              <a:ext uri="{FF2B5EF4-FFF2-40B4-BE49-F238E27FC236}">
                <a16:creationId xmlns:a16="http://schemas.microsoft.com/office/drawing/2014/main" id="{B3548666-7F8F-624E-B9C4-FBB512BB3838}"/>
              </a:ext>
            </a:extLst>
          </p:cNvPr>
          <p:cNvSpPr>
            <a:spLocks noGrp="1"/>
          </p:cNvSpPr>
          <p:nvPr>
            <p:ph type="title"/>
          </p:nvPr>
        </p:nvSpPr>
        <p:spPr>
          <a:xfrm>
            <a:off x="2928551" y="397002"/>
            <a:ext cx="6907427" cy="492443"/>
          </a:xfrm>
        </p:spPr>
        <p:txBody>
          <a:bodyPr/>
          <a:lstStyle/>
          <a:p>
            <a:pPr algn="ctr"/>
            <a:r>
              <a:rPr lang="en-US" dirty="0"/>
              <a:t>Home work </a:t>
            </a:r>
            <a:endParaRPr lang="en-VN" dirty="0"/>
          </a:p>
        </p:txBody>
      </p:sp>
      <p:sp>
        <p:nvSpPr>
          <p:cNvPr id="2" name="TextBox 1">
            <a:extLst>
              <a:ext uri="{FF2B5EF4-FFF2-40B4-BE49-F238E27FC236}">
                <a16:creationId xmlns:a16="http://schemas.microsoft.com/office/drawing/2014/main" id="{03D8D12C-1356-BE54-8C63-1BAEA8707250}"/>
              </a:ext>
            </a:extLst>
          </p:cNvPr>
          <p:cNvSpPr txBox="1"/>
          <p:nvPr/>
        </p:nvSpPr>
        <p:spPr>
          <a:xfrm>
            <a:off x="2358802" y="1456052"/>
            <a:ext cx="5713543" cy="3539430"/>
          </a:xfrm>
          <a:prstGeom prst="rect">
            <a:avLst/>
          </a:prstGeom>
          <a:noFill/>
        </p:spPr>
        <p:txBody>
          <a:bodyPr wrap="square" rtlCol="0">
            <a:spAutoFit/>
          </a:bodyPr>
          <a:lstStyle/>
          <a:p>
            <a:r>
              <a:rPr lang="en-US" sz="2800" dirty="0" err="1"/>
              <a:t>Tạo</a:t>
            </a:r>
            <a:r>
              <a:rPr lang="en-US" sz="2800" dirty="0"/>
              <a:t> </a:t>
            </a:r>
            <a:r>
              <a:rPr lang="en-US" sz="2800" dirty="0" err="1"/>
              <a:t>bảng</a:t>
            </a:r>
            <a:r>
              <a:rPr lang="en-US" sz="2800" dirty="0"/>
              <a:t> </a:t>
            </a:r>
            <a:r>
              <a:rPr lang="en-US" sz="2800" dirty="0" err="1"/>
              <a:t>job_apply</a:t>
            </a:r>
            <a:r>
              <a:rPr lang="en-US" sz="2800" dirty="0"/>
              <a:t>: </a:t>
            </a:r>
            <a:br>
              <a:rPr lang="en-US" sz="2800" dirty="0"/>
            </a:br>
            <a:r>
              <a:rPr lang="en-US" sz="2800" dirty="0"/>
              <a:t>- id</a:t>
            </a:r>
          </a:p>
          <a:p>
            <a:pPr marL="285750" indent="-285750">
              <a:buFontTx/>
              <a:buChar char="-"/>
            </a:pPr>
            <a:r>
              <a:rPr lang="en-US" sz="2800" dirty="0" err="1"/>
              <a:t>Company_id</a:t>
            </a:r>
            <a:endParaRPr lang="en-US" sz="2800" dirty="0"/>
          </a:p>
          <a:p>
            <a:pPr marL="285750" indent="-285750">
              <a:buFontTx/>
              <a:buChar char="-"/>
            </a:pPr>
            <a:r>
              <a:rPr lang="en-US" sz="2800" dirty="0" err="1"/>
              <a:t>Candidate_id</a:t>
            </a:r>
            <a:endParaRPr lang="en-US" sz="2800" dirty="0"/>
          </a:p>
          <a:p>
            <a:pPr marL="285750" indent="-285750">
              <a:buFontTx/>
              <a:buChar char="-"/>
            </a:pPr>
            <a:r>
              <a:rPr lang="en-US" sz="2800" dirty="0" err="1"/>
              <a:t>Candidate_name</a:t>
            </a:r>
            <a:endParaRPr lang="en-US" sz="2800" dirty="0"/>
          </a:p>
          <a:p>
            <a:pPr marL="285750" indent="-285750">
              <a:buFontTx/>
              <a:buChar char="-"/>
            </a:pPr>
            <a:r>
              <a:rPr lang="en-US" sz="2800" dirty="0" err="1"/>
              <a:t>Cv_path</a:t>
            </a:r>
            <a:endParaRPr lang="en-US" sz="2800" dirty="0"/>
          </a:p>
          <a:p>
            <a:pPr marL="285750" indent="-285750">
              <a:buFontTx/>
              <a:buChar char="-"/>
            </a:pPr>
            <a:r>
              <a:rPr lang="en-US" sz="2800" dirty="0"/>
              <a:t>letter</a:t>
            </a:r>
          </a:p>
          <a:p>
            <a:endParaRPr lang="en-US" sz="2800" dirty="0"/>
          </a:p>
        </p:txBody>
      </p:sp>
    </p:spTree>
    <p:extLst>
      <p:ext uri="{BB962C8B-B14F-4D97-AF65-F5344CB8AC3E}">
        <p14:creationId xmlns:p14="http://schemas.microsoft.com/office/powerpoint/2010/main" val="2320070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71" name="Google Shape;71;p2"/>
          <p:cNvSpPr txBox="1"/>
          <p:nvPr/>
        </p:nvSpPr>
        <p:spPr>
          <a:xfrm>
            <a:off x="2203450" y="1780108"/>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dirty="0">
                <a:solidFill>
                  <a:srgbClr val="FFFFFF"/>
                </a:solidFill>
                <a:latin typeface="Times New Roman"/>
                <a:ea typeface="Times New Roman"/>
                <a:cs typeface="Times New Roman"/>
                <a:sym typeface="Times New Roman"/>
              </a:rPr>
              <a:t>1</a:t>
            </a:r>
            <a:endParaRPr sz="4000" dirty="0">
              <a:solidFill>
                <a:schemeClr val="dk1"/>
              </a:solidFill>
              <a:latin typeface="Times New Roman"/>
              <a:ea typeface="Times New Roman"/>
              <a:cs typeface="Times New Roman"/>
              <a:sym typeface="Times New Roman"/>
            </a:endParaRPr>
          </a:p>
        </p:txBody>
      </p:sp>
      <p:sp>
        <p:nvSpPr>
          <p:cNvPr id="77" name="Google Shape;77;p2"/>
          <p:cNvSpPr txBox="1"/>
          <p:nvPr/>
        </p:nvSpPr>
        <p:spPr>
          <a:xfrm>
            <a:off x="2190750" y="3249294"/>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dirty="0">
                <a:solidFill>
                  <a:srgbClr val="FFFFFF"/>
                </a:solidFill>
                <a:latin typeface="Times New Roman"/>
                <a:ea typeface="Times New Roman"/>
                <a:cs typeface="Times New Roman"/>
                <a:sym typeface="Times New Roman"/>
              </a:rPr>
              <a:t>2</a:t>
            </a:r>
            <a:endParaRPr sz="4000" dirty="0">
              <a:solidFill>
                <a:schemeClr val="dk1"/>
              </a:solidFill>
              <a:latin typeface="Times New Roman"/>
              <a:ea typeface="Times New Roman"/>
              <a:cs typeface="Times New Roman"/>
              <a:sym typeface="Times New Roman"/>
            </a:endParaRPr>
          </a:p>
        </p:txBody>
      </p:sp>
      <p:sp>
        <p:nvSpPr>
          <p:cNvPr id="83" name="Google Shape;83;p2"/>
          <p:cNvSpPr txBox="1"/>
          <p:nvPr/>
        </p:nvSpPr>
        <p:spPr>
          <a:xfrm>
            <a:off x="2190750" y="4715383"/>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a:solidFill>
                  <a:srgbClr val="FFFFFF"/>
                </a:solidFill>
                <a:latin typeface="Times New Roman"/>
                <a:ea typeface="Times New Roman"/>
                <a:cs typeface="Times New Roman"/>
                <a:sym typeface="Times New Roman"/>
              </a:rPr>
              <a:t>3</a:t>
            </a:r>
            <a:endParaRPr sz="4000">
              <a:solidFill>
                <a:schemeClr val="dk1"/>
              </a:solidFill>
              <a:latin typeface="Times New Roman"/>
              <a:ea typeface="Times New Roman"/>
              <a:cs typeface="Times New Roman"/>
              <a:sym typeface="Times New Roman"/>
            </a:endParaRPr>
          </a:p>
        </p:txBody>
      </p:sp>
      <p:sp>
        <p:nvSpPr>
          <p:cNvPr id="89" name="Google Shape;89;p2"/>
          <p:cNvSpPr txBox="1">
            <a:spLocks noGrp="1"/>
          </p:cNvSpPr>
          <p:nvPr>
            <p:ph type="sldNum" idx="12"/>
          </p:nvPr>
        </p:nvSpPr>
        <p:spPr>
          <a:xfrm>
            <a:off x="11922886" y="6595154"/>
            <a:ext cx="217170" cy="167004"/>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t>11</a:t>
            </a:fld>
            <a:endParaRPr/>
          </a:p>
        </p:txBody>
      </p:sp>
      <p:sp>
        <p:nvSpPr>
          <p:cNvPr id="3" name="Title 2">
            <a:extLst>
              <a:ext uri="{FF2B5EF4-FFF2-40B4-BE49-F238E27FC236}">
                <a16:creationId xmlns:a16="http://schemas.microsoft.com/office/drawing/2014/main" id="{B3548666-7F8F-624E-B9C4-FBB512BB3838}"/>
              </a:ext>
            </a:extLst>
          </p:cNvPr>
          <p:cNvSpPr>
            <a:spLocks noGrp="1"/>
          </p:cNvSpPr>
          <p:nvPr>
            <p:ph type="title"/>
          </p:nvPr>
        </p:nvSpPr>
        <p:spPr>
          <a:xfrm>
            <a:off x="2928551" y="397002"/>
            <a:ext cx="6907427" cy="492443"/>
          </a:xfrm>
        </p:spPr>
        <p:txBody>
          <a:bodyPr/>
          <a:lstStyle/>
          <a:p>
            <a:pPr algn="ctr"/>
            <a:r>
              <a:rPr lang="en-US" dirty="0"/>
              <a:t>Home work </a:t>
            </a:r>
            <a:endParaRPr lang="en-VN" dirty="0"/>
          </a:p>
        </p:txBody>
      </p:sp>
      <p:sp>
        <p:nvSpPr>
          <p:cNvPr id="2" name="TextBox 1">
            <a:extLst>
              <a:ext uri="{FF2B5EF4-FFF2-40B4-BE49-F238E27FC236}">
                <a16:creationId xmlns:a16="http://schemas.microsoft.com/office/drawing/2014/main" id="{03D8D12C-1356-BE54-8C63-1BAEA8707250}"/>
              </a:ext>
            </a:extLst>
          </p:cNvPr>
          <p:cNvSpPr txBox="1"/>
          <p:nvPr/>
        </p:nvSpPr>
        <p:spPr>
          <a:xfrm>
            <a:off x="2358802" y="1456052"/>
            <a:ext cx="5713543" cy="2246769"/>
          </a:xfrm>
          <a:prstGeom prst="rect">
            <a:avLst/>
          </a:prstGeom>
          <a:noFill/>
        </p:spPr>
        <p:txBody>
          <a:bodyPr wrap="square" rtlCol="0">
            <a:spAutoFit/>
          </a:bodyPr>
          <a:lstStyle/>
          <a:p>
            <a:r>
              <a:rPr lang="en-US" sz="2800" dirty="0" err="1"/>
              <a:t>Tạo</a:t>
            </a:r>
            <a:r>
              <a:rPr lang="en-US" sz="2800" dirty="0"/>
              <a:t> </a:t>
            </a:r>
            <a:r>
              <a:rPr lang="en-US" sz="2800" dirty="0" err="1"/>
              <a:t>bảng</a:t>
            </a:r>
            <a:r>
              <a:rPr lang="en-US" sz="2800" dirty="0"/>
              <a:t> Tag: </a:t>
            </a:r>
            <a:br>
              <a:rPr lang="en-US" sz="2800" dirty="0"/>
            </a:br>
            <a:r>
              <a:rPr lang="en-US" sz="2800" dirty="0"/>
              <a:t>- id</a:t>
            </a:r>
          </a:p>
          <a:p>
            <a:pPr marL="285750" indent="-285750">
              <a:buFontTx/>
              <a:buChar char="-"/>
            </a:pPr>
            <a:r>
              <a:rPr lang="en-US" sz="2800" dirty="0" err="1"/>
              <a:t>Tag_name</a:t>
            </a:r>
            <a:endParaRPr lang="en-US" sz="2800" dirty="0"/>
          </a:p>
          <a:p>
            <a:pPr marL="285750" indent="-285750">
              <a:buFontTx/>
              <a:buChar char="-"/>
            </a:pPr>
            <a:r>
              <a:rPr lang="en-US" sz="2800" dirty="0" err="1"/>
              <a:t>Tag_code</a:t>
            </a:r>
            <a:endParaRPr lang="en-US" sz="2800" dirty="0"/>
          </a:p>
          <a:p>
            <a:endParaRPr lang="en-US" sz="2800" dirty="0"/>
          </a:p>
        </p:txBody>
      </p:sp>
    </p:spTree>
    <p:extLst>
      <p:ext uri="{BB962C8B-B14F-4D97-AF65-F5344CB8AC3E}">
        <p14:creationId xmlns:p14="http://schemas.microsoft.com/office/powerpoint/2010/main" val="1772769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ADD1-3951-B290-8027-4713A19CEC84}"/>
              </a:ext>
            </a:extLst>
          </p:cNvPr>
          <p:cNvSpPr>
            <a:spLocks noGrp="1"/>
          </p:cNvSpPr>
          <p:nvPr>
            <p:ph type="title"/>
          </p:nvPr>
        </p:nvSpPr>
        <p:spPr>
          <a:xfrm>
            <a:off x="3642486" y="349072"/>
            <a:ext cx="4907026" cy="492443"/>
          </a:xfrm>
        </p:spPr>
        <p:txBody>
          <a:bodyPr/>
          <a:lstStyle/>
          <a:p>
            <a:r>
              <a:rPr lang="en-US" dirty="0"/>
              <a:t>Day2 + 3: Database</a:t>
            </a:r>
          </a:p>
        </p:txBody>
      </p:sp>
      <p:sp>
        <p:nvSpPr>
          <p:cNvPr id="3" name="Text Placeholder 2">
            <a:extLst>
              <a:ext uri="{FF2B5EF4-FFF2-40B4-BE49-F238E27FC236}">
                <a16:creationId xmlns:a16="http://schemas.microsoft.com/office/drawing/2014/main" id="{3CCDB185-A893-7928-B1FC-827F3E8C0B67}"/>
              </a:ext>
            </a:extLst>
          </p:cNvPr>
          <p:cNvSpPr>
            <a:spLocks noGrp="1"/>
          </p:cNvSpPr>
          <p:nvPr>
            <p:ph type="body" idx="1"/>
          </p:nvPr>
        </p:nvSpPr>
        <p:spPr>
          <a:xfrm>
            <a:off x="307340" y="1272054"/>
            <a:ext cx="11193780" cy="861774"/>
          </a:xfrm>
        </p:spPr>
        <p:txBody>
          <a:bodyPr/>
          <a:lstStyle/>
          <a:p>
            <a:r>
              <a:rPr lang="en-US" dirty="0"/>
              <a:t>Target: </a:t>
            </a:r>
          </a:p>
          <a:p>
            <a:r>
              <a:rPr lang="en-US" dirty="0"/>
              <a:t>- </a:t>
            </a:r>
            <a:r>
              <a:rPr lang="en-US" dirty="0" err="1"/>
              <a:t>Thiết</a:t>
            </a:r>
            <a:r>
              <a:rPr lang="en-US" dirty="0"/>
              <a:t> </a:t>
            </a:r>
            <a:r>
              <a:rPr lang="en-US" dirty="0" err="1"/>
              <a:t>kế</a:t>
            </a:r>
            <a:r>
              <a:rPr lang="en-US" dirty="0"/>
              <a:t> DB </a:t>
            </a:r>
            <a:r>
              <a:rPr lang="en-US" dirty="0" err="1"/>
              <a:t>hoàn</a:t>
            </a:r>
            <a:r>
              <a:rPr lang="en-US" dirty="0"/>
              <a:t> </a:t>
            </a:r>
            <a:r>
              <a:rPr lang="en-US" dirty="0" err="1"/>
              <a:t>thiện</a:t>
            </a:r>
            <a:r>
              <a:rPr lang="en-US" dirty="0"/>
              <a:t> </a:t>
            </a:r>
            <a:r>
              <a:rPr lang="en-US" dirty="0" err="1"/>
              <a:t>cho</a:t>
            </a:r>
            <a:r>
              <a:rPr lang="en-US" dirty="0"/>
              <a:t> 1 project </a:t>
            </a:r>
          </a:p>
        </p:txBody>
      </p:sp>
    </p:spTree>
    <p:extLst>
      <p:ext uri="{BB962C8B-B14F-4D97-AF65-F5344CB8AC3E}">
        <p14:creationId xmlns:p14="http://schemas.microsoft.com/office/powerpoint/2010/main" val="2632589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ADD1-3951-B290-8027-4713A19CEC84}"/>
              </a:ext>
            </a:extLst>
          </p:cNvPr>
          <p:cNvSpPr>
            <a:spLocks noGrp="1"/>
          </p:cNvSpPr>
          <p:nvPr>
            <p:ph type="title"/>
          </p:nvPr>
        </p:nvSpPr>
        <p:spPr>
          <a:xfrm>
            <a:off x="3642486" y="349072"/>
            <a:ext cx="4907026" cy="492443"/>
          </a:xfrm>
        </p:spPr>
        <p:txBody>
          <a:bodyPr/>
          <a:lstStyle/>
          <a:p>
            <a:r>
              <a:rPr lang="en-US" dirty="0"/>
              <a:t>Day2: JDBC, ORM, 	JPA</a:t>
            </a:r>
          </a:p>
        </p:txBody>
      </p:sp>
      <p:sp>
        <p:nvSpPr>
          <p:cNvPr id="3" name="Text Placeholder 2">
            <a:extLst>
              <a:ext uri="{FF2B5EF4-FFF2-40B4-BE49-F238E27FC236}">
                <a16:creationId xmlns:a16="http://schemas.microsoft.com/office/drawing/2014/main" id="{3CCDB185-A893-7928-B1FC-827F3E8C0B67}"/>
              </a:ext>
            </a:extLst>
          </p:cNvPr>
          <p:cNvSpPr>
            <a:spLocks noGrp="1"/>
          </p:cNvSpPr>
          <p:nvPr>
            <p:ph type="body" idx="1"/>
          </p:nvPr>
        </p:nvSpPr>
        <p:spPr>
          <a:xfrm>
            <a:off x="307340" y="1272054"/>
            <a:ext cx="11193780" cy="430887"/>
          </a:xfrm>
        </p:spPr>
        <p:txBody>
          <a:bodyPr/>
          <a:lstStyle/>
          <a:p>
            <a:r>
              <a:rPr lang="en-US" dirty="0"/>
              <a:t>Target: </a:t>
            </a:r>
          </a:p>
        </p:txBody>
      </p:sp>
    </p:spTree>
    <p:extLst>
      <p:ext uri="{BB962C8B-B14F-4D97-AF65-F5344CB8AC3E}">
        <p14:creationId xmlns:p14="http://schemas.microsoft.com/office/powerpoint/2010/main" val="2710987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71" name="Google Shape;71;p2"/>
          <p:cNvSpPr txBox="1"/>
          <p:nvPr/>
        </p:nvSpPr>
        <p:spPr>
          <a:xfrm>
            <a:off x="2203450" y="1780108"/>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dirty="0">
                <a:solidFill>
                  <a:srgbClr val="FFFFFF"/>
                </a:solidFill>
                <a:latin typeface="Times New Roman"/>
                <a:ea typeface="Times New Roman"/>
                <a:cs typeface="Times New Roman"/>
                <a:sym typeface="Times New Roman"/>
              </a:rPr>
              <a:t>1</a:t>
            </a:r>
            <a:endParaRPr sz="4000" dirty="0">
              <a:solidFill>
                <a:schemeClr val="dk1"/>
              </a:solidFill>
              <a:latin typeface="Times New Roman"/>
              <a:ea typeface="Times New Roman"/>
              <a:cs typeface="Times New Roman"/>
              <a:sym typeface="Times New Roman"/>
            </a:endParaRPr>
          </a:p>
        </p:txBody>
      </p:sp>
      <p:sp>
        <p:nvSpPr>
          <p:cNvPr id="77" name="Google Shape;77;p2"/>
          <p:cNvSpPr txBox="1"/>
          <p:nvPr/>
        </p:nvSpPr>
        <p:spPr>
          <a:xfrm>
            <a:off x="2190750" y="3249294"/>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dirty="0">
                <a:solidFill>
                  <a:srgbClr val="FFFFFF"/>
                </a:solidFill>
                <a:latin typeface="Times New Roman"/>
                <a:ea typeface="Times New Roman"/>
                <a:cs typeface="Times New Roman"/>
                <a:sym typeface="Times New Roman"/>
              </a:rPr>
              <a:t>2</a:t>
            </a:r>
            <a:endParaRPr sz="4000" dirty="0">
              <a:solidFill>
                <a:schemeClr val="dk1"/>
              </a:solidFill>
              <a:latin typeface="Times New Roman"/>
              <a:ea typeface="Times New Roman"/>
              <a:cs typeface="Times New Roman"/>
              <a:sym typeface="Times New Roman"/>
            </a:endParaRPr>
          </a:p>
        </p:txBody>
      </p:sp>
      <p:sp>
        <p:nvSpPr>
          <p:cNvPr id="83" name="Google Shape;83;p2"/>
          <p:cNvSpPr txBox="1"/>
          <p:nvPr/>
        </p:nvSpPr>
        <p:spPr>
          <a:xfrm>
            <a:off x="2190750" y="4715383"/>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a:solidFill>
                  <a:srgbClr val="FFFFFF"/>
                </a:solidFill>
                <a:latin typeface="Times New Roman"/>
                <a:ea typeface="Times New Roman"/>
                <a:cs typeface="Times New Roman"/>
                <a:sym typeface="Times New Roman"/>
              </a:rPr>
              <a:t>3</a:t>
            </a:r>
            <a:endParaRPr sz="4000">
              <a:solidFill>
                <a:schemeClr val="dk1"/>
              </a:solidFill>
              <a:latin typeface="Times New Roman"/>
              <a:ea typeface="Times New Roman"/>
              <a:cs typeface="Times New Roman"/>
              <a:sym typeface="Times New Roman"/>
            </a:endParaRPr>
          </a:p>
        </p:txBody>
      </p:sp>
      <p:sp>
        <p:nvSpPr>
          <p:cNvPr id="89" name="Google Shape;89;p2"/>
          <p:cNvSpPr txBox="1">
            <a:spLocks noGrp="1"/>
          </p:cNvSpPr>
          <p:nvPr>
            <p:ph type="sldNum" idx="12"/>
          </p:nvPr>
        </p:nvSpPr>
        <p:spPr>
          <a:xfrm>
            <a:off x="11922886" y="6595154"/>
            <a:ext cx="217170" cy="167004"/>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t>14</a:t>
            </a:fld>
            <a:endParaRPr/>
          </a:p>
        </p:txBody>
      </p:sp>
      <p:sp>
        <p:nvSpPr>
          <p:cNvPr id="3" name="Title 2">
            <a:extLst>
              <a:ext uri="{FF2B5EF4-FFF2-40B4-BE49-F238E27FC236}">
                <a16:creationId xmlns:a16="http://schemas.microsoft.com/office/drawing/2014/main" id="{B3548666-7F8F-624E-B9C4-FBB512BB3838}"/>
              </a:ext>
            </a:extLst>
          </p:cNvPr>
          <p:cNvSpPr>
            <a:spLocks noGrp="1"/>
          </p:cNvSpPr>
          <p:nvPr>
            <p:ph type="title"/>
          </p:nvPr>
        </p:nvSpPr>
        <p:spPr>
          <a:xfrm>
            <a:off x="2928551" y="397002"/>
            <a:ext cx="6907427" cy="492443"/>
          </a:xfrm>
        </p:spPr>
        <p:txBody>
          <a:bodyPr/>
          <a:lstStyle/>
          <a:p>
            <a:pPr algn="ctr"/>
            <a:r>
              <a:rPr lang="en-US" dirty="0"/>
              <a:t>Java Database Connectivity(JDBC)</a:t>
            </a:r>
            <a:endParaRPr lang="en-VN" dirty="0"/>
          </a:p>
        </p:txBody>
      </p:sp>
      <p:pic>
        <p:nvPicPr>
          <p:cNvPr id="7" name="Picture 6">
            <a:extLst>
              <a:ext uri="{FF2B5EF4-FFF2-40B4-BE49-F238E27FC236}">
                <a16:creationId xmlns:a16="http://schemas.microsoft.com/office/drawing/2014/main" id="{8F7CAD5E-B089-E2A9-78D7-8E6E5B8FE498}"/>
              </a:ext>
            </a:extLst>
          </p:cNvPr>
          <p:cNvPicPr>
            <a:picLocks noChangeAspect="1"/>
          </p:cNvPicPr>
          <p:nvPr/>
        </p:nvPicPr>
        <p:blipFill>
          <a:blip r:embed="rId3"/>
          <a:stretch>
            <a:fillRect/>
          </a:stretch>
        </p:blipFill>
        <p:spPr>
          <a:xfrm>
            <a:off x="3203713" y="1687193"/>
            <a:ext cx="5251174" cy="4305963"/>
          </a:xfrm>
          <a:prstGeom prst="rect">
            <a:avLst/>
          </a:prstGeom>
        </p:spPr>
      </p:pic>
    </p:spTree>
    <p:extLst>
      <p:ext uri="{BB962C8B-B14F-4D97-AF65-F5344CB8AC3E}">
        <p14:creationId xmlns:p14="http://schemas.microsoft.com/office/powerpoint/2010/main" val="220566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71" name="Google Shape;71;p2"/>
          <p:cNvSpPr txBox="1"/>
          <p:nvPr/>
        </p:nvSpPr>
        <p:spPr>
          <a:xfrm>
            <a:off x="2203450" y="1780108"/>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dirty="0">
                <a:solidFill>
                  <a:srgbClr val="FFFFFF"/>
                </a:solidFill>
                <a:latin typeface="Times New Roman"/>
                <a:ea typeface="Times New Roman"/>
                <a:cs typeface="Times New Roman"/>
                <a:sym typeface="Times New Roman"/>
              </a:rPr>
              <a:t>1</a:t>
            </a:r>
            <a:endParaRPr sz="4000" dirty="0">
              <a:solidFill>
                <a:schemeClr val="dk1"/>
              </a:solidFill>
              <a:latin typeface="Times New Roman"/>
              <a:ea typeface="Times New Roman"/>
              <a:cs typeface="Times New Roman"/>
              <a:sym typeface="Times New Roman"/>
            </a:endParaRPr>
          </a:p>
        </p:txBody>
      </p:sp>
      <p:sp>
        <p:nvSpPr>
          <p:cNvPr id="77" name="Google Shape;77;p2"/>
          <p:cNvSpPr txBox="1"/>
          <p:nvPr/>
        </p:nvSpPr>
        <p:spPr>
          <a:xfrm>
            <a:off x="2190750" y="3249294"/>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dirty="0">
                <a:solidFill>
                  <a:srgbClr val="FFFFFF"/>
                </a:solidFill>
                <a:latin typeface="Times New Roman"/>
                <a:ea typeface="Times New Roman"/>
                <a:cs typeface="Times New Roman"/>
                <a:sym typeface="Times New Roman"/>
              </a:rPr>
              <a:t>2</a:t>
            </a:r>
            <a:endParaRPr sz="4000" dirty="0">
              <a:solidFill>
                <a:schemeClr val="dk1"/>
              </a:solidFill>
              <a:latin typeface="Times New Roman"/>
              <a:ea typeface="Times New Roman"/>
              <a:cs typeface="Times New Roman"/>
              <a:sym typeface="Times New Roman"/>
            </a:endParaRPr>
          </a:p>
        </p:txBody>
      </p:sp>
      <p:sp>
        <p:nvSpPr>
          <p:cNvPr id="83" name="Google Shape;83;p2"/>
          <p:cNvSpPr txBox="1"/>
          <p:nvPr/>
        </p:nvSpPr>
        <p:spPr>
          <a:xfrm>
            <a:off x="2190750" y="4715383"/>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a:solidFill>
                  <a:srgbClr val="FFFFFF"/>
                </a:solidFill>
                <a:latin typeface="Times New Roman"/>
                <a:ea typeface="Times New Roman"/>
                <a:cs typeface="Times New Roman"/>
                <a:sym typeface="Times New Roman"/>
              </a:rPr>
              <a:t>3</a:t>
            </a:r>
            <a:endParaRPr sz="4000">
              <a:solidFill>
                <a:schemeClr val="dk1"/>
              </a:solidFill>
              <a:latin typeface="Times New Roman"/>
              <a:ea typeface="Times New Roman"/>
              <a:cs typeface="Times New Roman"/>
              <a:sym typeface="Times New Roman"/>
            </a:endParaRPr>
          </a:p>
        </p:txBody>
      </p:sp>
      <p:sp>
        <p:nvSpPr>
          <p:cNvPr id="89" name="Google Shape;89;p2"/>
          <p:cNvSpPr txBox="1">
            <a:spLocks noGrp="1"/>
          </p:cNvSpPr>
          <p:nvPr>
            <p:ph type="sldNum" idx="12"/>
          </p:nvPr>
        </p:nvSpPr>
        <p:spPr>
          <a:xfrm>
            <a:off x="11922886" y="6595154"/>
            <a:ext cx="217170" cy="167004"/>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t>15</a:t>
            </a:fld>
            <a:endParaRPr/>
          </a:p>
        </p:txBody>
      </p:sp>
      <p:sp>
        <p:nvSpPr>
          <p:cNvPr id="3" name="Title 2">
            <a:extLst>
              <a:ext uri="{FF2B5EF4-FFF2-40B4-BE49-F238E27FC236}">
                <a16:creationId xmlns:a16="http://schemas.microsoft.com/office/drawing/2014/main" id="{B3548666-7F8F-624E-B9C4-FBB512BB3838}"/>
              </a:ext>
            </a:extLst>
          </p:cNvPr>
          <p:cNvSpPr>
            <a:spLocks noGrp="1"/>
          </p:cNvSpPr>
          <p:nvPr>
            <p:ph type="title"/>
          </p:nvPr>
        </p:nvSpPr>
        <p:spPr>
          <a:xfrm>
            <a:off x="2928551" y="397002"/>
            <a:ext cx="6907427" cy="492443"/>
          </a:xfrm>
        </p:spPr>
        <p:txBody>
          <a:bodyPr/>
          <a:lstStyle/>
          <a:p>
            <a:pPr algn="ctr"/>
            <a:r>
              <a:rPr lang="en-US" dirty="0"/>
              <a:t>JDBC Component</a:t>
            </a:r>
            <a:endParaRPr lang="en-VN" dirty="0"/>
          </a:p>
        </p:txBody>
      </p:sp>
      <p:pic>
        <p:nvPicPr>
          <p:cNvPr id="7" name="Picture 6">
            <a:extLst>
              <a:ext uri="{FF2B5EF4-FFF2-40B4-BE49-F238E27FC236}">
                <a16:creationId xmlns:a16="http://schemas.microsoft.com/office/drawing/2014/main" id="{3274100B-0E3D-DAA9-3E20-B149A191FEB6}"/>
              </a:ext>
            </a:extLst>
          </p:cNvPr>
          <p:cNvPicPr>
            <a:picLocks noChangeAspect="1"/>
          </p:cNvPicPr>
          <p:nvPr/>
        </p:nvPicPr>
        <p:blipFill rotWithShape="1">
          <a:blip r:embed="rId3"/>
          <a:srcRect t="1498" b="1"/>
          <a:stretch/>
        </p:blipFill>
        <p:spPr>
          <a:xfrm>
            <a:off x="2395512" y="1543878"/>
            <a:ext cx="7258697" cy="4190921"/>
          </a:xfrm>
          <a:prstGeom prst="rect">
            <a:avLst/>
          </a:prstGeom>
        </p:spPr>
      </p:pic>
    </p:spTree>
    <p:extLst>
      <p:ext uri="{BB962C8B-B14F-4D97-AF65-F5344CB8AC3E}">
        <p14:creationId xmlns:p14="http://schemas.microsoft.com/office/powerpoint/2010/main" val="3543378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71" name="Google Shape;71;p2"/>
          <p:cNvSpPr txBox="1"/>
          <p:nvPr/>
        </p:nvSpPr>
        <p:spPr>
          <a:xfrm>
            <a:off x="2203450" y="1780108"/>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dirty="0">
                <a:solidFill>
                  <a:srgbClr val="FFFFFF"/>
                </a:solidFill>
                <a:latin typeface="Times New Roman"/>
                <a:ea typeface="Times New Roman"/>
                <a:cs typeface="Times New Roman"/>
                <a:sym typeface="Times New Roman"/>
              </a:rPr>
              <a:t>1</a:t>
            </a:r>
            <a:endParaRPr sz="4000" dirty="0">
              <a:solidFill>
                <a:schemeClr val="dk1"/>
              </a:solidFill>
              <a:latin typeface="Times New Roman"/>
              <a:ea typeface="Times New Roman"/>
              <a:cs typeface="Times New Roman"/>
              <a:sym typeface="Times New Roman"/>
            </a:endParaRPr>
          </a:p>
        </p:txBody>
      </p:sp>
      <p:sp>
        <p:nvSpPr>
          <p:cNvPr id="77" name="Google Shape;77;p2"/>
          <p:cNvSpPr txBox="1"/>
          <p:nvPr/>
        </p:nvSpPr>
        <p:spPr>
          <a:xfrm>
            <a:off x="2190750" y="3249294"/>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dirty="0">
                <a:solidFill>
                  <a:srgbClr val="FFFFFF"/>
                </a:solidFill>
                <a:latin typeface="Times New Roman"/>
                <a:ea typeface="Times New Roman"/>
                <a:cs typeface="Times New Roman"/>
                <a:sym typeface="Times New Roman"/>
              </a:rPr>
              <a:t>2</a:t>
            </a:r>
            <a:endParaRPr sz="4000" dirty="0">
              <a:solidFill>
                <a:schemeClr val="dk1"/>
              </a:solidFill>
              <a:latin typeface="Times New Roman"/>
              <a:ea typeface="Times New Roman"/>
              <a:cs typeface="Times New Roman"/>
              <a:sym typeface="Times New Roman"/>
            </a:endParaRPr>
          </a:p>
        </p:txBody>
      </p:sp>
      <p:sp>
        <p:nvSpPr>
          <p:cNvPr id="83" name="Google Shape;83;p2"/>
          <p:cNvSpPr txBox="1"/>
          <p:nvPr/>
        </p:nvSpPr>
        <p:spPr>
          <a:xfrm>
            <a:off x="2190750" y="4715383"/>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a:solidFill>
                  <a:srgbClr val="FFFFFF"/>
                </a:solidFill>
                <a:latin typeface="Times New Roman"/>
                <a:ea typeface="Times New Roman"/>
                <a:cs typeface="Times New Roman"/>
                <a:sym typeface="Times New Roman"/>
              </a:rPr>
              <a:t>3</a:t>
            </a:r>
            <a:endParaRPr sz="4000">
              <a:solidFill>
                <a:schemeClr val="dk1"/>
              </a:solidFill>
              <a:latin typeface="Times New Roman"/>
              <a:ea typeface="Times New Roman"/>
              <a:cs typeface="Times New Roman"/>
              <a:sym typeface="Times New Roman"/>
            </a:endParaRPr>
          </a:p>
        </p:txBody>
      </p:sp>
      <p:sp>
        <p:nvSpPr>
          <p:cNvPr id="89" name="Google Shape;89;p2"/>
          <p:cNvSpPr txBox="1">
            <a:spLocks noGrp="1"/>
          </p:cNvSpPr>
          <p:nvPr>
            <p:ph type="sldNum" idx="12"/>
          </p:nvPr>
        </p:nvSpPr>
        <p:spPr>
          <a:xfrm>
            <a:off x="11922886" y="6595154"/>
            <a:ext cx="217170" cy="167004"/>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t>16</a:t>
            </a:fld>
            <a:endParaRPr/>
          </a:p>
        </p:txBody>
      </p:sp>
      <p:sp>
        <p:nvSpPr>
          <p:cNvPr id="3" name="Title 2">
            <a:extLst>
              <a:ext uri="{FF2B5EF4-FFF2-40B4-BE49-F238E27FC236}">
                <a16:creationId xmlns:a16="http://schemas.microsoft.com/office/drawing/2014/main" id="{B3548666-7F8F-624E-B9C4-FBB512BB3838}"/>
              </a:ext>
            </a:extLst>
          </p:cNvPr>
          <p:cNvSpPr>
            <a:spLocks noGrp="1"/>
          </p:cNvSpPr>
          <p:nvPr>
            <p:ph type="title"/>
          </p:nvPr>
        </p:nvSpPr>
        <p:spPr>
          <a:xfrm>
            <a:off x="2928551" y="397002"/>
            <a:ext cx="6907427" cy="492443"/>
          </a:xfrm>
        </p:spPr>
        <p:txBody>
          <a:bodyPr/>
          <a:lstStyle/>
          <a:p>
            <a:pPr algn="ctr"/>
            <a:r>
              <a:rPr lang="en-US" dirty="0"/>
              <a:t>Object Relational Mapping(ORM)</a:t>
            </a:r>
            <a:endParaRPr lang="en-VN" dirty="0"/>
          </a:p>
        </p:txBody>
      </p:sp>
      <p:pic>
        <p:nvPicPr>
          <p:cNvPr id="4" name="Picture 3">
            <a:extLst>
              <a:ext uri="{FF2B5EF4-FFF2-40B4-BE49-F238E27FC236}">
                <a16:creationId xmlns:a16="http://schemas.microsoft.com/office/drawing/2014/main" id="{95C2F85B-BDF5-9F56-27C5-4F14D2E89450}"/>
              </a:ext>
            </a:extLst>
          </p:cNvPr>
          <p:cNvPicPr>
            <a:picLocks noChangeAspect="1"/>
          </p:cNvPicPr>
          <p:nvPr/>
        </p:nvPicPr>
        <p:blipFill>
          <a:blip r:embed="rId3"/>
          <a:stretch>
            <a:fillRect/>
          </a:stretch>
        </p:blipFill>
        <p:spPr>
          <a:xfrm>
            <a:off x="1974339" y="2659636"/>
            <a:ext cx="7686731" cy="3433788"/>
          </a:xfrm>
          <a:prstGeom prst="rect">
            <a:avLst/>
          </a:prstGeom>
        </p:spPr>
      </p:pic>
      <p:sp>
        <p:nvSpPr>
          <p:cNvPr id="5" name="TextBox 4">
            <a:extLst>
              <a:ext uri="{FF2B5EF4-FFF2-40B4-BE49-F238E27FC236}">
                <a16:creationId xmlns:a16="http://schemas.microsoft.com/office/drawing/2014/main" id="{A1499CAB-C3F4-7C71-19F6-D333D4DA117F}"/>
              </a:ext>
            </a:extLst>
          </p:cNvPr>
          <p:cNvSpPr txBox="1"/>
          <p:nvPr/>
        </p:nvSpPr>
        <p:spPr>
          <a:xfrm>
            <a:off x="1769165" y="1848353"/>
            <a:ext cx="9551653" cy="738664"/>
          </a:xfrm>
          <a:prstGeom prst="rect">
            <a:avLst/>
          </a:prstGeom>
          <a:noFill/>
        </p:spPr>
        <p:txBody>
          <a:bodyPr wrap="square" rtlCol="0">
            <a:spAutoFit/>
          </a:bodyPr>
          <a:lstStyle/>
          <a:p>
            <a:r>
              <a:rPr lang="en-US" b="0" i="0" u="sng" dirty="0">
                <a:effectLst/>
                <a:latin typeface="-apple-system"/>
                <a:hlinkClick r:id="rId4"/>
              </a:rPr>
              <a:t>Object-Relational Mapping</a:t>
            </a:r>
            <a:r>
              <a:rPr lang="en-US" b="0" i="0" dirty="0">
                <a:solidFill>
                  <a:srgbClr val="232629"/>
                </a:solidFill>
                <a:effectLst/>
                <a:latin typeface="-apple-system"/>
              </a:rPr>
              <a:t> (ORM) is a technique that lets you query and manipulate data from a database using an object-oriented paradigm. When talking about ORM, most people are referring to a </a:t>
            </a:r>
            <a:r>
              <a:rPr lang="en-US" b="0" i="1" dirty="0">
                <a:solidFill>
                  <a:srgbClr val="232629"/>
                </a:solidFill>
                <a:effectLst/>
                <a:latin typeface="-apple-system"/>
              </a:rPr>
              <a:t>library</a:t>
            </a:r>
            <a:r>
              <a:rPr lang="en-US" b="0" i="0" dirty="0">
                <a:solidFill>
                  <a:srgbClr val="232629"/>
                </a:solidFill>
                <a:effectLst/>
                <a:latin typeface="-apple-system"/>
              </a:rPr>
              <a:t> that implements the Object-Relational Mapping technique, hence the phrase "an ORM".</a:t>
            </a:r>
            <a:endParaRPr lang="en-US" dirty="0"/>
          </a:p>
        </p:txBody>
      </p:sp>
    </p:spTree>
    <p:extLst>
      <p:ext uri="{BB962C8B-B14F-4D97-AF65-F5344CB8AC3E}">
        <p14:creationId xmlns:p14="http://schemas.microsoft.com/office/powerpoint/2010/main" val="4108629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71" name="Google Shape;71;p2"/>
          <p:cNvSpPr txBox="1"/>
          <p:nvPr/>
        </p:nvSpPr>
        <p:spPr>
          <a:xfrm>
            <a:off x="2203450" y="1780108"/>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dirty="0">
                <a:solidFill>
                  <a:srgbClr val="FFFFFF"/>
                </a:solidFill>
                <a:latin typeface="Times New Roman"/>
                <a:ea typeface="Times New Roman"/>
                <a:cs typeface="Times New Roman"/>
                <a:sym typeface="Times New Roman"/>
              </a:rPr>
              <a:t>1</a:t>
            </a:r>
            <a:endParaRPr sz="4000" dirty="0">
              <a:solidFill>
                <a:schemeClr val="dk1"/>
              </a:solidFill>
              <a:latin typeface="Times New Roman"/>
              <a:ea typeface="Times New Roman"/>
              <a:cs typeface="Times New Roman"/>
              <a:sym typeface="Times New Roman"/>
            </a:endParaRPr>
          </a:p>
        </p:txBody>
      </p:sp>
      <p:sp>
        <p:nvSpPr>
          <p:cNvPr id="77" name="Google Shape;77;p2"/>
          <p:cNvSpPr txBox="1"/>
          <p:nvPr/>
        </p:nvSpPr>
        <p:spPr>
          <a:xfrm>
            <a:off x="2190750" y="3249294"/>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dirty="0">
                <a:solidFill>
                  <a:srgbClr val="FFFFFF"/>
                </a:solidFill>
                <a:latin typeface="Times New Roman"/>
                <a:ea typeface="Times New Roman"/>
                <a:cs typeface="Times New Roman"/>
                <a:sym typeface="Times New Roman"/>
              </a:rPr>
              <a:t>2</a:t>
            </a:r>
            <a:endParaRPr sz="4000" dirty="0">
              <a:solidFill>
                <a:schemeClr val="dk1"/>
              </a:solidFill>
              <a:latin typeface="Times New Roman"/>
              <a:ea typeface="Times New Roman"/>
              <a:cs typeface="Times New Roman"/>
              <a:sym typeface="Times New Roman"/>
            </a:endParaRPr>
          </a:p>
        </p:txBody>
      </p:sp>
      <p:sp>
        <p:nvSpPr>
          <p:cNvPr id="83" name="Google Shape;83;p2"/>
          <p:cNvSpPr txBox="1"/>
          <p:nvPr/>
        </p:nvSpPr>
        <p:spPr>
          <a:xfrm>
            <a:off x="2190750" y="4715383"/>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a:solidFill>
                  <a:srgbClr val="FFFFFF"/>
                </a:solidFill>
                <a:latin typeface="Times New Roman"/>
                <a:ea typeface="Times New Roman"/>
                <a:cs typeface="Times New Roman"/>
                <a:sym typeface="Times New Roman"/>
              </a:rPr>
              <a:t>3</a:t>
            </a:r>
            <a:endParaRPr sz="4000">
              <a:solidFill>
                <a:schemeClr val="dk1"/>
              </a:solidFill>
              <a:latin typeface="Times New Roman"/>
              <a:ea typeface="Times New Roman"/>
              <a:cs typeface="Times New Roman"/>
              <a:sym typeface="Times New Roman"/>
            </a:endParaRPr>
          </a:p>
        </p:txBody>
      </p:sp>
      <p:sp>
        <p:nvSpPr>
          <p:cNvPr id="89" name="Google Shape;89;p2"/>
          <p:cNvSpPr txBox="1">
            <a:spLocks noGrp="1"/>
          </p:cNvSpPr>
          <p:nvPr>
            <p:ph type="sldNum" idx="12"/>
          </p:nvPr>
        </p:nvSpPr>
        <p:spPr>
          <a:xfrm>
            <a:off x="11922886" y="6595154"/>
            <a:ext cx="217170" cy="167004"/>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t>17</a:t>
            </a:fld>
            <a:endParaRPr/>
          </a:p>
        </p:txBody>
      </p:sp>
      <p:sp>
        <p:nvSpPr>
          <p:cNvPr id="3" name="Title 2">
            <a:extLst>
              <a:ext uri="{FF2B5EF4-FFF2-40B4-BE49-F238E27FC236}">
                <a16:creationId xmlns:a16="http://schemas.microsoft.com/office/drawing/2014/main" id="{B3548666-7F8F-624E-B9C4-FBB512BB3838}"/>
              </a:ext>
            </a:extLst>
          </p:cNvPr>
          <p:cNvSpPr>
            <a:spLocks noGrp="1"/>
          </p:cNvSpPr>
          <p:nvPr>
            <p:ph type="title"/>
          </p:nvPr>
        </p:nvSpPr>
        <p:spPr>
          <a:xfrm>
            <a:off x="2928551" y="397002"/>
            <a:ext cx="6907427" cy="492443"/>
          </a:xfrm>
        </p:spPr>
        <p:txBody>
          <a:bodyPr/>
          <a:lstStyle/>
          <a:p>
            <a:pPr algn="ctr"/>
            <a:r>
              <a:rPr lang="vi-VN" dirty="0"/>
              <a:t>Java Persistence API (JPA)</a:t>
            </a:r>
            <a:endParaRPr lang="en-VN" dirty="0"/>
          </a:p>
        </p:txBody>
      </p:sp>
      <p:pic>
        <p:nvPicPr>
          <p:cNvPr id="4" name="Picture 3">
            <a:extLst>
              <a:ext uri="{FF2B5EF4-FFF2-40B4-BE49-F238E27FC236}">
                <a16:creationId xmlns:a16="http://schemas.microsoft.com/office/drawing/2014/main" id="{B026FD8A-56C9-C08C-3F7E-6F7FD19A3453}"/>
              </a:ext>
            </a:extLst>
          </p:cNvPr>
          <p:cNvPicPr>
            <a:picLocks noChangeAspect="1"/>
          </p:cNvPicPr>
          <p:nvPr/>
        </p:nvPicPr>
        <p:blipFill>
          <a:blip r:embed="rId3"/>
          <a:stretch>
            <a:fillRect/>
          </a:stretch>
        </p:blipFill>
        <p:spPr>
          <a:xfrm>
            <a:off x="2572263" y="1445894"/>
            <a:ext cx="7058725" cy="4517584"/>
          </a:xfrm>
          <a:prstGeom prst="rect">
            <a:avLst/>
          </a:prstGeom>
        </p:spPr>
      </p:pic>
    </p:spTree>
    <p:extLst>
      <p:ext uri="{BB962C8B-B14F-4D97-AF65-F5344CB8AC3E}">
        <p14:creationId xmlns:p14="http://schemas.microsoft.com/office/powerpoint/2010/main" val="685787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71" name="Google Shape;71;p2"/>
          <p:cNvSpPr txBox="1"/>
          <p:nvPr/>
        </p:nvSpPr>
        <p:spPr>
          <a:xfrm>
            <a:off x="2203450" y="1780108"/>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dirty="0">
                <a:solidFill>
                  <a:srgbClr val="FFFFFF"/>
                </a:solidFill>
                <a:latin typeface="Times New Roman"/>
                <a:ea typeface="Times New Roman"/>
                <a:cs typeface="Times New Roman"/>
                <a:sym typeface="Times New Roman"/>
              </a:rPr>
              <a:t>1</a:t>
            </a:r>
            <a:endParaRPr sz="4000" dirty="0">
              <a:solidFill>
                <a:schemeClr val="dk1"/>
              </a:solidFill>
              <a:latin typeface="Times New Roman"/>
              <a:ea typeface="Times New Roman"/>
              <a:cs typeface="Times New Roman"/>
              <a:sym typeface="Times New Roman"/>
            </a:endParaRPr>
          </a:p>
        </p:txBody>
      </p:sp>
      <p:sp>
        <p:nvSpPr>
          <p:cNvPr id="77" name="Google Shape;77;p2"/>
          <p:cNvSpPr txBox="1"/>
          <p:nvPr/>
        </p:nvSpPr>
        <p:spPr>
          <a:xfrm>
            <a:off x="2190750" y="3249294"/>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dirty="0">
                <a:solidFill>
                  <a:srgbClr val="FFFFFF"/>
                </a:solidFill>
                <a:latin typeface="Times New Roman"/>
                <a:ea typeface="Times New Roman"/>
                <a:cs typeface="Times New Roman"/>
                <a:sym typeface="Times New Roman"/>
              </a:rPr>
              <a:t>2</a:t>
            </a:r>
            <a:endParaRPr sz="4000" dirty="0">
              <a:solidFill>
                <a:schemeClr val="dk1"/>
              </a:solidFill>
              <a:latin typeface="Times New Roman"/>
              <a:ea typeface="Times New Roman"/>
              <a:cs typeface="Times New Roman"/>
              <a:sym typeface="Times New Roman"/>
            </a:endParaRPr>
          </a:p>
        </p:txBody>
      </p:sp>
      <p:sp>
        <p:nvSpPr>
          <p:cNvPr id="83" name="Google Shape;83;p2"/>
          <p:cNvSpPr txBox="1"/>
          <p:nvPr/>
        </p:nvSpPr>
        <p:spPr>
          <a:xfrm>
            <a:off x="2190750" y="4715383"/>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a:solidFill>
                  <a:srgbClr val="FFFFFF"/>
                </a:solidFill>
                <a:latin typeface="Times New Roman"/>
                <a:ea typeface="Times New Roman"/>
                <a:cs typeface="Times New Roman"/>
                <a:sym typeface="Times New Roman"/>
              </a:rPr>
              <a:t>3</a:t>
            </a:r>
            <a:endParaRPr sz="4000">
              <a:solidFill>
                <a:schemeClr val="dk1"/>
              </a:solidFill>
              <a:latin typeface="Times New Roman"/>
              <a:ea typeface="Times New Roman"/>
              <a:cs typeface="Times New Roman"/>
              <a:sym typeface="Times New Roman"/>
            </a:endParaRPr>
          </a:p>
        </p:txBody>
      </p:sp>
      <p:sp>
        <p:nvSpPr>
          <p:cNvPr id="89" name="Google Shape;89;p2"/>
          <p:cNvSpPr txBox="1">
            <a:spLocks noGrp="1"/>
          </p:cNvSpPr>
          <p:nvPr>
            <p:ph type="sldNum" idx="12"/>
          </p:nvPr>
        </p:nvSpPr>
        <p:spPr>
          <a:xfrm>
            <a:off x="11922886" y="6595154"/>
            <a:ext cx="217170" cy="167004"/>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t>18</a:t>
            </a:fld>
            <a:endParaRPr/>
          </a:p>
        </p:txBody>
      </p:sp>
      <p:sp>
        <p:nvSpPr>
          <p:cNvPr id="3" name="Title 2">
            <a:extLst>
              <a:ext uri="{FF2B5EF4-FFF2-40B4-BE49-F238E27FC236}">
                <a16:creationId xmlns:a16="http://schemas.microsoft.com/office/drawing/2014/main" id="{B3548666-7F8F-624E-B9C4-FBB512BB3838}"/>
              </a:ext>
            </a:extLst>
          </p:cNvPr>
          <p:cNvSpPr>
            <a:spLocks noGrp="1"/>
          </p:cNvSpPr>
          <p:nvPr>
            <p:ph type="title"/>
          </p:nvPr>
        </p:nvSpPr>
        <p:spPr>
          <a:xfrm>
            <a:off x="2928551" y="397002"/>
            <a:ext cx="6907427" cy="492443"/>
          </a:xfrm>
        </p:spPr>
        <p:txBody>
          <a:bodyPr/>
          <a:lstStyle/>
          <a:p>
            <a:pPr algn="ctr"/>
            <a:r>
              <a:rPr lang="vi-VN" dirty="0"/>
              <a:t>Hibernate Framework</a:t>
            </a:r>
            <a:endParaRPr lang="en-VN" dirty="0"/>
          </a:p>
        </p:txBody>
      </p:sp>
      <p:pic>
        <p:nvPicPr>
          <p:cNvPr id="6" name="Picture 5">
            <a:extLst>
              <a:ext uri="{FF2B5EF4-FFF2-40B4-BE49-F238E27FC236}">
                <a16:creationId xmlns:a16="http://schemas.microsoft.com/office/drawing/2014/main" id="{EDECD3AB-CF3A-D8B4-0914-5E917887586D}"/>
              </a:ext>
            </a:extLst>
          </p:cNvPr>
          <p:cNvPicPr>
            <a:picLocks noChangeAspect="1"/>
          </p:cNvPicPr>
          <p:nvPr/>
        </p:nvPicPr>
        <p:blipFill>
          <a:blip r:embed="rId3"/>
          <a:stretch>
            <a:fillRect/>
          </a:stretch>
        </p:blipFill>
        <p:spPr>
          <a:xfrm>
            <a:off x="3047254" y="1617163"/>
            <a:ext cx="5872205" cy="4286281"/>
          </a:xfrm>
          <a:prstGeom prst="rect">
            <a:avLst/>
          </a:prstGeom>
        </p:spPr>
      </p:pic>
    </p:spTree>
    <p:extLst>
      <p:ext uri="{BB962C8B-B14F-4D97-AF65-F5344CB8AC3E}">
        <p14:creationId xmlns:p14="http://schemas.microsoft.com/office/powerpoint/2010/main" val="850073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480"/>
        <p:cNvGrpSpPr/>
        <p:nvPr/>
      </p:nvGrpSpPr>
      <p:grpSpPr>
        <a:xfrm>
          <a:off x="0" y="0"/>
          <a:ext cx="0" cy="0"/>
          <a:chOff x="0" y="0"/>
          <a:chExt cx="0" cy="0"/>
        </a:xfrm>
      </p:grpSpPr>
      <p:grpSp>
        <p:nvGrpSpPr>
          <p:cNvPr id="481" name="Google Shape;481;p40"/>
          <p:cNvGrpSpPr/>
          <p:nvPr/>
        </p:nvGrpSpPr>
        <p:grpSpPr>
          <a:xfrm>
            <a:off x="553212" y="990599"/>
            <a:ext cx="11131676" cy="55244"/>
            <a:chOff x="553212" y="990599"/>
            <a:chExt cx="11131676" cy="55244"/>
          </a:xfrm>
        </p:grpSpPr>
        <p:sp>
          <p:nvSpPr>
            <p:cNvPr id="482" name="Google Shape;482;p40"/>
            <p:cNvSpPr/>
            <p:nvPr/>
          </p:nvSpPr>
          <p:spPr>
            <a:xfrm>
              <a:off x="4977383" y="990599"/>
              <a:ext cx="6707505" cy="55244"/>
            </a:xfrm>
            <a:custGeom>
              <a:avLst/>
              <a:gdLst/>
              <a:ahLst/>
              <a:cxnLst/>
              <a:rect l="l" t="t" r="r" b="b"/>
              <a:pathLst>
                <a:path w="6707505" h="55244" extrusionOk="0">
                  <a:moveTo>
                    <a:pt x="6707123" y="0"/>
                  </a:moveTo>
                  <a:lnTo>
                    <a:pt x="0" y="0"/>
                  </a:lnTo>
                  <a:lnTo>
                    <a:pt x="0" y="54863"/>
                  </a:lnTo>
                  <a:lnTo>
                    <a:pt x="6707123" y="54863"/>
                  </a:lnTo>
                  <a:lnTo>
                    <a:pt x="6707123" y="0"/>
                  </a:lnTo>
                  <a:close/>
                </a:path>
              </a:pathLst>
            </a:custGeom>
            <a:solidFill>
              <a:srgbClr val="00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3" name="Google Shape;483;p40"/>
            <p:cNvSpPr/>
            <p:nvPr/>
          </p:nvSpPr>
          <p:spPr>
            <a:xfrm>
              <a:off x="4977383" y="990599"/>
              <a:ext cx="6707505" cy="55244"/>
            </a:xfrm>
            <a:custGeom>
              <a:avLst/>
              <a:gdLst/>
              <a:ahLst/>
              <a:cxnLst/>
              <a:rect l="l" t="t" r="r" b="b"/>
              <a:pathLst>
                <a:path w="6707505" h="55244" extrusionOk="0">
                  <a:moveTo>
                    <a:pt x="0" y="54863"/>
                  </a:moveTo>
                  <a:lnTo>
                    <a:pt x="6707123" y="54863"/>
                  </a:lnTo>
                  <a:lnTo>
                    <a:pt x="6707123" y="0"/>
                  </a:lnTo>
                  <a:lnTo>
                    <a:pt x="0" y="0"/>
                  </a:lnTo>
                  <a:lnTo>
                    <a:pt x="0" y="54863"/>
                  </a:lnTo>
                  <a:close/>
                </a:path>
              </a:pathLst>
            </a:custGeom>
            <a:noFill/>
            <a:ln w="12175" cap="flat" cmpd="sng">
              <a:solidFill>
                <a:srgbClr val="00AF5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4" name="Google Shape;484;p40"/>
            <p:cNvSpPr/>
            <p:nvPr/>
          </p:nvSpPr>
          <p:spPr>
            <a:xfrm>
              <a:off x="3014472" y="990599"/>
              <a:ext cx="1963420" cy="55244"/>
            </a:xfrm>
            <a:custGeom>
              <a:avLst/>
              <a:gdLst/>
              <a:ahLst/>
              <a:cxnLst/>
              <a:rect l="l" t="t" r="r" b="b"/>
              <a:pathLst>
                <a:path w="1963420" h="55244" extrusionOk="0">
                  <a:moveTo>
                    <a:pt x="1962912" y="0"/>
                  </a:moveTo>
                  <a:lnTo>
                    <a:pt x="0" y="0"/>
                  </a:lnTo>
                  <a:lnTo>
                    <a:pt x="0" y="54863"/>
                  </a:lnTo>
                  <a:lnTo>
                    <a:pt x="1962912" y="54863"/>
                  </a:lnTo>
                  <a:lnTo>
                    <a:pt x="1962912" y="0"/>
                  </a:lnTo>
                  <a:close/>
                </a:path>
              </a:pathLst>
            </a:custGeom>
            <a:solidFill>
              <a:srgbClr val="FF66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5" name="Google Shape;485;p40"/>
            <p:cNvSpPr/>
            <p:nvPr/>
          </p:nvSpPr>
          <p:spPr>
            <a:xfrm>
              <a:off x="3014472" y="990599"/>
              <a:ext cx="1963420" cy="55244"/>
            </a:xfrm>
            <a:custGeom>
              <a:avLst/>
              <a:gdLst/>
              <a:ahLst/>
              <a:cxnLst/>
              <a:rect l="l" t="t" r="r" b="b"/>
              <a:pathLst>
                <a:path w="1963420" h="55244" extrusionOk="0">
                  <a:moveTo>
                    <a:pt x="0" y="54863"/>
                  </a:moveTo>
                  <a:lnTo>
                    <a:pt x="1962912" y="54863"/>
                  </a:lnTo>
                  <a:lnTo>
                    <a:pt x="1962912" y="0"/>
                  </a:lnTo>
                  <a:lnTo>
                    <a:pt x="0" y="0"/>
                  </a:lnTo>
                  <a:lnTo>
                    <a:pt x="0" y="54863"/>
                  </a:lnTo>
                  <a:close/>
                </a:path>
              </a:pathLst>
            </a:custGeom>
            <a:noFill/>
            <a:ln w="12175" cap="flat" cmpd="sng">
              <a:solidFill>
                <a:srgbClr val="FF66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6" name="Google Shape;486;p40"/>
            <p:cNvSpPr/>
            <p:nvPr/>
          </p:nvSpPr>
          <p:spPr>
            <a:xfrm>
              <a:off x="553212" y="990599"/>
              <a:ext cx="2452370" cy="55244"/>
            </a:xfrm>
            <a:custGeom>
              <a:avLst/>
              <a:gdLst/>
              <a:ahLst/>
              <a:cxnLst/>
              <a:rect l="l" t="t" r="r" b="b"/>
              <a:pathLst>
                <a:path w="2452370" h="55244" extrusionOk="0">
                  <a:moveTo>
                    <a:pt x="2452116" y="0"/>
                  </a:moveTo>
                  <a:lnTo>
                    <a:pt x="0" y="0"/>
                  </a:lnTo>
                  <a:lnTo>
                    <a:pt x="0" y="54863"/>
                  </a:lnTo>
                  <a:lnTo>
                    <a:pt x="2452116" y="54863"/>
                  </a:lnTo>
                  <a:lnTo>
                    <a:pt x="2452116" y="0"/>
                  </a:lnTo>
                  <a:close/>
                </a:path>
              </a:pathLst>
            </a:custGeom>
            <a:solidFill>
              <a:srgbClr val="006FC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7" name="Google Shape;487;p40"/>
            <p:cNvSpPr/>
            <p:nvPr/>
          </p:nvSpPr>
          <p:spPr>
            <a:xfrm>
              <a:off x="553212" y="990599"/>
              <a:ext cx="2452370" cy="55244"/>
            </a:xfrm>
            <a:custGeom>
              <a:avLst/>
              <a:gdLst/>
              <a:ahLst/>
              <a:cxnLst/>
              <a:rect l="l" t="t" r="r" b="b"/>
              <a:pathLst>
                <a:path w="2452370" h="55244" extrusionOk="0">
                  <a:moveTo>
                    <a:pt x="0" y="54863"/>
                  </a:moveTo>
                  <a:lnTo>
                    <a:pt x="2452116" y="54863"/>
                  </a:lnTo>
                  <a:lnTo>
                    <a:pt x="2452116" y="0"/>
                  </a:lnTo>
                  <a:lnTo>
                    <a:pt x="0" y="0"/>
                  </a:lnTo>
                  <a:lnTo>
                    <a:pt x="0" y="54863"/>
                  </a:lnTo>
                  <a:close/>
                </a:path>
              </a:pathLst>
            </a:custGeom>
            <a:noFill/>
            <a:ln w="12175" cap="flat" cmpd="sng">
              <a:solidFill>
                <a:srgbClr val="006FC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88" name="Google Shape;488;p40"/>
          <p:cNvSpPr/>
          <p:nvPr/>
        </p:nvSpPr>
        <p:spPr>
          <a:xfrm>
            <a:off x="280514" y="172212"/>
            <a:ext cx="892909" cy="60198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9" name="Google Shape;489;p40"/>
          <p:cNvSpPr txBox="1"/>
          <p:nvPr/>
        </p:nvSpPr>
        <p:spPr>
          <a:xfrm>
            <a:off x="1315974" y="352120"/>
            <a:ext cx="913765" cy="48323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000" b="1">
                <a:solidFill>
                  <a:srgbClr val="171717"/>
                </a:solidFill>
                <a:latin typeface="Times New Roman"/>
                <a:ea typeface="Times New Roman"/>
                <a:cs typeface="Times New Roman"/>
                <a:sym typeface="Times New Roman"/>
              </a:rPr>
              <a:t>Q&amp;A</a:t>
            </a:r>
            <a:endParaRPr sz="3000">
              <a:solidFill>
                <a:schemeClr val="dk1"/>
              </a:solidFill>
              <a:latin typeface="Times New Roman"/>
              <a:ea typeface="Times New Roman"/>
              <a:cs typeface="Times New Roman"/>
              <a:sym typeface="Times New Roman"/>
            </a:endParaRPr>
          </a:p>
        </p:txBody>
      </p:sp>
      <p:sp>
        <p:nvSpPr>
          <p:cNvPr id="490" name="Google Shape;490;p40"/>
          <p:cNvSpPr/>
          <p:nvPr/>
        </p:nvSpPr>
        <p:spPr>
          <a:xfrm>
            <a:off x="3267455" y="1839467"/>
            <a:ext cx="5250180" cy="313943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2" name="Google Shape;492;p40"/>
          <p:cNvSpPr txBox="1"/>
          <p:nvPr/>
        </p:nvSpPr>
        <p:spPr>
          <a:xfrm>
            <a:off x="11922886" y="6595154"/>
            <a:ext cx="216535" cy="167005"/>
          </a:xfrm>
          <a:prstGeom prst="rect">
            <a:avLst/>
          </a:prstGeom>
          <a:noFill/>
          <a:ln>
            <a:noFill/>
          </a:ln>
        </p:spPr>
        <p:txBody>
          <a:bodyPr spcFirstLastPara="1" wrap="square" lIns="0" tIns="0"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000">
                <a:solidFill>
                  <a:srgbClr val="252525"/>
                </a:solidFill>
                <a:latin typeface="Arial"/>
                <a:ea typeface="Arial"/>
                <a:cs typeface="Arial"/>
                <a:sym typeface="Arial"/>
              </a:rPr>
              <a:t>19</a:t>
            </a:fld>
            <a:endParaRPr sz="10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584C2-34CE-4BE5-BA61-E63E34CAE2A9}"/>
              </a:ext>
            </a:extLst>
          </p:cNvPr>
          <p:cNvSpPr>
            <a:spLocks noGrp="1"/>
          </p:cNvSpPr>
          <p:nvPr>
            <p:ph type="title"/>
          </p:nvPr>
        </p:nvSpPr>
        <p:spPr>
          <a:xfrm>
            <a:off x="3642486" y="349072"/>
            <a:ext cx="4907026" cy="492443"/>
          </a:xfrm>
        </p:spPr>
        <p:txBody>
          <a:bodyPr/>
          <a:lstStyle/>
          <a:p>
            <a:r>
              <a:rPr lang="en-US" dirty="0"/>
              <a:t>Database</a:t>
            </a:r>
          </a:p>
        </p:txBody>
      </p:sp>
      <p:sp>
        <p:nvSpPr>
          <p:cNvPr id="3" name="Text Placeholder 2">
            <a:extLst>
              <a:ext uri="{FF2B5EF4-FFF2-40B4-BE49-F238E27FC236}">
                <a16:creationId xmlns:a16="http://schemas.microsoft.com/office/drawing/2014/main" id="{254DAA24-72C1-F902-E493-7D9A371B8BA0}"/>
              </a:ext>
            </a:extLst>
          </p:cNvPr>
          <p:cNvSpPr>
            <a:spLocks noGrp="1"/>
          </p:cNvSpPr>
          <p:nvPr>
            <p:ph type="body" idx="1"/>
          </p:nvPr>
        </p:nvSpPr>
        <p:spPr>
          <a:xfrm>
            <a:off x="307340" y="1272054"/>
            <a:ext cx="11193780" cy="1292662"/>
          </a:xfrm>
        </p:spPr>
        <p:txBody>
          <a:bodyPr/>
          <a:lstStyle/>
          <a:p>
            <a:pPr marL="685800" indent="-457200">
              <a:buFontTx/>
              <a:buChar char="-"/>
            </a:pPr>
            <a:r>
              <a:rPr lang="en-US" dirty="0" err="1"/>
              <a:t>Hiểu</a:t>
            </a:r>
            <a:r>
              <a:rPr lang="en-US" dirty="0"/>
              <a:t> </a:t>
            </a:r>
            <a:r>
              <a:rPr lang="en-US" dirty="0" err="1"/>
              <a:t>cơ</a:t>
            </a:r>
            <a:r>
              <a:rPr lang="en-US" dirty="0"/>
              <a:t> </a:t>
            </a:r>
            <a:r>
              <a:rPr lang="en-US" dirty="0" err="1"/>
              <a:t>bản</a:t>
            </a:r>
            <a:r>
              <a:rPr lang="en-US" dirty="0"/>
              <a:t> </a:t>
            </a:r>
            <a:r>
              <a:rPr lang="en-US" dirty="0" err="1"/>
              <a:t>về</a:t>
            </a:r>
            <a:r>
              <a:rPr lang="en-US" dirty="0"/>
              <a:t> DB </a:t>
            </a:r>
            <a:r>
              <a:rPr lang="en-US" dirty="0" err="1"/>
              <a:t>và</a:t>
            </a:r>
            <a:r>
              <a:rPr lang="en-US" dirty="0"/>
              <a:t> </a:t>
            </a:r>
            <a:r>
              <a:rPr lang="en-US" dirty="0" err="1"/>
              <a:t>cài</a:t>
            </a:r>
            <a:r>
              <a:rPr lang="en-US" dirty="0"/>
              <a:t> </a:t>
            </a:r>
            <a:r>
              <a:rPr lang="en-US" dirty="0" err="1"/>
              <a:t>đặt</a:t>
            </a:r>
            <a:r>
              <a:rPr lang="en-US" dirty="0"/>
              <a:t> DB</a:t>
            </a:r>
          </a:p>
          <a:p>
            <a:pPr marL="685800" indent="-457200">
              <a:buFontTx/>
              <a:buChar char="-"/>
            </a:pPr>
            <a:r>
              <a:rPr lang="en-US" dirty="0" err="1"/>
              <a:t>Cài</a:t>
            </a:r>
            <a:r>
              <a:rPr lang="en-US" dirty="0"/>
              <a:t> </a:t>
            </a:r>
            <a:r>
              <a:rPr lang="en-US" dirty="0" err="1"/>
              <a:t>đặt</a:t>
            </a:r>
            <a:r>
              <a:rPr lang="en-US" dirty="0"/>
              <a:t> </a:t>
            </a:r>
            <a:r>
              <a:rPr lang="en-US" dirty="0" err="1"/>
              <a:t>mysql</a:t>
            </a:r>
            <a:endParaRPr lang="en-US" dirty="0"/>
          </a:p>
          <a:p>
            <a:pPr marL="685800" indent="-457200">
              <a:buFontTx/>
              <a:buChar char="-"/>
            </a:pPr>
            <a:r>
              <a:rPr lang="en-US" dirty="0" err="1"/>
              <a:t>Xây</a:t>
            </a:r>
            <a:r>
              <a:rPr lang="en-US" dirty="0"/>
              <a:t> </a:t>
            </a:r>
            <a:r>
              <a:rPr lang="en-US" dirty="0" err="1"/>
              <a:t>dựng</a:t>
            </a:r>
            <a:r>
              <a:rPr lang="en-US" dirty="0"/>
              <a:t> </a:t>
            </a:r>
            <a:r>
              <a:rPr lang="en-US" dirty="0" err="1"/>
              <a:t>được</a:t>
            </a:r>
            <a:r>
              <a:rPr lang="en-US" dirty="0"/>
              <a:t> 1 DB </a:t>
            </a:r>
            <a:r>
              <a:rPr lang="en-US" dirty="0" err="1"/>
              <a:t>hoàn</a:t>
            </a:r>
            <a:r>
              <a:rPr lang="en-US" dirty="0"/>
              <a:t> </a:t>
            </a:r>
            <a:r>
              <a:rPr lang="en-US" dirty="0" err="1"/>
              <a:t>chỉnh</a:t>
            </a:r>
            <a:r>
              <a:rPr lang="en-US" dirty="0"/>
              <a:t> </a:t>
            </a:r>
            <a:r>
              <a:rPr lang="en-US" dirty="0" err="1"/>
              <a:t>trong</a:t>
            </a:r>
            <a:r>
              <a:rPr lang="en-US" dirty="0"/>
              <a:t>  1 project</a:t>
            </a:r>
          </a:p>
        </p:txBody>
      </p:sp>
    </p:spTree>
    <p:extLst>
      <p:ext uri="{BB962C8B-B14F-4D97-AF65-F5344CB8AC3E}">
        <p14:creationId xmlns:p14="http://schemas.microsoft.com/office/powerpoint/2010/main" val="4130646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496"/>
        <p:cNvGrpSpPr/>
        <p:nvPr/>
      </p:nvGrpSpPr>
      <p:grpSpPr>
        <a:xfrm>
          <a:off x="0" y="0"/>
          <a:ext cx="0" cy="0"/>
          <a:chOff x="0" y="0"/>
          <a:chExt cx="0" cy="0"/>
        </a:xfrm>
      </p:grpSpPr>
      <p:grpSp>
        <p:nvGrpSpPr>
          <p:cNvPr id="497" name="Google Shape;497;p41"/>
          <p:cNvGrpSpPr/>
          <p:nvPr/>
        </p:nvGrpSpPr>
        <p:grpSpPr>
          <a:xfrm>
            <a:off x="0" y="0"/>
            <a:ext cx="12192000" cy="6858000"/>
            <a:chOff x="0" y="0"/>
            <a:chExt cx="12192000" cy="6858000"/>
          </a:xfrm>
        </p:grpSpPr>
        <p:sp>
          <p:nvSpPr>
            <p:cNvPr id="498" name="Google Shape;498;p41"/>
            <p:cNvSpPr/>
            <p:nvPr/>
          </p:nvSpPr>
          <p:spPr>
            <a:xfrm>
              <a:off x="0" y="0"/>
              <a:ext cx="12192000" cy="68579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9" name="Google Shape;499;p41"/>
            <p:cNvSpPr/>
            <p:nvPr/>
          </p:nvSpPr>
          <p:spPr>
            <a:xfrm>
              <a:off x="0" y="0"/>
              <a:ext cx="12192000" cy="6858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0" name="Google Shape;500;p41"/>
            <p:cNvSpPr/>
            <p:nvPr/>
          </p:nvSpPr>
          <p:spPr>
            <a:xfrm>
              <a:off x="6254496" y="0"/>
              <a:ext cx="5937504" cy="6857998"/>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1" name="Google Shape;501;p41"/>
            <p:cNvSpPr/>
            <p:nvPr/>
          </p:nvSpPr>
          <p:spPr>
            <a:xfrm>
              <a:off x="580644" y="1424939"/>
              <a:ext cx="3762755" cy="2276856"/>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2" name="Google Shape;502;p41"/>
            <p:cNvSpPr/>
            <p:nvPr/>
          </p:nvSpPr>
          <p:spPr>
            <a:xfrm>
              <a:off x="683145" y="4050029"/>
              <a:ext cx="4146537" cy="496569"/>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71" name="Google Shape;71;p2"/>
          <p:cNvSpPr txBox="1"/>
          <p:nvPr/>
        </p:nvSpPr>
        <p:spPr>
          <a:xfrm>
            <a:off x="2203450" y="1780108"/>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dirty="0">
                <a:solidFill>
                  <a:srgbClr val="FFFFFF"/>
                </a:solidFill>
                <a:latin typeface="Times New Roman"/>
                <a:ea typeface="Times New Roman"/>
                <a:cs typeface="Times New Roman"/>
                <a:sym typeface="Times New Roman"/>
              </a:rPr>
              <a:t>1</a:t>
            </a:r>
            <a:endParaRPr sz="4000" dirty="0">
              <a:solidFill>
                <a:schemeClr val="dk1"/>
              </a:solidFill>
              <a:latin typeface="Times New Roman"/>
              <a:ea typeface="Times New Roman"/>
              <a:cs typeface="Times New Roman"/>
              <a:sym typeface="Times New Roman"/>
            </a:endParaRPr>
          </a:p>
        </p:txBody>
      </p:sp>
      <p:sp>
        <p:nvSpPr>
          <p:cNvPr id="77" name="Google Shape;77;p2"/>
          <p:cNvSpPr txBox="1"/>
          <p:nvPr/>
        </p:nvSpPr>
        <p:spPr>
          <a:xfrm>
            <a:off x="2190750" y="3249294"/>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a:solidFill>
                  <a:srgbClr val="FFFFFF"/>
                </a:solidFill>
                <a:latin typeface="Times New Roman"/>
                <a:ea typeface="Times New Roman"/>
                <a:cs typeface="Times New Roman"/>
                <a:sym typeface="Times New Roman"/>
              </a:rPr>
              <a:t>2</a:t>
            </a:r>
            <a:endParaRPr sz="4000">
              <a:solidFill>
                <a:schemeClr val="dk1"/>
              </a:solidFill>
              <a:latin typeface="Times New Roman"/>
              <a:ea typeface="Times New Roman"/>
              <a:cs typeface="Times New Roman"/>
              <a:sym typeface="Times New Roman"/>
            </a:endParaRPr>
          </a:p>
        </p:txBody>
      </p:sp>
      <p:sp>
        <p:nvSpPr>
          <p:cNvPr id="83" name="Google Shape;83;p2"/>
          <p:cNvSpPr txBox="1"/>
          <p:nvPr/>
        </p:nvSpPr>
        <p:spPr>
          <a:xfrm>
            <a:off x="2190750" y="4715383"/>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a:solidFill>
                  <a:srgbClr val="FFFFFF"/>
                </a:solidFill>
                <a:latin typeface="Times New Roman"/>
                <a:ea typeface="Times New Roman"/>
                <a:cs typeface="Times New Roman"/>
                <a:sym typeface="Times New Roman"/>
              </a:rPr>
              <a:t>3</a:t>
            </a:r>
            <a:endParaRPr sz="4000">
              <a:solidFill>
                <a:schemeClr val="dk1"/>
              </a:solidFill>
              <a:latin typeface="Times New Roman"/>
              <a:ea typeface="Times New Roman"/>
              <a:cs typeface="Times New Roman"/>
              <a:sym typeface="Times New Roman"/>
            </a:endParaRPr>
          </a:p>
        </p:txBody>
      </p:sp>
      <p:sp>
        <p:nvSpPr>
          <p:cNvPr id="89" name="Google Shape;89;p2"/>
          <p:cNvSpPr txBox="1">
            <a:spLocks noGrp="1"/>
          </p:cNvSpPr>
          <p:nvPr>
            <p:ph type="sldNum" idx="12"/>
          </p:nvPr>
        </p:nvSpPr>
        <p:spPr>
          <a:xfrm>
            <a:off x="11922886" y="6595154"/>
            <a:ext cx="217170" cy="167004"/>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3" name="Title 2">
            <a:extLst>
              <a:ext uri="{FF2B5EF4-FFF2-40B4-BE49-F238E27FC236}">
                <a16:creationId xmlns:a16="http://schemas.microsoft.com/office/drawing/2014/main" id="{B3548666-7F8F-624E-B9C4-FBB512BB3838}"/>
              </a:ext>
            </a:extLst>
          </p:cNvPr>
          <p:cNvSpPr>
            <a:spLocks noGrp="1"/>
          </p:cNvSpPr>
          <p:nvPr>
            <p:ph type="title"/>
          </p:nvPr>
        </p:nvSpPr>
        <p:spPr>
          <a:xfrm>
            <a:off x="2928551" y="397002"/>
            <a:ext cx="6907427" cy="430887"/>
          </a:xfrm>
        </p:spPr>
        <p:txBody>
          <a:bodyPr/>
          <a:lstStyle/>
          <a:p>
            <a:pPr algn="ctr"/>
            <a:r>
              <a:rPr lang="en-US" sz="2800" dirty="0"/>
              <a:t>Database system</a:t>
            </a:r>
            <a:endParaRPr lang="en-VN" sz="2800" dirty="0"/>
          </a:p>
        </p:txBody>
      </p:sp>
      <p:pic>
        <p:nvPicPr>
          <p:cNvPr id="7" name="Picture 6">
            <a:extLst>
              <a:ext uri="{FF2B5EF4-FFF2-40B4-BE49-F238E27FC236}">
                <a16:creationId xmlns:a16="http://schemas.microsoft.com/office/drawing/2014/main" id="{E75ADA39-34CA-E4EA-4AF3-F6B06C946525}"/>
              </a:ext>
            </a:extLst>
          </p:cNvPr>
          <p:cNvPicPr>
            <a:picLocks noChangeAspect="1"/>
          </p:cNvPicPr>
          <p:nvPr/>
        </p:nvPicPr>
        <p:blipFill>
          <a:blip r:embed="rId3"/>
          <a:stretch>
            <a:fillRect/>
          </a:stretch>
        </p:blipFill>
        <p:spPr>
          <a:xfrm>
            <a:off x="3557568" y="1338247"/>
            <a:ext cx="5760335" cy="4744442"/>
          </a:xfrm>
          <a:prstGeom prst="rect">
            <a:avLst/>
          </a:prstGeom>
        </p:spPr>
      </p:pic>
    </p:spTree>
    <p:extLst>
      <p:ext uri="{BB962C8B-B14F-4D97-AF65-F5344CB8AC3E}">
        <p14:creationId xmlns:p14="http://schemas.microsoft.com/office/powerpoint/2010/main" val="2598568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71" name="Google Shape;71;p2"/>
          <p:cNvSpPr txBox="1"/>
          <p:nvPr/>
        </p:nvSpPr>
        <p:spPr>
          <a:xfrm>
            <a:off x="2203450" y="1780108"/>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dirty="0">
                <a:solidFill>
                  <a:srgbClr val="FFFFFF"/>
                </a:solidFill>
                <a:latin typeface="Times New Roman"/>
                <a:ea typeface="Times New Roman"/>
                <a:cs typeface="Times New Roman"/>
                <a:sym typeface="Times New Roman"/>
              </a:rPr>
              <a:t>1</a:t>
            </a:r>
            <a:endParaRPr sz="4000" dirty="0">
              <a:solidFill>
                <a:schemeClr val="dk1"/>
              </a:solidFill>
              <a:latin typeface="Times New Roman"/>
              <a:ea typeface="Times New Roman"/>
              <a:cs typeface="Times New Roman"/>
              <a:sym typeface="Times New Roman"/>
            </a:endParaRPr>
          </a:p>
        </p:txBody>
      </p:sp>
      <p:sp>
        <p:nvSpPr>
          <p:cNvPr id="77" name="Google Shape;77;p2"/>
          <p:cNvSpPr txBox="1"/>
          <p:nvPr/>
        </p:nvSpPr>
        <p:spPr>
          <a:xfrm>
            <a:off x="2190750" y="3249294"/>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a:solidFill>
                  <a:srgbClr val="FFFFFF"/>
                </a:solidFill>
                <a:latin typeface="Times New Roman"/>
                <a:ea typeface="Times New Roman"/>
                <a:cs typeface="Times New Roman"/>
                <a:sym typeface="Times New Roman"/>
              </a:rPr>
              <a:t>2</a:t>
            </a:r>
            <a:endParaRPr sz="4000">
              <a:solidFill>
                <a:schemeClr val="dk1"/>
              </a:solidFill>
              <a:latin typeface="Times New Roman"/>
              <a:ea typeface="Times New Roman"/>
              <a:cs typeface="Times New Roman"/>
              <a:sym typeface="Times New Roman"/>
            </a:endParaRPr>
          </a:p>
        </p:txBody>
      </p:sp>
      <p:sp>
        <p:nvSpPr>
          <p:cNvPr id="83" name="Google Shape;83;p2"/>
          <p:cNvSpPr txBox="1"/>
          <p:nvPr/>
        </p:nvSpPr>
        <p:spPr>
          <a:xfrm>
            <a:off x="2190750" y="4715383"/>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a:solidFill>
                  <a:srgbClr val="FFFFFF"/>
                </a:solidFill>
                <a:latin typeface="Times New Roman"/>
                <a:ea typeface="Times New Roman"/>
                <a:cs typeface="Times New Roman"/>
                <a:sym typeface="Times New Roman"/>
              </a:rPr>
              <a:t>3</a:t>
            </a:r>
            <a:endParaRPr sz="4000">
              <a:solidFill>
                <a:schemeClr val="dk1"/>
              </a:solidFill>
              <a:latin typeface="Times New Roman"/>
              <a:ea typeface="Times New Roman"/>
              <a:cs typeface="Times New Roman"/>
              <a:sym typeface="Times New Roman"/>
            </a:endParaRPr>
          </a:p>
        </p:txBody>
      </p:sp>
      <p:sp>
        <p:nvSpPr>
          <p:cNvPr id="89" name="Google Shape;89;p2"/>
          <p:cNvSpPr txBox="1">
            <a:spLocks noGrp="1"/>
          </p:cNvSpPr>
          <p:nvPr>
            <p:ph type="sldNum" idx="12"/>
          </p:nvPr>
        </p:nvSpPr>
        <p:spPr>
          <a:xfrm>
            <a:off x="11922886" y="6595154"/>
            <a:ext cx="217170" cy="167004"/>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3" name="Title 2">
            <a:extLst>
              <a:ext uri="{FF2B5EF4-FFF2-40B4-BE49-F238E27FC236}">
                <a16:creationId xmlns:a16="http://schemas.microsoft.com/office/drawing/2014/main" id="{B3548666-7F8F-624E-B9C4-FBB512BB3838}"/>
              </a:ext>
            </a:extLst>
          </p:cNvPr>
          <p:cNvSpPr>
            <a:spLocks noGrp="1"/>
          </p:cNvSpPr>
          <p:nvPr>
            <p:ph type="title"/>
          </p:nvPr>
        </p:nvSpPr>
        <p:spPr>
          <a:xfrm>
            <a:off x="2928551" y="397002"/>
            <a:ext cx="6907427" cy="430887"/>
          </a:xfrm>
        </p:spPr>
        <p:txBody>
          <a:bodyPr/>
          <a:lstStyle/>
          <a:p>
            <a:pPr algn="ctr"/>
            <a:r>
              <a:rPr lang="en-US" sz="2800" dirty="0"/>
              <a:t>DBMS</a:t>
            </a:r>
            <a:endParaRPr lang="en-VN" sz="2800" dirty="0"/>
          </a:p>
        </p:txBody>
      </p:sp>
      <p:sp>
        <p:nvSpPr>
          <p:cNvPr id="2" name="TextBox 1">
            <a:extLst>
              <a:ext uri="{FF2B5EF4-FFF2-40B4-BE49-F238E27FC236}">
                <a16:creationId xmlns:a16="http://schemas.microsoft.com/office/drawing/2014/main" id="{F2BF4B7C-516D-C80D-03FD-89782EBDE4F5}"/>
              </a:ext>
            </a:extLst>
          </p:cNvPr>
          <p:cNvSpPr txBox="1"/>
          <p:nvPr/>
        </p:nvSpPr>
        <p:spPr>
          <a:xfrm>
            <a:off x="2329318" y="2578873"/>
            <a:ext cx="5825734"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Number and Text</a:t>
            </a:r>
            <a:endParaRPr lang="en-VN" sz="2400" dirty="0"/>
          </a:p>
          <a:p>
            <a:pPr marL="285750" indent="-285750">
              <a:buFont typeface="Arial" panose="020B0604020202020204" pitchFamily="34" charset="0"/>
              <a:buChar char="•"/>
            </a:pPr>
            <a:r>
              <a:rPr lang="en-US" sz="2400" dirty="0"/>
              <a:t>Multimedia</a:t>
            </a:r>
            <a:endParaRPr lang="en-VN" sz="2400" dirty="0"/>
          </a:p>
          <a:p>
            <a:pPr marL="285750" indent="-285750">
              <a:buFont typeface="Arial" panose="020B0604020202020204" pitchFamily="34" charset="0"/>
              <a:buChar char="•"/>
            </a:pPr>
            <a:r>
              <a:rPr lang="en-US" sz="2400" dirty="0"/>
              <a:t>Geographic Information</a:t>
            </a:r>
          </a:p>
          <a:p>
            <a:pPr marL="285750" indent="-285750">
              <a:buFont typeface="Arial" panose="020B0604020202020204" pitchFamily="34" charset="0"/>
              <a:buChar char="•"/>
            </a:pPr>
            <a:r>
              <a:rPr lang="en-US" sz="2400" dirty="0"/>
              <a:t>Data warehouse</a:t>
            </a:r>
          </a:p>
          <a:p>
            <a:pPr marL="285750" indent="-285750">
              <a:buFont typeface="Arial" panose="020B0604020202020204" pitchFamily="34" charset="0"/>
              <a:buChar char="•"/>
            </a:pPr>
            <a:r>
              <a:rPr lang="en-US" sz="2400" dirty="0"/>
              <a:t>Real-time </a:t>
            </a:r>
            <a:endParaRPr lang="en-VN" sz="2400" dirty="0"/>
          </a:p>
        </p:txBody>
      </p:sp>
      <p:sp>
        <p:nvSpPr>
          <p:cNvPr id="5" name="TextBox 4">
            <a:extLst>
              <a:ext uri="{FF2B5EF4-FFF2-40B4-BE49-F238E27FC236}">
                <a16:creationId xmlns:a16="http://schemas.microsoft.com/office/drawing/2014/main" id="{1BE23879-DE7D-15A3-BF7E-2FB0783437F5}"/>
              </a:ext>
            </a:extLst>
          </p:cNvPr>
          <p:cNvSpPr txBox="1"/>
          <p:nvPr/>
        </p:nvSpPr>
        <p:spPr>
          <a:xfrm>
            <a:off x="1671216" y="1982183"/>
            <a:ext cx="1039067" cy="461665"/>
          </a:xfrm>
          <a:prstGeom prst="rect">
            <a:avLst/>
          </a:prstGeom>
          <a:noFill/>
        </p:spPr>
        <p:txBody>
          <a:bodyPr wrap="none" rtlCol="0">
            <a:spAutoFit/>
          </a:bodyPr>
          <a:lstStyle/>
          <a:p>
            <a:r>
              <a:rPr lang="en-VN" sz="2400" dirty="0"/>
              <a:t>Type: </a:t>
            </a:r>
          </a:p>
        </p:txBody>
      </p:sp>
    </p:spTree>
    <p:extLst>
      <p:ext uri="{BB962C8B-B14F-4D97-AF65-F5344CB8AC3E}">
        <p14:creationId xmlns:p14="http://schemas.microsoft.com/office/powerpoint/2010/main" val="2008165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71" name="Google Shape;71;p2"/>
          <p:cNvSpPr txBox="1"/>
          <p:nvPr/>
        </p:nvSpPr>
        <p:spPr>
          <a:xfrm>
            <a:off x="2203450" y="1780108"/>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dirty="0">
                <a:solidFill>
                  <a:srgbClr val="FFFFFF"/>
                </a:solidFill>
                <a:latin typeface="Times New Roman"/>
                <a:ea typeface="Times New Roman"/>
                <a:cs typeface="Times New Roman"/>
                <a:sym typeface="Times New Roman"/>
              </a:rPr>
              <a:t>1</a:t>
            </a:r>
            <a:endParaRPr sz="4000" dirty="0">
              <a:solidFill>
                <a:schemeClr val="dk1"/>
              </a:solidFill>
              <a:latin typeface="Times New Roman"/>
              <a:ea typeface="Times New Roman"/>
              <a:cs typeface="Times New Roman"/>
              <a:sym typeface="Times New Roman"/>
            </a:endParaRPr>
          </a:p>
        </p:txBody>
      </p:sp>
      <p:sp>
        <p:nvSpPr>
          <p:cNvPr id="77" name="Google Shape;77;p2"/>
          <p:cNvSpPr txBox="1"/>
          <p:nvPr/>
        </p:nvSpPr>
        <p:spPr>
          <a:xfrm>
            <a:off x="2190750" y="3249294"/>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dirty="0">
                <a:solidFill>
                  <a:srgbClr val="FFFFFF"/>
                </a:solidFill>
                <a:latin typeface="Times New Roman"/>
                <a:ea typeface="Times New Roman"/>
                <a:cs typeface="Times New Roman"/>
                <a:sym typeface="Times New Roman"/>
              </a:rPr>
              <a:t>2</a:t>
            </a:r>
            <a:endParaRPr sz="4000" dirty="0">
              <a:solidFill>
                <a:schemeClr val="dk1"/>
              </a:solidFill>
              <a:latin typeface="Times New Roman"/>
              <a:ea typeface="Times New Roman"/>
              <a:cs typeface="Times New Roman"/>
              <a:sym typeface="Times New Roman"/>
            </a:endParaRPr>
          </a:p>
        </p:txBody>
      </p:sp>
      <p:sp>
        <p:nvSpPr>
          <p:cNvPr id="83" name="Google Shape;83;p2"/>
          <p:cNvSpPr txBox="1"/>
          <p:nvPr/>
        </p:nvSpPr>
        <p:spPr>
          <a:xfrm>
            <a:off x="2190750" y="4715383"/>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a:solidFill>
                  <a:srgbClr val="FFFFFF"/>
                </a:solidFill>
                <a:latin typeface="Times New Roman"/>
                <a:ea typeface="Times New Roman"/>
                <a:cs typeface="Times New Roman"/>
                <a:sym typeface="Times New Roman"/>
              </a:rPr>
              <a:t>3</a:t>
            </a:r>
            <a:endParaRPr sz="4000">
              <a:solidFill>
                <a:schemeClr val="dk1"/>
              </a:solidFill>
              <a:latin typeface="Times New Roman"/>
              <a:ea typeface="Times New Roman"/>
              <a:cs typeface="Times New Roman"/>
              <a:sym typeface="Times New Roman"/>
            </a:endParaRPr>
          </a:p>
        </p:txBody>
      </p:sp>
      <p:sp>
        <p:nvSpPr>
          <p:cNvPr id="89" name="Google Shape;89;p2"/>
          <p:cNvSpPr txBox="1">
            <a:spLocks noGrp="1"/>
          </p:cNvSpPr>
          <p:nvPr>
            <p:ph type="sldNum" idx="12"/>
          </p:nvPr>
        </p:nvSpPr>
        <p:spPr>
          <a:xfrm>
            <a:off x="11922886" y="6595154"/>
            <a:ext cx="217170" cy="167004"/>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3" name="Title 2">
            <a:extLst>
              <a:ext uri="{FF2B5EF4-FFF2-40B4-BE49-F238E27FC236}">
                <a16:creationId xmlns:a16="http://schemas.microsoft.com/office/drawing/2014/main" id="{B3548666-7F8F-624E-B9C4-FBB512BB3838}"/>
              </a:ext>
            </a:extLst>
          </p:cNvPr>
          <p:cNvSpPr>
            <a:spLocks noGrp="1"/>
          </p:cNvSpPr>
          <p:nvPr>
            <p:ph type="title"/>
          </p:nvPr>
        </p:nvSpPr>
        <p:spPr>
          <a:xfrm>
            <a:off x="2928551" y="397002"/>
            <a:ext cx="6907427" cy="492443"/>
          </a:xfrm>
        </p:spPr>
        <p:txBody>
          <a:bodyPr/>
          <a:lstStyle/>
          <a:p>
            <a:pPr algn="ctr"/>
            <a:r>
              <a:rPr lang="en-US" dirty="0">
                <a:solidFill>
                  <a:srgbClr val="171717"/>
                </a:solidFill>
              </a:rPr>
              <a:t>Installation</a:t>
            </a:r>
            <a:endParaRPr lang="en-VN" dirty="0"/>
          </a:p>
        </p:txBody>
      </p:sp>
      <p:pic>
        <p:nvPicPr>
          <p:cNvPr id="6" name="Picture 5" descr="Icon&#10;&#10;Description automatically generated">
            <a:extLst>
              <a:ext uri="{FF2B5EF4-FFF2-40B4-BE49-F238E27FC236}">
                <a16:creationId xmlns:a16="http://schemas.microsoft.com/office/drawing/2014/main" id="{F08AF4FE-79A2-0404-FE36-16372E879CEF}"/>
              </a:ext>
            </a:extLst>
          </p:cNvPr>
          <p:cNvPicPr>
            <a:picLocks noChangeAspect="1"/>
          </p:cNvPicPr>
          <p:nvPr/>
        </p:nvPicPr>
        <p:blipFill rotWithShape="1">
          <a:blip r:embed="rId3"/>
          <a:srcRect r="238" b="7628"/>
          <a:stretch/>
        </p:blipFill>
        <p:spPr>
          <a:xfrm>
            <a:off x="4044000" y="1399440"/>
            <a:ext cx="4104000" cy="4104000"/>
          </a:xfrm>
          <a:prstGeom prst="rect">
            <a:avLst/>
          </a:prstGeom>
        </p:spPr>
      </p:pic>
    </p:spTree>
    <p:extLst>
      <p:ext uri="{BB962C8B-B14F-4D97-AF65-F5344CB8AC3E}">
        <p14:creationId xmlns:p14="http://schemas.microsoft.com/office/powerpoint/2010/main" val="114061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71" name="Google Shape;71;p2"/>
          <p:cNvSpPr txBox="1"/>
          <p:nvPr/>
        </p:nvSpPr>
        <p:spPr>
          <a:xfrm>
            <a:off x="2203450" y="1780108"/>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dirty="0">
                <a:solidFill>
                  <a:srgbClr val="FFFFFF"/>
                </a:solidFill>
                <a:latin typeface="Times New Roman"/>
                <a:ea typeface="Times New Roman"/>
                <a:cs typeface="Times New Roman"/>
                <a:sym typeface="Times New Roman"/>
              </a:rPr>
              <a:t>1</a:t>
            </a:r>
            <a:endParaRPr sz="4000" dirty="0">
              <a:solidFill>
                <a:schemeClr val="dk1"/>
              </a:solidFill>
              <a:latin typeface="Times New Roman"/>
              <a:ea typeface="Times New Roman"/>
              <a:cs typeface="Times New Roman"/>
              <a:sym typeface="Times New Roman"/>
            </a:endParaRPr>
          </a:p>
        </p:txBody>
      </p:sp>
      <p:sp>
        <p:nvSpPr>
          <p:cNvPr id="77" name="Google Shape;77;p2"/>
          <p:cNvSpPr txBox="1"/>
          <p:nvPr/>
        </p:nvSpPr>
        <p:spPr>
          <a:xfrm>
            <a:off x="2190750" y="3249294"/>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dirty="0">
                <a:solidFill>
                  <a:srgbClr val="FFFFFF"/>
                </a:solidFill>
                <a:latin typeface="Times New Roman"/>
                <a:ea typeface="Times New Roman"/>
                <a:cs typeface="Times New Roman"/>
                <a:sym typeface="Times New Roman"/>
              </a:rPr>
              <a:t>2</a:t>
            </a:r>
            <a:endParaRPr sz="4000" dirty="0">
              <a:solidFill>
                <a:schemeClr val="dk1"/>
              </a:solidFill>
              <a:latin typeface="Times New Roman"/>
              <a:ea typeface="Times New Roman"/>
              <a:cs typeface="Times New Roman"/>
              <a:sym typeface="Times New Roman"/>
            </a:endParaRPr>
          </a:p>
        </p:txBody>
      </p:sp>
      <p:sp>
        <p:nvSpPr>
          <p:cNvPr id="83" name="Google Shape;83;p2"/>
          <p:cNvSpPr txBox="1"/>
          <p:nvPr/>
        </p:nvSpPr>
        <p:spPr>
          <a:xfrm>
            <a:off x="2190750" y="4715383"/>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a:solidFill>
                  <a:srgbClr val="FFFFFF"/>
                </a:solidFill>
                <a:latin typeface="Times New Roman"/>
                <a:ea typeface="Times New Roman"/>
                <a:cs typeface="Times New Roman"/>
                <a:sym typeface="Times New Roman"/>
              </a:rPr>
              <a:t>3</a:t>
            </a:r>
            <a:endParaRPr sz="4000">
              <a:solidFill>
                <a:schemeClr val="dk1"/>
              </a:solidFill>
              <a:latin typeface="Times New Roman"/>
              <a:ea typeface="Times New Roman"/>
              <a:cs typeface="Times New Roman"/>
              <a:sym typeface="Times New Roman"/>
            </a:endParaRPr>
          </a:p>
        </p:txBody>
      </p:sp>
      <p:sp>
        <p:nvSpPr>
          <p:cNvPr id="89" name="Google Shape;89;p2"/>
          <p:cNvSpPr txBox="1">
            <a:spLocks noGrp="1"/>
          </p:cNvSpPr>
          <p:nvPr>
            <p:ph type="sldNum" idx="12"/>
          </p:nvPr>
        </p:nvSpPr>
        <p:spPr>
          <a:xfrm>
            <a:off x="11922886" y="6595154"/>
            <a:ext cx="217170" cy="167004"/>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3" name="Title 2">
            <a:extLst>
              <a:ext uri="{FF2B5EF4-FFF2-40B4-BE49-F238E27FC236}">
                <a16:creationId xmlns:a16="http://schemas.microsoft.com/office/drawing/2014/main" id="{B3548666-7F8F-624E-B9C4-FBB512BB3838}"/>
              </a:ext>
            </a:extLst>
          </p:cNvPr>
          <p:cNvSpPr>
            <a:spLocks noGrp="1"/>
          </p:cNvSpPr>
          <p:nvPr>
            <p:ph type="title"/>
          </p:nvPr>
        </p:nvSpPr>
        <p:spPr>
          <a:xfrm>
            <a:off x="2928551" y="397002"/>
            <a:ext cx="6907427" cy="492443"/>
          </a:xfrm>
        </p:spPr>
        <p:txBody>
          <a:bodyPr/>
          <a:lstStyle/>
          <a:p>
            <a:pPr algn="ctr"/>
            <a:r>
              <a:rPr lang="en-US" dirty="0"/>
              <a:t>Example</a:t>
            </a:r>
            <a:endParaRPr lang="en-VN" dirty="0"/>
          </a:p>
        </p:txBody>
      </p:sp>
      <p:sp>
        <p:nvSpPr>
          <p:cNvPr id="2" name="TextBox 1">
            <a:extLst>
              <a:ext uri="{FF2B5EF4-FFF2-40B4-BE49-F238E27FC236}">
                <a16:creationId xmlns:a16="http://schemas.microsoft.com/office/drawing/2014/main" id="{03D8D12C-1356-BE54-8C63-1BAEA8707250}"/>
              </a:ext>
            </a:extLst>
          </p:cNvPr>
          <p:cNvSpPr txBox="1"/>
          <p:nvPr/>
        </p:nvSpPr>
        <p:spPr>
          <a:xfrm>
            <a:off x="2358802" y="1456052"/>
            <a:ext cx="5713543" cy="4401205"/>
          </a:xfrm>
          <a:prstGeom prst="rect">
            <a:avLst/>
          </a:prstGeom>
          <a:noFill/>
        </p:spPr>
        <p:txBody>
          <a:bodyPr wrap="square" rtlCol="0">
            <a:spAutoFit/>
          </a:bodyPr>
          <a:lstStyle/>
          <a:p>
            <a:r>
              <a:rPr lang="en-US" sz="2800" dirty="0" err="1"/>
              <a:t>Tạo</a:t>
            </a:r>
            <a:r>
              <a:rPr lang="en-US" sz="2800" dirty="0"/>
              <a:t> </a:t>
            </a:r>
            <a:r>
              <a:rPr lang="en-US" sz="2800" dirty="0" err="1"/>
              <a:t>bảng</a:t>
            </a:r>
            <a:r>
              <a:rPr lang="en-US" sz="2800" dirty="0"/>
              <a:t> review </a:t>
            </a:r>
            <a:r>
              <a:rPr lang="en-US" sz="2800" dirty="0" err="1"/>
              <a:t>công</a:t>
            </a:r>
            <a:r>
              <a:rPr lang="en-US" sz="2800" dirty="0"/>
              <a:t> ty: </a:t>
            </a:r>
            <a:br>
              <a:rPr lang="en-US" sz="2800" dirty="0"/>
            </a:br>
            <a:r>
              <a:rPr lang="en-US" sz="2800" dirty="0"/>
              <a:t>- id</a:t>
            </a:r>
          </a:p>
          <a:p>
            <a:pPr marL="285750" indent="-285750">
              <a:buFontTx/>
              <a:buChar char="-"/>
            </a:pPr>
            <a:r>
              <a:rPr lang="en-US" sz="2800" dirty="0" err="1"/>
              <a:t>review_title</a:t>
            </a:r>
            <a:endParaRPr lang="en-US" sz="2800" dirty="0"/>
          </a:p>
          <a:p>
            <a:pPr marL="285750" indent="-285750">
              <a:buFontTx/>
              <a:buChar char="-"/>
            </a:pPr>
            <a:r>
              <a:rPr lang="en-US" sz="2800" dirty="0" err="1"/>
              <a:t>Review_content</a:t>
            </a:r>
            <a:endParaRPr lang="en-US" sz="2800" dirty="0"/>
          </a:p>
          <a:p>
            <a:pPr marL="285750" indent="-285750">
              <a:buFontTx/>
              <a:buChar char="-"/>
            </a:pPr>
            <a:r>
              <a:rPr lang="en-US" sz="2800" dirty="0" err="1"/>
              <a:t>Like_cnt</a:t>
            </a:r>
            <a:endParaRPr lang="en-US" sz="2800" dirty="0"/>
          </a:p>
          <a:p>
            <a:pPr marL="285750" indent="-285750">
              <a:buFontTx/>
              <a:buChar char="-"/>
            </a:pPr>
            <a:r>
              <a:rPr lang="en-US" sz="2800" dirty="0" err="1"/>
              <a:t>Comment_cnt</a:t>
            </a:r>
            <a:endParaRPr lang="en-US" sz="2800" dirty="0"/>
          </a:p>
          <a:p>
            <a:pPr marL="285750" indent="-285750">
              <a:buFontTx/>
              <a:buChar char="-"/>
            </a:pPr>
            <a:r>
              <a:rPr lang="en-US" sz="2800" dirty="0" err="1"/>
              <a:t>Writer_name</a:t>
            </a:r>
            <a:endParaRPr lang="en-US" sz="2800" dirty="0"/>
          </a:p>
          <a:p>
            <a:pPr marL="285750" indent="-285750">
              <a:buFontTx/>
              <a:buChar char="-"/>
            </a:pPr>
            <a:r>
              <a:rPr lang="en-US" sz="2800" dirty="0"/>
              <a:t>(4 field </a:t>
            </a:r>
            <a:r>
              <a:rPr lang="en-US" sz="2800" dirty="0" err="1"/>
              <a:t>thời</a:t>
            </a:r>
            <a:r>
              <a:rPr lang="en-US" sz="2800" dirty="0"/>
              <a:t> </a:t>
            </a:r>
            <a:r>
              <a:rPr lang="en-US" sz="2800" dirty="0" err="1"/>
              <a:t>gian</a:t>
            </a:r>
            <a:r>
              <a:rPr lang="en-US" sz="2800" dirty="0"/>
              <a:t>/</a:t>
            </a:r>
            <a:r>
              <a:rPr lang="en-US" sz="2800" dirty="0" err="1"/>
              <a:t>người</a:t>
            </a:r>
            <a:r>
              <a:rPr lang="en-US" sz="2800" dirty="0"/>
              <a:t> </a:t>
            </a:r>
            <a:r>
              <a:rPr lang="en-US" sz="2800" dirty="0" err="1"/>
              <a:t>tạo</a:t>
            </a:r>
            <a:r>
              <a:rPr lang="en-US" sz="2800" dirty="0"/>
              <a:t>)</a:t>
            </a:r>
          </a:p>
          <a:p>
            <a:pPr marL="285750" indent="-285750">
              <a:buFontTx/>
              <a:buChar char="-"/>
            </a:pPr>
            <a:r>
              <a:rPr lang="en-US" sz="2800" dirty="0"/>
              <a:t>Star</a:t>
            </a:r>
          </a:p>
          <a:p>
            <a:pPr marL="285750" indent="-285750">
              <a:buFontTx/>
              <a:buChar char="-"/>
            </a:pPr>
            <a:r>
              <a:rPr lang="en-US" sz="2800" dirty="0" err="1"/>
              <a:t>recomended</a:t>
            </a:r>
            <a:endParaRPr lang="en-US" sz="2800" dirty="0"/>
          </a:p>
        </p:txBody>
      </p:sp>
    </p:spTree>
    <p:extLst>
      <p:ext uri="{BB962C8B-B14F-4D97-AF65-F5344CB8AC3E}">
        <p14:creationId xmlns:p14="http://schemas.microsoft.com/office/powerpoint/2010/main" val="3880931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71" name="Google Shape;71;p2"/>
          <p:cNvSpPr txBox="1"/>
          <p:nvPr/>
        </p:nvSpPr>
        <p:spPr>
          <a:xfrm>
            <a:off x="2203450" y="1780108"/>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dirty="0">
                <a:solidFill>
                  <a:srgbClr val="FFFFFF"/>
                </a:solidFill>
                <a:latin typeface="Times New Roman"/>
                <a:ea typeface="Times New Roman"/>
                <a:cs typeface="Times New Roman"/>
                <a:sym typeface="Times New Roman"/>
              </a:rPr>
              <a:t>1</a:t>
            </a:r>
            <a:endParaRPr sz="4000" dirty="0">
              <a:solidFill>
                <a:schemeClr val="dk1"/>
              </a:solidFill>
              <a:latin typeface="Times New Roman"/>
              <a:ea typeface="Times New Roman"/>
              <a:cs typeface="Times New Roman"/>
              <a:sym typeface="Times New Roman"/>
            </a:endParaRPr>
          </a:p>
        </p:txBody>
      </p:sp>
      <p:sp>
        <p:nvSpPr>
          <p:cNvPr id="77" name="Google Shape;77;p2"/>
          <p:cNvSpPr txBox="1"/>
          <p:nvPr/>
        </p:nvSpPr>
        <p:spPr>
          <a:xfrm>
            <a:off x="2190750" y="3249294"/>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dirty="0">
                <a:solidFill>
                  <a:srgbClr val="FFFFFF"/>
                </a:solidFill>
                <a:latin typeface="Times New Roman"/>
                <a:ea typeface="Times New Roman"/>
                <a:cs typeface="Times New Roman"/>
                <a:sym typeface="Times New Roman"/>
              </a:rPr>
              <a:t>2</a:t>
            </a:r>
            <a:endParaRPr sz="4000" dirty="0">
              <a:solidFill>
                <a:schemeClr val="dk1"/>
              </a:solidFill>
              <a:latin typeface="Times New Roman"/>
              <a:ea typeface="Times New Roman"/>
              <a:cs typeface="Times New Roman"/>
              <a:sym typeface="Times New Roman"/>
            </a:endParaRPr>
          </a:p>
        </p:txBody>
      </p:sp>
      <p:sp>
        <p:nvSpPr>
          <p:cNvPr id="83" name="Google Shape;83;p2"/>
          <p:cNvSpPr txBox="1"/>
          <p:nvPr/>
        </p:nvSpPr>
        <p:spPr>
          <a:xfrm>
            <a:off x="2190750" y="4715383"/>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a:solidFill>
                  <a:srgbClr val="FFFFFF"/>
                </a:solidFill>
                <a:latin typeface="Times New Roman"/>
                <a:ea typeface="Times New Roman"/>
                <a:cs typeface="Times New Roman"/>
                <a:sym typeface="Times New Roman"/>
              </a:rPr>
              <a:t>3</a:t>
            </a:r>
            <a:endParaRPr sz="4000">
              <a:solidFill>
                <a:schemeClr val="dk1"/>
              </a:solidFill>
              <a:latin typeface="Times New Roman"/>
              <a:ea typeface="Times New Roman"/>
              <a:cs typeface="Times New Roman"/>
              <a:sym typeface="Times New Roman"/>
            </a:endParaRPr>
          </a:p>
        </p:txBody>
      </p:sp>
      <p:sp>
        <p:nvSpPr>
          <p:cNvPr id="89" name="Google Shape;89;p2"/>
          <p:cNvSpPr txBox="1">
            <a:spLocks noGrp="1"/>
          </p:cNvSpPr>
          <p:nvPr>
            <p:ph type="sldNum" idx="12"/>
          </p:nvPr>
        </p:nvSpPr>
        <p:spPr>
          <a:xfrm>
            <a:off x="11922886" y="6595154"/>
            <a:ext cx="217170" cy="167004"/>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3" name="Title 2">
            <a:extLst>
              <a:ext uri="{FF2B5EF4-FFF2-40B4-BE49-F238E27FC236}">
                <a16:creationId xmlns:a16="http://schemas.microsoft.com/office/drawing/2014/main" id="{B3548666-7F8F-624E-B9C4-FBB512BB3838}"/>
              </a:ext>
            </a:extLst>
          </p:cNvPr>
          <p:cNvSpPr>
            <a:spLocks noGrp="1"/>
          </p:cNvSpPr>
          <p:nvPr>
            <p:ph type="title"/>
          </p:nvPr>
        </p:nvSpPr>
        <p:spPr>
          <a:xfrm>
            <a:off x="2928551" y="397002"/>
            <a:ext cx="6907427" cy="492443"/>
          </a:xfrm>
        </p:spPr>
        <p:txBody>
          <a:bodyPr/>
          <a:lstStyle/>
          <a:p>
            <a:pPr algn="ctr"/>
            <a:r>
              <a:rPr lang="en-US" dirty="0"/>
              <a:t>Home work</a:t>
            </a:r>
            <a:endParaRPr lang="en-VN" dirty="0"/>
          </a:p>
        </p:txBody>
      </p:sp>
      <p:sp>
        <p:nvSpPr>
          <p:cNvPr id="2" name="TextBox 1">
            <a:extLst>
              <a:ext uri="{FF2B5EF4-FFF2-40B4-BE49-F238E27FC236}">
                <a16:creationId xmlns:a16="http://schemas.microsoft.com/office/drawing/2014/main" id="{C57CEEA9-1AA8-A72F-5D12-ECA8E375C25A}"/>
              </a:ext>
            </a:extLst>
          </p:cNvPr>
          <p:cNvSpPr txBox="1"/>
          <p:nvPr/>
        </p:nvSpPr>
        <p:spPr>
          <a:xfrm>
            <a:off x="2620892" y="2415108"/>
            <a:ext cx="8478603" cy="461665"/>
          </a:xfrm>
          <a:prstGeom prst="rect">
            <a:avLst/>
          </a:prstGeom>
          <a:noFill/>
        </p:spPr>
        <p:txBody>
          <a:bodyPr wrap="none" rtlCol="0">
            <a:spAutoFit/>
          </a:bodyPr>
          <a:lstStyle/>
          <a:p>
            <a:r>
              <a:rPr lang="en-US" sz="2400" dirty="0"/>
              <a:t>Khi </a:t>
            </a:r>
            <a:r>
              <a:rPr lang="en-US" sz="2400" dirty="0" err="1"/>
              <a:t>tạo</a:t>
            </a:r>
            <a:r>
              <a:rPr lang="en-US" sz="2400" dirty="0"/>
              <a:t> company </a:t>
            </a:r>
            <a:r>
              <a:rPr lang="en-US" sz="2400" dirty="0">
                <a:sym typeface="Wingdings" panose="05000000000000000000" pitchFamily="2" charset="2"/>
              </a:rPr>
              <a:t> TỰ </a:t>
            </a:r>
            <a:r>
              <a:rPr lang="en-US" sz="2400" dirty="0" err="1">
                <a:sym typeface="Wingdings" panose="05000000000000000000" pitchFamily="2" charset="2"/>
              </a:rPr>
              <a:t>tạo</a:t>
            </a:r>
            <a:r>
              <a:rPr lang="en-US" sz="2400" dirty="0">
                <a:sym typeface="Wingdings" panose="05000000000000000000" pitchFamily="2" charset="2"/>
              </a:rPr>
              <a:t> 1 comment </a:t>
            </a:r>
            <a:r>
              <a:rPr lang="en-US" sz="2400" dirty="0" err="1">
                <a:sym typeface="Wingdings" panose="05000000000000000000" pitchFamily="2" charset="2"/>
              </a:rPr>
              <a:t>với</a:t>
            </a:r>
            <a:r>
              <a:rPr lang="en-US" sz="2400" dirty="0">
                <a:sym typeface="Wingdings" panose="05000000000000000000" pitchFamily="2" charset="2"/>
              </a:rPr>
              <a:t> </a:t>
            </a:r>
            <a:r>
              <a:rPr lang="en-US" sz="2400" dirty="0" err="1">
                <a:sym typeface="Wingdings" panose="05000000000000000000" pitchFamily="2" charset="2"/>
              </a:rPr>
              <a:t>nội</a:t>
            </a:r>
            <a:r>
              <a:rPr lang="en-US" sz="2400" dirty="0">
                <a:sym typeface="Wingdings" panose="05000000000000000000" pitchFamily="2" charset="2"/>
              </a:rPr>
              <a:t> dung </a:t>
            </a:r>
            <a:r>
              <a:rPr lang="en-US" sz="2400" dirty="0" err="1">
                <a:sym typeface="Wingdings" panose="05000000000000000000" pitchFamily="2" charset="2"/>
              </a:rPr>
              <a:t>tích</a:t>
            </a:r>
            <a:r>
              <a:rPr lang="en-US" sz="2400" dirty="0">
                <a:sym typeface="Wingdings" panose="05000000000000000000" pitchFamily="2" charset="2"/>
              </a:rPr>
              <a:t> </a:t>
            </a:r>
            <a:r>
              <a:rPr lang="en-US" sz="2400" dirty="0" err="1">
                <a:sym typeface="Wingdings" panose="05000000000000000000" pitchFamily="2" charset="2"/>
              </a:rPr>
              <a:t>cực</a:t>
            </a:r>
            <a:endParaRPr lang="en-US" sz="2400" dirty="0"/>
          </a:p>
        </p:txBody>
      </p:sp>
    </p:spTree>
    <p:extLst>
      <p:ext uri="{BB962C8B-B14F-4D97-AF65-F5344CB8AC3E}">
        <p14:creationId xmlns:p14="http://schemas.microsoft.com/office/powerpoint/2010/main" val="450716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71" name="Google Shape;71;p2"/>
          <p:cNvSpPr txBox="1"/>
          <p:nvPr/>
        </p:nvSpPr>
        <p:spPr>
          <a:xfrm>
            <a:off x="2203450" y="1780108"/>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dirty="0">
                <a:solidFill>
                  <a:srgbClr val="FFFFFF"/>
                </a:solidFill>
                <a:latin typeface="Times New Roman"/>
                <a:ea typeface="Times New Roman"/>
                <a:cs typeface="Times New Roman"/>
                <a:sym typeface="Times New Roman"/>
              </a:rPr>
              <a:t>1</a:t>
            </a:r>
            <a:endParaRPr sz="4000" dirty="0">
              <a:solidFill>
                <a:schemeClr val="dk1"/>
              </a:solidFill>
              <a:latin typeface="Times New Roman"/>
              <a:ea typeface="Times New Roman"/>
              <a:cs typeface="Times New Roman"/>
              <a:sym typeface="Times New Roman"/>
            </a:endParaRPr>
          </a:p>
        </p:txBody>
      </p:sp>
      <p:sp>
        <p:nvSpPr>
          <p:cNvPr id="77" name="Google Shape;77;p2"/>
          <p:cNvSpPr txBox="1"/>
          <p:nvPr/>
        </p:nvSpPr>
        <p:spPr>
          <a:xfrm>
            <a:off x="2190750" y="3249294"/>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dirty="0">
                <a:solidFill>
                  <a:srgbClr val="FFFFFF"/>
                </a:solidFill>
                <a:latin typeface="Times New Roman"/>
                <a:ea typeface="Times New Roman"/>
                <a:cs typeface="Times New Roman"/>
                <a:sym typeface="Times New Roman"/>
              </a:rPr>
              <a:t>2</a:t>
            </a:r>
            <a:endParaRPr sz="4000" dirty="0">
              <a:solidFill>
                <a:schemeClr val="dk1"/>
              </a:solidFill>
              <a:latin typeface="Times New Roman"/>
              <a:ea typeface="Times New Roman"/>
              <a:cs typeface="Times New Roman"/>
              <a:sym typeface="Times New Roman"/>
            </a:endParaRPr>
          </a:p>
        </p:txBody>
      </p:sp>
      <p:sp>
        <p:nvSpPr>
          <p:cNvPr id="83" name="Google Shape;83;p2"/>
          <p:cNvSpPr txBox="1"/>
          <p:nvPr/>
        </p:nvSpPr>
        <p:spPr>
          <a:xfrm>
            <a:off x="2190750" y="4715383"/>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a:solidFill>
                  <a:srgbClr val="FFFFFF"/>
                </a:solidFill>
                <a:latin typeface="Times New Roman"/>
                <a:ea typeface="Times New Roman"/>
                <a:cs typeface="Times New Roman"/>
                <a:sym typeface="Times New Roman"/>
              </a:rPr>
              <a:t>3</a:t>
            </a:r>
            <a:endParaRPr sz="4000">
              <a:solidFill>
                <a:schemeClr val="dk1"/>
              </a:solidFill>
              <a:latin typeface="Times New Roman"/>
              <a:ea typeface="Times New Roman"/>
              <a:cs typeface="Times New Roman"/>
              <a:sym typeface="Times New Roman"/>
            </a:endParaRPr>
          </a:p>
        </p:txBody>
      </p:sp>
      <p:sp>
        <p:nvSpPr>
          <p:cNvPr id="89" name="Google Shape;89;p2"/>
          <p:cNvSpPr txBox="1">
            <a:spLocks noGrp="1"/>
          </p:cNvSpPr>
          <p:nvPr>
            <p:ph type="sldNum" idx="12"/>
          </p:nvPr>
        </p:nvSpPr>
        <p:spPr>
          <a:xfrm>
            <a:off x="11922886" y="6595154"/>
            <a:ext cx="217170" cy="167004"/>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3" name="Title 2">
            <a:extLst>
              <a:ext uri="{FF2B5EF4-FFF2-40B4-BE49-F238E27FC236}">
                <a16:creationId xmlns:a16="http://schemas.microsoft.com/office/drawing/2014/main" id="{B3548666-7F8F-624E-B9C4-FBB512BB3838}"/>
              </a:ext>
            </a:extLst>
          </p:cNvPr>
          <p:cNvSpPr>
            <a:spLocks noGrp="1"/>
          </p:cNvSpPr>
          <p:nvPr>
            <p:ph type="title"/>
          </p:nvPr>
        </p:nvSpPr>
        <p:spPr>
          <a:xfrm>
            <a:off x="2928551" y="397002"/>
            <a:ext cx="6907427" cy="492443"/>
          </a:xfrm>
        </p:spPr>
        <p:txBody>
          <a:bodyPr/>
          <a:lstStyle/>
          <a:p>
            <a:pPr algn="ctr"/>
            <a:r>
              <a:rPr lang="en-US" dirty="0"/>
              <a:t>Home work </a:t>
            </a:r>
            <a:endParaRPr lang="en-VN" dirty="0"/>
          </a:p>
        </p:txBody>
      </p:sp>
      <p:sp>
        <p:nvSpPr>
          <p:cNvPr id="2" name="TextBox 1">
            <a:extLst>
              <a:ext uri="{FF2B5EF4-FFF2-40B4-BE49-F238E27FC236}">
                <a16:creationId xmlns:a16="http://schemas.microsoft.com/office/drawing/2014/main" id="{03D8D12C-1356-BE54-8C63-1BAEA8707250}"/>
              </a:ext>
            </a:extLst>
          </p:cNvPr>
          <p:cNvSpPr txBox="1"/>
          <p:nvPr/>
        </p:nvSpPr>
        <p:spPr>
          <a:xfrm>
            <a:off x="2358802" y="1456052"/>
            <a:ext cx="5713543" cy="3970318"/>
          </a:xfrm>
          <a:prstGeom prst="rect">
            <a:avLst/>
          </a:prstGeom>
          <a:noFill/>
        </p:spPr>
        <p:txBody>
          <a:bodyPr wrap="square" rtlCol="0">
            <a:spAutoFit/>
          </a:bodyPr>
          <a:lstStyle/>
          <a:p>
            <a:r>
              <a:rPr lang="en-US" sz="2800" dirty="0" err="1"/>
              <a:t>Tạo</a:t>
            </a:r>
            <a:r>
              <a:rPr lang="en-US" sz="2800" dirty="0"/>
              <a:t> </a:t>
            </a:r>
            <a:r>
              <a:rPr lang="en-US" sz="2800" dirty="0" err="1"/>
              <a:t>bảng</a:t>
            </a:r>
            <a:r>
              <a:rPr lang="en-US" sz="2800" dirty="0"/>
              <a:t> candidate: </a:t>
            </a:r>
            <a:br>
              <a:rPr lang="en-US" sz="2800" dirty="0"/>
            </a:br>
            <a:r>
              <a:rPr lang="en-US" sz="2800" dirty="0"/>
              <a:t>- id</a:t>
            </a:r>
          </a:p>
          <a:p>
            <a:pPr marL="285750" indent="-285750">
              <a:buFontTx/>
              <a:buChar char="-"/>
            </a:pPr>
            <a:r>
              <a:rPr lang="en-US" sz="2800" dirty="0"/>
              <a:t>name</a:t>
            </a:r>
          </a:p>
          <a:p>
            <a:pPr marL="285750" indent="-285750">
              <a:buFontTx/>
              <a:buChar char="-"/>
            </a:pPr>
            <a:r>
              <a:rPr lang="en-US" sz="2800" dirty="0"/>
              <a:t>age</a:t>
            </a:r>
          </a:p>
          <a:p>
            <a:pPr marL="285750" indent="-285750">
              <a:buFontTx/>
              <a:buChar char="-"/>
            </a:pPr>
            <a:r>
              <a:rPr lang="en-US" sz="2800" dirty="0"/>
              <a:t>prefer</a:t>
            </a:r>
          </a:p>
          <a:p>
            <a:pPr marL="285750" indent="-285750">
              <a:buFontTx/>
              <a:buChar char="-"/>
            </a:pPr>
            <a:r>
              <a:rPr lang="en-US" sz="2800" dirty="0" err="1"/>
              <a:t>slary</a:t>
            </a:r>
            <a:endParaRPr lang="en-US" sz="2800" dirty="0"/>
          </a:p>
          <a:p>
            <a:pPr marL="285750" indent="-285750">
              <a:buFontTx/>
              <a:buChar char="-"/>
            </a:pPr>
            <a:r>
              <a:rPr lang="en-US" sz="2800" dirty="0"/>
              <a:t>Skill</a:t>
            </a:r>
          </a:p>
          <a:p>
            <a:pPr marL="285750" indent="-285750">
              <a:buFontTx/>
              <a:buChar char="-"/>
            </a:pPr>
            <a:r>
              <a:rPr lang="en-US" sz="2800" dirty="0"/>
              <a:t>cv</a:t>
            </a:r>
          </a:p>
          <a:p>
            <a:endParaRPr lang="en-US" sz="2800" dirty="0"/>
          </a:p>
        </p:txBody>
      </p:sp>
    </p:spTree>
    <p:extLst>
      <p:ext uri="{BB962C8B-B14F-4D97-AF65-F5344CB8AC3E}">
        <p14:creationId xmlns:p14="http://schemas.microsoft.com/office/powerpoint/2010/main" val="3745983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71" name="Google Shape;71;p2"/>
          <p:cNvSpPr txBox="1"/>
          <p:nvPr/>
        </p:nvSpPr>
        <p:spPr>
          <a:xfrm>
            <a:off x="2203450" y="1780108"/>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dirty="0">
                <a:solidFill>
                  <a:srgbClr val="FFFFFF"/>
                </a:solidFill>
                <a:latin typeface="Times New Roman"/>
                <a:ea typeface="Times New Roman"/>
                <a:cs typeface="Times New Roman"/>
                <a:sym typeface="Times New Roman"/>
              </a:rPr>
              <a:t>1</a:t>
            </a:r>
            <a:endParaRPr sz="4000" dirty="0">
              <a:solidFill>
                <a:schemeClr val="dk1"/>
              </a:solidFill>
              <a:latin typeface="Times New Roman"/>
              <a:ea typeface="Times New Roman"/>
              <a:cs typeface="Times New Roman"/>
              <a:sym typeface="Times New Roman"/>
            </a:endParaRPr>
          </a:p>
        </p:txBody>
      </p:sp>
      <p:sp>
        <p:nvSpPr>
          <p:cNvPr id="77" name="Google Shape;77;p2"/>
          <p:cNvSpPr txBox="1"/>
          <p:nvPr/>
        </p:nvSpPr>
        <p:spPr>
          <a:xfrm>
            <a:off x="2190750" y="3249294"/>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dirty="0">
                <a:solidFill>
                  <a:srgbClr val="FFFFFF"/>
                </a:solidFill>
                <a:latin typeface="Times New Roman"/>
                <a:ea typeface="Times New Roman"/>
                <a:cs typeface="Times New Roman"/>
                <a:sym typeface="Times New Roman"/>
              </a:rPr>
              <a:t>2</a:t>
            </a:r>
            <a:endParaRPr sz="4000" dirty="0">
              <a:solidFill>
                <a:schemeClr val="dk1"/>
              </a:solidFill>
              <a:latin typeface="Times New Roman"/>
              <a:ea typeface="Times New Roman"/>
              <a:cs typeface="Times New Roman"/>
              <a:sym typeface="Times New Roman"/>
            </a:endParaRPr>
          </a:p>
        </p:txBody>
      </p:sp>
      <p:sp>
        <p:nvSpPr>
          <p:cNvPr id="83" name="Google Shape;83;p2"/>
          <p:cNvSpPr txBox="1"/>
          <p:nvPr/>
        </p:nvSpPr>
        <p:spPr>
          <a:xfrm>
            <a:off x="2190750" y="4715383"/>
            <a:ext cx="279400"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a:solidFill>
                  <a:srgbClr val="FFFFFF"/>
                </a:solidFill>
                <a:latin typeface="Times New Roman"/>
                <a:ea typeface="Times New Roman"/>
                <a:cs typeface="Times New Roman"/>
                <a:sym typeface="Times New Roman"/>
              </a:rPr>
              <a:t>3</a:t>
            </a:r>
            <a:endParaRPr sz="4000">
              <a:solidFill>
                <a:schemeClr val="dk1"/>
              </a:solidFill>
              <a:latin typeface="Times New Roman"/>
              <a:ea typeface="Times New Roman"/>
              <a:cs typeface="Times New Roman"/>
              <a:sym typeface="Times New Roman"/>
            </a:endParaRPr>
          </a:p>
        </p:txBody>
      </p:sp>
      <p:sp>
        <p:nvSpPr>
          <p:cNvPr id="89" name="Google Shape;89;p2"/>
          <p:cNvSpPr txBox="1">
            <a:spLocks noGrp="1"/>
          </p:cNvSpPr>
          <p:nvPr>
            <p:ph type="sldNum" idx="12"/>
          </p:nvPr>
        </p:nvSpPr>
        <p:spPr>
          <a:xfrm>
            <a:off x="11922886" y="6595154"/>
            <a:ext cx="217170" cy="167004"/>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t>9</a:t>
            </a:fld>
            <a:endParaRPr/>
          </a:p>
        </p:txBody>
      </p:sp>
      <p:sp>
        <p:nvSpPr>
          <p:cNvPr id="3" name="Title 2">
            <a:extLst>
              <a:ext uri="{FF2B5EF4-FFF2-40B4-BE49-F238E27FC236}">
                <a16:creationId xmlns:a16="http://schemas.microsoft.com/office/drawing/2014/main" id="{B3548666-7F8F-624E-B9C4-FBB512BB3838}"/>
              </a:ext>
            </a:extLst>
          </p:cNvPr>
          <p:cNvSpPr>
            <a:spLocks noGrp="1"/>
          </p:cNvSpPr>
          <p:nvPr>
            <p:ph type="title"/>
          </p:nvPr>
        </p:nvSpPr>
        <p:spPr>
          <a:xfrm>
            <a:off x="2928551" y="397002"/>
            <a:ext cx="6907427" cy="492443"/>
          </a:xfrm>
        </p:spPr>
        <p:txBody>
          <a:bodyPr/>
          <a:lstStyle/>
          <a:p>
            <a:pPr algn="ctr"/>
            <a:r>
              <a:rPr lang="en-US" dirty="0"/>
              <a:t>Home work </a:t>
            </a:r>
            <a:endParaRPr lang="en-VN" dirty="0"/>
          </a:p>
        </p:txBody>
      </p:sp>
      <p:sp>
        <p:nvSpPr>
          <p:cNvPr id="2" name="TextBox 1">
            <a:extLst>
              <a:ext uri="{FF2B5EF4-FFF2-40B4-BE49-F238E27FC236}">
                <a16:creationId xmlns:a16="http://schemas.microsoft.com/office/drawing/2014/main" id="{03D8D12C-1356-BE54-8C63-1BAEA8707250}"/>
              </a:ext>
            </a:extLst>
          </p:cNvPr>
          <p:cNvSpPr txBox="1"/>
          <p:nvPr/>
        </p:nvSpPr>
        <p:spPr>
          <a:xfrm>
            <a:off x="2358802" y="1456052"/>
            <a:ext cx="5713543" cy="5262979"/>
          </a:xfrm>
          <a:prstGeom prst="rect">
            <a:avLst/>
          </a:prstGeom>
          <a:noFill/>
        </p:spPr>
        <p:txBody>
          <a:bodyPr wrap="square" rtlCol="0">
            <a:spAutoFit/>
          </a:bodyPr>
          <a:lstStyle/>
          <a:p>
            <a:r>
              <a:rPr lang="en-US" sz="2800" dirty="0" err="1"/>
              <a:t>Tạo</a:t>
            </a:r>
            <a:r>
              <a:rPr lang="en-US" sz="2800" dirty="0"/>
              <a:t> </a:t>
            </a:r>
            <a:r>
              <a:rPr lang="en-US" sz="2800" dirty="0" err="1"/>
              <a:t>bảng</a:t>
            </a:r>
            <a:r>
              <a:rPr lang="en-US" sz="2800" dirty="0"/>
              <a:t> job: </a:t>
            </a:r>
            <a:br>
              <a:rPr lang="en-US" sz="2800" dirty="0"/>
            </a:br>
            <a:r>
              <a:rPr lang="en-US" sz="2800" dirty="0"/>
              <a:t>- id</a:t>
            </a:r>
          </a:p>
          <a:p>
            <a:pPr marL="285750" indent="-285750">
              <a:buFontTx/>
              <a:buChar char="-"/>
            </a:pPr>
            <a:r>
              <a:rPr lang="en-US" sz="2800" dirty="0" err="1"/>
              <a:t>Job_title</a:t>
            </a:r>
            <a:endParaRPr lang="en-US" sz="2800" dirty="0"/>
          </a:p>
          <a:p>
            <a:pPr marL="285750" indent="-285750">
              <a:buFontTx/>
              <a:buChar char="-"/>
            </a:pPr>
            <a:r>
              <a:rPr lang="en-US" sz="2800" dirty="0"/>
              <a:t>favorite</a:t>
            </a:r>
          </a:p>
          <a:p>
            <a:pPr marL="285750" indent="-285750">
              <a:buFontTx/>
              <a:buChar char="-"/>
            </a:pPr>
            <a:r>
              <a:rPr lang="en-US" sz="2800" dirty="0"/>
              <a:t>Tag (</a:t>
            </a:r>
            <a:r>
              <a:rPr lang="en-US" sz="2800" dirty="0" err="1"/>
              <a:t>tạo</a:t>
            </a:r>
            <a:r>
              <a:rPr lang="en-US" sz="2800" dirty="0"/>
              <a:t> </a:t>
            </a:r>
            <a:r>
              <a:rPr lang="en-US" sz="2800" dirty="0" err="1"/>
              <a:t>bảng</a:t>
            </a:r>
            <a:r>
              <a:rPr lang="en-US" sz="2800" dirty="0"/>
              <a:t> tag </a:t>
            </a:r>
            <a:r>
              <a:rPr lang="en-US" sz="2800" dirty="0" err="1"/>
              <a:t>và</a:t>
            </a:r>
            <a:r>
              <a:rPr lang="en-US" sz="2800" dirty="0"/>
              <a:t> them id)</a:t>
            </a:r>
          </a:p>
          <a:p>
            <a:pPr marL="285750" indent="-285750">
              <a:buFontTx/>
              <a:buChar char="-"/>
            </a:pPr>
            <a:r>
              <a:rPr lang="en-US" sz="2800" dirty="0" err="1"/>
              <a:t>Slary_range</a:t>
            </a:r>
            <a:endParaRPr lang="en-US" sz="2800" dirty="0"/>
          </a:p>
          <a:p>
            <a:pPr marL="285750" indent="-285750">
              <a:buFontTx/>
              <a:buChar char="-"/>
            </a:pPr>
            <a:r>
              <a:rPr lang="en-US" sz="2800" dirty="0"/>
              <a:t>Type</a:t>
            </a:r>
          </a:p>
          <a:p>
            <a:pPr marL="285750" indent="-285750">
              <a:buFontTx/>
              <a:buChar char="-"/>
            </a:pPr>
            <a:r>
              <a:rPr lang="en-US" sz="2800" dirty="0"/>
              <a:t>Location</a:t>
            </a:r>
          </a:p>
          <a:p>
            <a:pPr marL="285750" indent="-285750">
              <a:buFontTx/>
              <a:buChar char="-"/>
            </a:pPr>
            <a:r>
              <a:rPr lang="en-US" sz="2800" dirty="0"/>
              <a:t>Desc</a:t>
            </a:r>
          </a:p>
          <a:p>
            <a:pPr marL="285750" indent="-285750">
              <a:buFontTx/>
              <a:buChar char="-"/>
            </a:pPr>
            <a:r>
              <a:rPr lang="en-US" sz="2800" dirty="0" err="1"/>
              <a:t>Company_id</a:t>
            </a:r>
            <a:endParaRPr lang="en-US" sz="2800" dirty="0"/>
          </a:p>
          <a:p>
            <a:pPr marL="285750" indent="-285750">
              <a:buFontTx/>
              <a:buChar char="-"/>
            </a:pPr>
            <a:r>
              <a:rPr lang="en-US" sz="2800" dirty="0" err="1"/>
              <a:t>candidate_cnt</a:t>
            </a:r>
            <a:endParaRPr lang="en-US" sz="2800" dirty="0"/>
          </a:p>
          <a:p>
            <a:endParaRPr lang="en-US" sz="2800" dirty="0"/>
          </a:p>
        </p:txBody>
      </p:sp>
    </p:spTree>
    <p:extLst>
      <p:ext uri="{BB962C8B-B14F-4D97-AF65-F5344CB8AC3E}">
        <p14:creationId xmlns:p14="http://schemas.microsoft.com/office/powerpoint/2010/main" val="211088028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7384</TotalTime>
  <Words>714</Words>
  <Application>Microsoft Office PowerPoint</Application>
  <PresentationFormat>Widescreen</PresentationFormat>
  <Paragraphs>150</Paragraphs>
  <Slides>20</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-apple-system</vt:lpstr>
      <vt:lpstr>Arial</vt:lpstr>
      <vt:lpstr>Calibri</vt:lpstr>
      <vt:lpstr>Consolas</vt:lpstr>
      <vt:lpstr>Lato</vt:lpstr>
      <vt:lpstr>Times New Roman</vt:lpstr>
      <vt:lpstr>Office Theme</vt:lpstr>
      <vt:lpstr>PowerPoint Presentation</vt:lpstr>
      <vt:lpstr>Database</vt:lpstr>
      <vt:lpstr>Database system</vt:lpstr>
      <vt:lpstr>DBMS</vt:lpstr>
      <vt:lpstr>Installation</vt:lpstr>
      <vt:lpstr>Example</vt:lpstr>
      <vt:lpstr>Home work</vt:lpstr>
      <vt:lpstr>Home work </vt:lpstr>
      <vt:lpstr>Home work </vt:lpstr>
      <vt:lpstr>Home work </vt:lpstr>
      <vt:lpstr>Home work </vt:lpstr>
      <vt:lpstr>Day2 + 3: Database</vt:lpstr>
      <vt:lpstr>Day2: JDBC, ORM,  JPA</vt:lpstr>
      <vt:lpstr>Java Database Connectivity(JDBC)</vt:lpstr>
      <vt:lpstr>JDBC Component</vt:lpstr>
      <vt:lpstr>Object Relational Mapping(ORM)</vt:lpstr>
      <vt:lpstr>Java Persistence API (JPA)</vt:lpstr>
      <vt:lpstr>Hibernate Framework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Đặng Thảo</dc:creator>
  <cp:lastModifiedBy>Phú BK</cp:lastModifiedBy>
  <cp:revision>19</cp:revision>
  <dcterms:created xsi:type="dcterms:W3CDTF">2022-02-27T10:11:01Z</dcterms:created>
  <dcterms:modified xsi:type="dcterms:W3CDTF">2022-05-09T14:27:42Z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2021-06-16T00:00:00Z</vt:filetime>
  </property>
  <property fmtid="{D5CDD505-2E9C-101B-9397-08002B2CF9AE}" pid="3" name="Creator">
    <vt:lpwstr>Foxit Software Inc.</vt:lpwstr>
  </property>
  <property fmtid="{D5CDD505-2E9C-101B-9397-08002B2CF9AE}" pid="4" name="LastSaved">
    <vt:filetime>2022-02-27T00:00:00Z</vt:filetime>
  </property>
</Properties>
</file>