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70" r:id="rId6"/>
    <p:sldId id="271" r:id="rId7"/>
    <p:sldId id="268" r:id="rId8"/>
    <p:sldId id="264" r:id="rId9"/>
    <p:sldId id="288" r:id="rId10"/>
    <p:sldId id="274" r:id="rId11"/>
    <p:sldId id="263"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showGuides="1">
      <p:cViewPr varScale="1">
        <p:scale>
          <a:sx n="87" d="100"/>
          <a:sy n="87" d="100"/>
        </p:scale>
        <p:origin x="427" y="58"/>
      </p:cViewPr>
      <p:guideLst>
        <p:guide orient="horz" pos="2160"/>
        <p:guide pos="382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11FBD-9BF4-4007-93B9-57DFA5BB785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3200-F1FF-487E-BD5C-6D098E3502A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D742576-19D7-4EE5-9568-616C56E2D06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35078-3848-4F37-9978-6162C7315A7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D742576-19D7-4EE5-9568-616C56E2D06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35078-3848-4F37-9978-6162C7315A7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D742576-19D7-4EE5-9568-616C56E2D06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35078-3848-4F37-9978-6162C7315A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D742576-19D7-4EE5-9568-616C56E2D06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35078-3848-4F37-9978-6162C7315A7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D742576-19D7-4EE5-9568-616C56E2D06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35078-3848-4F37-9978-6162C7315A7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D742576-19D7-4EE5-9568-616C56E2D06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35078-3848-4F37-9978-6162C7315A7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D742576-19D7-4EE5-9568-616C56E2D06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735078-3848-4F37-9978-6162C7315A7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D742576-19D7-4EE5-9568-616C56E2D06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735078-3848-4F37-9978-6162C7315A7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42576-19D7-4EE5-9568-616C56E2D06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735078-3848-4F37-9978-6162C7315A7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D742576-19D7-4EE5-9568-616C56E2D06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35078-3848-4F37-9978-6162C7315A7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D742576-19D7-4EE5-9568-616C56E2D06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35078-3848-4F37-9978-6162C7315A7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42576-19D7-4EE5-9568-616C56E2D061}"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35078-3848-4F37-9978-6162C7315A7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6"/>
          <p:cNvSpPr/>
          <p:nvPr/>
        </p:nvSpPr>
        <p:spPr>
          <a:xfrm flipH="1">
            <a:off x="241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nvGrpSpPr>
          <p:cNvPr id="12" name="Group 11"/>
          <p:cNvGrpSpPr/>
          <p:nvPr/>
        </p:nvGrpSpPr>
        <p:grpSpPr>
          <a:xfrm>
            <a:off x="0" y="0"/>
            <a:ext cx="1255839" cy="1255839"/>
            <a:chOff x="0" y="0"/>
            <a:chExt cx="1255839" cy="1255839"/>
          </a:xfrm>
        </p:grpSpPr>
        <p:grpSp>
          <p:nvGrpSpPr>
            <p:cNvPr id="13" name="Group 12"/>
            <p:cNvGrpSpPr/>
            <p:nvPr/>
          </p:nvGrpSpPr>
          <p:grpSpPr>
            <a:xfrm flipH="1">
              <a:off x="0" y="0"/>
              <a:ext cx="1014412" cy="1014349"/>
              <a:chOff x="11177587" y="0"/>
              <a:chExt cx="1014412" cy="1014349"/>
            </a:xfrm>
            <a:solidFill>
              <a:schemeClr val="accent2"/>
            </a:solidFill>
          </p:grpSpPr>
          <p:sp>
            <p:nvSpPr>
              <p:cNvPr id="16" name="Freeform: Shape 15"/>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17" name="Freeform: Shape 16"/>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15" name="Freeform: Shape 14"/>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sp>
        <p:nvSpPr>
          <p:cNvPr id="14" name="Title 1"/>
          <p:cNvSpPr txBox="1"/>
          <p:nvPr/>
        </p:nvSpPr>
        <p:spPr>
          <a:xfrm>
            <a:off x="1768767" y="1375364"/>
            <a:ext cx="8316010" cy="790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r>
              <a:rPr lang="vi-VN" altLang="en-US" sz="3200" smtClean="0">
                <a:solidFill>
                  <a:schemeClr val="tx1"/>
                </a:solidFill>
                <a:latin typeface="Times New Roman" panose="02020603050405020304" pitchFamily="18" charset="0"/>
                <a:cs typeface="Times New Roman" panose="02020603050405020304" pitchFamily="18" charset="0"/>
              </a:rPr>
              <a:t>ĐỒ ÁN </a:t>
            </a:r>
            <a:r>
              <a:rPr lang="vi-VN" altLang="en-US" sz="3200" smtClean="0">
                <a:solidFill>
                  <a:schemeClr val="tx1"/>
                </a:solidFill>
                <a:latin typeface="Times New Roman" panose="02020603050405020304" pitchFamily="18" charset="0"/>
                <a:cs typeface="Times New Roman" panose="02020603050405020304" pitchFamily="18" charset="0"/>
              </a:rPr>
              <a:t>2</a:t>
            </a:r>
            <a:endParaRPr lang="vi-VN" altLang="en-US" sz="3200" smtClean="0">
              <a:solidFill>
                <a:schemeClr val="tx1"/>
              </a:solidFill>
              <a:latin typeface="Times New Roman" panose="02020603050405020304" pitchFamily="18" charset="0"/>
              <a:cs typeface="Times New Roman" panose="02020603050405020304" pitchFamily="18" charset="0"/>
            </a:endParaRPr>
          </a:p>
        </p:txBody>
      </p:sp>
      <p:sp>
        <p:nvSpPr>
          <p:cNvPr id="19" name="Subtitle 2"/>
          <p:cNvSpPr txBox="1"/>
          <p:nvPr/>
        </p:nvSpPr>
        <p:spPr>
          <a:xfrm>
            <a:off x="2862776" y="3693647"/>
            <a:ext cx="6404315" cy="233787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80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Sinh viên thực hiện: </a:t>
            </a:r>
            <a:endParaRPr lang="en-US" sz="280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r>
              <a:rPr lang="en-US" sz="280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20004153 Nguyễn Trần Hoàng Phúc</a:t>
            </a:r>
            <a:endPar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r>
              <a:rPr lang="en-US" sz="280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Lớp: ĐH CNTT 2020</a:t>
            </a:r>
            <a:endParaRPr lang="en-US" sz="280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r>
              <a:rPr lang="en-US" sz="280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Khóa: 45</a:t>
            </a:r>
            <a:endParaRPr lang="en-US" sz="280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r>
              <a:rPr lang="en-US" sz="2800">
                <a:solidFill>
                  <a:schemeClr val="tx1"/>
                </a:solidFill>
                <a:latin typeface="Times New Roman" panose="02020603050405020304" pitchFamily="18" charset="0"/>
                <a:ea typeface="Tahoma" panose="020B0604030504040204" pitchFamily="34" charset="0"/>
                <a:cs typeface="Times New Roman" panose="02020603050405020304" pitchFamily="18" charset="0"/>
              </a:rPr>
              <a:t>GVHD: </a:t>
            </a:r>
            <a:r>
              <a:rPr lang="en-US" sz="280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ThS. Nguyễn Văn Hiếu</a:t>
            </a:r>
            <a:endParaRPr lang="en-US" sz="280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endParaRPr lang="en-US" sz="240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0" name="Google Shape;1119;p41"/>
          <p:cNvSpPr txBox="1"/>
          <p:nvPr/>
        </p:nvSpPr>
        <p:spPr>
          <a:xfrm>
            <a:off x="2278039" y="292636"/>
            <a:ext cx="7806738" cy="943114"/>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spcBef>
                <a:spcPts val="0"/>
              </a:spcBef>
              <a:buClr>
                <a:schemeClr val="dk1"/>
              </a:buClr>
              <a:buSzPts val="1100"/>
              <a:buFont typeface="Arial" panose="020B0604020202020204"/>
              <a:buNone/>
            </a:pPr>
            <a:r>
              <a:rPr lang="vi-VN" sz="2000" smtClean="0">
                <a:latin typeface="Times New Roman" panose="02020603050405020304" pitchFamily="18" charset="0"/>
                <a:cs typeface="Times New Roman" panose="02020603050405020304" pitchFamily="18" charset="0"/>
                <a:sym typeface="Oxanium"/>
              </a:rPr>
              <a:t>TRƯỜNG ĐẠI HOC SƯ PHẠM KỸ THUẬT VĨNH LONG</a:t>
            </a:r>
            <a:br>
              <a:rPr lang="vi-VN" sz="2000" smtClean="0">
                <a:latin typeface="Times New Roman" panose="02020603050405020304" pitchFamily="18" charset="0"/>
                <a:cs typeface="Times New Roman" panose="02020603050405020304" pitchFamily="18" charset="0"/>
                <a:sym typeface="Oxanium"/>
              </a:rPr>
            </a:br>
            <a:r>
              <a:rPr lang="vi-VN" sz="2000" u="sng" smtClean="0">
                <a:latin typeface="Times New Roman" panose="02020603050405020304" pitchFamily="18" charset="0"/>
                <a:cs typeface="Times New Roman" panose="02020603050405020304" pitchFamily="18" charset="0"/>
              </a:rPr>
              <a:t>KHOA CÔNG NGHỆ THÔNG TIN</a:t>
            </a:r>
            <a:endParaRPr lang="vi-VN" sz="2000" u="sng">
              <a:latin typeface="Times New Roman" panose="02020603050405020304" pitchFamily="18" charset="0"/>
              <a:cs typeface="Times New Roman" panose="02020603050405020304" pitchFamily="18" charset="0"/>
              <a:sym typeface="Oxanium"/>
            </a:endParaRPr>
          </a:p>
        </p:txBody>
      </p:sp>
      <p:pic>
        <p:nvPicPr>
          <p:cNvPr id="22" name="Picture 21" descr="Đại học Sư phạm Kỹ thuật Vĩnh Long"/>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036612" y="292635"/>
            <a:ext cx="729450" cy="726370"/>
          </a:xfrm>
          <a:prstGeom prst="rect">
            <a:avLst/>
          </a:prstGeom>
          <a:noFill/>
          <a:ln>
            <a:noFill/>
          </a:ln>
        </p:spPr>
      </p:pic>
      <p:sp>
        <p:nvSpPr>
          <p:cNvPr id="2" name="TextBox 1"/>
          <p:cNvSpPr txBox="1"/>
          <p:nvPr/>
        </p:nvSpPr>
        <p:spPr>
          <a:xfrm>
            <a:off x="1537873" y="2391254"/>
            <a:ext cx="9054123" cy="954107"/>
          </a:xfrm>
          <a:prstGeom prst="rect">
            <a:avLst/>
          </a:prstGeom>
          <a:noFill/>
        </p:spPr>
        <p:txBody>
          <a:bodyPr wrap="square" rtlCol="0">
            <a:spAutoFit/>
          </a:bodyPr>
          <a:lstStyle/>
          <a:p>
            <a:pPr algn="ctr"/>
            <a:r>
              <a:rPr lang="en-US" sz="2800" u="sng" smtClean="0">
                <a:latin typeface="Times New Roman" panose="02020603050405020304" pitchFamily="18" charset="0"/>
                <a:cs typeface="Times New Roman" panose="02020603050405020304" pitchFamily="18" charset="0"/>
              </a:rPr>
              <a:t>ĐỀ TÀI</a:t>
            </a:r>
            <a:endParaRPr lang="en-US" sz="2800" u="sng" smtClean="0">
              <a:latin typeface="Times New Roman" panose="02020603050405020304" pitchFamily="18" charset="0"/>
              <a:cs typeface="Times New Roman" panose="02020603050405020304" pitchFamily="18" charset="0"/>
            </a:endParaRPr>
          </a:p>
          <a:p>
            <a:pPr algn="ctr"/>
            <a:r>
              <a:rPr lang="en-US" sz="2800" smtClean="0">
                <a:latin typeface="Times New Roman" panose="02020603050405020304" pitchFamily="18" charset="0"/>
                <a:cs typeface="Times New Roman" panose="02020603050405020304" pitchFamily="18" charset="0"/>
              </a:rPr>
              <a:t>XÂY DỰNG PHẦN MỀM QUẢN LÝ QUÁN TRÀ SỮA </a:t>
            </a:r>
            <a:endParaRPr lang="en-US"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9424" y="703772"/>
            <a:ext cx="10717823" cy="1477328"/>
          </a:xfrm>
          <a:prstGeom prst="rect">
            <a:avLst/>
          </a:prstGeom>
          <a:noFill/>
        </p:spPr>
        <p:txBody>
          <a:bodyPr wrap="square" rtlCol="0">
            <a:spAutoFit/>
          </a:bodyPr>
          <a:lstStyle/>
          <a:p>
            <a:pPr marL="342900" lvl="0" indent="-342900">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Giao diện người dùng thân thiện, dễ </a:t>
            </a:r>
            <a:r>
              <a:rPr lang="vi-VN" sz="2400">
                <a:latin typeface="Times New Roman" panose="02020603050405020304" pitchFamily="18" charset="0"/>
                <a:cs typeface="Times New Roman" panose="02020603050405020304" pitchFamily="18" charset="0"/>
              </a:rPr>
              <a:t>sử </a:t>
            </a:r>
            <a:r>
              <a:rPr lang="vi-VN" sz="2400" smtClean="0">
                <a:latin typeface="Times New Roman" panose="02020603050405020304" pitchFamily="18" charset="0"/>
                <a:cs typeface="Times New Roman" panose="02020603050405020304" pitchFamily="18" charset="0"/>
              </a:rPr>
              <a:t>dụng. </a:t>
            </a:r>
            <a:endParaRPr lang="en-US" sz="240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Truy cập thiết bị </a:t>
            </a:r>
            <a:r>
              <a:rPr lang="vi-VN" sz="2400">
                <a:latin typeface="Times New Roman" panose="02020603050405020304" pitchFamily="18" charset="0"/>
                <a:cs typeface="Times New Roman" panose="02020603050405020304" pitchFamily="18" charset="0"/>
              </a:rPr>
              <a:t>di </a:t>
            </a:r>
            <a:r>
              <a:rPr lang="vi-VN" sz="2400" smtClean="0">
                <a:latin typeface="Times New Roman" panose="02020603050405020304" pitchFamily="18" charset="0"/>
                <a:cs typeface="Times New Roman" panose="02020603050405020304" pitchFamily="18" charset="0"/>
              </a:rPr>
              <a:t>động</a:t>
            </a:r>
            <a:r>
              <a:rPr lang="en-US" sz="2400" smtClean="0">
                <a:latin typeface="Times New Roman" panose="02020603050405020304" pitchFamily="18" charset="0"/>
                <a:cs typeface="Times New Roman" panose="02020603050405020304" pitchFamily="18" charset="0"/>
              </a:rPr>
              <a:t>,</a:t>
            </a:r>
            <a:r>
              <a:rPr lang="vi-VN" sz="2400" smtClean="0">
                <a:latin typeface="Times New Roman" panose="02020603050405020304" pitchFamily="18" charset="0"/>
                <a:cs typeface="Times New Roman" panose="02020603050405020304" pitchFamily="18" charset="0"/>
              </a:rPr>
              <a:t> tối </a:t>
            </a:r>
            <a:r>
              <a:rPr lang="vi-VN" sz="2400">
                <a:latin typeface="Times New Roman" panose="02020603050405020304" pitchFamily="18" charset="0"/>
                <a:cs typeface="Times New Roman" panose="02020603050405020304" pitchFamily="18" charset="0"/>
              </a:rPr>
              <a:t>ưu hóa </a:t>
            </a:r>
            <a:r>
              <a:rPr lang="vi-VN" sz="2400">
                <a:latin typeface="Times New Roman" panose="02020603050405020304" pitchFamily="18" charset="0"/>
                <a:cs typeface="Times New Roman" panose="02020603050405020304" pitchFamily="18" charset="0"/>
              </a:rPr>
              <a:t>trải </a:t>
            </a:r>
            <a:r>
              <a:rPr lang="vi-VN" sz="2400" smtClean="0">
                <a:latin typeface="Times New Roman" panose="02020603050405020304" pitchFamily="18" charset="0"/>
                <a:cs typeface="Times New Roman" panose="02020603050405020304" pitchFamily="18" charset="0"/>
              </a:rPr>
              <a:t>nghiệm</a:t>
            </a:r>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400" smtClean="0">
                <a:latin typeface="Times New Roman" panose="02020603050405020304" pitchFamily="18" charset="0"/>
                <a:cs typeface="Times New Roman" panose="02020603050405020304" pitchFamily="18" charset="0"/>
              </a:rPr>
              <a:t>Quản </a:t>
            </a:r>
            <a:r>
              <a:rPr lang="vi-VN" sz="2400">
                <a:latin typeface="Times New Roman" panose="02020603050405020304" pitchFamily="18" charset="0"/>
                <a:cs typeface="Times New Roman" panose="02020603050405020304" pitchFamily="18" charset="0"/>
              </a:rPr>
              <a:t>lý đơn hàng hiệu quả giúp theo dõi trạng thái và chi tiết </a:t>
            </a:r>
            <a:r>
              <a:rPr lang="vi-VN" sz="2400">
                <a:latin typeface="Times New Roman" panose="02020603050405020304" pitchFamily="18" charset="0"/>
                <a:cs typeface="Times New Roman" panose="02020603050405020304" pitchFamily="18" charset="0"/>
              </a:rPr>
              <a:t>đơn </a:t>
            </a:r>
            <a:r>
              <a:rPr lang="vi-VN" sz="2400" smtClean="0">
                <a:latin typeface="Times New Roman" panose="02020603050405020304" pitchFamily="18" charset="0"/>
                <a:cs typeface="Times New Roman" panose="02020603050405020304" pitchFamily="18" charset="0"/>
              </a:rPr>
              <a:t>hàng. </a:t>
            </a:r>
            <a:endParaRPr lang="en-US" sz="2400">
              <a:latin typeface="Times New Roman" panose="02020603050405020304" pitchFamily="18" charset="0"/>
              <a:cs typeface="Times New Roman" panose="02020603050405020304" pitchFamily="18" charset="0"/>
            </a:endParaRPr>
          </a:p>
          <a:p>
            <a:pPr lvl="0"/>
            <a:endParaRPr lang="en-US"/>
          </a:p>
        </p:txBody>
      </p:sp>
      <p:sp>
        <p:nvSpPr>
          <p:cNvPr id="7" name="TextBox 6"/>
          <p:cNvSpPr txBox="1"/>
          <p:nvPr/>
        </p:nvSpPr>
        <p:spPr>
          <a:xfrm>
            <a:off x="659424" y="61741"/>
            <a:ext cx="3270738" cy="646331"/>
          </a:xfrm>
          <a:prstGeom prst="rect">
            <a:avLst/>
          </a:prstGeom>
          <a:noFill/>
        </p:spPr>
        <p:txBody>
          <a:bodyPr wrap="square" rtlCol="0">
            <a:spAutoFit/>
          </a:bodyPr>
          <a:lstStyle/>
          <a:p>
            <a:r>
              <a:rPr lang="en-US" sz="3600" smtClean="0">
                <a:latin typeface="Times New Roman" panose="02020603050405020304" pitchFamily="18" charset="0"/>
                <a:cs typeface="Times New Roman" panose="02020603050405020304" pitchFamily="18" charset="0"/>
              </a:rPr>
              <a:t>KẾT LUẬN</a:t>
            </a:r>
            <a:endParaRPr lang="en-US" sz="3600">
              <a:latin typeface="Times New Roman" panose="02020603050405020304" pitchFamily="18" charset="0"/>
              <a:cs typeface="Times New Roman" panose="02020603050405020304" pitchFamily="18" charset="0"/>
            </a:endParaRPr>
          </a:p>
        </p:txBody>
      </p:sp>
      <p:pic>
        <p:nvPicPr>
          <p:cNvPr id="8" name="Picture 7"/>
          <p:cNvPicPr/>
          <p:nvPr/>
        </p:nvPicPr>
        <p:blipFill>
          <a:blip r:embed="rId1"/>
          <a:stretch>
            <a:fillRect/>
          </a:stretch>
        </p:blipFill>
        <p:spPr>
          <a:xfrm>
            <a:off x="1371599" y="2181100"/>
            <a:ext cx="8721969" cy="44180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1521" y="5872280"/>
            <a:ext cx="6108200" cy="369332"/>
          </a:xfrm>
          <a:prstGeom prst="rect">
            <a:avLst/>
          </a:prstGeom>
          <a:noFill/>
        </p:spPr>
        <p:txBody>
          <a:bodyPr wrap="square" rtlCol="0">
            <a:spAutoFit/>
          </a:bodyPr>
          <a:lstStyle/>
          <a:p>
            <a:pPr algn="ctr"/>
            <a:r>
              <a:rPr lang="en-US">
                <a:solidFill>
                  <a:schemeClr val="bg1"/>
                </a:solidFill>
                <a:latin typeface="Open Sans" panose="020B0606030504020204" pitchFamily="34" charset="0"/>
              </a:rPr>
              <a:t>You can safely remove this slide.</a:t>
            </a:r>
            <a:endParaRPr lang="en-US">
              <a:solidFill>
                <a:schemeClr val="bg1"/>
              </a:solidFill>
              <a:latin typeface="Open Sans" panose="020B0606030504020204" pitchFamily="34" charset="0"/>
            </a:endParaRPr>
          </a:p>
        </p:txBody>
      </p:sp>
      <p:sp>
        <p:nvSpPr>
          <p:cNvPr id="4" name="TextBox 3"/>
          <p:cNvSpPr txBox="1"/>
          <p:nvPr/>
        </p:nvSpPr>
        <p:spPr>
          <a:xfrm>
            <a:off x="685800" y="474785"/>
            <a:ext cx="5108331" cy="646331"/>
          </a:xfrm>
          <a:prstGeom prst="rect">
            <a:avLst/>
          </a:prstGeom>
          <a:noFill/>
        </p:spPr>
        <p:txBody>
          <a:bodyPr wrap="square" rtlCol="0">
            <a:spAutoFit/>
          </a:bodyPr>
          <a:lstStyle/>
          <a:p>
            <a:r>
              <a:rPr lang="en-US" sz="3600" smtClean="0">
                <a:latin typeface="Times New Roman" panose="02020603050405020304" pitchFamily="18" charset="0"/>
                <a:cs typeface="Times New Roman" panose="02020603050405020304" pitchFamily="18" charset="0"/>
              </a:rPr>
              <a:t>HƯỚNG PHÁT TRIỂN</a:t>
            </a:r>
            <a:endParaRPr lang="en-US" sz="3600">
              <a:latin typeface="Times New Roman" panose="02020603050405020304" pitchFamily="18" charset="0"/>
              <a:cs typeface="Times New Roman" panose="02020603050405020304" pitchFamily="18" charset="0"/>
            </a:endParaRPr>
          </a:p>
        </p:txBody>
      </p:sp>
      <p:sp>
        <p:nvSpPr>
          <p:cNvPr id="5" name="TextBox 4"/>
          <p:cNvSpPr txBox="1"/>
          <p:nvPr/>
        </p:nvSpPr>
        <p:spPr>
          <a:xfrm>
            <a:off x="949569" y="2588757"/>
            <a:ext cx="9434146" cy="1815882"/>
          </a:xfrm>
          <a:prstGeom prst="rect">
            <a:avLst/>
          </a:prstGeom>
          <a:noFill/>
        </p:spPr>
        <p:txBody>
          <a:bodyPr wrap="square" rtlCol="0">
            <a:spAutoFit/>
          </a:bodyPr>
          <a:lstStyle/>
          <a:p>
            <a:pPr marL="457200" indent="-457200">
              <a:buFont typeface="Wingdings" panose="05000000000000000000" pitchFamily="2" charset="2"/>
              <a:buChar char="Ø"/>
            </a:pPr>
            <a:r>
              <a:rPr lang="vi-VN" sz="2800">
                <a:latin typeface="Times New Roman" panose="02020603050405020304" pitchFamily="18" charset="0"/>
                <a:cs typeface="Times New Roman" panose="02020603050405020304" pitchFamily="18" charset="0"/>
              </a:rPr>
              <a:t>Mở rộng thực đơn cập nhật sản phẩm theo mùa hoặc sự kiện</a:t>
            </a:r>
            <a:r>
              <a:rPr lang="vi-VN" sz="2800">
                <a:latin typeface="Times New Roman" panose="02020603050405020304" pitchFamily="18" charset="0"/>
                <a:cs typeface="Times New Roman" panose="02020603050405020304" pitchFamily="18" charset="0"/>
              </a:rPr>
              <a:t>. </a:t>
            </a:r>
            <a:endParaRPr lang="en-US" sz="2800" smtClean="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pPr>
            <a:r>
              <a:rPr lang="vi-VN" sz="2800">
                <a:latin typeface="Times New Roman" panose="02020603050405020304" pitchFamily="18" charset="0"/>
                <a:cs typeface="Times New Roman" panose="02020603050405020304" pitchFamily="18" charset="0"/>
              </a:rPr>
              <a:t>Kết hợp thêm nhiều cổng thanh toán trực tiếp liên kết ngân hàng khác. </a:t>
            </a:r>
            <a:endParaRPr lang="en-US" sz="280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pPr>
            <a:r>
              <a:rPr lang="vi-VN" sz="2800">
                <a:latin typeface="Times New Roman" panose="02020603050405020304" pitchFamily="18" charset="0"/>
                <a:cs typeface="Times New Roman" panose="02020603050405020304" pitchFamily="18" charset="0"/>
              </a:rPr>
              <a:t>Phát triển thêm nhiều chương trình khuyến mãi mới</a:t>
            </a:r>
            <a:r>
              <a:rPr lang="vi-VN" sz="2800">
                <a:latin typeface="Times New Roman" panose="02020603050405020304" pitchFamily="18" charset="0"/>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16"/>
          <p:cNvSpPr/>
          <p:nvPr/>
        </p:nvSpPr>
        <p:spPr>
          <a:xfrm>
            <a:off x="10528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flipH="1">
            <a:off x="10936161" y="0"/>
            <a:ext cx="1255839" cy="1255839"/>
            <a:chOff x="0" y="0"/>
            <a:chExt cx="1255839" cy="1255839"/>
          </a:xfrm>
        </p:grpSpPr>
        <p:grpSp>
          <p:nvGrpSpPr>
            <p:cNvPr id="20" name="Group 19"/>
            <p:cNvGrpSpPr/>
            <p:nvPr/>
          </p:nvGrpSpPr>
          <p:grpSpPr>
            <a:xfrm flipH="1">
              <a:off x="0" y="0"/>
              <a:ext cx="1014412" cy="1014349"/>
              <a:chOff x="11177587" y="0"/>
              <a:chExt cx="1014412" cy="1014349"/>
            </a:xfrm>
            <a:solidFill>
              <a:schemeClr val="accent2"/>
            </a:solidFill>
          </p:grpSpPr>
          <p:sp>
            <p:nvSpPr>
              <p:cNvPr id="22" name="Freeform: Shape 21"/>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23" name="Freeform: Shape 22"/>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21" name="Freeform: Shape 20"/>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sp>
        <p:nvSpPr>
          <p:cNvPr id="2" name="TextBox 1"/>
          <p:cNvSpPr txBox="1"/>
          <p:nvPr/>
        </p:nvSpPr>
        <p:spPr>
          <a:xfrm>
            <a:off x="747344" y="673199"/>
            <a:ext cx="8950571" cy="2677656"/>
          </a:xfrm>
          <a:prstGeom prst="rect">
            <a:avLst/>
          </a:prstGeom>
          <a:noFill/>
        </p:spPr>
        <p:txBody>
          <a:bodyPr wrap="square" rtlCol="0">
            <a:spAutoFit/>
          </a:bodyPr>
          <a:lstStyle/>
          <a:p>
            <a:r>
              <a:rPr lang="en-US" sz="2800" smtClean="0">
                <a:latin typeface="Times New Roman" panose="02020603050405020304" pitchFamily="18" charset="0"/>
                <a:cs typeface="Times New Roman" panose="02020603050405020304" pitchFamily="18" charset="0"/>
              </a:rPr>
              <a:t>NỘI DUNG BÁO CÁO</a:t>
            </a:r>
            <a:endParaRPr lang="vi-VN" sz="2800">
              <a:latin typeface="Times New Roman" panose="02020603050405020304" pitchFamily="18" charset="0"/>
              <a:cs typeface="Times New Roman" panose="02020603050405020304" pitchFamily="18" charset="0"/>
            </a:endParaRPr>
          </a:p>
          <a:p>
            <a:endParaRPr lang="vi-VN" sz="280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smtClean="0">
                <a:latin typeface="Times New Roman" panose="02020603050405020304" pitchFamily="18" charset="0"/>
                <a:cs typeface="Times New Roman" panose="02020603050405020304" pitchFamily="18" charset="0"/>
              </a:rPr>
              <a:t>TỔNG QUAN ĐỀ TÀI</a:t>
            </a:r>
            <a:endParaRPr lang="vi-VN" sz="280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smtClean="0">
                <a:latin typeface="Times New Roman" panose="02020603050405020304" pitchFamily="18" charset="0"/>
                <a:cs typeface="Times New Roman" panose="02020603050405020304" pitchFamily="18" charset="0"/>
              </a:rPr>
              <a:t>CÁC PHẦN MỀM SỬ DỤNG TRONG HỆ THỐNG</a:t>
            </a:r>
            <a:endParaRPr lang="vi-VN" sz="280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smtClean="0">
                <a:latin typeface="Times New Roman" panose="02020603050405020304" pitchFamily="18" charset="0"/>
                <a:cs typeface="Times New Roman" panose="02020603050405020304" pitchFamily="18" charset="0"/>
              </a:rPr>
              <a:t>SƠ ĐỒ CỦA HỆ THỐNG</a:t>
            </a:r>
            <a:endParaRPr lang="en-US" sz="280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smtClean="0">
                <a:latin typeface="Times New Roman" panose="02020603050405020304" pitchFamily="18" charset="0"/>
                <a:cs typeface="Times New Roman" panose="02020603050405020304" pitchFamily="18" charset="0"/>
              </a:rPr>
              <a:t>KẾT </a:t>
            </a:r>
            <a:r>
              <a:rPr lang="en-US" sz="2800" smtClean="0">
                <a:latin typeface="Times New Roman" panose="02020603050405020304" pitchFamily="18" charset="0"/>
                <a:cs typeface="Times New Roman" panose="02020603050405020304" pitchFamily="18" charset="0"/>
              </a:rPr>
              <a:t>LUẬN VÀ HƯỚNG PHÁT TRIỂN</a:t>
            </a:r>
            <a:endParaRPr lang="en-US"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6"/>
          <p:cNvSpPr/>
          <p:nvPr/>
        </p:nvSpPr>
        <p:spPr>
          <a:xfrm flipH="1">
            <a:off x="241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nvGrpSpPr>
          <p:cNvPr id="12" name="Group 11"/>
          <p:cNvGrpSpPr/>
          <p:nvPr/>
        </p:nvGrpSpPr>
        <p:grpSpPr>
          <a:xfrm>
            <a:off x="0" y="0"/>
            <a:ext cx="1255839" cy="1255839"/>
            <a:chOff x="0" y="0"/>
            <a:chExt cx="1255839" cy="1255839"/>
          </a:xfrm>
        </p:grpSpPr>
        <p:grpSp>
          <p:nvGrpSpPr>
            <p:cNvPr id="14" name="Group 13"/>
            <p:cNvGrpSpPr/>
            <p:nvPr/>
          </p:nvGrpSpPr>
          <p:grpSpPr>
            <a:xfrm flipH="1">
              <a:off x="0" y="0"/>
              <a:ext cx="1014412" cy="1014349"/>
              <a:chOff x="11177587" y="0"/>
              <a:chExt cx="1014412" cy="1014349"/>
            </a:xfrm>
            <a:solidFill>
              <a:schemeClr val="accent2"/>
            </a:solidFill>
          </p:grpSpPr>
          <p:sp>
            <p:nvSpPr>
              <p:cNvPr id="16" name="Freeform: Shape 15"/>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23" name="Freeform: Shape 22"/>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15" name="Freeform: Shape 14"/>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sp>
        <p:nvSpPr>
          <p:cNvPr id="5" name="TextBox 4"/>
          <p:cNvSpPr txBox="1"/>
          <p:nvPr/>
        </p:nvSpPr>
        <p:spPr>
          <a:xfrm>
            <a:off x="1361347" y="2409092"/>
            <a:ext cx="6296753" cy="800219"/>
          </a:xfrm>
          <a:prstGeom prst="rect">
            <a:avLst/>
          </a:prstGeom>
          <a:noFill/>
        </p:spPr>
        <p:txBody>
          <a:bodyPr wrap="square" rtlCol="0">
            <a:spAutoFit/>
          </a:bodyPr>
          <a:lstStyle/>
          <a:p>
            <a:r>
              <a:rPr lang="en-US" sz="2800" smtClean="0">
                <a:latin typeface="Times New Roman" panose="02020603050405020304" pitchFamily="18" charset="0"/>
                <a:cs typeface="Times New Roman" panose="02020603050405020304" pitchFamily="18" charset="0"/>
              </a:rPr>
              <a:t>1. TỔNG </a:t>
            </a:r>
            <a:r>
              <a:rPr lang="en-US" sz="2800">
                <a:latin typeface="Times New Roman" panose="02020603050405020304" pitchFamily="18" charset="0"/>
                <a:cs typeface="Times New Roman" panose="02020603050405020304" pitchFamily="18" charset="0"/>
              </a:rPr>
              <a:t>QUAN ĐỀ TÀI</a:t>
            </a:r>
            <a:endParaRPr lang="vi-VN" sz="2800">
              <a:latin typeface="Times New Roman" panose="02020603050405020304" pitchFamily="18" charset="0"/>
              <a:cs typeface="Times New Roman" panose="02020603050405020304" pitchFamily="18" charset="0"/>
            </a:endParaRPr>
          </a:p>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6"/>
          <p:cNvSpPr/>
          <p:nvPr/>
        </p:nvSpPr>
        <p:spPr>
          <a:xfrm flipH="1">
            <a:off x="241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nvGrpSpPr>
          <p:cNvPr id="12" name="Group 11"/>
          <p:cNvGrpSpPr/>
          <p:nvPr/>
        </p:nvGrpSpPr>
        <p:grpSpPr>
          <a:xfrm>
            <a:off x="0" y="0"/>
            <a:ext cx="1255839" cy="1255839"/>
            <a:chOff x="0" y="0"/>
            <a:chExt cx="1255839" cy="1255839"/>
          </a:xfrm>
        </p:grpSpPr>
        <p:grpSp>
          <p:nvGrpSpPr>
            <p:cNvPr id="14" name="Group 13"/>
            <p:cNvGrpSpPr/>
            <p:nvPr/>
          </p:nvGrpSpPr>
          <p:grpSpPr>
            <a:xfrm flipH="1">
              <a:off x="0" y="0"/>
              <a:ext cx="1014412" cy="1014349"/>
              <a:chOff x="11177587" y="0"/>
              <a:chExt cx="1014412" cy="1014349"/>
            </a:xfrm>
            <a:solidFill>
              <a:schemeClr val="accent2"/>
            </a:solidFill>
          </p:grpSpPr>
          <p:sp>
            <p:nvSpPr>
              <p:cNvPr id="16" name="Freeform: Shape 15"/>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23" name="Freeform: Shape 22"/>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15" name="Freeform: Shape 14"/>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sp>
        <p:nvSpPr>
          <p:cNvPr id="9" name="TextBox 8"/>
          <p:cNvSpPr txBox="1"/>
          <p:nvPr/>
        </p:nvSpPr>
        <p:spPr>
          <a:xfrm>
            <a:off x="1255839" y="201922"/>
            <a:ext cx="8995992" cy="2308324"/>
          </a:xfrm>
          <a:prstGeom prst="rect">
            <a:avLst/>
          </a:prstGeom>
          <a:noFill/>
        </p:spPr>
        <p:txBody>
          <a:bodyPr wrap="square" rtlCol="0">
            <a:spAutoFit/>
          </a:bodyPr>
          <a:lstStyle/>
          <a:p>
            <a:pPr marL="342900" indent="-342900">
              <a:buFont typeface="Wingdings" panose="05000000000000000000" pitchFamily="2" charset="2"/>
              <a:buChar char="Ø"/>
            </a:pPr>
            <a:r>
              <a:rPr lang="en-US" sz="3200" smtClean="0">
                <a:latin typeface="Times New Roman" panose="02020603050405020304" pitchFamily="18" charset="0"/>
                <a:cs typeface="Times New Roman" panose="02020603050405020304" pitchFamily="18" charset="0"/>
              </a:rPr>
              <a:t>MỤC TIÊU CỦA </a:t>
            </a:r>
            <a:r>
              <a:rPr lang="en-US" sz="3200" smtClean="0">
                <a:latin typeface="Times New Roman" panose="02020603050405020304" pitchFamily="18" charset="0"/>
                <a:cs typeface="Times New Roman" panose="02020603050405020304" pitchFamily="18" charset="0"/>
              </a:rPr>
              <a:t>ĐỀ </a:t>
            </a:r>
            <a:r>
              <a:rPr lang="en-US" sz="3200" smtClean="0">
                <a:latin typeface="Times New Roman" panose="02020603050405020304" pitchFamily="18" charset="0"/>
                <a:cs typeface="Times New Roman" panose="02020603050405020304" pitchFamily="18" charset="0"/>
              </a:rPr>
              <a:t>TÀI</a:t>
            </a:r>
            <a:endParaRPr lang="en-US" sz="3200" smtClean="0">
              <a:latin typeface="Times New Roman" panose="02020603050405020304" pitchFamily="18" charset="0"/>
              <a:cs typeface="Times New Roman" panose="02020603050405020304" pitchFamily="18" charset="0"/>
            </a:endParaRPr>
          </a:p>
          <a:p>
            <a:endParaRPr lang="en-US" sz="3200" smtClean="0">
              <a:latin typeface="Times New Roman" panose="02020603050405020304" pitchFamily="18" charset="0"/>
              <a:cs typeface="Times New Roman" panose="02020603050405020304" pitchFamily="18" charset="0"/>
            </a:endParaRPr>
          </a:p>
          <a:p>
            <a:pPr lvl="0"/>
            <a:r>
              <a:rPr lang="en-US" sz="2000">
                <a:latin typeface="Times New Roman" panose="02020603050405020304" pitchFamily="18" charset="0"/>
                <a:cs typeface="Times New Roman" panose="02020603050405020304" pitchFamily="18" charset="0"/>
              </a:rPr>
              <a:t>Xây dựng 1 trang web bán trà sữa với giao diện thân thiện và dễ sử dụng</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Thiết kế giao diện trang web để có cấu trúc rõ ràng, gồm trang chính, danh sách sản phẩm, trang chi tiết sản phẩm, trang thanh toán, và trang đăng nhập/đăng ký tài khoản.</a:t>
            </a:r>
            <a:endParaRPr lang="en-US" sz="200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p:txBody>
      </p:sp>
      <p:sp>
        <p:nvSpPr>
          <p:cNvPr id="2" name="Rectangle 1"/>
          <p:cNvSpPr/>
          <p:nvPr/>
        </p:nvSpPr>
        <p:spPr>
          <a:xfrm>
            <a:off x="1732085" y="2558562"/>
            <a:ext cx="8377420" cy="3943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p:nvPr/>
        </p:nvPicPr>
        <p:blipFill>
          <a:blip r:embed="rId1"/>
          <a:stretch>
            <a:fillRect/>
          </a:stretch>
        </p:blipFill>
        <p:spPr>
          <a:xfrm>
            <a:off x="1863969" y="2664069"/>
            <a:ext cx="7983415" cy="375431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6"/>
          <p:cNvSpPr/>
          <p:nvPr/>
        </p:nvSpPr>
        <p:spPr>
          <a:xfrm flipH="1">
            <a:off x="241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nvGrpSpPr>
          <p:cNvPr id="12" name="Group 11"/>
          <p:cNvGrpSpPr/>
          <p:nvPr/>
        </p:nvGrpSpPr>
        <p:grpSpPr>
          <a:xfrm>
            <a:off x="0" y="0"/>
            <a:ext cx="1255839" cy="1255839"/>
            <a:chOff x="0" y="0"/>
            <a:chExt cx="1255839" cy="1255839"/>
          </a:xfrm>
        </p:grpSpPr>
        <p:grpSp>
          <p:nvGrpSpPr>
            <p:cNvPr id="14" name="Group 13"/>
            <p:cNvGrpSpPr/>
            <p:nvPr/>
          </p:nvGrpSpPr>
          <p:grpSpPr>
            <a:xfrm flipH="1">
              <a:off x="0" y="0"/>
              <a:ext cx="1014412" cy="1014349"/>
              <a:chOff x="11177587" y="0"/>
              <a:chExt cx="1014412" cy="1014349"/>
            </a:xfrm>
            <a:solidFill>
              <a:schemeClr val="accent2"/>
            </a:solidFill>
          </p:grpSpPr>
          <p:sp>
            <p:nvSpPr>
              <p:cNvPr id="16" name="Freeform: Shape 15"/>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23" name="Freeform: Shape 22"/>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15" name="Freeform: Shape 14"/>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sp>
        <p:nvSpPr>
          <p:cNvPr id="9" name="TextBox 8"/>
          <p:cNvSpPr txBox="1"/>
          <p:nvPr/>
        </p:nvSpPr>
        <p:spPr>
          <a:xfrm>
            <a:off x="785813" y="2205408"/>
            <a:ext cx="8815387" cy="892552"/>
          </a:xfrm>
          <a:prstGeom prst="rect">
            <a:avLst/>
          </a:prstGeom>
          <a:noFill/>
        </p:spPr>
        <p:txBody>
          <a:bodyPr wrap="square" rtlCol="0">
            <a:spAutoFit/>
          </a:bodyPr>
          <a:lstStyle/>
          <a:p>
            <a:endParaRPr lang="vi-VN" sz="2400"/>
          </a:p>
          <a:p>
            <a:r>
              <a:rPr lang="en-US" sz="2800" smtClean="0">
                <a:latin typeface="Times New Roman" panose="02020603050405020304" pitchFamily="18" charset="0"/>
                <a:cs typeface="Times New Roman" panose="02020603050405020304" pitchFamily="18" charset="0"/>
              </a:rPr>
              <a:t>2. </a:t>
            </a:r>
            <a:r>
              <a:rPr lang="en-US" sz="2800" smtClean="0">
                <a:latin typeface="Times New Roman" panose="02020603050405020304" pitchFamily="18" charset="0"/>
                <a:cs typeface="Times New Roman" panose="02020603050405020304" pitchFamily="18" charset="0"/>
              </a:rPr>
              <a:t>CÁC PHẦN MỀM SỬ DỤNG TRONG HỆ THỐNG</a:t>
            </a:r>
            <a:endParaRPr lang="en-US"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6"/>
          <p:cNvSpPr/>
          <p:nvPr/>
        </p:nvSpPr>
        <p:spPr>
          <a:xfrm flipH="1">
            <a:off x="135793"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nvGrpSpPr>
          <p:cNvPr id="12" name="Group 11"/>
          <p:cNvGrpSpPr/>
          <p:nvPr/>
        </p:nvGrpSpPr>
        <p:grpSpPr>
          <a:xfrm>
            <a:off x="0" y="-8498"/>
            <a:ext cx="1255839" cy="1255839"/>
            <a:chOff x="0" y="0"/>
            <a:chExt cx="1255839" cy="1255839"/>
          </a:xfrm>
        </p:grpSpPr>
        <p:sp>
          <p:nvSpPr>
            <p:cNvPr id="16" name="Freeform: Shape 15"/>
            <p:cNvSpPr/>
            <p:nvPr/>
          </p:nvSpPr>
          <p:spPr>
            <a:xfrm flipH="1">
              <a:off x="0"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sz="2400" dirty="0"/>
            </a:p>
          </p:txBody>
        </p:sp>
        <p:sp>
          <p:nvSpPr>
            <p:cNvPr id="15" name="Freeform: Shape 14"/>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sz="2400" dirty="0"/>
            </a:p>
          </p:txBody>
        </p:sp>
      </p:grpSp>
      <p:sp>
        <p:nvSpPr>
          <p:cNvPr id="4" name="TextBox 3"/>
          <p:cNvSpPr txBox="1"/>
          <p:nvPr/>
        </p:nvSpPr>
        <p:spPr>
          <a:xfrm>
            <a:off x="1255839" y="157756"/>
            <a:ext cx="8229600" cy="1015663"/>
          </a:xfrm>
          <a:prstGeom prst="rect">
            <a:avLst/>
          </a:prstGeom>
          <a:noFill/>
        </p:spPr>
        <p:txBody>
          <a:bodyPr wrap="square" rtlCol="0">
            <a:spAutoFit/>
          </a:bodyPr>
          <a:lstStyle/>
          <a:p>
            <a:r>
              <a:rPr lang="en-US" sz="2000" smtClean="0">
                <a:latin typeface="Times New Roman" panose="02020603050405020304" pitchFamily="18" charset="0"/>
                <a:cs typeface="Times New Roman" panose="02020603050405020304" pitchFamily="18" charset="0"/>
              </a:rPr>
              <a:t>Hệ thống sử dụng ngôn ngữ PHP</a:t>
            </a:r>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Cơ sở dữ liệu được thiết kế trên MySQL</a:t>
            </a:r>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Sử dụng dịch vụ cung cấp hosting web: 000WebHostApp</a:t>
            </a:r>
            <a:endParaRPr lang="en-US" sz="200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1415562" y="1247341"/>
            <a:ext cx="9592408" cy="539572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6"/>
          <p:cNvSpPr/>
          <p:nvPr/>
        </p:nvSpPr>
        <p:spPr>
          <a:xfrm flipH="1">
            <a:off x="241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nvGrpSpPr>
          <p:cNvPr id="11" name="Group 10"/>
          <p:cNvGrpSpPr/>
          <p:nvPr/>
        </p:nvGrpSpPr>
        <p:grpSpPr>
          <a:xfrm>
            <a:off x="34096" y="30439"/>
            <a:ext cx="1255839" cy="1255839"/>
            <a:chOff x="0" y="0"/>
            <a:chExt cx="1255839" cy="1255839"/>
          </a:xfrm>
        </p:grpSpPr>
        <p:grpSp>
          <p:nvGrpSpPr>
            <p:cNvPr id="12" name="Group 11"/>
            <p:cNvGrpSpPr/>
            <p:nvPr/>
          </p:nvGrpSpPr>
          <p:grpSpPr>
            <a:xfrm flipH="1">
              <a:off x="0" y="0"/>
              <a:ext cx="1014412" cy="1014349"/>
              <a:chOff x="11177587" y="0"/>
              <a:chExt cx="1014412" cy="1014349"/>
            </a:xfrm>
            <a:solidFill>
              <a:schemeClr val="accent2"/>
            </a:solidFill>
          </p:grpSpPr>
          <p:sp>
            <p:nvSpPr>
              <p:cNvPr id="14" name="Freeform: Shape 13"/>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15" name="Freeform: Shape 14"/>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13" name="Freeform: Shape 12"/>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sp>
        <p:nvSpPr>
          <p:cNvPr id="2" name="TextBox 1"/>
          <p:cNvSpPr txBox="1"/>
          <p:nvPr/>
        </p:nvSpPr>
        <p:spPr>
          <a:xfrm>
            <a:off x="1289935" y="78973"/>
            <a:ext cx="6559062" cy="523220"/>
          </a:xfrm>
          <a:prstGeom prst="rect">
            <a:avLst/>
          </a:prstGeom>
          <a:noFill/>
        </p:spPr>
        <p:txBody>
          <a:bodyPr wrap="square" rtlCol="0">
            <a:spAutoFit/>
          </a:bodyPr>
          <a:lstStyle/>
          <a:p>
            <a:r>
              <a:rPr lang="en-US" sz="2800" smtClean="0">
                <a:latin typeface="Times New Roman" panose="02020603050405020304" pitchFamily="18" charset="0"/>
                <a:cs typeface="Times New Roman" panose="02020603050405020304" pitchFamily="18" charset="0"/>
              </a:rPr>
              <a:t>3.   </a:t>
            </a:r>
            <a:r>
              <a:rPr lang="en-US" sz="2800" smtClean="0">
                <a:latin typeface="Times New Roman" panose="02020603050405020304" pitchFamily="18" charset="0"/>
                <a:cs typeface="Times New Roman" panose="02020603050405020304" pitchFamily="18" charset="0"/>
              </a:rPr>
              <a:t>SƠ ĐỒ CỦA HỆ THỐNG</a:t>
            </a:r>
            <a:endParaRPr lang="en-US" sz="2800">
              <a:latin typeface="Times New Roman" panose="02020603050405020304" pitchFamily="18" charset="0"/>
              <a:cs typeface="Times New Roman" panose="02020603050405020304" pitchFamily="18" charset="0"/>
            </a:endParaRPr>
          </a:p>
        </p:txBody>
      </p:sp>
      <p:sp>
        <p:nvSpPr>
          <p:cNvPr id="42" name="TextBox 41"/>
          <p:cNvSpPr txBox="1"/>
          <p:nvPr/>
        </p:nvSpPr>
        <p:spPr>
          <a:xfrm>
            <a:off x="1433230" y="500635"/>
            <a:ext cx="2425348" cy="400110"/>
          </a:xfrm>
          <a:prstGeom prst="rect">
            <a:avLst/>
          </a:prstGeom>
          <a:noFill/>
        </p:spPr>
        <p:txBody>
          <a:bodyPr wrap="square" rtlCol="0">
            <a:spAutoFit/>
          </a:bodyPr>
          <a:lstStyle/>
          <a:p>
            <a:r>
              <a:rPr lang="en-US" sz="2000" b="1" smtClean="0">
                <a:latin typeface="Times New Roman" panose="02020603050405020304" pitchFamily="18" charset="0"/>
                <a:cs typeface="Times New Roman" panose="02020603050405020304" pitchFamily="18" charset="0"/>
              </a:rPr>
              <a:t>SƠ ĐỒ USECASE</a:t>
            </a:r>
            <a:endParaRPr lang="en-US" sz="2000" b="1">
              <a:latin typeface="Times New Roman" panose="02020603050405020304" pitchFamily="18" charset="0"/>
              <a:cs typeface="Times New Roman" panose="02020603050405020304" pitchFamily="18" charset="0"/>
            </a:endParaRPr>
          </a:p>
        </p:txBody>
      </p:sp>
      <p:pic>
        <p:nvPicPr>
          <p:cNvPr id="31" name="Picture 30"/>
          <p:cNvPicPr/>
          <p:nvPr/>
        </p:nvPicPr>
        <p:blipFill>
          <a:blip r:embed="rId1"/>
          <a:stretch>
            <a:fillRect/>
          </a:stretch>
        </p:blipFill>
        <p:spPr>
          <a:xfrm>
            <a:off x="1289935" y="939326"/>
            <a:ext cx="10157650" cy="589155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6"/>
          <p:cNvSpPr/>
          <p:nvPr/>
        </p:nvSpPr>
        <p:spPr>
          <a:xfrm flipH="1">
            <a:off x="241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nvGrpSpPr>
          <p:cNvPr id="11" name="Group 10"/>
          <p:cNvGrpSpPr/>
          <p:nvPr/>
        </p:nvGrpSpPr>
        <p:grpSpPr>
          <a:xfrm>
            <a:off x="34096" y="30439"/>
            <a:ext cx="1255839" cy="1255839"/>
            <a:chOff x="0" y="0"/>
            <a:chExt cx="1255839" cy="1255839"/>
          </a:xfrm>
        </p:grpSpPr>
        <p:grpSp>
          <p:nvGrpSpPr>
            <p:cNvPr id="12" name="Group 11"/>
            <p:cNvGrpSpPr/>
            <p:nvPr/>
          </p:nvGrpSpPr>
          <p:grpSpPr>
            <a:xfrm flipH="1">
              <a:off x="0" y="0"/>
              <a:ext cx="1014412" cy="1014349"/>
              <a:chOff x="11177587" y="0"/>
              <a:chExt cx="1014412" cy="1014349"/>
            </a:xfrm>
            <a:solidFill>
              <a:schemeClr val="accent2"/>
            </a:solidFill>
          </p:grpSpPr>
          <p:sp>
            <p:nvSpPr>
              <p:cNvPr id="14" name="Freeform: Shape 13"/>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15" name="Freeform: Shape 14"/>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13" name="Freeform: Shape 12"/>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sp>
        <p:nvSpPr>
          <p:cNvPr id="2" name="TextBox 1"/>
          <p:cNvSpPr txBox="1"/>
          <p:nvPr/>
        </p:nvSpPr>
        <p:spPr>
          <a:xfrm>
            <a:off x="1289935" y="78973"/>
            <a:ext cx="6559062" cy="523220"/>
          </a:xfrm>
          <a:prstGeom prst="rect">
            <a:avLst/>
          </a:prstGeom>
          <a:noFill/>
        </p:spPr>
        <p:txBody>
          <a:bodyPr wrap="square" rtlCol="0">
            <a:spAutoFit/>
          </a:bodyPr>
          <a:lstStyle/>
          <a:p>
            <a:r>
              <a:rPr lang="en-US" sz="2800" smtClean="0">
                <a:latin typeface="Times New Roman" panose="02020603050405020304" pitchFamily="18" charset="0"/>
                <a:cs typeface="Times New Roman" panose="02020603050405020304" pitchFamily="18" charset="0"/>
              </a:rPr>
              <a:t>3.   </a:t>
            </a:r>
            <a:r>
              <a:rPr lang="en-US" sz="2800" smtClean="0">
                <a:latin typeface="Times New Roman" panose="02020603050405020304" pitchFamily="18" charset="0"/>
                <a:cs typeface="Times New Roman" panose="02020603050405020304" pitchFamily="18" charset="0"/>
              </a:rPr>
              <a:t>SƠ ĐỒ CỦA HỆ THỐNG</a:t>
            </a:r>
            <a:endParaRPr lang="en-US" sz="2800">
              <a:latin typeface="Times New Roman" panose="02020603050405020304" pitchFamily="18" charset="0"/>
              <a:cs typeface="Times New Roman" panose="02020603050405020304" pitchFamily="18" charset="0"/>
            </a:endParaRPr>
          </a:p>
        </p:txBody>
      </p:sp>
      <p:sp>
        <p:nvSpPr>
          <p:cNvPr id="42" name="TextBox 41"/>
          <p:cNvSpPr txBox="1"/>
          <p:nvPr/>
        </p:nvSpPr>
        <p:spPr>
          <a:xfrm>
            <a:off x="1433230" y="500635"/>
            <a:ext cx="2425348" cy="400110"/>
          </a:xfrm>
          <a:prstGeom prst="rect">
            <a:avLst/>
          </a:prstGeom>
          <a:noFill/>
        </p:spPr>
        <p:txBody>
          <a:bodyPr wrap="square" rtlCol="0">
            <a:spAutoFit/>
          </a:bodyPr>
          <a:lstStyle/>
          <a:p>
            <a:r>
              <a:rPr lang="en-US" sz="2000" b="1" smtClean="0">
                <a:latin typeface="Times New Roman" panose="02020603050405020304" pitchFamily="18" charset="0"/>
                <a:cs typeface="Times New Roman" panose="02020603050405020304" pitchFamily="18" charset="0"/>
              </a:rPr>
              <a:t>SƠ ĐỒ CLASS</a:t>
            </a:r>
            <a:endParaRPr lang="en-US" sz="2000" b="1">
              <a:latin typeface="Times New Roman" panose="02020603050405020304" pitchFamily="18" charset="0"/>
              <a:cs typeface="Times New Roman" panose="02020603050405020304" pitchFamily="18" charset="0"/>
            </a:endParaRPr>
          </a:p>
        </p:txBody>
      </p:sp>
      <p:pic>
        <p:nvPicPr>
          <p:cNvPr id="16" name="Picture 15"/>
          <p:cNvPicPr/>
          <p:nvPr/>
        </p:nvPicPr>
        <p:blipFill>
          <a:blip r:embed="rId1"/>
          <a:stretch>
            <a:fillRect/>
          </a:stretch>
        </p:blipFill>
        <p:spPr>
          <a:xfrm>
            <a:off x="1048508" y="860820"/>
            <a:ext cx="9581392" cy="57285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a:off x="11345672" y="8791082"/>
            <a:ext cx="1181100"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24" name="Freeform 16"/>
          <p:cNvSpPr/>
          <p:nvPr/>
        </p:nvSpPr>
        <p:spPr>
          <a:xfrm>
            <a:off x="10528300" y="6146800"/>
            <a:ext cx="1422400" cy="711200"/>
          </a:xfrm>
          <a:custGeom>
            <a:avLst/>
            <a:gdLst>
              <a:gd name="connsiteX0" fmla="*/ 812800 w 1625600"/>
              <a:gd name="connsiteY0" fmla="*/ 0 h 812800"/>
              <a:gd name="connsiteX1" fmla="*/ 1625600 w 1625600"/>
              <a:gd name="connsiteY1" fmla="*/ 812800 h 812800"/>
              <a:gd name="connsiteX2" fmla="*/ 1219200 w 1625600"/>
              <a:gd name="connsiteY2" fmla="*/ 812800 h 812800"/>
              <a:gd name="connsiteX3" fmla="*/ 812800 w 1625600"/>
              <a:gd name="connsiteY3" fmla="*/ 406400 h 812800"/>
              <a:gd name="connsiteX4" fmla="*/ 406400 w 1625600"/>
              <a:gd name="connsiteY4" fmla="*/ 812800 h 812800"/>
              <a:gd name="connsiteX5" fmla="*/ 0 w 1625600"/>
              <a:gd name="connsiteY5" fmla="*/ 812800 h 812800"/>
              <a:gd name="connsiteX6" fmla="*/ 812800 w 1625600"/>
              <a:gd name="connsiteY6" fmla="*/ 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5600" h="812800">
                <a:moveTo>
                  <a:pt x="812800" y="0"/>
                </a:moveTo>
                <a:cubicBezTo>
                  <a:pt x="1261697" y="0"/>
                  <a:pt x="1625600" y="363903"/>
                  <a:pt x="1625600" y="812800"/>
                </a:cubicBezTo>
                <a:lnTo>
                  <a:pt x="1219200" y="812800"/>
                </a:lnTo>
                <a:cubicBezTo>
                  <a:pt x="1219200" y="588351"/>
                  <a:pt x="1037249" y="406400"/>
                  <a:pt x="812800" y="406400"/>
                </a:cubicBezTo>
                <a:cubicBezTo>
                  <a:pt x="588351" y="406400"/>
                  <a:pt x="406400" y="588351"/>
                  <a:pt x="406400" y="812800"/>
                </a:cubicBezTo>
                <a:lnTo>
                  <a:pt x="0" y="812800"/>
                </a:lnTo>
                <a:cubicBezTo>
                  <a:pt x="0" y="363903"/>
                  <a:pt x="363903" y="0"/>
                  <a:pt x="8128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p:cNvGrpSpPr/>
          <p:nvPr/>
        </p:nvGrpSpPr>
        <p:grpSpPr>
          <a:xfrm flipH="1">
            <a:off x="10936161" y="0"/>
            <a:ext cx="1255839" cy="1255839"/>
            <a:chOff x="0" y="0"/>
            <a:chExt cx="1255839" cy="1255839"/>
          </a:xfrm>
        </p:grpSpPr>
        <p:grpSp>
          <p:nvGrpSpPr>
            <p:cNvPr id="26" name="Group 25"/>
            <p:cNvGrpSpPr/>
            <p:nvPr/>
          </p:nvGrpSpPr>
          <p:grpSpPr>
            <a:xfrm flipH="1">
              <a:off x="0" y="0"/>
              <a:ext cx="1014412" cy="1014349"/>
              <a:chOff x="11177587" y="0"/>
              <a:chExt cx="1014412" cy="1014349"/>
            </a:xfrm>
            <a:solidFill>
              <a:schemeClr val="accent2"/>
            </a:solidFill>
          </p:grpSpPr>
          <p:sp>
            <p:nvSpPr>
              <p:cNvPr id="28" name="Freeform: Shape 27"/>
              <p:cNvSpPr/>
              <p:nvPr/>
            </p:nvSpPr>
            <p:spPr>
              <a:xfrm>
                <a:off x="11177587" y="0"/>
                <a:ext cx="1014412" cy="1014349"/>
              </a:xfrm>
              <a:custGeom>
                <a:avLst/>
                <a:gdLst>
                  <a:gd name="connsiteX0" fmla="*/ 0 w 1014412"/>
                  <a:gd name="connsiteY0" fmla="*/ 0 h 1014349"/>
                  <a:gd name="connsiteX1" fmla="*/ 1014413 w 1014412"/>
                  <a:gd name="connsiteY1" fmla="*/ 1014349 h 1014349"/>
                  <a:gd name="connsiteX2" fmla="*/ 1014413 w 1014412"/>
                  <a:gd name="connsiteY2" fmla="*/ 0 h 1014349"/>
                  <a:gd name="connsiteX3" fmla="*/ 0 w 1014412"/>
                  <a:gd name="connsiteY3" fmla="*/ 0 h 1014349"/>
                </a:gdLst>
                <a:ahLst/>
                <a:cxnLst>
                  <a:cxn ang="0">
                    <a:pos x="connsiteX0" y="connsiteY0"/>
                  </a:cxn>
                  <a:cxn ang="0">
                    <a:pos x="connsiteX1" y="connsiteY1"/>
                  </a:cxn>
                  <a:cxn ang="0">
                    <a:pos x="connsiteX2" y="connsiteY2"/>
                  </a:cxn>
                  <a:cxn ang="0">
                    <a:pos x="connsiteX3" y="connsiteY3"/>
                  </a:cxn>
                </a:cxnLst>
                <a:rect l="l" t="t" r="r" b="b"/>
                <a:pathLst>
                  <a:path w="1014412" h="1014349">
                    <a:moveTo>
                      <a:pt x="0" y="0"/>
                    </a:moveTo>
                    <a:cubicBezTo>
                      <a:pt x="0" y="560197"/>
                      <a:pt x="454152" y="1014349"/>
                      <a:pt x="1014413" y="1014349"/>
                    </a:cubicBezTo>
                    <a:lnTo>
                      <a:pt x="1014413" y="0"/>
                    </a:lnTo>
                    <a:lnTo>
                      <a:pt x="0" y="0"/>
                    </a:lnTo>
                    <a:close/>
                  </a:path>
                </a:pathLst>
              </a:custGeom>
              <a:noFill/>
              <a:ln w="38100" cap="flat">
                <a:solidFill>
                  <a:schemeClr val="accent2"/>
                </a:solidFill>
                <a:prstDash val="solid"/>
                <a:miter/>
              </a:ln>
            </p:spPr>
            <p:txBody>
              <a:bodyPr rtlCol="0" anchor="ctr"/>
              <a:lstStyle/>
              <a:p>
                <a:endParaRPr lang="en-US" dirty="0"/>
              </a:p>
            </p:txBody>
          </p:sp>
          <p:sp>
            <p:nvSpPr>
              <p:cNvPr id="29" name="Freeform: Shape 28"/>
              <p:cNvSpPr/>
              <p:nvPr/>
            </p:nvSpPr>
            <p:spPr>
              <a:xfrm>
                <a:off x="11557634" y="0"/>
                <a:ext cx="634365" cy="634365"/>
              </a:xfrm>
              <a:custGeom>
                <a:avLst/>
                <a:gdLst>
                  <a:gd name="connsiteX0" fmla="*/ 0 w 634365"/>
                  <a:gd name="connsiteY0" fmla="*/ 0 h 634365"/>
                  <a:gd name="connsiteX1" fmla="*/ 634365 w 634365"/>
                  <a:gd name="connsiteY1" fmla="*/ 634365 h 634365"/>
                  <a:gd name="connsiteX2" fmla="*/ 634365 w 634365"/>
                  <a:gd name="connsiteY2" fmla="*/ 0 h 634365"/>
                  <a:gd name="connsiteX3" fmla="*/ 0 w 634365"/>
                  <a:gd name="connsiteY3" fmla="*/ 0 h 634365"/>
                </a:gdLst>
                <a:ahLst/>
                <a:cxnLst>
                  <a:cxn ang="0">
                    <a:pos x="connsiteX0" y="connsiteY0"/>
                  </a:cxn>
                  <a:cxn ang="0">
                    <a:pos x="connsiteX1" y="connsiteY1"/>
                  </a:cxn>
                  <a:cxn ang="0">
                    <a:pos x="connsiteX2" y="connsiteY2"/>
                  </a:cxn>
                  <a:cxn ang="0">
                    <a:pos x="connsiteX3" y="connsiteY3"/>
                  </a:cxn>
                </a:cxnLst>
                <a:rect l="l" t="t" r="r" b="b"/>
                <a:pathLst>
                  <a:path w="634365" h="634365">
                    <a:moveTo>
                      <a:pt x="0" y="0"/>
                    </a:moveTo>
                    <a:cubicBezTo>
                      <a:pt x="0" y="350330"/>
                      <a:pt x="284035" y="634365"/>
                      <a:pt x="634365" y="634365"/>
                    </a:cubicBezTo>
                    <a:lnTo>
                      <a:pt x="634365" y="0"/>
                    </a:lnTo>
                    <a:lnTo>
                      <a:pt x="0" y="0"/>
                    </a:lnTo>
                    <a:close/>
                  </a:path>
                </a:pathLst>
              </a:custGeom>
              <a:solidFill>
                <a:schemeClr val="accent2"/>
              </a:solidFill>
              <a:ln w="6350" cap="flat">
                <a:noFill/>
                <a:prstDash val="solid"/>
                <a:miter/>
              </a:ln>
            </p:spPr>
            <p:txBody>
              <a:bodyPr rtlCol="0" anchor="ctr"/>
              <a:lstStyle/>
              <a:p>
                <a:endParaRPr lang="en-US" dirty="0"/>
              </a:p>
            </p:txBody>
          </p:sp>
        </p:grpSp>
        <p:sp>
          <p:nvSpPr>
            <p:cNvPr id="27" name="Freeform: Shape 26"/>
            <p:cNvSpPr/>
            <p:nvPr/>
          </p:nvSpPr>
          <p:spPr>
            <a:xfrm flipH="1">
              <a:off x="0" y="0"/>
              <a:ext cx="1255839" cy="1255839"/>
            </a:xfrm>
            <a:custGeom>
              <a:avLst/>
              <a:gdLst>
                <a:gd name="connsiteX0" fmla="*/ 147193 w 1255839"/>
                <a:gd name="connsiteY0" fmla="*/ 0 h 1255839"/>
                <a:gd name="connsiteX1" fmla="*/ 0 w 1255839"/>
                <a:gd name="connsiteY1" fmla="*/ 0 h 1255839"/>
                <a:gd name="connsiteX2" fmla="*/ 1255840 w 1255839"/>
                <a:gd name="connsiteY2" fmla="*/ 1255840 h 1255839"/>
                <a:gd name="connsiteX3" fmla="*/ 1255840 w 1255839"/>
                <a:gd name="connsiteY3" fmla="*/ 1108647 h 1255839"/>
                <a:gd name="connsiteX4" fmla="*/ 147193 w 1255839"/>
                <a:gd name="connsiteY4" fmla="*/ 0 h 125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39" h="1255839">
                  <a:moveTo>
                    <a:pt x="147193" y="0"/>
                  </a:moveTo>
                  <a:lnTo>
                    <a:pt x="0" y="0"/>
                  </a:lnTo>
                  <a:cubicBezTo>
                    <a:pt x="0" y="692468"/>
                    <a:pt x="563372" y="1255840"/>
                    <a:pt x="1255840" y="1255840"/>
                  </a:cubicBezTo>
                  <a:lnTo>
                    <a:pt x="1255840" y="1108647"/>
                  </a:lnTo>
                  <a:cubicBezTo>
                    <a:pt x="644525" y="1108647"/>
                    <a:pt x="147193" y="611315"/>
                    <a:pt x="147193" y="0"/>
                  </a:cubicBezTo>
                  <a:close/>
                </a:path>
              </a:pathLst>
            </a:custGeom>
            <a:solidFill>
              <a:schemeClr val="accent1">
                <a:lumMod val="60000"/>
                <a:lumOff val="40000"/>
              </a:schemeClr>
            </a:solidFill>
            <a:ln w="6350" cap="flat">
              <a:noFill/>
              <a:prstDash val="solid"/>
              <a:miter/>
            </a:ln>
          </p:spPr>
          <p:txBody>
            <a:bodyPr rtlCol="0" anchor="ctr"/>
            <a:lstStyle/>
            <a:p>
              <a:endParaRPr lang="en-US" dirty="0"/>
            </a:p>
          </p:txBody>
        </p:sp>
      </p:grpSp>
      <p:sp>
        <p:nvSpPr>
          <p:cNvPr id="13" name="Title 1"/>
          <p:cNvSpPr txBox="1"/>
          <p:nvPr/>
        </p:nvSpPr>
        <p:spPr>
          <a:xfrm>
            <a:off x="1211812" y="2421551"/>
            <a:ext cx="7079333" cy="1016241"/>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sz="2800" smtClean="0">
                <a:solidFill>
                  <a:schemeClr val="tx1"/>
                </a:solidFill>
                <a:latin typeface="Times New Roman" panose="02020603050405020304" pitchFamily="18" charset="0"/>
                <a:cs typeface="Times New Roman" panose="02020603050405020304" pitchFamily="18" charset="0"/>
              </a:rPr>
              <a:t>4.   KẾT </a:t>
            </a:r>
            <a:r>
              <a:rPr lang="en-US" sz="2800" smtClean="0">
                <a:solidFill>
                  <a:schemeClr val="tx1"/>
                </a:solidFill>
                <a:latin typeface="Times New Roman" panose="02020603050405020304" pitchFamily="18" charset="0"/>
                <a:cs typeface="Times New Roman" panose="02020603050405020304" pitchFamily="18" charset="0"/>
              </a:rPr>
              <a:t>LUẬN VÀ HƯỚNG PHÁT TRIỂN</a:t>
            </a:r>
            <a:endParaRPr lang="en-US" sz="28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1278</Words>
  <Application>WPS Presentation</Application>
  <PresentationFormat>Widescreen</PresentationFormat>
  <Paragraphs>61</Paragraphs>
  <Slides>11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SimSun</vt:lpstr>
      <vt:lpstr>Wingdings</vt:lpstr>
      <vt:lpstr>Oxanium</vt:lpstr>
      <vt:lpstr>Segoe Print</vt:lpstr>
      <vt:lpstr>Times New Roman</vt:lpstr>
      <vt:lpstr>Arial</vt:lpstr>
      <vt:lpstr>Tahoma</vt:lpstr>
      <vt:lpstr>U.S. 101</vt:lpstr>
      <vt:lpstr>Roboto</vt:lpstr>
      <vt:lpstr>Open Sans Light</vt:lpstr>
      <vt:lpstr>Open Sans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ph520</cp:lastModifiedBy>
  <cp:revision>67</cp:revision>
  <dcterms:created xsi:type="dcterms:W3CDTF">2021-12-28T15:11:00Z</dcterms:created>
  <dcterms:modified xsi:type="dcterms:W3CDTF">2023-12-06T05:50:59Z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5F2141EA344741C6B2503E0ED097FFE4_13</vt:lpwstr>
  </property>
  <property fmtid="{D5CDD505-2E9C-101B-9397-08002B2CF9AE}" pid="3" name="KSOProductBuildVer">
    <vt:lpwstr>1033-12.2.0.13306</vt:lpwstr>
  </property>
</Properties>
</file>