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3"/>
    <p:sldId id="257" r:id="rId4"/>
    <p:sldId id="259" r:id="rId5"/>
    <p:sldId id="261"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8"/>
        <p:guide pos="386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25830" y="608965"/>
            <a:ext cx="10107295" cy="2147570"/>
          </a:xfrm>
        </p:spPr>
        <p:txBody>
          <a:bodyPr/>
          <a:lstStyle/>
          <a:p>
            <a:r>
              <a:rPr lang="en-US" altLang="zh-CN" b="1">
                <a:latin typeface="+mn-ea"/>
                <a:cs typeface="+mn-ea"/>
              </a:rPr>
              <a:t>Kh</a:t>
            </a:r>
            <a:r>
              <a:rPr lang="vi-VN" altLang="en-US" b="1">
                <a:latin typeface="+mn-ea"/>
                <a:cs typeface="+mn-ea"/>
              </a:rPr>
              <a:t>ái niệm trạng thái</a:t>
            </a:r>
            <a:endParaRPr lang="vi-VN" altLang="en-US" b="1">
              <a:latin typeface="+mn-ea"/>
              <a:cs typeface="+mn-ea"/>
            </a:endParaRPr>
          </a:p>
          <a:p>
            <a:endParaRPr lang="vi-VN" altLang="en-US" b="1">
              <a:latin typeface="+mn-ea"/>
              <a:cs typeface="+mn-ea"/>
            </a:endParaRPr>
          </a:p>
          <a:p>
            <a:pPr algn="l"/>
            <a:r>
              <a:rPr lang="vi-VN" altLang="en-US" sz="1400" b="1">
                <a:latin typeface="+mn-ea"/>
                <a:cs typeface="+mn-ea"/>
              </a:rPr>
              <a:t>Khái niệm: </a:t>
            </a:r>
            <a:r>
              <a:rPr lang="vi-VN" altLang="en-US" sz="1200">
                <a:latin typeface="+mn-ea"/>
                <a:cs typeface="+mn-ea"/>
              </a:rPr>
              <a:t>Trạng thái của bộ mã hóa tích chập là cấu hình của bộ nhớ tại một thời điểm trong quá trình mã hóa. Mỗi trạng thái tương ứng với một giá trị nhị phân được lưu trữ trong bộ nhớ. Trạng thái của một bộ mã hóa tích chập tỷ lệ 1/n được xác định bởi số lượng nhỏ nhất các bit thông điệp được lưu trữ trong bộ nhớ (trong thanh ghi dịch).</a:t>
            </a:r>
            <a:endParaRPr lang="vi-VN" altLang="en-US" sz="1200">
              <a:latin typeface="+mn-ea"/>
              <a:cs typeface="+mn-ea"/>
            </a:endParaRPr>
          </a:p>
          <a:p>
            <a:pPr algn="l"/>
            <a:r>
              <a:rPr lang="vi-VN" altLang="en-US" sz="1200" b="1">
                <a:latin typeface="+mn-ea"/>
                <a:cs typeface="+mn-ea"/>
              </a:rPr>
              <a:t>Ví dụ: </a:t>
            </a:r>
            <a:r>
              <a:rPr lang="vi-VN" altLang="en-US" sz="1200">
                <a:latin typeface="+mn-ea"/>
                <a:cs typeface="+mn-ea"/>
              </a:rPr>
              <a:t>Bộ mã hóa tích chập của Hình 10.13 có một thanh ghi dịch bao gồm hai ô nhớ. Với mỗi ô nhớ có thể lưu trữ một bit tin nhắn có giá trị 0 hoặc 1, ta có thể thấy rằng bộ mã hóa này có thể ở bất kỳ một trong 2^2 = 4 trạng thái khác nhau, được mô tả trong Bảng 10.5.</a:t>
            </a:r>
            <a:endParaRPr lang="vi-VN" altLang="en-US" sz="1200">
              <a:latin typeface="+mn-ea"/>
              <a:cs typeface="+mn-ea"/>
            </a:endParaRPr>
          </a:p>
        </p:txBody>
      </p:sp>
      <p:pic>
        <p:nvPicPr>
          <p:cNvPr id="4" name="Picture 3"/>
          <p:cNvPicPr>
            <a:picLocks noChangeAspect="1"/>
          </p:cNvPicPr>
          <p:nvPr/>
        </p:nvPicPr>
        <p:blipFill>
          <a:blip r:embed="rId1"/>
          <a:stretch>
            <a:fillRect/>
          </a:stretch>
        </p:blipFill>
        <p:spPr>
          <a:xfrm>
            <a:off x="2966720" y="2705100"/>
            <a:ext cx="5822950" cy="3684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副标题 4"/>
              <p:cNvSpPr>
                <a:spLocks noGrp="1"/>
              </p:cNvSpPr>
              <p:nvPr>
                <p:ph type="subTitle" idx="1"/>
              </p:nvPr>
            </p:nvSpPr>
            <p:spPr>
              <a:xfrm>
                <a:off x="925830" y="608965"/>
                <a:ext cx="10415270" cy="3700145"/>
              </a:xfrm>
            </p:spPr>
            <p:txBody>
              <a:bodyPr>
                <a:normAutofit fontScale="25000"/>
              </a:bodyPr>
              <a:lstStyle/>
              <a:p>
                <a:r>
                  <a:rPr lang="en-US" altLang="zh-CN" sz="6400" b="1">
                    <a:latin typeface="+mn-ea"/>
                    <a:cs typeface="+mn-ea"/>
                  </a:rPr>
                  <a:t>Kh</a:t>
                </a:r>
                <a:r>
                  <a:rPr lang="vi-VN" altLang="en-US" sz="6400" b="1">
                    <a:latin typeface="+mn-ea"/>
                    <a:cs typeface="+mn-ea"/>
                  </a:rPr>
                  <a:t>ái niệm trạng thái</a:t>
                </a:r>
                <a:endParaRPr lang="vi-VN" altLang="en-US" sz="6400" b="1">
                  <a:latin typeface="+mn-ea"/>
                  <a:cs typeface="+mn-ea"/>
                </a:endParaRPr>
              </a:p>
              <a:p>
                <a:endParaRPr lang="vi-VN" altLang="en-US" sz="6400" b="1">
                  <a:latin typeface="+mn-ea"/>
                  <a:cs typeface="+mn-ea"/>
                </a:endParaRPr>
              </a:p>
              <a:p>
                <a:pPr algn="l"/>
                <a:r>
                  <a:rPr lang="vi-VN" altLang="en-US" sz="4800" b="1">
                    <a:latin typeface="+mn-ea"/>
                    <a:cs typeface="+mn-ea"/>
                  </a:rPr>
                  <a:t>Sơ đồ trạng thái:</a:t>
                </a:r>
                <a:r>
                  <a:rPr lang="vi-VN" altLang="en-US" sz="4800">
                    <a:latin typeface="+mn-ea"/>
                    <a:cs typeface="+mn-ea"/>
                  </a:rPr>
                  <a:t> Biểu diễn các trạng thái và chuyển đổi giữa chúng dựa trên đầu vào nhị phân (0 hoặc 1). Các nhánh trong sơ đồ cho biết đầu ra tương ứng khi chuyển từ trạng thái này sang trạng thái khác.</a:t>
                </a:r>
                <a:endParaRPr lang="vi-VN" altLang="en-US" sz="4800">
                  <a:latin typeface="+mn-ea"/>
                  <a:cs typeface="+mn-ea"/>
                </a:endParaRPr>
              </a:p>
              <a:p>
                <a:pPr algn="l"/>
                <a:r>
                  <a:rPr lang="vi-VN" altLang="en-US" sz="4800">
                    <a:latin typeface="+mn-ea"/>
                    <a:cs typeface="+mn-ea"/>
                  </a:rPr>
                  <a:t>Đầu ra của bộ mã hóa được xác định bởi trạng thái hiện tại và đầu vào, cho phép theo dõi kết quả mã hóa cho bất kỳ chuỗi đầu vào nào.</a:t>
                </a:r>
                <a:endParaRPr lang="vi-VN" altLang="en-US" sz="4800">
                  <a:latin typeface="+mn-ea"/>
                  <a:cs typeface="+mn-ea"/>
                </a:endParaRPr>
              </a:p>
              <a:p>
                <a:pPr algn="l"/>
                <a:r>
                  <a:rPr lang="vi-VN" altLang="en-US" sz="4800">
                    <a:latin typeface="+mn-ea"/>
                    <a:cs typeface="+mn-ea"/>
                  </a:rPr>
                  <a:t>Trạng thái của bộ mã hóa tại thời điểm j được ký hiệu là: </a:t>
                </a:r>
                <a:endParaRPr lang="vi-VN" altLang="en-US" sz="4800">
                  <a:latin typeface="+mn-ea"/>
                  <a:cs typeface="+mn-ea"/>
                </a:endParaRPr>
              </a:p>
              <a:p>
                <a:pPr algn="l"/>
                <a:r>
                  <a:rPr lang="vi-VN" altLang="en-US" sz="4800">
                    <a:latin typeface="+mn-ea"/>
                    <a:cs typeface="+mn-ea"/>
                  </a:rPr>
                  <a:t>S =</a:t>
                </a:r>
                <a14:m>
                  <m:oMath xmlns:m="http://schemas.openxmlformats.org/officeDocument/2006/math">
                    <m:sSub>
                      <m:sSubPr>
                        <m:ctrlPr>
                          <a:rPr lang="en-US" altLang="vi-VN" sz="4800" i="1">
                            <a:latin typeface="DejaVu Math TeX Gyre" panose="02000503000000000000" charset="0"/>
                            <a:cs typeface="DejaVu Math TeX Gyre" panose="02000503000000000000" charset="0"/>
                          </a:rPr>
                        </m:ctrlPr>
                      </m:sSubPr>
                      <m:e>
                        <m:r>
                          <a:rPr lang="en-US" altLang="vi-VN" sz="4800" i="1">
                            <a:latin typeface="DejaVu Math TeX Gyre" panose="02000503000000000000" charset="0"/>
                            <a:cs typeface="DejaVu Math TeX Gyre" panose="02000503000000000000" charset="0"/>
                          </a:rPr>
                          <m:t> </m:t>
                        </m:r>
                        <m:r>
                          <a:rPr lang="en-US" altLang="vi-VN" sz="4800" i="1">
                            <a:latin typeface="DejaVu Math TeX Gyre" panose="02000503000000000000" charset="0"/>
                            <a:cs typeface="DejaVu Math TeX Gyre" panose="02000503000000000000" charset="0"/>
                          </a:rPr>
                          <m:t>𝑚</m:t>
                        </m:r>
                      </m:e>
                      <m:sub>
                        <m:r>
                          <a:rPr lang="en-US" altLang="vi-VN" sz="4800" i="1">
                            <a:latin typeface="DejaVu Math TeX Gyre" panose="02000503000000000000" charset="0"/>
                            <a:cs typeface="DejaVu Math TeX Gyre" panose="02000503000000000000" charset="0"/>
                          </a:rPr>
                          <m:t>𝑗−</m:t>
                        </m:r>
                        <m:r>
                          <a:rPr lang="en-US" altLang="vi-VN" sz="4800" i="1">
                            <a:latin typeface="DejaVu Math TeX Gyre" panose="02000503000000000000" charset="0"/>
                            <a:cs typeface="DejaVu Math TeX Gyre" panose="02000503000000000000" charset="0"/>
                          </a:rPr>
                          <m:t>1</m:t>
                        </m:r>
                      </m:sub>
                    </m:sSub>
                  </m:oMath>
                </a14:m>
                <a:r>
                  <a:rPr lang="vi-VN" altLang="en-US" sz="4800">
                    <a:latin typeface="+mn-ea"/>
                    <a:cs typeface="+mn-ea"/>
                  </a:rPr>
                  <a:t>, </a:t>
                </a:r>
                <a14:m>
                  <m:oMath xmlns:m="http://schemas.openxmlformats.org/officeDocument/2006/math">
                    <m:sSub>
                      <m:sSubPr>
                        <m:ctrlPr>
                          <a:rPr lang="en-US" altLang="vi-VN" sz="4800" i="1">
                            <a:latin typeface="DejaVu Math TeX Gyre" panose="02000503000000000000" charset="0"/>
                            <a:cs typeface="DejaVu Math TeX Gyre" panose="02000503000000000000" charset="0"/>
                          </a:rPr>
                        </m:ctrlPr>
                      </m:sSubPr>
                      <m:e>
                        <m:r>
                          <a:rPr lang="en-US" altLang="vi-VN" sz="4800" i="1">
                            <a:latin typeface="DejaVu Math TeX Gyre" panose="02000503000000000000" charset="0"/>
                            <a:cs typeface="DejaVu Math TeX Gyre" panose="02000503000000000000" charset="0"/>
                          </a:rPr>
                          <m:t>𝑚</m:t>
                        </m:r>
                      </m:e>
                      <m:sub>
                        <m:r>
                          <a:rPr lang="en-US" altLang="vi-VN" sz="4800" i="1">
                            <a:latin typeface="DejaVu Math TeX Gyre" panose="02000503000000000000" charset="0"/>
                            <a:cs typeface="DejaVu Math TeX Gyre" panose="02000503000000000000" charset="0"/>
                          </a:rPr>
                          <m:t>𝑗</m:t>
                        </m:r>
                        <m:r>
                          <a:rPr lang="en-US" altLang="vi-VN" sz="4800" i="1">
                            <a:latin typeface="DejaVu Math TeX Gyre" panose="02000503000000000000" charset="0"/>
                            <a:cs typeface="DejaVu Math TeX Gyre" panose="02000503000000000000" charset="0"/>
                          </a:rPr>
                          <m:t>−</m:t>
                        </m:r>
                        <m:r>
                          <a:rPr lang="en-US" altLang="vi-VN" sz="4800" i="1">
                            <a:latin typeface="DejaVu Math TeX Gyre" panose="02000503000000000000" charset="0"/>
                            <a:cs typeface="DejaVu Math TeX Gyre" panose="02000503000000000000" charset="0"/>
                          </a:rPr>
                          <m:t>2</m:t>
                        </m:r>
                      </m:sub>
                    </m:sSub>
                  </m:oMath>
                </a14:m>
                <a:r>
                  <a:rPr lang="vi-VN" altLang="en-US" sz="4800">
                    <a:latin typeface="+mn-ea"/>
                    <a:cs typeface="+mn-ea"/>
                  </a:rPr>
                  <a:t>,...,</a:t>
                </a:r>
                <a14:m>
                  <m:oMath xmlns:m="http://schemas.openxmlformats.org/officeDocument/2006/math">
                    <m:sSub>
                      <m:sSubPr>
                        <m:ctrlPr>
                          <a:rPr lang="en-US" altLang="vi-VN" sz="4800" i="1">
                            <a:latin typeface="DejaVu Math TeX Gyre" panose="02000503000000000000" charset="0"/>
                            <a:cs typeface="DejaVu Math TeX Gyre" panose="02000503000000000000" charset="0"/>
                          </a:rPr>
                        </m:ctrlPr>
                      </m:sSubPr>
                      <m:e>
                        <m:r>
                          <a:rPr lang="en-US" altLang="vi-VN" sz="4800" i="1">
                            <a:latin typeface="DejaVu Math TeX Gyre" panose="02000503000000000000" charset="0"/>
                            <a:cs typeface="DejaVu Math TeX Gyre" panose="02000503000000000000" charset="0"/>
                          </a:rPr>
                          <m:t>𝑚</m:t>
                        </m:r>
                      </m:e>
                      <m:sub>
                        <m:r>
                          <a:rPr lang="en-US" altLang="vi-VN" sz="4800" i="1">
                            <a:latin typeface="DejaVu Math TeX Gyre" panose="02000503000000000000" charset="0"/>
                            <a:cs typeface="DejaVu Math TeX Gyre" panose="02000503000000000000" charset="0"/>
                          </a:rPr>
                          <m:t>𝑗</m:t>
                        </m:r>
                        <m:r>
                          <a:rPr lang="en-US" altLang="vi-VN" sz="4800" i="1">
                            <a:latin typeface="DejaVu Math TeX Gyre" panose="02000503000000000000" charset="0"/>
                            <a:cs typeface="DejaVu Math TeX Gyre" panose="02000503000000000000" charset="0"/>
                          </a:rPr>
                          <m:t>−</m:t>
                        </m:r>
                        <m:r>
                          <a:rPr lang="en-US" altLang="vi-VN" sz="4800" i="1">
                            <a:latin typeface="DejaVu Math TeX Gyre" panose="02000503000000000000" charset="0"/>
                            <a:cs typeface="DejaVu Math TeX Gyre" panose="02000503000000000000" charset="0"/>
                          </a:rPr>
                          <m:t>𝑣</m:t>
                        </m:r>
                        <m:r>
                          <a:rPr lang="en-US" altLang="vi-VN" sz="4800" i="1">
                            <a:latin typeface="DejaVu Math TeX Gyre" panose="02000503000000000000" charset="0"/>
                            <a:cs typeface="DejaVu Math TeX Gyre" panose="02000503000000000000" charset="0"/>
                          </a:rPr>
                          <m:t>+</m:t>
                        </m:r>
                        <m:r>
                          <a:rPr lang="en-US" altLang="vi-VN" sz="4800" i="1">
                            <a:latin typeface="DejaVu Math TeX Gyre" panose="02000503000000000000" charset="0"/>
                            <a:cs typeface="DejaVu Math TeX Gyre" panose="02000503000000000000" charset="0"/>
                          </a:rPr>
                          <m:t>1</m:t>
                        </m:r>
                      </m:sub>
                    </m:sSub>
                  </m:oMath>
                </a14:m>
                <a:r>
                  <a:rPr lang="vi-VN" altLang="en-US" sz="4800">
                    <a:latin typeface="+mn-ea"/>
                    <a:cs typeface="+mn-ea"/>
                  </a:rPr>
                  <a:t> </a:t>
                </a:r>
                <a:endParaRPr lang="vi-VN" altLang="en-US" sz="4800">
                  <a:latin typeface="+mn-ea"/>
                  <a:cs typeface="+mn-ea"/>
                </a:endParaRPr>
              </a:p>
              <a:p>
                <a:pPr algn="l"/>
                <a:r>
                  <a:rPr lang="vi-VN" altLang="en-US" sz="4800">
                    <a:latin typeface="+mn-ea"/>
                    <a:cs typeface="+mn-ea"/>
                  </a:rPr>
                  <a:t>Trong đó:</a:t>
                </a:r>
                <a:endParaRPr lang="vi-VN" altLang="en-US" sz="4800">
                  <a:latin typeface="+mn-ea"/>
                  <a:cs typeface="+mn-ea"/>
                </a:endParaRPr>
              </a:p>
              <a:p>
                <a:pPr algn="l"/>
                <a:r>
                  <a:rPr lang="vi-VN" altLang="en-US" sz="4800">
                    <a:latin typeface="+mn-ea"/>
                    <a:cs typeface="+mn-ea"/>
                  </a:rPr>
                  <a:t>─ </a:t>
                </a:r>
                <a14:m>
                  <m:oMath xmlns:m="http://schemas.openxmlformats.org/officeDocument/2006/math">
                    <m:sSub>
                      <m:sSubPr>
                        <m:ctrlPr>
                          <a:rPr lang="en-US" altLang="vi-VN" sz="4800" i="1">
                            <a:latin typeface="DejaVu Math TeX Gyre" panose="02000503000000000000" charset="0"/>
                            <a:cs typeface="DejaVu Math TeX Gyre" panose="02000503000000000000" charset="0"/>
                          </a:rPr>
                        </m:ctrlPr>
                      </m:sSubPr>
                      <m:e>
                        <m:r>
                          <a:rPr lang="en-US" altLang="vi-VN" sz="4800" i="1">
                            <a:latin typeface="DejaVu Math TeX Gyre" panose="02000503000000000000" charset="0"/>
                            <a:cs typeface="DejaVu Math TeX Gyre" panose="02000503000000000000" charset="0"/>
                          </a:rPr>
                          <m:t>𝑆</m:t>
                        </m:r>
                      </m:e>
                      <m:sub>
                        <m:r>
                          <a:rPr lang="en-US" altLang="vi-VN" sz="4800" i="1">
                            <a:latin typeface="DejaVu Math TeX Gyre" panose="02000503000000000000" charset="0"/>
                            <a:cs typeface="DejaVu Math TeX Gyre" panose="02000503000000000000" charset="0"/>
                          </a:rPr>
                          <m:t>𝑗</m:t>
                        </m:r>
                      </m:sub>
                    </m:sSub>
                  </m:oMath>
                </a14:m>
                <a:r>
                  <a:rPr lang="vi-VN" altLang="en-US" sz="4800">
                    <a:latin typeface="+mn-ea"/>
                    <a:cs typeface="+mn-ea"/>
                  </a:rPr>
                  <a:t> là trạng thái tại thời điểm j.</a:t>
                </a:r>
                <a:endParaRPr lang="vi-VN" altLang="en-US" sz="4800">
                  <a:latin typeface="+mn-ea"/>
                  <a:cs typeface="+mn-ea"/>
                </a:endParaRPr>
              </a:p>
              <a:p>
                <a:pPr algn="l"/>
                <a:r>
                  <a:rPr lang="vi-VN" altLang="en-US" sz="4800">
                    <a:latin typeface="+mn-ea"/>
                    <a:cs typeface="+mn-ea"/>
                  </a:rPr>
                  <a:t>─ </a:t>
                </a:r>
                <a14:m>
                  <m:oMath xmlns:m="http://schemas.openxmlformats.org/officeDocument/2006/math">
                    <m:sSub>
                      <m:sSubPr>
                        <m:ctrlPr>
                          <a:rPr lang="en-US" altLang="vi-VN" sz="4800" i="1">
                            <a:latin typeface="DejaVu Math TeX Gyre" panose="02000503000000000000" charset="0"/>
                            <a:cs typeface="DejaVu Math TeX Gyre" panose="02000503000000000000" charset="0"/>
                          </a:rPr>
                        </m:ctrlPr>
                      </m:sSubPr>
                      <m:e>
                        <m:r>
                          <a:rPr lang="en-US" altLang="vi-VN" sz="4800" i="1">
                            <a:latin typeface="DejaVu Math TeX Gyre" panose="02000503000000000000" charset="0"/>
                            <a:cs typeface="DejaVu Math TeX Gyre" panose="02000503000000000000" charset="0"/>
                          </a:rPr>
                          <m:t>𝑚</m:t>
                        </m:r>
                      </m:e>
                      <m:sub>
                        <m:r>
                          <a:rPr lang="en-US" altLang="vi-VN" sz="4800" i="1">
                            <a:latin typeface="DejaVu Math TeX Gyre" panose="02000503000000000000" charset="0"/>
                            <a:cs typeface="DejaVu Math TeX Gyre" panose="02000503000000000000" charset="0"/>
                          </a:rPr>
                          <m:t>𝑗</m:t>
                        </m:r>
                      </m:sub>
                    </m:sSub>
                    <m:r>
                      <a:rPr lang="en-US" altLang="vi-VN" sz="4800" i="1">
                        <a:latin typeface="DejaVu Math TeX Gyre" panose="02000503000000000000" charset="0"/>
                        <a:cs typeface="DejaVu Math TeX Gyre" panose="02000503000000000000" charset="0"/>
                      </a:rPr>
                      <m:t> </m:t>
                    </m:r>
                  </m:oMath>
                </a14:m>
                <a:r>
                  <a:rPr lang="vi-VN" altLang="en-US" sz="4800">
                    <a:latin typeface="+mn-ea"/>
                    <a:cs typeface="+mn-ea"/>
                  </a:rPr>
                  <a:t>là bit trạng thái tại thời điểm j.</a:t>
                </a:r>
                <a:endParaRPr lang="vi-VN" altLang="en-US" sz="4800">
                  <a:latin typeface="+mn-ea"/>
                  <a:cs typeface="+mn-ea"/>
                </a:endParaRPr>
              </a:p>
              <a:p>
                <a:pPr algn="l"/>
                <a:r>
                  <a:rPr lang="vi-VN" altLang="en-US" sz="4800">
                    <a:latin typeface="+mn-ea"/>
                    <a:cs typeface="+mn-ea"/>
                  </a:rPr>
                  <a:t>─ v là độ dài ràng buộc của bộ mã với v - 1 ≤ j ≤ L.</a:t>
                </a:r>
                <a:endParaRPr lang="vi-VN" altLang="en-US" sz="4800">
                  <a:latin typeface="+mn-ea"/>
                  <a:cs typeface="+mn-ea"/>
                </a:endParaRPr>
              </a:p>
              <a:p>
                <a:pPr algn="l"/>
                <a:r>
                  <a:rPr lang="vi-VN" altLang="en-US" sz="4800">
                    <a:latin typeface="+mn-ea"/>
                    <a:cs typeface="+mn-ea"/>
                  </a:rPr>
                  <a:t>─ L là độ dài chuỗi tin nhắn đầu vào. Nó xác định số lượng bit tin nhắn mà bộ mã sẽ xử lý.</a:t>
                </a:r>
                <a:endParaRPr lang="vi-VN" altLang="en-US" sz="4800">
                  <a:latin typeface="+mn-ea"/>
                  <a:cs typeface="+mn-ea"/>
                </a:endParaRPr>
              </a:p>
            </p:txBody>
          </p:sp>
        </mc:Choice>
        <mc:Fallback>
          <p:sp>
            <p:nvSpPr>
              <p:cNvPr id="5" name="副标题 4"/>
              <p:cNvSpPr>
                <a:spLocks noRot="1" noChangeAspect="1" noMove="1" noResize="1" noEditPoints="1" noAdjustHandles="1" noChangeArrowheads="1" noChangeShapeType="1" noTextEdit="1"/>
              </p:cNvSpPr>
              <p:nvPr>
                <p:ph type="subTitle" idx="1"/>
              </p:nvPr>
            </p:nvSpPr>
            <p:spPr>
              <a:xfrm>
                <a:off x="925830" y="608965"/>
                <a:ext cx="10415270" cy="3700145"/>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25830" y="608965"/>
            <a:ext cx="10415270" cy="375920"/>
          </a:xfrm>
        </p:spPr>
        <p:txBody>
          <a:bodyPr>
            <a:normAutofit/>
          </a:bodyPr>
          <a:lstStyle/>
          <a:p>
            <a:r>
              <a:rPr lang="en-US" altLang="zh-CN" sz="1600" b="1">
                <a:latin typeface="+mn-ea"/>
                <a:cs typeface="+mn-ea"/>
              </a:rPr>
              <a:t>Kh</a:t>
            </a:r>
            <a:r>
              <a:rPr lang="vi-VN" altLang="en-US" sz="1600" b="1">
                <a:latin typeface="+mn-ea"/>
                <a:cs typeface="+mn-ea"/>
              </a:rPr>
              <a:t>ái niệm trạng thái</a:t>
            </a:r>
            <a:endParaRPr lang="vi-VN" altLang="en-US" sz="1600" b="1">
              <a:latin typeface="+mn-ea"/>
              <a:cs typeface="+mn-ea"/>
            </a:endParaRPr>
          </a:p>
          <a:p>
            <a:endParaRPr lang="vi-VN" altLang="en-US" sz="1600" b="1">
              <a:latin typeface="+mn-ea"/>
              <a:cs typeface="+mn-ea"/>
            </a:endParaRPr>
          </a:p>
          <a:p>
            <a:pPr algn="l"/>
            <a:endParaRPr lang="vi-VN" altLang="en-US" sz="1600">
              <a:latin typeface="+mn-ea"/>
              <a:cs typeface="+mn-ea"/>
            </a:endParaRPr>
          </a:p>
        </p:txBody>
      </p:sp>
      <p:pic>
        <p:nvPicPr>
          <p:cNvPr id="2" name="Picture 1"/>
          <p:cNvPicPr>
            <a:picLocks noChangeAspect="1"/>
          </p:cNvPicPr>
          <p:nvPr/>
        </p:nvPicPr>
        <p:blipFill>
          <a:blip r:embed="rId1"/>
          <a:stretch>
            <a:fillRect/>
          </a:stretch>
        </p:blipFill>
        <p:spPr>
          <a:xfrm>
            <a:off x="812165" y="1391285"/>
            <a:ext cx="6756400" cy="4479290"/>
          </a:xfrm>
          <a:prstGeom prst="rect">
            <a:avLst/>
          </a:prstGeom>
        </p:spPr>
      </p:pic>
      <p:sp>
        <p:nvSpPr>
          <p:cNvPr id="3" name="Text Box 2"/>
          <p:cNvSpPr txBox="1"/>
          <p:nvPr/>
        </p:nvSpPr>
        <p:spPr>
          <a:xfrm>
            <a:off x="8026400" y="1821815"/>
            <a:ext cx="4022725" cy="3784600"/>
          </a:xfrm>
          <a:prstGeom prst="rect">
            <a:avLst/>
          </a:prstGeom>
          <a:noFill/>
        </p:spPr>
        <p:txBody>
          <a:bodyPr wrap="square" rtlCol="0">
            <a:spAutoFit/>
          </a:bodyPr>
          <a:p>
            <a:pPr marL="171450" indent="-171450">
              <a:buFont typeface="Arial" panose="02080604020202020204" pitchFamily="34" charset="0"/>
              <a:buChar char="•"/>
            </a:pPr>
            <a:r>
              <a:rPr lang="en-US" sz="1200"/>
              <a:t>Bộ mã hóa tích chập (rate convolutional): Tỷ lệ ½ cho mỗi bit thông điệp đầu vào, bộ mã hóa sẽ tạo ra 2 bit mã ra</a:t>
            </a:r>
            <a:r>
              <a:rPr lang="vi-VN" altLang="en-US" sz="1200"/>
              <a:t>.</a:t>
            </a:r>
            <a:endParaRPr lang="en-US" sz="1200"/>
          </a:p>
          <a:p>
            <a:pPr marL="171450" indent="-171450">
              <a:buFont typeface="Arial" panose="02080604020202020204" pitchFamily="34" charset="0"/>
              <a:buChar char="•"/>
            </a:pPr>
            <a:r>
              <a:rPr lang="en-US" sz="1200"/>
              <a:t>Độ dài ràng buộc (constraint length): bộ mã hóa sẽ lưu trữ thông tin từ 3 bit thông điệp trước đó để xác định trạng thái hiện tại và mã ra.</a:t>
            </a:r>
            <a:endParaRPr lang="en-US" sz="1200"/>
          </a:p>
          <a:p>
            <a:pPr marL="171450" indent="-171450">
              <a:buFont typeface="Arial" panose="02080604020202020204" pitchFamily="34" charset="0"/>
              <a:buChar char="•"/>
            </a:pPr>
            <a:r>
              <a:rPr lang="en-US" sz="1200"/>
              <a:t>Bộ cộng theo mô-đun 2 (Modulo-2 adder): cộng các bit đầu vào theo mô-đun 2, đây là phép toán XOR (hoặc) trong trường hợp mã nhị phân. Kết quả của phép cộng này sẽ xác định giá trị của bit mã ra.</a:t>
            </a:r>
            <a:endParaRPr lang="en-US" sz="1200"/>
          </a:p>
          <a:p>
            <a:pPr marL="171450" indent="-171450">
              <a:buFont typeface="Arial" panose="02080604020202020204" pitchFamily="34" charset="0"/>
              <a:buChar char="•"/>
            </a:pPr>
            <a:r>
              <a:rPr lang="en-US" sz="1200"/>
              <a:t>Đường dẫn 1 (Path 1) và Đường dẫn 2 (Path 2): các đường dẫn mà các tín hiệu có thể đi qua trong bộ mã hóa. Các đường dẫn này kết nối các thành phần khác nhau trong sơ đồ, cho phép các bit thông điệp được xử lý và mã hóa.</a:t>
            </a:r>
            <a:endParaRPr lang="en-US" sz="1200"/>
          </a:p>
          <a:p>
            <a:pPr marL="171450" indent="-171450">
              <a:buFont typeface="Arial" panose="02080604020202020204" pitchFamily="34" charset="0"/>
              <a:buChar char="•"/>
            </a:pPr>
            <a:r>
              <a:rPr lang="en-US" sz="1200"/>
              <a:t>Thanh ghi dịch - Bộ nhớ (Flip-flop): lưu trữ các giá trị bit thông điệp, cho phép bộ mã hóa duy trì trạng thái của nó theo thời gian.</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25830" y="608965"/>
            <a:ext cx="10415270" cy="375920"/>
          </a:xfrm>
        </p:spPr>
        <p:txBody>
          <a:bodyPr>
            <a:normAutofit/>
          </a:bodyPr>
          <a:lstStyle/>
          <a:p>
            <a:r>
              <a:rPr lang="en-US" altLang="zh-CN" sz="1600" b="1">
                <a:latin typeface="+mn-ea"/>
                <a:cs typeface="+mn-ea"/>
              </a:rPr>
              <a:t>Kh</a:t>
            </a:r>
            <a:r>
              <a:rPr lang="vi-VN" altLang="en-US" sz="1600" b="1">
                <a:latin typeface="+mn-ea"/>
                <a:cs typeface="+mn-ea"/>
              </a:rPr>
              <a:t>ái niệm trạng thái</a:t>
            </a:r>
            <a:endParaRPr lang="vi-VN" altLang="en-US" sz="1600" b="1">
              <a:latin typeface="+mn-ea"/>
              <a:cs typeface="+mn-ea"/>
            </a:endParaRPr>
          </a:p>
          <a:p>
            <a:endParaRPr lang="vi-VN" altLang="en-US" sz="1600" b="1">
              <a:latin typeface="+mn-ea"/>
              <a:cs typeface="+mn-ea"/>
            </a:endParaRPr>
          </a:p>
          <a:p>
            <a:pPr algn="l"/>
            <a:endParaRPr lang="vi-VN" altLang="en-US" sz="1600">
              <a:latin typeface="+mn-ea"/>
              <a:cs typeface="+mn-ea"/>
            </a:endParaRPr>
          </a:p>
        </p:txBody>
      </p:sp>
      <p:pic>
        <p:nvPicPr>
          <p:cNvPr id="4" name="Picture 3"/>
          <p:cNvPicPr>
            <a:picLocks noChangeAspect="1"/>
          </p:cNvPicPr>
          <p:nvPr/>
        </p:nvPicPr>
        <p:blipFill>
          <a:blip r:embed="rId1"/>
          <a:stretch>
            <a:fillRect/>
          </a:stretch>
        </p:blipFill>
        <p:spPr>
          <a:xfrm>
            <a:off x="773430" y="1250950"/>
            <a:ext cx="6178550" cy="2917190"/>
          </a:xfrm>
          <a:prstGeom prst="rect">
            <a:avLst/>
          </a:prstGeom>
        </p:spPr>
      </p:pic>
      <p:sp>
        <p:nvSpPr>
          <p:cNvPr id="6" name="Text Box 5"/>
          <p:cNvSpPr txBox="1"/>
          <p:nvPr/>
        </p:nvSpPr>
        <p:spPr>
          <a:xfrm>
            <a:off x="925830" y="4605655"/>
            <a:ext cx="6026150" cy="1568450"/>
          </a:xfrm>
          <a:prstGeom prst="rect">
            <a:avLst/>
          </a:prstGeom>
          <a:noFill/>
        </p:spPr>
        <p:txBody>
          <a:bodyPr wrap="square" rtlCol="0">
            <a:spAutoFit/>
          </a:bodyPr>
          <a:p>
            <a:r>
              <a:rPr lang="vi-VN" altLang="en-US" sz="1200"/>
              <a:t>Ví dụ với hình 10.13, ta có:</a:t>
            </a:r>
            <a:endParaRPr lang="vi-VN" altLang="en-US" sz="1200"/>
          </a:p>
          <a:p>
            <a:r>
              <a:rPr lang="vi-VN" altLang="en-US" sz="1200"/>
              <a:t>L = 5 (chuỗi tin nhắn 10011).</a:t>
            </a:r>
            <a:endParaRPr lang="vi-VN" altLang="en-US" sz="1200"/>
          </a:p>
          <a:p>
            <a:r>
              <a:rPr lang="vi-VN" altLang="en-US" sz="1200"/>
              <a:t>v = 3.</a:t>
            </a:r>
            <a:endParaRPr lang="vi-VN" altLang="en-US" sz="1200"/>
          </a:p>
          <a:p>
            <a:r>
              <a:rPr lang="vi-VN" altLang="en-US" sz="1200"/>
              <a:t>2 (v - 1) bước thời gian đầu bộ mã rời khỏi trạng thái ban đầu (trạng thái không).</a:t>
            </a:r>
            <a:endParaRPr lang="vi-VN" altLang="en-US" sz="1200"/>
          </a:p>
          <a:p>
            <a:r>
              <a:rPr lang="vi-VN" altLang="en-US" sz="1200"/>
              <a:t>2 (v - 1) bước thời gian cuối cùng bộ mã trở về trạng thái ban đầu (trạng thái không).</a:t>
            </a:r>
            <a:endParaRPr lang="vi-VN" altLang="en-US" sz="1200"/>
          </a:p>
          <a:p>
            <a:r>
              <a:rPr lang="vi-VN" altLang="en-US" sz="1200">
                <a:sym typeface="+mn-ea"/>
              </a:rPr>
              <a:t>j = 2, 3, 5.</a:t>
            </a:r>
            <a:endParaRPr lang="vi-VN" altLang="en-US" sz="1200"/>
          </a:p>
        </p:txBody>
      </p:sp>
      <p:graphicFrame>
        <p:nvGraphicFramePr>
          <p:cNvPr id="8" name="Table 7"/>
          <p:cNvGraphicFramePr/>
          <p:nvPr/>
        </p:nvGraphicFramePr>
        <p:xfrm>
          <a:off x="7054215" y="1486535"/>
          <a:ext cx="4623435" cy="4749165"/>
        </p:xfrm>
        <a:graphic>
          <a:graphicData uri="http://schemas.openxmlformats.org/drawingml/2006/table">
            <a:tbl>
              <a:tblPr firstRow="1" bandRow="1">
                <a:tableStyleId>{5C22544A-7EE6-4342-B048-85BDC9FD1C3A}</a:tableStyleId>
              </a:tblPr>
              <a:tblGrid>
                <a:gridCol w="1541145"/>
                <a:gridCol w="1532255"/>
                <a:gridCol w="1550035"/>
              </a:tblGrid>
              <a:tr h="527685">
                <a:tc>
                  <a:txBody>
                    <a:bodyPr/>
                    <a:p>
                      <a:pPr algn="ctr">
                        <a:buNone/>
                      </a:pPr>
                      <a:r>
                        <a:rPr lang="vi-VN" altLang="en-US" sz="1400"/>
                        <a:t>Bit vào</a:t>
                      </a:r>
                      <a:endParaRPr lang="vi-VN" altLang="en-US" sz="1400"/>
                    </a:p>
                  </a:txBody>
                  <a:tcPr anchor="ctr" anchorCtr="0"/>
                </a:tc>
                <a:tc>
                  <a:txBody>
                    <a:bodyPr/>
                    <a:p>
                      <a:pPr algn="ctr">
                        <a:buNone/>
                      </a:pPr>
                      <a:r>
                        <a:rPr lang="vi-VN" altLang="en-US" sz="1400"/>
                        <a:t>Trạng thái hiện tại</a:t>
                      </a:r>
                      <a:endParaRPr lang="vi-VN" altLang="en-US" sz="1400"/>
                    </a:p>
                  </a:txBody>
                  <a:tcPr anchor="ctr" anchorCtr="0"/>
                </a:tc>
                <a:tc>
                  <a:txBody>
                    <a:bodyPr/>
                    <a:p>
                      <a:pPr algn="ctr">
                        <a:buNone/>
                      </a:pPr>
                      <a:r>
                        <a:rPr lang="vi-VN" altLang="en-US" sz="1400"/>
                        <a:t>Trạng thái kế tiếp</a:t>
                      </a:r>
                      <a:endParaRPr lang="vi-VN" altLang="en-US" sz="1400"/>
                    </a:p>
                  </a:txBody>
                  <a:tcPr anchor="ctr" anchorCtr="0"/>
                </a:tc>
              </a:tr>
              <a:tr h="527685">
                <a:tc>
                  <a:txBody>
                    <a:bodyPr/>
                    <a:p>
                      <a:pPr algn="ctr">
                        <a:buNone/>
                      </a:pPr>
                      <a:r>
                        <a:rPr lang="vi-VN" altLang="en-US" sz="1400"/>
                        <a:t>0</a:t>
                      </a:r>
                      <a:endParaRPr lang="vi-VN" altLang="en-US" sz="1400"/>
                    </a:p>
                  </a:txBody>
                  <a:tcPr anchor="ctr" anchorCtr="0"/>
                </a:tc>
                <a:tc>
                  <a:txBody>
                    <a:bodyPr/>
                    <a:p>
                      <a:pPr algn="ctr">
                        <a:buNone/>
                      </a:pPr>
                      <a:r>
                        <a:rPr lang="vi-VN" altLang="en-US" sz="1400"/>
                        <a:t>00</a:t>
                      </a:r>
                      <a:endParaRPr lang="vi-VN" altLang="en-US" sz="1400"/>
                    </a:p>
                  </a:txBody>
                  <a:tcPr anchor="ctr" anchorCtr="0"/>
                </a:tc>
                <a:tc>
                  <a:txBody>
                    <a:bodyPr/>
                    <a:p>
                      <a:pPr algn="ctr">
                        <a:buNone/>
                      </a:pPr>
                      <a:r>
                        <a:rPr lang="en-US" sz="1400"/>
                        <a:t>0</a:t>
                      </a:r>
                      <a:r>
                        <a:rPr lang="vi-VN" altLang="en-US" sz="1400"/>
                        <a:t>0</a:t>
                      </a:r>
                      <a:endParaRPr lang="vi-VN" altLang="en-US" sz="1400"/>
                    </a:p>
                  </a:txBody>
                  <a:tcPr anchor="ctr" anchorCtr="0"/>
                </a:tc>
              </a:tr>
              <a:tr h="527685">
                <a:tc>
                  <a:txBody>
                    <a:bodyPr/>
                    <a:p>
                      <a:pPr algn="ctr">
                        <a:buNone/>
                      </a:pPr>
                      <a:r>
                        <a:rPr lang="vi-VN" altLang="en-US" sz="1400"/>
                        <a:t>1</a:t>
                      </a:r>
                      <a:endParaRPr lang="vi-VN" altLang="en-US" sz="1400"/>
                    </a:p>
                  </a:txBody>
                  <a:tcPr anchor="ctr" anchorCtr="0"/>
                </a:tc>
                <a:tc>
                  <a:txBody>
                    <a:bodyPr/>
                    <a:p>
                      <a:pPr algn="ctr">
                        <a:buNone/>
                      </a:pPr>
                      <a:r>
                        <a:rPr lang="vi-VN" altLang="en-US" sz="1400"/>
                        <a:t>00</a:t>
                      </a:r>
                      <a:endParaRPr lang="vi-VN" altLang="en-US" sz="1400"/>
                    </a:p>
                  </a:txBody>
                  <a:tcPr anchor="ctr" anchorCtr="0"/>
                </a:tc>
                <a:tc>
                  <a:txBody>
                    <a:bodyPr/>
                    <a:p>
                      <a:pPr algn="ctr">
                        <a:buNone/>
                      </a:pPr>
                      <a:r>
                        <a:rPr lang="en-US" sz="1400"/>
                        <a:t>1</a:t>
                      </a:r>
                      <a:r>
                        <a:rPr lang="vi-VN" altLang="en-US" sz="1400"/>
                        <a:t>1</a:t>
                      </a:r>
                      <a:endParaRPr lang="vi-VN" altLang="en-US" sz="1400"/>
                    </a:p>
                  </a:txBody>
                  <a:tcPr anchor="ctr" anchorCtr="0"/>
                </a:tc>
              </a:tr>
              <a:tr h="527685">
                <a:tc>
                  <a:txBody>
                    <a:bodyPr/>
                    <a:p>
                      <a:pPr algn="ctr">
                        <a:buNone/>
                      </a:pPr>
                      <a:r>
                        <a:rPr lang="vi-VN" altLang="en-US" sz="1400"/>
                        <a:t>0</a:t>
                      </a:r>
                      <a:endParaRPr lang="vi-VN" altLang="en-US" sz="1400"/>
                    </a:p>
                  </a:txBody>
                  <a:tcPr anchor="ctr" anchorCtr="0"/>
                </a:tc>
                <a:tc>
                  <a:txBody>
                    <a:bodyPr/>
                    <a:p>
                      <a:pPr algn="ctr">
                        <a:buNone/>
                      </a:pPr>
                      <a:r>
                        <a:rPr lang="en-US" sz="1400"/>
                        <a:t>10</a:t>
                      </a:r>
                      <a:endParaRPr lang="en-US" sz="1400"/>
                    </a:p>
                  </a:txBody>
                  <a:tcPr anchor="ctr" anchorCtr="0"/>
                </a:tc>
                <a:tc>
                  <a:txBody>
                    <a:bodyPr/>
                    <a:p>
                      <a:pPr algn="ctr">
                        <a:buNone/>
                      </a:pPr>
                      <a:r>
                        <a:rPr lang="en-US" sz="1400"/>
                        <a:t>10</a:t>
                      </a:r>
                      <a:endParaRPr lang="en-US" sz="1400"/>
                    </a:p>
                  </a:txBody>
                  <a:tcPr anchor="ctr" anchorCtr="0"/>
                </a:tc>
              </a:tr>
              <a:tr h="527685">
                <a:tc>
                  <a:txBody>
                    <a:bodyPr/>
                    <a:p>
                      <a:pPr algn="ctr">
                        <a:buNone/>
                      </a:pPr>
                      <a:r>
                        <a:rPr lang="vi-VN" altLang="en-US" sz="1400"/>
                        <a:t>1</a:t>
                      </a:r>
                      <a:endParaRPr lang="vi-VN" altLang="en-US" sz="1400"/>
                    </a:p>
                  </a:txBody>
                  <a:tcPr anchor="ctr" anchorCtr="0"/>
                </a:tc>
                <a:tc>
                  <a:txBody>
                    <a:bodyPr/>
                    <a:p>
                      <a:pPr algn="ctr">
                        <a:buNone/>
                      </a:pPr>
                      <a:r>
                        <a:rPr lang="en-US" sz="1400"/>
                        <a:t>10</a:t>
                      </a:r>
                      <a:endParaRPr lang="en-US" sz="1400"/>
                    </a:p>
                  </a:txBody>
                  <a:tcPr anchor="ctr" anchorCtr="0"/>
                </a:tc>
                <a:tc>
                  <a:txBody>
                    <a:bodyPr/>
                    <a:p>
                      <a:pPr algn="ctr">
                        <a:buNone/>
                      </a:pPr>
                      <a:r>
                        <a:rPr lang="en-US" sz="1400"/>
                        <a:t>01</a:t>
                      </a:r>
                      <a:endParaRPr lang="en-US" sz="1400"/>
                    </a:p>
                  </a:txBody>
                  <a:tcPr anchor="ctr" anchorCtr="0"/>
                </a:tc>
              </a:tr>
              <a:tr h="527685">
                <a:tc>
                  <a:txBody>
                    <a:bodyPr/>
                    <a:p>
                      <a:pPr algn="ctr">
                        <a:buNone/>
                      </a:pPr>
                      <a:r>
                        <a:rPr lang="vi-VN" altLang="en-US" sz="1400"/>
                        <a:t>0</a:t>
                      </a:r>
                      <a:endParaRPr lang="vi-VN" altLang="en-US" sz="1400"/>
                    </a:p>
                  </a:txBody>
                  <a:tcPr anchor="ctr" anchorCtr="0"/>
                </a:tc>
                <a:tc>
                  <a:txBody>
                    <a:bodyPr/>
                    <a:p>
                      <a:pPr algn="ctr">
                        <a:buNone/>
                      </a:pPr>
                      <a:r>
                        <a:rPr lang="en-US" sz="1400"/>
                        <a:t>01</a:t>
                      </a:r>
                      <a:endParaRPr lang="en-US" sz="1400"/>
                    </a:p>
                  </a:txBody>
                  <a:tcPr anchor="ctr" anchorCtr="0"/>
                </a:tc>
                <a:tc>
                  <a:txBody>
                    <a:bodyPr/>
                    <a:p>
                      <a:pPr algn="ctr">
                        <a:buNone/>
                      </a:pPr>
                      <a:r>
                        <a:rPr lang="en-US" sz="1400"/>
                        <a:t>11</a:t>
                      </a:r>
                      <a:endParaRPr lang="en-US" sz="1400"/>
                    </a:p>
                  </a:txBody>
                  <a:tcPr anchor="ctr" anchorCtr="0"/>
                </a:tc>
              </a:tr>
              <a:tr h="527685">
                <a:tc>
                  <a:txBody>
                    <a:bodyPr/>
                    <a:p>
                      <a:pPr algn="ctr">
                        <a:buNone/>
                      </a:pPr>
                      <a:r>
                        <a:rPr lang="vi-VN" altLang="en-US" sz="1400"/>
                        <a:t>1</a:t>
                      </a:r>
                      <a:endParaRPr lang="vi-VN" altLang="en-US" sz="1400"/>
                    </a:p>
                  </a:txBody>
                  <a:tcPr anchor="ctr" anchorCtr="0"/>
                </a:tc>
                <a:tc>
                  <a:txBody>
                    <a:bodyPr/>
                    <a:p>
                      <a:pPr algn="ctr">
                        <a:buNone/>
                      </a:pPr>
                      <a:r>
                        <a:rPr lang="en-US" sz="1400"/>
                        <a:t>01</a:t>
                      </a:r>
                      <a:endParaRPr lang="en-US" sz="1400"/>
                    </a:p>
                  </a:txBody>
                  <a:tcPr anchor="ctr" anchorCtr="0"/>
                </a:tc>
                <a:tc>
                  <a:txBody>
                    <a:bodyPr/>
                    <a:p>
                      <a:pPr algn="ctr">
                        <a:buNone/>
                      </a:pPr>
                      <a:r>
                        <a:rPr lang="en-US" sz="1400"/>
                        <a:t>00</a:t>
                      </a:r>
                      <a:endParaRPr lang="en-US" sz="1400"/>
                    </a:p>
                  </a:txBody>
                  <a:tcPr anchor="ctr" anchorCtr="0"/>
                </a:tc>
              </a:tr>
              <a:tr h="527685">
                <a:tc>
                  <a:txBody>
                    <a:bodyPr/>
                    <a:p>
                      <a:pPr algn="ctr">
                        <a:buNone/>
                      </a:pPr>
                      <a:r>
                        <a:rPr lang="vi-VN" altLang="en-US" sz="1400"/>
                        <a:t>0</a:t>
                      </a:r>
                      <a:endParaRPr lang="vi-VN" altLang="en-US" sz="1400"/>
                    </a:p>
                  </a:txBody>
                  <a:tcPr anchor="ctr" anchorCtr="0"/>
                </a:tc>
                <a:tc>
                  <a:txBody>
                    <a:bodyPr/>
                    <a:p>
                      <a:pPr algn="ctr">
                        <a:buNone/>
                      </a:pPr>
                      <a:r>
                        <a:rPr lang="en-US" sz="1400"/>
                        <a:t>11</a:t>
                      </a:r>
                      <a:endParaRPr lang="en-US" sz="1400"/>
                    </a:p>
                  </a:txBody>
                  <a:tcPr anchor="ctr" anchorCtr="0"/>
                </a:tc>
                <a:tc>
                  <a:txBody>
                    <a:bodyPr/>
                    <a:p>
                      <a:pPr algn="ctr">
                        <a:buNone/>
                      </a:pPr>
                      <a:r>
                        <a:rPr lang="en-US" sz="1400"/>
                        <a:t>01</a:t>
                      </a:r>
                      <a:endParaRPr lang="en-US" sz="1400"/>
                    </a:p>
                  </a:txBody>
                  <a:tcPr anchor="ctr" anchorCtr="0"/>
                </a:tc>
              </a:tr>
              <a:tr h="527685">
                <a:tc>
                  <a:txBody>
                    <a:bodyPr/>
                    <a:p>
                      <a:pPr algn="ctr">
                        <a:buNone/>
                      </a:pPr>
                      <a:r>
                        <a:rPr lang="vi-VN" altLang="en-US" sz="1400"/>
                        <a:t>1</a:t>
                      </a:r>
                      <a:endParaRPr lang="vi-VN" altLang="en-US" sz="1400"/>
                    </a:p>
                  </a:txBody>
                  <a:tcPr anchor="ctr" anchorCtr="0"/>
                </a:tc>
                <a:tc>
                  <a:txBody>
                    <a:bodyPr/>
                    <a:p>
                      <a:pPr algn="ctr">
                        <a:buNone/>
                      </a:pPr>
                      <a:r>
                        <a:rPr lang="en-US" sz="1400"/>
                        <a:t>11</a:t>
                      </a:r>
                      <a:endParaRPr lang="en-US" sz="1400"/>
                    </a:p>
                  </a:txBody>
                  <a:tcPr anchor="ctr" anchorCtr="0"/>
                </a:tc>
                <a:tc>
                  <a:txBody>
                    <a:bodyPr/>
                    <a:p>
                      <a:pPr algn="ctr">
                        <a:buNone/>
                      </a:pPr>
                      <a:r>
                        <a:rPr lang="en-US" sz="1400"/>
                        <a:t>10</a:t>
                      </a:r>
                      <a:endParaRPr lang="en-US" sz="1400"/>
                    </a:p>
                  </a:txBody>
                  <a:tcPr anchor="ctr" anchorCtr="0"/>
                </a:tc>
              </a:tr>
            </a:tbl>
          </a:graphicData>
        </a:graphic>
      </p:graphicFrame>
      <p:sp>
        <p:nvSpPr>
          <p:cNvPr id="10" name="Text Box 9"/>
          <p:cNvSpPr txBox="1"/>
          <p:nvPr/>
        </p:nvSpPr>
        <p:spPr>
          <a:xfrm>
            <a:off x="925830" y="4168140"/>
            <a:ext cx="4398010" cy="275590"/>
          </a:xfrm>
          <a:prstGeom prst="rect">
            <a:avLst/>
          </a:prstGeom>
          <a:noFill/>
        </p:spPr>
        <p:txBody>
          <a:bodyPr wrap="square" rtlCol="0">
            <a:spAutoFit/>
          </a:bodyPr>
          <a:p>
            <a:r>
              <a:rPr lang="vi-VN" altLang="en-US" sz="1200" b="1"/>
              <a:t>Bit đầu vào:</a:t>
            </a:r>
            <a:r>
              <a:rPr lang="vi-VN" altLang="en-US" sz="1200"/>
              <a:t> nét liền - 0, nét gạch ngang - 1.</a:t>
            </a:r>
            <a:endParaRPr lang="vi-VN" altLang="en-US" sz="1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2533</Words>
  <Application>WPS Presentation</Application>
  <PresentationFormat>宽屏</PresentationFormat>
  <Paragraphs>94</Paragraphs>
  <Slides>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vt:i4>
      </vt:variant>
    </vt:vector>
  </HeadingPairs>
  <TitlesOfParts>
    <vt:vector size="19" baseType="lpstr">
      <vt:lpstr>Arial</vt:lpstr>
      <vt:lpstr>SimSun</vt:lpstr>
      <vt:lpstr>Wingdings</vt:lpstr>
      <vt:lpstr>DejaVu Sans</vt:lpstr>
      <vt:lpstr>Arial Black</vt:lpstr>
      <vt:lpstr>Microsoft YaHei</vt:lpstr>
      <vt:lpstr>Droid Sans Fallback</vt:lpstr>
      <vt:lpstr>Arial Unicode MS</vt:lpstr>
      <vt:lpstr>SimSun</vt:lpstr>
      <vt:lpstr>SimSun</vt:lpstr>
      <vt:lpstr>Verdana</vt:lpstr>
      <vt:lpstr>Quicksand Light</vt:lpstr>
      <vt:lpstr>DejaVu Math TeX Gyre</vt:lpstr>
      <vt:lpstr>Noto Color Emoji</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slough</cp:lastModifiedBy>
  <cp:revision>11</cp:revision>
  <dcterms:created xsi:type="dcterms:W3CDTF">2024-09-06T00:21:11Z</dcterms:created>
  <dcterms:modified xsi:type="dcterms:W3CDTF">2024-09-06T00:21:11Z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