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76" r:id="rId3"/>
    <p:sldId id="277" r:id="rId4"/>
    <p:sldId id="278" r:id="rId5"/>
    <p:sldId id="279" r:id="rId6"/>
    <p:sldId id="280" r:id="rId7"/>
    <p:sldId id="262" r:id="rId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438"/>
    <a:srgbClr val="3AB824"/>
    <a:srgbClr val="1188DE"/>
    <a:srgbClr val="304B7D"/>
    <a:srgbClr val="10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-5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99E2-B80A-4F6F-99EA-5CE666E0D3C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52D65-B9BC-47E2-A27D-B1DF2E85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414F-3D9D-1944-8D76-ECDE7A3B60CF}" type="datetimeFigureOut">
              <a:rPr kumimoji="1" lang="x-none" altLang="en-US" smtClean="0"/>
              <a:t>4/26/2022</a:t>
            </a:fld>
            <a:endParaRPr kumimoji="1" lang="x-none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x-none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B3CD-3B8F-F24A-A846-377C323B2DFA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25437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1387D09-C103-834B-A43C-BEDAD6633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x-none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2CF11F97-8F8A-8545-9246-DADB5CF2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92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F90F6CB3-972B-014B-866F-6E6C3C82B3BA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FCF5EA6C-4CF7-4C4B-9F10-A6919A394877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D44020A3-9598-2744-8504-DDEC0F64A15B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="" xmlns:a16="http://schemas.microsoft.com/office/drawing/2014/main" id="{B7AE59DE-F6B9-774C-BD36-9CC8D822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="" xmlns:a16="http://schemas.microsoft.com/office/drawing/2014/main" id="{FE20C000-58ED-5E45-872B-9858138E1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21" name="コンテンツ プレースホルダー 20">
            <a:extLst>
              <a:ext uri="{FF2B5EF4-FFF2-40B4-BE49-F238E27FC236}">
                <a16:creationId xmlns="" xmlns:a16="http://schemas.microsoft.com/office/drawing/2014/main" id="{A3BD1AC2-A675-124C-8A84-FC3117A30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23" name="コンテンツ プレースホルダー 22">
            <a:extLst>
              <a:ext uri="{FF2B5EF4-FFF2-40B4-BE49-F238E27FC236}">
                <a16:creationId xmlns="" xmlns:a16="http://schemas.microsoft.com/office/drawing/2014/main" id="{225011C7-39FA-2141-958E-ED99B36F63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250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33FE0FCF-279F-AD47-893F-FB483B85328E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FD3998F1-29F0-0346-9917-63AE23F48CCD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51EBC1DB-1422-8A4C-90A7-325C0860FD3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45BB4FF8-CB67-3543-BE80-5AC60BBEC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="" xmlns:a16="http://schemas.microsoft.com/office/drawing/2014/main" id="{106E7BE1-366A-6342-95A8-631611FEA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11" name="コンテンツ プレースホルダー 22">
            <a:extLst>
              <a:ext uri="{FF2B5EF4-FFF2-40B4-BE49-F238E27FC236}">
                <a16:creationId xmlns="" xmlns:a16="http://schemas.microsoft.com/office/drawing/2014/main" id="{41227B3E-0AA0-F343-99E3-CD216B6188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4" name="コンテンツ プレースホルダー 20">
            <a:extLst>
              <a:ext uri="{FF2B5EF4-FFF2-40B4-BE49-F238E27FC236}">
                <a16:creationId xmlns="" xmlns:a16="http://schemas.microsoft.com/office/drawing/2014/main" id="{24DDB8AF-180F-F54E-AA00-F9C6F1CEAC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415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="" xmlns:a16="http://schemas.microsoft.com/office/drawing/2014/main" id="{68D472BD-9D59-284D-AD32-78030DED2FE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スライド番号プレースホルダー 5">
            <a:extLst>
              <a:ext uri="{FF2B5EF4-FFF2-40B4-BE49-F238E27FC236}">
                <a16:creationId xmlns="" xmlns:a16="http://schemas.microsoft.com/office/drawing/2014/main" id="{9B83B891-245B-CB43-84D8-B6EF783C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1188DE"/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8335FEF4-ED3F-A748-BB6E-3B9D407E0A28}"/>
              </a:ext>
            </a:extLst>
          </p:cNvPr>
          <p:cNvGrpSpPr/>
          <p:nvPr userDrawn="1"/>
        </p:nvGrpSpPr>
        <p:grpSpPr>
          <a:xfrm>
            <a:off x="276726" y="634538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="" xmlns:a16="http://schemas.microsoft.com/office/drawing/2014/main" id="{F86AA557-BD4D-B848-A89A-A24E8848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="" xmlns:a16="http://schemas.microsoft.com/office/drawing/2014/main" id="{84641F54-88F3-8343-95D5-CE9D40A77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9056C24-BBF2-3D4B-8005-EE7300DED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717F45B0-DC05-7742-A253-C22914FC44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4148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5">
            <a:extLst>
              <a:ext uri="{FF2B5EF4-FFF2-40B4-BE49-F238E27FC236}">
                <a16:creationId xmlns="" xmlns:a16="http://schemas.microsoft.com/office/drawing/2014/main" id="{AA7B34CE-A8FD-CA43-BDEF-E8DD6D3B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="" xmlns:a16="http://schemas.microsoft.com/office/drawing/2014/main" id="{D964A56D-07F6-1249-AE8D-82B6184A47A8}"/>
              </a:ext>
            </a:extLst>
          </p:cNvPr>
          <p:cNvGrpSpPr/>
          <p:nvPr userDrawn="1"/>
        </p:nvGrpSpPr>
        <p:grpSpPr>
          <a:xfrm>
            <a:off x="337686" y="6345381"/>
            <a:ext cx="2104272" cy="339500"/>
            <a:chOff x="2285108" y="4710545"/>
            <a:chExt cx="2104272" cy="339500"/>
          </a:xfrm>
        </p:grpSpPr>
        <p:pic>
          <p:nvPicPr>
            <p:cNvPr id="14" name="図 13">
              <a:extLst>
                <a:ext uri="{FF2B5EF4-FFF2-40B4-BE49-F238E27FC236}">
                  <a16:creationId xmlns="" xmlns:a16="http://schemas.microsoft.com/office/drawing/2014/main" id="{21AA0F77-7AE4-9B46-9AEB-AA069BC3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5108" y="4747949"/>
              <a:ext cx="1127079" cy="264693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="" xmlns:a16="http://schemas.microsoft.com/office/drawing/2014/main" id="{8E198823-8E8C-DD4E-87E5-4AD7A3D84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3492559" y="4710545"/>
              <a:ext cx="896821" cy="339500"/>
            </a:xfrm>
            <a:prstGeom prst="rect">
              <a:avLst/>
            </a:prstGeom>
          </p:spPr>
        </p:pic>
      </p:grpSp>
      <p:cxnSp>
        <p:nvCxnSpPr>
          <p:cNvPr id="21" name="直線コネクタ 20">
            <a:extLst>
              <a:ext uri="{FF2B5EF4-FFF2-40B4-BE49-F238E27FC236}">
                <a16:creationId xmlns="" xmlns:a16="http://schemas.microsoft.com/office/drawing/2014/main" id="{A12B285D-76FC-F149-A5E9-030EF0FF46C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09538FB5-8E4F-2B46-BF6F-CC9CC2C7C7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="" xmlns:a16="http://schemas.microsoft.com/office/drawing/2014/main" id="{CCDE911C-696A-7349-ADD9-9C6AA41D60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145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E2AFFD29-FE19-DD4E-9CC8-14D7658442D6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386" y="6296853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="" xmlns:a16="http://schemas.microsoft.com/office/drawing/2014/main" id="{55B0E48A-658E-4748-83AA-CA0152CF1F95}"/>
              </a:ext>
            </a:extLst>
          </p:cNvPr>
          <p:cNvCxnSpPr>
            <a:cxnSpLocks/>
          </p:cNvCxnSpPr>
          <p:nvPr userDrawn="1"/>
        </p:nvCxnSpPr>
        <p:spPr>
          <a:xfrm>
            <a:off x="1613647" y="561147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="" xmlns:a16="http://schemas.microsoft.com/office/drawing/2014/main" id="{F357906A-64C7-9F42-A922-C70CAF6FB4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0535" y="612710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="" xmlns:a16="http://schemas.microsoft.com/office/drawing/2014/main" id="{9447AE4D-F042-104A-9708-995DD6991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624386" y="391397"/>
            <a:ext cx="896821" cy="339500"/>
          </a:xfrm>
          <a:prstGeom prst="rect">
            <a:avLst/>
          </a:prstGeom>
        </p:spPr>
      </p:pic>
      <p:sp>
        <p:nvSpPr>
          <p:cNvPr id="12" name="コンテンツ プレースホルダー 22">
            <a:extLst>
              <a:ext uri="{FF2B5EF4-FFF2-40B4-BE49-F238E27FC236}">
                <a16:creationId xmlns="" xmlns:a16="http://schemas.microsoft.com/office/drawing/2014/main" id="{90DBFC78-0DAC-0C4C-991B-01D63ED60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72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CA264C3F-0744-6C49-B99B-0B81F706D6EC}"/>
              </a:ext>
            </a:extLst>
          </p:cNvPr>
          <p:cNvCxnSpPr>
            <a:cxnSpLocks/>
          </p:cNvCxnSpPr>
          <p:nvPr userDrawn="1"/>
        </p:nvCxnSpPr>
        <p:spPr>
          <a:xfrm flipV="1">
            <a:off x="1828800" y="6296851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="" xmlns:a16="http://schemas.microsoft.com/office/drawing/2014/main" id="{E5A34D6C-7265-1640-8094-54B52AFFA013}"/>
              </a:ext>
            </a:extLst>
          </p:cNvPr>
          <p:cNvCxnSpPr>
            <a:cxnSpLocks/>
          </p:cNvCxnSpPr>
          <p:nvPr userDrawn="1"/>
        </p:nvCxnSpPr>
        <p:spPr>
          <a:xfrm>
            <a:off x="624386" y="561146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="" xmlns:a16="http://schemas.microsoft.com/office/drawing/2014/main" id="{54D07A3E-FD73-5646-8980-35B5069D60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386" y="614503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="" xmlns:a16="http://schemas.microsoft.com/office/drawing/2014/main" id="{62372082-A60D-1846-A72A-DB2B874F9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10670793" y="391397"/>
            <a:ext cx="896821" cy="339500"/>
          </a:xfrm>
          <a:prstGeom prst="rect">
            <a:avLst/>
          </a:prstGeom>
        </p:spPr>
      </p:pic>
      <p:sp>
        <p:nvSpPr>
          <p:cNvPr id="11" name="コンテンツ プレースホルダー 22">
            <a:extLst>
              <a:ext uri="{FF2B5EF4-FFF2-40B4-BE49-F238E27FC236}">
                <a16:creationId xmlns="" xmlns:a16="http://schemas.microsoft.com/office/drawing/2014/main" id="{A62E3924-FF0F-0340-AA0E-72ACDD8ACA0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8323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95A983A9-E289-674E-9C80-98311F3F2138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CCA11463-8449-BC4F-AF56-9C51E0A6A2D2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31C37773-70D7-994C-8B86-BD78E51F59D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776ADB55-8E0E-2341-8AD2-03EF79CB2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="" xmlns:a16="http://schemas.microsoft.com/office/drawing/2014/main" id="{8E916432-D28D-A747-9645-3E82094E7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="" xmlns:a16="http://schemas.microsoft.com/office/drawing/2014/main" id="{9F925565-9012-3C42-8719-A6F5006C9E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E17EBF95-2DE0-CE4E-A26F-656035A882E0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CE190164-7A9E-4C46-AA97-E5BC30BD601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F774FB5F-EA6E-DC43-8EDE-31F2F629B98F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D8FB54FB-0095-5746-A5FE-A928F48F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="" xmlns:a16="http://schemas.microsoft.com/office/drawing/2014/main" id="{E4D66C00-6878-4F4D-8138-89D177D74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4" name="図 13">
            <a:extLst>
              <a:ext uri="{FF2B5EF4-FFF2-40B4-BE49-F238E27FC236}">
                <a16:creationId xmlns="" xmlns:a16="http://schemas.microsoft.com/office/drawing/2014/main" id="{F61DB6F7-CC5F-E040-BC97-EE243B1E03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1610A64D-10F7-A840-89FC-8F30C803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x-none" dirty="0"/>
              <a:t>Slide </a:t>
            </a:r>
            <a:endParaRPr kumimoji="1" lang="x-none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2E3EF952-43DA-6C46-A69F-8A3DF3B0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x-none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BD15E67E-4115-F848-818A-DF3F119F6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x-non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3D068972-3629-2E48-9225-6C7E6F272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x-non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881FDF5-C095-B54E-B76A-E79E1193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0742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7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66675" y="1021370"/>
            <a:ext cx="3774177" cy="2103890"/>
          </a:xfrm>
          <a:prstGeom prst="round2DiagRect">
            <a:avLst>
              <a:gd name="adj1" fmla="val 16667"/>
              <a:gd name="adj2" fmla="val 17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Mô hình đề xuất</a:t>
            </a:r>
            <a:endParaRPr 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9" y="1724025"/>
            <a:ext cx="612246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250" y="2311873"/>
            <a:ext cx="95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Input image</a:t>
            </a:r>
            <a:endParaRPr lang="en-US" sz="1200" b="1"/>
          </a:p>
        </p:txBody>
      </p:sp>
      <p:sp>
        <p:nvSpPr>
          <p:cNvPr id="7" name="Rectangle 6"/>
          <p:cNvSpPr/>
          <p:nvPr/>
        </p:nvSpPr>
        <p:spPr>
          <a:xfrm>
            <a:off x="1247775" y="1619250"/>
            <a:ext cx="1028700" cy="8338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Face Detection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0919" y="1305698"/>
            <a:ext cx="857249" cy="619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Face 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0921" y="2278022"/>
            <a:ext cx="857248" cy="619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Frequency Analysis (FFT)</a:t>
            </a:r>
          </a:p>
        </p:txBody>
      </p:sp>
      <p:sp>
        <p:nvSpPr>
          <p:cNvPr id="11" name="Pentagon 10"/>
          <p:cNvSpPr/>
          <p:nvPr/>
        </p:nvSpPr>
        <p:spPr>
          <a:xfrm>
            <a:off x="4003536" y="1345598"/>
            <a:ext cx="904875" cy="54730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CNN Feature Extractor</a:t>
            </a:r>
          </a:p>
        </p:txBody>
      </p:sp>
      <p:sp>
        <p:nvSpPr>
          <p:cNvPr id="14" name="Pentagon 13"/>
          <p:cNvSpPr/>
          <p:nvPr/>
        </p:nvSpPr>
        <p:spPr>
          <a:xfrm>
            <a:off x="4003535" y="2314574"/>
            <a:ext cx="904875" cy="54730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CNN Feature Extractor</a:t>
            </a:r>
          </a:p>
        </p:txBody>
      </p:sp>
      <p:cxnSp>
        <p:nvCxnSpPr>
          <p:cNvPr id="15" name="Straight Arrow Connector 14"/>
          <p:cNvCxnSpPr>
            <a:stCxn id="1026" idx="3"/>
            <a:endCxn id="7" idx="1"/>
          </p:cNvCxnSpPr>
          <p:nvPr/>
        </p:nvCxnSpPr>
        <p:spPr>
          <a:xfrm>
            <a:off x="857665" y="2033588"/>
            <a:ext cx="390110" cy="257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276475" y="1615261"/>
            <a:ext cx="544444" cy="4209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1" idx="1"/>
          </p:cNvCxnSpPr>
          <p:nvPr/>
        </p:nvCxnSpPr>
        <p:spPr>
          <a:xfrm>
            <a:off x="3678168" y="1615261"/>
            <a:ext cx="325368" cy="39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4" idx="1"/>
          </p:cNvCxnSpPr>
          <p:nvPr/>
        </p:nvCxnSpPr>
        <p:spPr>
          <a:xfrm>
            <a:off x="3678169" y="2587585"/>
            <a:ext cx="325366" cy="6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98936" y="1137527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75136" y="1053478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51336" y="942267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17973" y="1777250"/>
            <a:ext cx="1474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 (C*H*W)</a:t>
            </a:r>
            <a:endParaRPr lang="en-US" sz="1000" b="1"/>
          </a:p>
        </p:txBody>
      </p:sp>
      <p:sp>
        <p:nvSpPr>
          <p:cNvPr id="35" name="Rectangle 34"/>
          <p:cNvSpPr/>
          <p:nvPr/>
        </p:nvSpPr>
        <p:spPr>
          <a:xfrm>
            <a:off x="5298936" y="2311355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75136" y="2227306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51336" y="2116095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7973" y="2951078"/>
            <a:ext cx="147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 (</a:t>
            </a:r>
            <a:r>
              <a:rPr lang="en-US" sz="1000" b="1"/>
              <a:t>C*H*W)</a:t>
            </a:r>
          </a:p>
          <a:p>
            <a:endParaRPr lang="en-US" sz="1000" b="1"/>
          </a:p>
        </p:txBody>
      </p:sp>
      <p:sp>
        <p:nvSpPr>
          <p:cNvPr id="31" name="Rectangle 30"/>
          <p:cNvSpPr/>
          <p:nvPr/>
        </p:nvSpPr>
        <p:spPr>
          <a:xfrm>
            <a:off x="6451461" y="2218876"/>
            <a:ext cx="838200" cy="5838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IFFT</a:t>
            </a:r>
          </a:p>
        </p:txBody>
      </p: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4908411" y="1619249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08411" y="2591573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79986" y="2571685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13511" y="2320042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89711" y="2235993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65911" y="2124782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32548" y="2959765"/>
            <a:ext cx="10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</a:t>
            </a:r>
            <a:endParaRPr lang="en-US" sz="1000" b="1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303949" y="2571685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49" y="3851537"/>
            <a:ext cx="4260874" cy="2239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ound Diagonal Corner Rectangle 61"/>
          <p:cNvSpPr/>
          <p:nvPr/>
        </p:nvSpPr>
        <p:spPr>
          <a:xfrm>
            <a:off x="8877157" y="820239"/>
            <a:ext cx="1466850" cy="1050717"/>
          </a:xfrm>
          <a:prstGeom prst="round2DiagRect">
            <a:avLst>
              <a:gd name="adj1" fmla="val 16667"/>
              <a:gd name="adj2" fmla="val 353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" name="Cube 62"/>
          <p:cNvSpPr/>
          <p:nvPr/>
        </p:nvSpPr>
        <p:spPr>
          <a:xfrm>
            <a:off x="9072421" y="979131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4" name="Cube 63"/>
          <p:cNvSpPr/>
          <p:nvPr/>
        </p:nvSpPr>
        <p:spPr>
          <a:xfrm>
            <a:off x="9072420" y="1231656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9072421" y="1603066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77157" y="805926"/>
            <a:ext cx="1271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Spatial vectors:   N*D</a:t>
            </a:r>
            <a:endParaRPr lang="en-US" sz="800" b="1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51461" y="1648791"/>
            <a:ext cx="2331243" cy="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473142" y="2591573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5400000">
            <a:off x="9774270" y="1840028"/>
            <a:ext cx="2400060" cy="331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Cross Attention</a:t>
            </a:r>
          </a:p>
        </p:txBody>
      </p:sp>
      <p:sp>
        <p:nvSpPr>
          <p:cNvPr id="80" name="Right Arrow 79"/>
          <p:cNvSpPr/>
          <p:nvPr/>
        </p:nvSpPr>
        <p:spPr>
          <a:xfrm>
            <a:off x="10469493" y="1328641"/>
            <a:ext cx="266700" cy="1864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10469493" y="2548581"/>
            <a:ext cx="266700" cy="1864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 rot="5400000">
            <a:off x="9601415" y="2685124"/>
            <a:ext cx="1221258" cy="355408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Or 1031"/>
          <p:cNvSpPr/>
          <p:nvPr/>
        </p:nvSpPr>
        <p:spPr>
          <a:xfrm>
            <a:off x="11847554" y="3370904"/>
            <a:ext cx="286181" cy="291927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2113" y="1345234"/>
            <a:ext cx="164179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smtClean="0"/>
              <a:t>Flatten to feature vectors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0751" y="131571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………………….….</a:t>
            </a:r>
            <a:endParaRPr lang="en-US" sz="1400"/>
          </a:p>
        </p:txBody>
      </p:sp>
      <p:sp>
        <p:nvSpPr>
          <p:cNvPr id="55" name="Round Diagonal Corner Rectangle 54"/>
          <p:cNvSpPr/>
          <p:nvPr/>
        </p:nvSpPr>
        <p:spPr>
          <a:xfrm>
            <a:off x="8938185" y="2147172"/>
            <a:ext cx="1466850" cy="1050717"/>
          </a:xfrm>
          <a:prstGeom prst="round2DiagRect">
            <a:avLst>
              <a:gd name="adj1" fmla="val 16667"/>
              <a:gd name="adj2" fmla="val 353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Cube 59"/>
          <p:cNvSpPr/>
          <p:nvPr/>
        </p:nvSpPr>
        <p:spPr>
          <a:xfrm>
            <a:off x="9133449" y="2306064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9133448" y="2558589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8" name="Cube 67"/>
          <p:cNvSpPr/>
          <p:nvPr/>
        </p:nvSpPr>
        <p:spPr>
          <a:xfrm>
            <a:off x="9133449" y="2929999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38184" y="2132859"/>
            <a:ext cx="127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Frequency vectors:  N*D</a:t>
            </a:r>
            <a:endParaRPr lang="en-US" sz="800" b="1"/>
          </a:p>
        </p:txBody>
      </p:sp>
      <p:sp>
        <p:nvSpPr>
          <p:cNvPr id="72" name="TextBox 71"/>
          <p:cNvSpPr txBox="1"/>
          <p:nvPr/>
        </p:nvSpPr>
        <p:spPr>
          <a:xfrm>
            <a:off x="9051779" y="264264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………………….….</a:t>
            </a:r>
            <a:endParaRPr lang="en-US" sz="140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10680191" y="2040734"/>
            <a:ext cx="1924275" cy="696636"/>
          </a:xfrm>
          <a:prstGeom prst="bentConnector3">
            <a:avLst>
              <a:gd name="adj1" fmla="val -42"/>
            </a:avLst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1299673" y="3363714"/>
            <a:ext cx="285694" cy="2919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92479" y="3370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617272" y="3515110"/>
            <a:ext cx="206006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10947307" y="2855974"/>
            <a:ext cx="840388" cy="150044"/>
          </a:xfrm>
          <a:prstGeom prst="bentConnector3">
            <a:avLst>
              <a:gd name="adj1" fmla="val -1033"/>
            </a:avLst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225874" y="2104598"/>
            <a:ext cx="71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Attention</a:t>
            </a:r>
          </a:p>
          <a:p>
            <a:r>
              <a:rPr lang="en-US" sz="1000" b="1"/>
              <a:t>weight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271662" y="1021370"/>
            <a:ext cx="71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Spatial</a:t>
            </a:r>
            <a:endParaRPr lang="en-US" sz="1000" b="1"/>
          </a:p>
          <a:p>
            <a:r>
              <a:rPr lang="en-US" sz="1000" b="1" smtClean="0"/>
              <a:t>vectors</a:t>
            </a:r>
            <a:endParaRPr lang="en-US" sz="1000" b="1"/>
          </a:p>
        </p:txBody>
      </p:sp>
      <p:cxnSp>
        <p:nvCxnSpPr>
          <p:cNvPr id="87" name="Elbow Connector 86"/>
          <p:cNvCxnSpPr/>
          <p:nvPr/>
        </p:nvCxnSpPr>
        <p:spPr>
          <a:xfrm>
            <a:off x="5628695" y="3106253"/>
            <a:ext cx="5612611" cy="434665"/>
          </a:xfrm>
          <a:prstGeom prst="bentConnector3">
            <a:avLst>
              <a:gd name="adj1" fmla="val -64"/>
            </a:avLst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764" y="1113703"/>
            <a:ext cx="122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Preprocessing</a:t>
            </a:r>
            <a:endParaRPr lang="en-US" sz="1600" b="1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3249544" y="1924823"/>
            <a:ext cx="1" cy="353199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Dataset</a:t>
            </a:r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51542" y="797234"/>
            <a:ext cx="100656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Lọc nhiễu và chia lại tập train/validation/test trên các bộ dataset.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95" y="1647825"/>
            <a:ext cx="8912903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Kết quả thực nghiệm</a:t>
            </a: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79648"/>
            <a:ext cx="10901969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57725" y="3756601"/>
            <a:ext cx="2627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Accuracy on benchmark datasets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40083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1600" i="1" smtClean="0"/>
              <a:t>Thay đổi 1</a:t>
            </a:r>
            <a:r>
              <a:rPr lang="en-US" sz="1600" smtClean="0"/>
              <a:t>:  </a:t>
            </a:r>
            <a:r>
              <a:rPr lang="en-US" sz="1600" b="0" smtClean="0">
                <a:solidFill>
                  <a:srgbClr val="FF0000"/>
                </a:solidFill>
              </a:rPr>
              <a:t>Thay backbone: EfficientNet thành XceptionNet</a:t>
            </a:r>
            <a:endParaRPr lang="en-US" sz="1600" b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2" y="1000125"/>
            <a:ext cx="6527006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01" y="1300923"/>
            <a:ext cx="3944549" cy="2771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53529" y="5525987"/>
            <a:ext cx="205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XceptionNet architecture</a:t>
            </a:r>
            <a:endParaRPr lang="en-US" sz="1400" b="1"/>
          </a:p>
        </p:txBody>
      </p:sp>
      <p:sp>
        <p:nvSpPr>
          <p:cNvPr id="7" name="TextBox 6"/>
          <p:cNvSpPr txBox="1"/>
          <p:nvPr/>
        </p:nvSpPr>
        <p:spPr>
          <a:xfrm>
            <a:off x="8560867" y="4259161"/>
            <a:ext cx="177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Separable Conv Block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939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615628" y="4492721"/>
            <a:ext cx="6442057" cy="1792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102" name="Rounded Rectangle 4101"/>
          <p:cNvSpPr/>
          <p:nvPr/>
        </p:nvSpPr>
        <p:spPr>
          <a:xfrm>
            <a:off x="5181925" y="2892687"/>
            <a:ext cx="2215497" cy="1164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98426" y="726655"/>
            <a:ext cx="6570911" cy="1982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1600" i="1" smtClean="0"/>
              <a:t>Thay đổi 2</a:t>
            </a:r>
            <a:r>
              <a:rPr lang="en-US" sz="1600" smtClean="0"/>
              <a:t>:  </a:t>
            </a:r>
            <a:r>
              <a:rPr lang="en-US" sz="1600" b="0" smtClean="0">
                <a:solidFill>
                  <a:srgbClr val="FF0000"/>
                </a:solidFill>
              </a:rPr>
              <a:t>Thêm spatial attention trên stream ảnh RGB</a:t>
            </a:r>
            <a:endParaRPr lang="en-US" sz="1600" b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8426" y="1173073"/>
            <a:ext cx="1857540" cy="1346174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5628" y="1184922"/>
            <a:ext cx="1857540" cy="1335050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5" y="1337587"/>
            <a:ext cx="629558" cy="1049592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2400000" lon="84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7" y="4810949"/>
            <a:ext cx="661442" cy="960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>
              <a:rot lat="2400000" lon="84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297421" y="1321944"/>
            <a:ext cx="1158498" cy="1058338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4623" y="1332604"/>
            <a:ext cx="1158498" cy="104959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36543" y="1341556"/>
            <a:ext cx="1158498" cy="104959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95536" y="1319734"/>
            <a:ext cx="1176668" cy="1058338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12738" y="1330394"/>
            <a:ext cx="1176668" cy="104959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34658" y="1339346"/>
            <a:ext cx="1176668" cy="104959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63022" y="1486607"/>
            <a:ext cx="953296" cy="799086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99865" y="1496196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21785" y="1505148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61177" y="1350410"/>
            <a:ext cx="1176668" cy="104959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39681" y="1519134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13076" y="726655"/>
            <a:ext cx="86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Stage 1</a:t>
            </a:r>
            <a:endParaRPr lang="en-US" sz="1400" b="1"/>
          </a:p>
        </p:txBody>
      </p:sp>
      <p:sp>
        <p:nvSpPr>
          <p:cNvPr id="39" name="TextBox 38"/>
          <p:cNvSpPr txBox="1"/>
          <p:nvPr/>
        </p:nvSpPr>
        <p:spPr>
          <a:xfrm>
            <a:off x="3684471" y="726654"/>
            <a:ext cx="86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Stage 2</a:t>
            </a:r>
            <a:endParaRPr lang="en-US" sz="1400" b="1"/>
          </a:p>
        </p:txBody>
      </p:sp>
      <p:sp>
        <p:nvSpPr>
          <p:cNvPr id="40" name="TextBox 39"/>
          <p:cNvSpPr txBox="1"/>
          <p:nvPr/>
        </p:nvSpPr>
        <p:spPr>
          <a:xfrm>
            <a:off x="5161177" y="735279"/>
            <a:ext cx="86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Stage 3</a:t>
            </a:r>
            <a:endParaRPr 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6712440" y="735279"/>
            <a:ext cx="86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Stage 4</a:t>
            </a:r>
            <a:endParaRPr lang="en-US" sz="1400" b="1"/>
          </a:p>
        </p:txBody>
      </p:sp>
      <p:sp>
        <p:nvSpPr>
          <p:cNvPr id="49" name="Right Arrow 48"/>
          <p:cNvSpPr/>
          <p:nvPr/>
        </p:nvSpPr>
        <p:spPr>
          <a:xfrm>
            <a:off x="924635" y="1773686"/>
            <a:ext cx="573791" cy="1416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74913" y="4690555"/>
            <a:ext cx="1857540" cy="1346174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92115" y="4702404"/>
            <a:ext cx="1857540" cy="1335050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73908" y="4839426"/>
            <a:ext cx="1158498" cy="1058338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91110" y="4850086"/>
            <a:ext cx="1158498" cy="104959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13030" y="4859038"/>
            <a:ext cx="1158498" cy="104959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72023" y="4837216"/>
            <a:ext cx="1176668" cy="1058338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225" y="4847876"/>
            <a:ext cx="1176668" cy="104959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11145" y="4856828"/>
            <a:ext cx="1176668" cy="104959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28888" y="5013105"/>
            <a:ext cx="953296" cy="799086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48356" y="5013678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70276" y="5022630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37664" y="4867892"/>
            <a:ext cx="1176668" cy="104959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8172" y="5036616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689893" y="5363745"/>
            <a:ext cx="997124" cy="34609"/>
          </a:xfrm>
          <a:prstGeom prst="straightConnector1">
            <a:avLst/>
          </a:prstGeom>
          <a:ln w="15875" cap="sq" cmpd="thinThick">
            <a:solidFill>
              <a:schemeClr val="accent2"/>
            </a:solidFill>
            <a:prstDash val="solid"/>
            <a:bevel/>
            <a:tailEnd type="arrow"/>
          </a:ln>
          <a:scene3d>
            <a:camera prst="orthographicFront">
              <a:rot lat="600000" lon="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272966" y="5398354"/>
            <a:ext cx="964698" cy="14956"/>
          </a:xfrm>
          <a:prstGeom prst="straightConnector1">
            <a:avLst/>
          </a:prstGeom>
          <a:ln w="15875" cap="sq" cmpd="thinThick">
            <a:solidFill>
              <a:schemeClr val="accent2"/>
            </a:solidFill>
            <a:prstDash val="solid"/>
            <a:bevel/>
            <a:tailEnd type="arrow"/>
          </a:ln>
          <a:scene3d>
            <a:camera prst="orthographicFront">
              <a:rot lat="600000" lon="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Arrow 77"/>
          <p:cNvSpPr/>
          <p:nvPr/>
        </p:nvSpPr>
        <p:spPr>
          <a:xfrm>
            <a:off x="1001122" y="5291168"/>
            <a:ext cx="573791" cy="1416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65696" y="2470072"/>
            <a:ext cx="109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XceptionNet</a:t>
            </a:r>
            <a:endParaRPr lang="en-US" sz="1100" b="1"/>
          </a:p>
        </p:txBody>
      </p:sp>
      <p:sp>
        <p:nvSpPr>
          <p:cNvPr id="52" name="TextBox 51"/>
          <p:cNvSpPr txBox="1"/>
          <p:nvPr/>
        </p:nvSpPr>
        <p:spPr>
          <a:xfrm>
            <a:off x="153569" y="2502719"/>
            <a:ext cx="88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RGB Image</a:t>
            </a:r>
            <a:endParaRPr lang="en-US" sz="1200" b="1"/>
          </a:p>
        </p:txBody>
      </p:sp>
      <p:sp>
        <p:nvSpPr>
          <p:cNvPr id="82" name="TextBox 81"/>
          <p:cNvSpPr txBox="1"/>
          <p:nvPr/>
        </p:nvSpPr>
        <p:spPr>
          <a:xfrm>
            <a:off x="0" y="5803175"/>
            <a:ext cx="1223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Spectrum Image</a:t>
            </a:r>
            <a:endParaRPr lang="en-US" sz="1200" b="1"/>
          </a:p>
        </p:txBody>
      </p:sp>
      <p:sp>
        <p:nvSpPr>
          <p:cNvPr id="85" name="Rectangle 84"/>
          <p:cNvSpPr/>
          <p:nvPr/>
        </p:nvSpPr>
        <p:spPr>
          <a:xfrm>
            <a:off x="5630292" y="3164338"/>
            <a:ext cx="1360712" cy="1417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Channel Pooling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30292" y="3314813"/>
            <a:ext cx="1360712" cy="1448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BasicConv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30487" y="3467954"/>
            <a:ext cx="1360712" cy="145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Relu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630292" y="3612978"/>
            <a:ext cx="1360712" cy="1683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1*1 Conv, C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27483" y="3781342"/>
            <a:ext cx="1363716" cy="17219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Sigmoid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18583" y="2891979"/>
            <a:ext cx="1547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Spatial Attention Block</a:t>
            </a:r>
            <a:endParaRPr lang="en-US" sz="1100" b="1"/>
          </a:p>
        </p:txBody>
      </p:sp>
      <p:cxnSp>
        <p:nvCxnSpPr>
          <p:cNvPr id="4104" name="Elbow Connector 4103"/>
          <p:cNvCxnSpPr/>
          <p:nvPr/>
        </p:nvCxnSpPr>
        <p:spPr>
          <a:xfrm rot="16200000" flipH="1">
            <a:off x="5576014" y="2054370"/>
            <a:ext cx="1011815" cy="664822"/>
          </a:xfrm>
          <a:prstGeom prst="bentConnector3">
            <a:avLst>
              <a:gd name="adj1" fmla="val -302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Arrow Connector 4107"/>
          <p:cNvCxnSpPr/>
          <p:nvPr/>
        </p:nvCxnSpPr>
        <p:spPr>
          <a:xfrm>
            <a:off x="5749511" y="1874574"/>
            <a:ext cx="1066657" cy="512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116279" y="1845698"/>
            <a:ext cx="1066658" cy="512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586686" y="1854325"/>
            <a:ext cx="1066658" cy="512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23858" y="4152900"/>
            <a:ext cx="9237" cy="110494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5936960" y="5393132"/>
            <a:ext cx="888622" cy="155185"/>
          </a:xfrm>
          <a:prstGeom prst="bentConnector4">
            <a:avLst>
              <a:gd name="adj1" fmla="val 27088"/>
              <a:gd name="adj2" fmla="val 247308"/>
            </a:avLst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941509" y="5374882"/>
            <a:ext cx="1274820" cy="38618"/>
          </a:xfrm>
          <a:prstGeom prst="straightConnector1">
            <a:avLst/>
          </a:prstGeom>
          <a:ln w="15875" cap="sq" cmpd="thinThick">
            <a:solidFill>
              <a:schemeClr val="accent2"/>
            </a:solidFill>
            <a:prstDash val="solid"/>
            <a:bevel/>
            <a:tailEnd type="arrow"/>
          </a:ln>
          <a:scene3d>
            <a:camera prst="orthographicFront">
              <a:rot lat="600000" lon="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325146" y="5277784"/>
            <a:ext cx="225176" cy="233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6641" y="52650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*</a:t>
            </a:r>
            <a:endParaRPr lang="en-US" sz="1600" b="1"/>
          </a:p>
        </p:txBody>
      </p:sp>
      <p:sp>
        <p:nvSpPr>
          <p:cNvPr id="72" name="Oval 71"/>
          <p:cNvSpPr/>
          <p:nvPr/>
        </p:nvSpPr>
        <p:spPr>
          <a:xfrm>
            <a:off x="6712994" y="5275338"/>
            <a:ext cx="225176" cy="233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7952" y="5199853"/>
            <a:ext cx="2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14332" y="4174708"/>
            <a:ext cx="1265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Attention weight</a:t>
            </a:r>
            <a:endParaRPr lang="en-US" sz="1200" b="1"/>
          </a:p>
        </p:txBody>
      </p:sp>
      <p:sp>
        <p:nvSpPr>
          <p:cNvPr id="81" name="Rectangle 80"/>
          <p:cNvSpPr/>
          <p:nvPr/>
        </p:nvSpPr>
        <p:spPr>
          <a:xfrm>
            <a:off x="6865696" y="1521867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23572" y="2311616"/>
            <a:ext cx="364573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smtClean="0"/>
              <a:t>Spatial Attention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/>
              <a:t>Channel Pooling: Concat average-pooling và max-pooling theo trục channel để thu được các đặc trưng tốt.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684" y="3997769"/>
            <a:ext cx="3781425" cy="83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4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04021" y="1121432"/>
            <a:ext cx="6517021" cy="474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1600" i="1" smtClean="0"/>
              <a:t>Thay đổi 3</a:t>
            </a:r>
            <a:r>
              <a:rPr lang="en-US" sz="1600" smtClean="0"/>
              <a:t>:  </a:t>
            </a:r>
            <a:r>
              <a:rPr lang="en-US" sz="1600" b="0" smtClean="0">
                <a:solidFill>
                  <a:srgbClr val="FF0000"/>
                </a:solidFill>
              </a:rPr>
              <a:t>Thay đổi cross-attention</a:t>
            </a:r>
            <a:endParaRPr lang="en-US" sz="1600" b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1051" y="1654889"/>
            <a:ext cx="953296" cy="799086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7894" y="1664478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9814" y="1673430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7710" y="1687416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3725" y="1690149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458" y="3720793"/>
            <a:ext cx="953296" cy="799086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9301" y="3730382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221" y="3739334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117" y="3753320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5132" y="3756053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7432" y="2695827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RGB Feature maps: C*H*W</a:t>
            </a:r>
            <a:endParaRPr lang="en-US" sz="1100" b="1"/>
          </a:p>
        </p:txBody>
      </p:sp>
      <p:sp>
        <p:nvSpPr>
          <p:cNvPr id="15" name="TextBox 14"/>
          <p:cNvSpPr txBox="1"/>
          <p:nvPr/>
        </p:nvSpPr>
        <p:spPr>
          <a:xfrm>
            <a:off x="297729" y="4700383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Spectrum Feature maps</a:t>
            </a:r>
            <a:endParaRPr lang="en-US" sz="1100" b="1"/>
          </a:p>
        </p:txBody>
      </p:sp>
      <p:sp>
        <p:nvSpPr>
          <p:cNvPr id="16" name="Rectangle 15"/>
          <p:cNvSpPr/>
          <p:nvPr/>
        </p:nvSpPr>
        <p:spPr>
          <a:xfrm>
            <a:off x="1873801" y="3952103"/>
            <a:ext cx="637204" cy="394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smtClean="0">
                <a:solidFill>
                  <a:schemeClr val="tx1"/>
                </a:solidFill>
              </a:rPr>
              <a:t>IFFT</a:t>
            </a:r>
            <a:endParaRPr lang="en-US" sz="1100" b="1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37540" y="3646533"/>
            <a:ext cx="953296" cy="799086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4383" y="3656122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96303" y="3665074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4199" y="3679060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0214" y="3681793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2597" y="4152294"/>
            <a:ext cx="480324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17101" y="4152294"/>
            <a:ext cx="358404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749796" y="4487604"/>
            <a:ext cx="953296" cy="799086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86639" y="4497193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08559" y="4506145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26455" y="4520131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52470" y="4522864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49796" y="1671608"/>
            <a:ext cx="953296" cy="799086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86639" y="1681197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08559" y="1690149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26455" y="1704135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52470" y="1706868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49796" y="3051899"/>
            <a:ext cx="953296" cy="799086"/>
          </a:xfrm>
          <a:prstGeom prst="rect">
            <a:avLst/>
          </a:prstGeom>
          <a:solidFill>
            <a:schemeClr val="bg1"/>
          </a:solidFill>
          <a:ln cap="sq"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86639" y="3061488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08559" y="3070440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26455" y="3084426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52470" y="3087159"/>
            <a:ext cx="953296" cy="79248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1400000" lon="4200000" rev="0"/>
            </a:camera>
            <a:lightRig rig="threePt" dir="t"/>
          </a:scene3d>
          <a:sp3d>
            <a:bevelT w="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7138" y="466559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C*H*W</a:t>
            </a:r>
            <a:endParaRPr lang="en-US" sz="1100" b="1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867495" y="2054432"/>
            <a:ext cx="1941064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86400" y="1803553"/>
            <a:ext cx="16467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/>
              <a:t>Query Conv1*1(C, C//r)</a:t>
            </a:r>
            <a:endParaRPr lang="en-US" sz="1050" b="1"/>
          </a:p>
        </p:txBody>
      </p:sp>
      <p:cxnSp>
        <p:nvCxnSpPr>
          <p:cNvPr id="61" name="Elbow Connector 60"/>
          <p:cNvCxnSpPr/>
          <p:nvPr/>
        </p:nvCxnSpPr>
        <p:spPr>
          <a:xfrm flipV="1">
            <a:off x="3871006" y="3451442"/>
            <a:ext cx="1815633" cy="700852"/>
          </a:xfrm>
          <a:prstGeom prst="bentConnector3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11094" y="3181538"/>
            <a:ext cx="16467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/>
              <a:t>Key Conv1*1(C, C//r)</a:t>
            </a:r>
            <a:endParaRPr lang="en-US" sz="1050" b="1"/>
          </a:p>
        </p:txBody>
      </p:sp>
      <p:cxnSp>
        <p:nvCxnSpPr>
          <p:cNvPr id="64" name="Elbow Connector 63"/>
          <p:cNvCxnSpPr/>
          <p:nvPr/>
        </p:nvCxnSpPr>
        <p:spPr>
          <a:xfrm>
            <a:off x="3774424" y="4147763"/>
            <a:ext cx="2005778" cy="778825"/>
          </a:xfrm>
          <a:prstGeom prst="bentConnector3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74251" y="4943995"/>
            <a:ext cx="16467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/>
              <a:t>Value Conv1*1(C, C//r)</a:t>
            </a:r>
            <a:endParaRPr lang="en-US" sz="1050" b="1"/>
          </a:p>
        </p:txBody>
      </p:sp>
      <p:sp>
        <p:nvSpPr>
          <p:cNvPr id="66" name="TextBox 65"/>
          <p:cNvSpPr txBox="1"/>
          <p:nvPr/>
        </p:nvSpPr>
        <p:spPr>
          <a:xfrm>
            <a:off x="5974764" y="2566895"/>
            <a:ext cx="100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C/r * H* W</a:t>
            </a:r>
            <a:endParaRPr lang="en-US" sz="1200" b="1"/>
          </a:p>
        </p:txBody>
      </p:sp>
      <p:sp>
        <p:nvSpPr>
          <p:cNvPr id="67" name="TextBox 66"/>
          <p:cNvSpPr txBox="1"/>
          <p:nvPr/>
        </p:nvSpPr>
        <p:spPr>
          <a:xfrm>
            <a:off x="5974764" y="3988123"/>
            <a:ext cx="100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C/r * H* W</a:t>
            </a:r>
            <a:endParaRPr lang="en-US" sz="1200" b="1"/>
          </a:p>
        </p:txBody>
      </p:sp>
      <p:sp>
        <p:nvSpPr>
          <p:cNvPr id="68" name="TextBox 67"/>
          <p:cNvSpPr txBox="1"/>
          <p:nvPr/>
        </p:nvSpPr>
        <p:spPr>
          <a:xfrm>
            <a:off x="5965772" y="5451739"/>
            <a:ext cx="100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C/r * H* W</a:t>
            </a:r>
            <a:endParaRPr lang="en-US" sz="1200" b="1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761855" y="2054432"/>
            <a:ext cx="1450492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81358" y="1888526"/>
            <a:ext cx="1112807" cy="32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(C/r) * (H*W)</a:t>
            </a:r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9750" y="1803553"/>
            <a:ext cx="13325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/>
              <a:t>Flatten to vectors</a:t>
            </a:r>
            <a:endParaRPr lang="en-US" sz="1050" b="1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761856" y="3432417"/>
            <a:ext cx="1450492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281359" y="3266511"/>
            <a:ext cx="1112807" cy="32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(C/r) * (H*W)</a:t>
            </a:r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79751" y="3181538"/>
            <a:ext cx="13325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/>
              <a:t>Flatten to vectors</a:t>
            </a:r>
            <a:endParaRPr lang="en-US" sz="1050" b="1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761856" y="4924166"/>
            <a:ext cx="1450492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281359" y="4758260"/>
            <a:ext cx="1112807" cy="32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(C/r) * (H*W)</a:t>
            </a:r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79751" y="4673287"/>
            <a:ext cx="13325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/>
              <a:t>Flatten to vectors</a:t>
            </a:r>
            <a:endParaRPr lang="en-US" sz="1050" b="1"/>
          </a:p>
        </p:txBody>
      </p:sp>
      <p:sp>
        <p:nvSpPr>
          <p:cNvPr id="82" name="Rectangle 81"/>
          <p:cNvSpPr/>
          <p:nvPr/>
        </p:nvSpPr>
        <p:spPr>
          <a:xfrm rot="5400000">
            <a:off x="8300286" y="3308208"/>
            <a:ext cx="3620654" cy="331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Cross Attention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394166" y="2050682"/>
            <a:ext cx="550518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394166" y="3414760"/>
            <a:ext cx="550518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394166" y="4943995"/>
            <a:ext cx="550518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7871</TotalTime>
  <Words>239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Nguyen Trung Thanh 20176874</dc:creator>
  <cp:lastModifiedBy>Windows User</cp:lastModifiedBy>
  <cp:revision>324</cp:revision>
  <cp:lastPrinted>2021-10-02T05:01:21Z</cp:lastPrinted>
  <dcterms:created xsi:type="dcterms:W3CDTF">2021-09-30T04:49:10Z</dcterms:created>
  <dcterms:modified xsi:type="dcterms:W3CDTF">2022-04-26T10:34:39Z</dcterms:modified>
</cp:coreProperties>
</file>