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68" r:id="rId4"/>
    <p:sldId id="270" r:id="rId5"/>
    <p:sldId id="271" r:id="rId6"/>
    <p:sldId id="262" r:id="rId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824"/>
    <a:srgbClr val="C83438"/>
    <a:srgbClr val="1188DE"/>
    <a:srgbClr val="304B7D"/>
    <a:srgbClr val="10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/>
    <p:restoredTop sz="94674"/>
  </p:normalViewPr>
  <p:slideViewPr>
    <p:cSldViewPr snapToGrid="0" snapToObjects="1">
      <p:cViewPr>
        <p:scale>
          <a:sx n="118" d="100"/>
          <a:sy n="118" d="100"/>
        </p:scale>
        <p:origin x="-30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414F-3D9D-1944-8D76-ECDE7A3B60CF}" type="datetimeFigureOut">
              <a:rPr kumimoji="1" lang="x-none" altLang="en-US" smtClean="0"/>
              <a:t>3/29/2022</a:t>
            </a:fld>
            <a:endParaRPr kumimoji="1" lang="x-none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x-none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B3CD-3B8F-F24A-A846-377C323B2DFA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254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1387D09-C103-834B-A43C-BEDAD6633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x-none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2CF11F97-8F8A-8545-9246-DADB5CF2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92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xmlns="" id="{F90F6CB3-972B-014B-866F-6E6C3C82B3BA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88416" cy="2639027"/>
          </a:xfrm>
          <a:prstGeom prst="bentConnector3">
            <a:avLst>
              <a:gd name="adj1" fmla="val 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FCF5EA6C-4CF7-4C4B-9F10-A6919A394877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xmlns="" id="{D44020A3-9598-2744-8504-DDEC0F64A15B}"/>
              </a:ext>
            </a:extLst>
          </p:cNvPr>
          <p:cNvGrpSpPr/>
          <p:nvPr userDrawn="1"/>
        </p:nvGrpSpPr>
        <p:grpSpPr>
          <a:xfrm>
            <a:off x="737524" y="6028491"/>
            <a:ext cx="2138194" cy="339500"/>
            <a:chOff x="719593" y="6028491"/>
            <a:chExt cx="2138194" cy="33950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xmlns="" id="{B7AE59DE-F6B9-774C-BD36-9CC8D822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xmlns="" id="{FE20C000-58ED-5E45-872B-9858138E1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21" name="コンテンツ プレースホルダー 20">
            <a:extLst>
              <a:ext uri="{FF2B5EF4-FFF2-40B4-BE49-F238E27FC236}">
                <a16:creationId xmlns:a16="http://schemas.microsoft.com/office/drawing/2014/main" xmlns="" id="{A3BD1AC2-A675-124C-8A84-FC3117A30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1511" y="4445381"/>
            <a:ext cx="5768975" cy="622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23" name="コンテンツ プレースホルダー 22">
            <a:extLst>
              <a:ext uri="{FF2B5EF4-FFF2-40B4-BE49-F238E27FC236}">
                <a16:creationId xmlns:a16="http://schemas.microsoft.com/office/drawing/2014/main" xmlns="" id="{225011C7-39FA-2141-958E-ED99B36F63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4" y="1648123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1250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xmlns="" id="{33FE0FCF-279F-AD47-893F-FB483B85328E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05605" cy="2639028"/>
          </a:xfrm>
          <a:prstGeom prst="bentConnector3">
            <a:avLst>
              <a:gd name="adj1" fmla="val 15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FD3998F1-29F0-0346-9917-63AE23F48CCD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51EBC1DB-1422-8A4C-90A7-325C0860FD3F}"/>
              </a:ext>
            </a:extLst>
          </p:cNvPr>
          <p:cNvGrpSpPr/>
          <p:nvPr userDrawn="1"/>
        </p:nvGrpSpPr>
        <p:grpSpPr>
          <a:xfrm>
            <a:off x="9311652" y="490008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45BB4FF8-CB67-3543-BE80-5AC60BBEC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xmlns="" id="{106E7BE1-366A-6342-95A8-631611FEA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11" name="コンテンツ プレースホルダー 22">
            <a:extLst>
              <a:ext uri="{FF2B5EF4-FFF2-40B4-BE49-F238E27FC236}">
                <a16:creationId xmlns:a16="http://schemas.microsoft.com/office/drawing/2014/main" xmlns="" id="{41227B3E-0AA0-F343-99E3-CD216B6188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4" y="1648123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14" name="コンテンツ プレースホルダー 20">
            <a:extLst>
              <a:ext uri="{FF2B5EF4-FFF2-40B4-BE49-F238E27FC236}">
                <a16:creationId xmlns:a16="http://schemas.microsoft.com/office/drawing/2014/main" xmlns="" id="{24DDB8AF-180F-F54E-AA00-F9C6F1CEAC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1511" y="4445381"/>
            <a:ext cx="5768975" cy="622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0415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68D472BD-9D59-284D-AD32-78030DED2FEA}"/>
              </a:ext>
            </a:extLst>
          </p:cNvPr>
          <p:cNvCxnSpPr>
            <a:cxnSpLocks/>
          </p:cNvCxnSpPr>
          <p:nvPr userDrawn="1"/>
        </p:nvCxnSpPr>
        <p:spPr>
          <a:xfrm>
            <a:off x="2529214" y="6527944"/>
            <a:ext cx="9386060" cy="748"/>
          </a:xfrm>
          <a:prstGeom prst="line">
            <a:avLst/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xmlns="" id="{9B83B891-245B-CB43-84D8-B6EF783C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074" y="6162819"/>
            <a:ext cx="2743200" cy="365125"/>
          </a:xfrm>
        </p:spPr>
        <p:txBody>
          <a:bodyPr anchor="b"/>
          <a:lstStyle>
            <a:lvl1pPr>
              <a:defRPr>
                <a:solidFill>
                  <a:srgbClr val="1188DE"/>
                </a:solidFill>
                <a:latin typeface="+mn-lt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xmlns="" id="{8335FEF4-ED3F-A748-BB6E-3B9D407E0A28}"/>
              </a:ext>
            </a:extLst>
          </p:cNvPr>
          <p:cNvGrpSpPr/>
          <p:nvPr userDrawn="1"/>
        </p:nvGrpSpPr>
        <p:grpSpPr>
          <a:xfrm>
            <a:off x="276726" y="6345381"/>
            <a:ext cx="2138194" cy="339500"/>
            <a:chOff x="719593" y="6028491"/>
            <a:chExt cx="2138194" cy="33950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xmlns="" id="{F86AA557-BD4D-B848-A89A-A24E8848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xmlns="" id="{84641F54-88F3-8343-95D5-CE9D40A77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9056C24-BBF2-3D4B-8005-EE7300DEDC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26" y="329308"/>
            <a:ext cx="11638548" cy="717550"/>
          </a:xfr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717F45B0-DC05-7742-A253-C22914FC44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6726" y="1298114"/>
            <a:ext cx="11638548" cy="48359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4148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xmlns="" id="{AA7B34CE-A8FD-CA43-BDEF-E8DD6D3B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074" y="6162819"/>
            <a:ext cx="2743200" cy="365125"/>
          </a:xfrm>
        </p:spPr>
        <p:txBody>
          <a:bodyPr anchor="b"/>
          <a:lstStyle>
            <a:lvl1pPr>
              <a:defRPr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xmlns="" id="{D964A56D-07F6-1249-AE8D-82B6184A47A8}"/>
              </a:ext>
            </a:extLst>
          </p:cNvPr>
          <p:cNvGrpSpPr/>
          <p:nvPr userDrawn="1"/>
        </p:nvGrpSpPr>
        <p:grpSpPr>
          <a:xfrm>
            <a:off x="337686" y="6345381"/>
            <a:ext cx="2104272" cy="339500"/>
            <a:chOff x="2285108" y="4710545"/>
            <a:chExt cx="2104272" cy="339500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xmlns="" id="{21AA0F77-7AE4-9B46-9AEB-AA069BC3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5108" y="4747949"/>
              <a:ext cx="1127079" cy="264693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xmlns="" id="{8E198823-8E8C-DD4E-87E5-4AD7A3D84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3492559" y="4710545"/>
              <a:ext cx="896821" cy="339500"/>
            </a:xfrm>
            <a:prstGeom prst="rect">
              <a:avLst/>
            </a:prstGeom>
          </p:spPr>
        </p:pic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xmlns="" id="{A12B285D-76FC-F149-A5E9-030EF0FF46CA}"/>
              </a:ext>
            </a:extLst>
          </p:cNvPr>
          <p:cNvCxnSpPr>
            <a:cxnSpLocks/>
          </p:cNvCxnSpPr>
          <p:nvPr userDrawn="1"/>
        </p:nvCxnSpPr>
        <p:spPr>
          <a:xfrm>
            <a:off x="2529214" y="6527944"/>
            <a:ext cx="9386060" cy="748"/>
          </a:xfrm>
          <a:prstGeom prst="line">
            <a:avLst/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xmlns="" id="{09538FB5-8E4F-2B46-BF6F-CC9CC2C7C7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26" y="329308"/>
            <a:ext cx="11638548" cy="717550"/>
          </a:xfr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:a16="http://schemas.microsoft.com/office/drawing/2014/main" xmlns="" id="{CCDE911C-696A-7349-ADD9-9C6AA41D60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6726" y="1298114"/>
            <a:ext cx="11638548" cy="48359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145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Change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E2AFFD29-FE19-DD4E-9CC8-14D7658442D6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386" y="6296853"/>
            <a:ext cx="9738814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xmlns="" id="{55B0E48A-658E-4748-83AA-CA0152CF1F95}"/>
              </a:ext>
            </a:extLst>
          </p:cNvPr>
          <p:cNvCxnSpPr>
            <a:cxnSpLocks/>
          </p:cNvCxnSpPr>
          <p:nvPr userDrawn="1"/>
        </p:nvCxnSpPr>
        <p:spPr>
          <a:xfrm>
            <a:off x="1613647" y="561147"/>
            <a:ext cx="995396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F357906A-64C7-9F42-A922-C70CAF6FB4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0535" y="6127103"/>
            <a:ext cx="1127079" cy="2646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9447AE4D-F042-104A-9708-995DD6991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041" t="33245" b="15263"/>
          <a:stretch/>
        </p:blipFill>
        <p:spPr>
          <a:xfrm>
            <a:off x="624386" y="391397"/>
            <a:ext cx="896821" cy="339500"/>
          </a:xfrm>
          <a:prstGeom prst="rect">
            <a:avLst/>
          </a:prstGeom>
        </p:spPr>
      </p:pic>
      <p:sp>
        <p:nvSpPr>
          <p:cNvPr id="12" name="コンテンツ プレースホルダー 22">
            <a:extLst>
              <a:ext uri="{FF2B5EF4-FFF2-40B4-BE49-F238E27FC236}">
                <a16:creationId xmlns:a16="http://schemas.microsoft.com/office/drawing/2014/main" xmlns="" id="{90DBFC78-0DAC-0C4C-991B-01D63ED60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5" y="2160587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72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Change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CA264C3F-0744-6C49-B99B-0B81F706D6EC}"/>
              </a:ext>
            </a:extLst>
          </p:cNvPr>
          <p:cNvCxnSpPr>
            <a:cxnSpLocks/>
          </p:cNvCxnSpPr>
          <p:nvPr userDrawn="1"/>
        </p:nvCxnSpPr>
        <p:spPr>
          <a:xfrm flipV="1">
            <a:off x="1828800" y="6296851"/>
            <a:ext cx="9738814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xmlns="" id="{E5A34D6C-7265-1640-8094-54B52AFFA013}"/>
              </a:ext>
            </a:extLst>
          </p:cNvPr>
          <p:cNvCxnSpPr>
            <a:cxnSpLocks/>
          </p:cNvCxnSpPr>
          <p:nvPr userDrawn="1"/>
        </p:nvCxnSpPr>
        <p:spPr>
          <a:xfrm>
            <a:off x="624386" y="561146"/>
            <a:ext cx="995396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54D07A3E-FD73-5646-8980-35B5069D60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386" y="6145033"/>
            <a:ext cx="1127079" cy="2646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62372082-A60D-1846-A72A-DB2B874F9A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041" t="33245" b="15263"/>
          <a:stretch/>
        </p:blipFill>
        <p:spPr>
          <a:xfrm>
            <a:off x="10670793" y="391397"/>
            <a:ext cx="896821" cy="339500"/>
          </a:xfrm>
          <a:prstGeom prst="rect">
            <a:avLst/>
          </a:prstGeom>
        </p:spPr>
      </p:pic>
      <p:sp>
        <p:nvSpPr>
          <p:cNvPr id="11" name="コンテンツ プレースホルダー 22">
            <a:extLst>
              <a:ext uri="{FF2B5EF4-FFF2-40B4-BE49-F238E27FC236}">
                <a16:creationId xmlns:a16="http://schemas.microsoft.com/office/drawing/2014/main" xmlns="" id="{A62E3924-FF0F-0340-AA0E-72ACDD8ACA0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5" y="2160587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8323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xmlns="" id="{95A983A9-E289-674E-9C80-98311F3F2138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05605" cy="2639028"/>
          </a:xfrm>
          <a:prstGeom prst="bentConnector3">
            <a:avLst>
              <a:gd name="adj1" fmla="val 15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CCA11463-8449-BC4F-AF56-9C51E0A6A2D2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31C37773-70D7-994C-8B86-BD78E51F59DF}"/>
              </a:ext>
            </a:extLst>
          </p:cNvPr>
          <p:cNvGrpSpPr/>
          <p:nvPr userDrawn="1"/>
        </p:nvGrpSpPr>
        <p:grpSpPr>
          <a:xfrm>
            <a:off x="9311652" y="490008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776ADB55-8E0E-2341-8AD2-03EF79CB2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xmlns="" id="{8E916432-D28D-A747-9645-3E82094E7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9F925565-9012-3C42-8719-A6F5006C9E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0772" y="2495776"/>
            <a:ext cx="5630456" cy="21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xmlns="" id="{E17EBF95-2DE0-CE4E-A26F-656035A882E0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88416" cy="2639027"/>
          </a:xfrm>
          <a:prstGeom prst="bentConnector3">
            <a:avLst>
              <a:gd name="adj1" fmla="val 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CE190164-7A9E-4C46-AA97-E5BC30BD601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F774FB5F-EA6E-DC43-8EDE-31F2F629B98F}"/>
              </a:ext>
            </a:extLst>
          </p:cNvPr>
          <p:cNvGrpSpPr/>
          <p:nvPr userDrawn="1"/>
        </p:nvGrpSpPr>
        <p:grpSpPr>
          <a:xfrm>
            <a:off x="737524" y="6028491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D8FB54FB-0095-5746-A5FE-A928F48F7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xmlns="" id="{E4D66C00-6878-4F4D-8138-89D177D74D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F61DB6F7-CC5F-E040-BC97-EE243B1E03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0772" y="2495776"/>
            <a:ext cx="5630456" cy="21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1610A64D-10F7-A840-89FC-8F30C803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x-none" dirty="0"/>
              <a:t>Slide </a:t>
            </a:r>
            <a:endParaRPr kumimoji="1" lang="x-none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2E3EF952-43DA-6C46-A69F-8A3DF3B0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x-none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D15E67E-4115-F848-818A-DF3F119F6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3FF70CA-D3EC-1D40-ABCD-988A5E6D03AB}" type="datetime1">
              <a:rPr kumimoji="1" lang="ja-JP" altLang="en-US" smtClean="0"/>
              <a:pPr/>
              <a:t>2022/3/29</a:t>
            </a:fld>
            <a:endParaRPr kumimoji="1" lang="x-non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3D068972-3629-2E48-9225-6C7E6F272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kumimoji="1" lang="x-non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881FDF5-C095-B54E-B76A-E79E1193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0742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0" r:id="rId4"/>
    <p:sldLayoutId id="2147483651" r:id="rId5"/>
    <p:sldLayoutId id="2147483652" r:id="rId6"/>
    <p:sldLayoutId id="2147483653" r:id="rId7"/>
    <p:sldLayoutId id="2147483655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image" Target="../media/image5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19" Type="http://schemas.openxmlformats.org/officeDocument/2006/relationships/image" Target="../media/image22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2"/>
          </p:nvPr>
        </p:nvSpPr>
        <p:spPr>
          <a:xfrm>
            <a:off x="627742" y="107950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Nội dung báo cáo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095375" y="981075"/>
            <a:ext cx="9363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Tổng quan đề tài</a:t>
            </a:r>
            <a:endParaRPr lang="en-US" b="1" i="1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mtClean="0"/>
              <a:t>Mô hình đề xuất</a:t>
            </a:r>
            <a:endParaRPr lang="en-US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mtClean="0"/>
              <a:t>Kết quả thực nghiệm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b="1" i="1" smtClean="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150000"/>
              </a:lnSpc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 rot="16200000">
            <a:off x="5955741" y="1675052"/>
            <a:ext cx="3552403" cy="3633324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" name="Round Diagonal Corner Rectangle 1"/>
          <p:cNvSpPr/>
          <p:nvPr/>
        </p:nvSpPr>
        <p:spPr>
          <a:xfrm>
            <a:off x="1879710" y="1715512"/>
            <a:ext cx="3576680" cy="3552403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2"/>
          </p:nvPr>
        </p:nvSpPr>
        <p:spPr>
          <a:xfrm>
            <a:off x="627742" y="107950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Tổng quan đề tài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982087" y="981074"/>
            <a:ext cx="1002308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smtClean="0"/>
              <a:t>Bài toán: </a:t>
            </a:r>
            <a:r>
              <a:rPr lang="en-US" smtClean="0"/>
              <a:t> Nhận diện bức ảnh chứa khuôn mặt người là ảnh giả mạo hay ảnh thật.</a:t>
            </a:r>
            <a:endParaRPr lang="en-US"/>
          </a:p>
        </p:txBody>
      </p:sp>
      <p:pic>
        <p:nvPicPr>
          <p:cNvPr id="1026" name="Picture 2" descr="E:\2_Deep_Learning\Dataset\facial_forgery\UADFV\image\train\0_real\000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25" y="2025598"/>
            <a:ext cx="669190" cy="85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2_Deep_Learning\Dataset\facial_forgery\UADFV\image\train\0_real\0001_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41" y="2026573"/>
            <a:ext cx="681818" cy="85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2_Deep_Learning\Dataset\facial_forgery\UADFV\image\train\0_real\0002_9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69" y="2034072"/>
            <a:ext cx="641216" cy="8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2_Deep_Learning\Dataset\facial_forgery\UADFV\image\train\0_real\0003_9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852" y="3027846"/>
            <a:ext cx="671952" cy="87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2_Deep_Learning\Dataset\facial_forgery\UADFV\image\train\0_real\0004_8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41" y="3025491"/>
            <a:ext cx="665364" cy="8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2_Deep_Learning\Dataset\facial_forgery\UADFV\image\train\0_real\0005_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69" y="3046766"/>
            <a:ext cx="641216" cy="8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2_Deep_Learning\Dataset\facial_forgery\UADFV\image\train\0_real\0005_12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933" y="4053436"/>
            <a:ext cx="675782" cy="89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2_Deep_Learning\Dataset\facial_forgery\UADFV\image\train\0_real\0006_7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9" y="4051524"/>
            <a:ext cx="687068" cy="89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2_Deep_Learning\Dataset\facial_forgery\UADFV\image\train\0_real\0007_128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69" y="4064570"/>
            <a:ext cx="646198" cy="88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2_Deep_Learning\Dataset\facial_forgery\UADFV\image\train\1_df\0000_fake_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73" y="2014570"/>
            <a:ext cx="686618" cy="85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2_Deep_Learning\Dataset\facial_forgery\UADFV\image\train\1_df\0001_fake_0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99" y="2014570"/>
            <a:ext cx="691645" cy="85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:\2_Deep_Learning\Dataset\facial_forgery\UADFV\image\train\1_df\0002_fake_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07" y="2015961"/>
            <a:ext cx="679947" cy="8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E:\2_Deep_Learning\Dataset\facial_forgery\UADFV\image\train\1_df\0003_fake_6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73" y="3013903"/>
            <a:ext cx="686746" cy="89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:\2_Deep_Learning\Dataset\facial_forgery\UADFV\image\train\1_df\0004_fake_10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98" y="3028655"/>
            <a:ext cx="691645" cy="87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E:\2_Deep_Learning\Dataset\facial_forgery\UADFV\image\train\1_df\0005_fake_7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07" y="3039267"/>
            <a:ext cx="679947" cy="86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:\2_Deep_Learning\Dataset\facial_forgery\UADFV\image\train\1_df\0005_fake_38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73" y="4039936"/>
            <a:ext cx="688514" cy="89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E:\2_Deep_Learning\Dataset\facial_forgery\UADFV\image\train\1_df\0006_fake_59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300" y="4046460"/>
            <a:ext cx="691644" cy="88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:\2_Deep_Learning\Dataset\facial_forgery\UADFV\image\train\1_df\0007_fake_144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07" y="4053733"/>
            <a:ext cx="685183" cy="87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00715" y="5283959"/>
            <a:ext cx="100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Real Image</a:t>
            </a:r>
            <a:endParaRPr lang="en-US" sz="1400" b="1"/>
          </a:p>
        </p:txBody>
      </p:sp>
      <p:sp>
        <p:nvSpPr>
          <p:cNvPr id="27" name="TextBox 26"/>
          <p:cNvSpPr txBox="1"/>
          <p:nvPr/>
        </p:nvSpPr>
        <p:spPr>
          <a:xfrm>
            <a:off x="7275856" y="5283959"/>
            <a:ext cx="101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Fake Image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9892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 Diagonal Corner Rectangle 50"/>
          <p:cNvSpPr/>
          <p:nvPr/>
        </p:nvSpPr>
        <p:spPr>
          <a:xfrm>
            <a:off x="8877157" y="2008290"/>
            <a:ext cx="1466850" cy="1050717"/>
          </a:xfrm>
          <a:prstGeom prst="round2DiagRect">
            <a:avLst>
              <a:gd name="adj1" fmla="val 16667"/>
              <a:gd name="adj2" fmla="val 353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Mô hình đề xuất</a:t>
            </a:r>
            <a:endParaRPr 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19" y="1724025"/>
            <a:ext cx="612246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4099" y="231457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Input</a:t>
            </a:r>
            <a:endParaRPr lang="en-US" sz="1200" b="1"/>
          </a:p>
        </p:txBody>
      </p:sp>
      <p:sp>
        <p:nvSpPr>
          <p:cNvPr id="7" name="Rectangle 6"/>
          <p:cNvSpPr/>
          <p:nvPr/>
        </p:nvSpPr>
        <p:spPr>
          <a:xfrm>
            <a:off x="1247775" y="1619250"/>
            <a:ext cx="1028700" cy="8338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Face Detection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0919" y="1305698"/>
            <a:ext cx="857249" cy="619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Face Image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0921" y="2278022"/>
            <a:ext cx="857248" cy="619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Frequency Analysis</a:t>
            </a:r>
          </a:p>
        </p:txBody>
      </p:sp>
      <p:sp>
        <p:nvSpPr>
          <p:cNvPr id="11" name="Pentagon 10"/>
          <p:cNvSpPr/>
          <p:nvPr/>
        </p:nvSpPr>
        <p:spPr>
          <a:xfrm>
            <a:off x="4003536" y="1345598"/>
            <a:ext cx="904875" cy="54730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CNN Feature Extractor</a:t>
            </a:r>
          </a:p>
        </p:txBody>
      </p:sp>
      <p:sp>
        <p:nvSpPr>
          <p:cNvPr id="14" name="Pentagon 13"/>
          <p:cNvSpPr/>
          <p:nvPr/>
        </p:nvSpPr>
        <p:spPr>
          <a:xfrm>
            <a:off x="4003535" y="2314574"/>
            <a:ext cx="904875" cy="54730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CNN Feature Extractor</a:t>
            </a:r>
          </a:p>
        </p:txBody>
      </p:sp>
      <p:cxnSp>
        <p:nvCxnSpPr>
          <p:cNvPr id="15" name="Straight Arrow Connector 14"/>
          <p:cNvCxnSpPr>
            <a:stCxn id="1026" idx="3"/>
            <a:endCxn id="7" idx="1"/>
          </p:cNvCxnSpPr>
          <p:nvPr/>
        </p:nvCxnSpPr>
        <p:spPr>
          <a:xfrm>
            <a:off x="857665" y="2033588"/>
            <a:ext cx="390110" cy="257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276475" y="1615261"/>
            <a:ext cx="544444" cy="4209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0" idx="1"/>
          </p:cNvCxnSpPr>
          <p:nvPr/>
        </p:nvCxnSpPr>
        <p:spPr>
          <a:xfrm>
            <a:off x="2276475" y="2036162"/>
            <a:ext cx="544446" cy="55142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1" idx="1"/>
          </p:cNvCxnSpPr>
          <p:nvPr/>
        </p:nvCxnSpPr>
        <p:spPr>
          <a:xfrm>
            <a:off x="3678168" y="1615261"/>
            <a:ext cx="325368" cy="39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4" idx="1"/>
          </p:cNvCxnSpPr>
          <p:nvPr/>
        </p:nvCxnSpPr>
        <p:spPr>
          <a:xfrm>
            <a:off x="3678169" y="2587585"/>
            <a:ext cx="325366" cy="6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98936" y="1137527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75136" y="1053478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51336" y="942267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17973" y="1777250"/>
            <a:ext cx="10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</a:t>
            </a:r>
            <a:endParaRPr lang="en-US" sz="1000" b="1"/>
          </a:p>
        </p:txBody>
      </p:sp>
      <p:sp>
        <p:nvSpPr>
          <p:cNvPr id="35" name="Rectangle 34"/>
          <p:cNvSpPr/>
          <p:nvPr/>
        </p:nvSpPr>
        <p:spPr>
          <a:xfrm>
            <a:off x="5298936" y="2311355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75136" y="2227306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51336" y="2116095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17973" y="2951078"/>
            <a:ext cx="10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</a:t>
            </a:r>
            <a:endParaRPr lang="en-US" sz="1000" b="1"/>
          </a:p>
        </p:txBody>
      </p:sp>
      <p:sp>
        <p:nvSpPr>
          <p:cNvPr id="31" name="Rectangle 30"/>
          <p:cNvSpPr/>
          <p:nvPr/>
        </p:nvSpPr>
        <p:spPr>
          <a:xfrm>
            <a:off x="6451461" y="2218876"/>
            <a:ext cx="838200" cy="5838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IFFT</a:t>
            </a:r>
          </a:p>
        </p:txBody>
      </p:sp>
      <p:cxnSp>
        <p:nvCxnSpPr>
          <p:cNvPr id="40" name="Straight Arrow Connector 39"/>
          <p:cNvCxnSpPr>
            <a:stCxn id="11" idx="3"/>
          </p:cNvCxnSpPr>
          <p:nvPr/>
        </p:nvCxnSpPr>
        <p:spPr>
          <a:xfrm>
            <a:off x="4908411" y="1619249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08411" y="2591573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79986" y="2571685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13511" y="2320042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89711" y="2235993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65911" y="2124782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32548" y="2959765"/>
            <a:ext cx="10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</a:t>
            </a:r>
            <a:endParaRPr lang="en-US" sz="1000" b="1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303949" y="2571685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69" y="3438842"/>
            <a:ext cx="4932934" cy="2592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Cube 55"/>
          <p:cNvSpPr/>
          <p:nvPr/>
        </p:nvSpPr>
        <p:spPr>
          <a:xfrm>
            <a:off x="9072421" y="2167182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57" name="Cube 56"/>
          <p:cNvSpPr/>
          <p:nvPr/>
        </p:nvSpPr>
        <p:spPr>
          <a:xfrm>
            <a:off x="9072420" y="2435891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58" name="Cube 57"/>
          <p:cNvSpPr/>
          <p:nvPr/>
        </p:nvSpPr>
        <p:spPr>
          <a:xfrm>
            <a:off x="9072421" y="2720094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77157" y="1993977"/>
            <a:ext cx="1076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Feature vectors</a:t>
            </a:r>
            <a:endParaRPr lang="en-US" sz="800" b="1"/>
          </a:p>
        </p:txBody>
      </p:sp>
      <p:sp>
        <p:nvSpPr>
          <p:cNvPr id="62" name="Round Diagonal Corner Rectangle 61"/>
          <p:cNvSpPr/>
          <p:nvPr/>
        </p:nvSpPr>
        <p:spPr>
          <a:xfrm>
            <a:off x="8877157" y="820239"/>
            <a:ext cx="1466850" cy="1050717"/>
          </a:xfrm>
          <a:prstGeom prst="round2DiagRect">
            <a:avLst>
              <a:gd name="adj1" fmla="val 16667"/>
              <a:gd name="adj2" fmla="val 353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3" name="Cube 62"/>
          <p:cNvSpPr/>
          <p:nvPr/>
        </p:nvSpPr>
        <p:spPr>
          <a:xfrm>
            <a:off x="9072421" y="979131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4" name="Cube 63"/>
          <p:cNvSpPr/>
          <p:nvPr/>
        </p:nvSpPr>
        <p:spPr>
          <a:xfrm>
            <a:off x="9072420" y="1247840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9072421" y="1532043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877157" y="805926"/>
            <a:ext cx="1076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Feature vectors</a:t>
            </a:r>
            <a:endParaRPr lang="en-US" sz="800" b="1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451461" y="1648791"/>
            <a:ext cx="2331243" cy="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473142" y="2591573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5400000">
            <a:off x="9578888" y="2035410"/>
            <a:ext cx="2790825" cy="331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Cross Attention</a:t>
            </a:r>
          </a:p>
        </p:txBody>
      </p:sp>
      <p:sp>
        <p:nvSpPr>
          <p:cNvPr id="80" name="Right Arrow 79"/>
          <p:cNvSpPr/>
          <p:nvPr/>
        </p:nvSpPr>
        <p:spPr>
          <a:xfrm>
            <a:off x="10469493" y="1328641"/>
            <a:ext cx="266700" cy="1864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10469493" y="2548581"/>
            <a:ext cx="266700" cy="1864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1196638" y="2641803"/>
            <a:ext cx="236396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11028876" y="1707827"/>
            <a:ext cx="991887" cy="419962"/>
          </a:xfrm>
          <a:prstGeom prst="bentConnector3">
            <a:avLst>
              <a:gd name="adj1" fmla="val 65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7927836" y="2831303"/>
            <a:ext cx="3806966" cy="1903883"/>
          </a:xfrm>
          <a:prstGeom prst="bentConnector3">
            <a:avLst>
              <a:gd name="adj1" fmla="val 21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Or 1031"/>
          <p:cNvSpPr/>
          <p:nvPr/>
        </p:nvSpPr>
        <p:spPr>
          <a:xfrm>
            <a:off x="11591710" y="2471734"/>
            <a:ext cx="286181" cy="291927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Kết quả thực nghiệm</a:t>
            </a:r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962952" y="857756"/>
            <a:ext cx="577324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Tập Dataset UADFV gồm 9374 ảnh real và 9358 ảnh fake.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Mô hình chỉ sử dụng luồng đi qua ảnh gốc.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Best Accuracy = 0.94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76" y="2498357"/>
            <a:ext cx="8005270" cy="360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6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Kết quả thực nghiệm</a:t>
            </a:r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962952" y="857756"/>
            <a:ext cx="577324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Tập Dataset UADFV gồm 9374 ảnh real và 9358 ảnh fake.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Mô hình đề xuất.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Best Accuracy = 0.94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19" y="2320489"/>
            <a:ext cx="9064427" cy="376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</TotalTime>
  <Words>130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Nguyen Trung Thanh 20176874</dc:creator>
  <cp:lastModifiedBy>Windows User</cp:lastModifiedBy>
  <cp:revision>270</cp:revision>
  <cp:lastPrinted>2021-10-02T05:01:21Z</cp:lastPrinted>
  <dcterms:created xsi:type="dcterms:W3CDTF">2021-09-30T04:49:10Z</dcterms:created>
  <dcterms:modified xsi:type="dcterms:W3CDTF">2022-03-29T10:35:07Z</dcterms:modified>
</cp:coreProperties>
</file>