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7" r:id="rId6"/>
    <p:sldId id="268" r:id="rId7"/>
    <p:sldId id="266" r:id="rId8"/>
    <p:sldId id="265" r:id="rId9"/>
    <p:sldId id="262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824"/>
    <a:srgbClr val="C83438"/>
    <a:srgbClr val="1188DE"/>
    <a:srgbClr val="304B7D"/>
    <a:srgbClr val="10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/>
    <p:restoredTop sz="94674"/>
  </p:normalViewPr>
  <p:slideViewPr>
    <p:cSldViewPr snapToGrid="0" snapToObjects="1">
      <p:cViewPr>
        <p:scale>
          <a:sx n="66" d="100"/>
          <a:sy n="66" d="100"/>
        </p:scale>
        <p:origin x="-2304" y="-13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414F-3D9D-1944-8D76-ECDE7A3B60CF}" type="datetimeFigureOut">
              <a:rPr kumimoji="1" lang="x-none" altLang="en-US" smtClean="0"/>
              <a:t>3/10/2022</a:t>
            </a:fld>
            <a:endParaRPr kumimoji="1" lang="x-none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x-none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B3CD-3B8F-F24A-A846-377C323B2DFA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2254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1387D09-C103-834B-A43C-BEDAD6633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x-none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2CF11F97-8F8A-8545-9246-DADB5CF2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92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F90F6CB3-972B-014B-866F-6E6C3C82B3BA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FCF5EA6C-4CF7-4C4B-9F10-A6919A394877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D44020A3-9598-2744-8504-DDEC0F64A15B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B7AE59DE-F6B9-774C-BD36-9CC8D8227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="" xmlns:a16="http://schemas.microsoft.com/office/drawing/2014/main" id="{FE20C000-58ED-5E45-872B-9858138E1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21" name="コンテンツ プレースホルダー 20">
            <a:extLst>
              <a:ext uri="{FF2B5EF4-FFF2-40B4-BE49-F238E27FC236}">
                <a16:creationId xmlns="" xmlns:a16="http://schemas.microsoft.com/office/drawing/2014/main" id="{A3BD1AC2-A675-124C-8A84-FC3117A30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="" xmlns:a16="http://schemas.microsoft.com/office/drawing/2014/main" id="{225011C7-39FA-2141-958E-ED99B36F63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250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33FE0FCF-279F-AD47-893F-FB483B85328E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FD3998F1-29F0-0346-9917-63AE23F48CCD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51EBC1DB-1422-8A4C-90A7-325C0860FD3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45BB4FF8-CB67-3543-BE80-5AC60BBEC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106E7BE1-366A-6342-95A8-631611FEA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11" name="コンテンツ プレースホルダー 22">
            <a:extLst>
              <a:ext uri="{FF2B5EF4-FFF2-40B4-BE49-F238E27FC236}">
                <a16:creationId xmlns="" xmlns:a16="http://schemas.microsoft.com/office/drawing/2014/main" id="{41227B3E-0AA0-F343-99E3-CD216B6188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4" y="1648123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4" name="コンテンツ プレースホルダー 20">
            <a:extLst>
              <a:ext uri="{FF2B5EF4-FFF2-40B4-BE49-F238E27FC236}">
                <a16:creationId xmlns="" xmlns:a16="http://schemas.microsoft.com/office/drawing/2014/main" id="{24DDB8AF-180F-F54E-AA00-F9C6F1CEAC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1511" y="4445381"/>
            <a:ext cx="5768975" cy="622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0415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="" xmlns:a16="http://schemas.microsoft.com/office/drawing/2014/main" id="{68D472BD-9D59-284D-AD32-78030DED2FE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スライド番号プレースホルダー 5">
            <a:extLst>
              <a:ext uri="{FF2B5EF4-FFF2-40B4-BE49-F238E27FC236}">
                <a16:creationId xmlns="" xmlns:a16="http://schemas.microsoft.com/office/drawing/2014/main" id="{9B83B891-245B-CB43-84D8-B6EF783C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1188DE"/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="" xmlns:a16="http://schemas.microsoft.com/office/drawing/2014/main" id="{8335FEF4-ED3F-A748-BB6E-3B9D407E0A28}"/>
              </a:ext>
            </a:extLst>
          </p:cNvPr>
          <p:cNvGrpSpPr/>
          <p:nvPr userDrawn="1"/>
        </p:nvGrpSpPr>
        <p:grpSpPr>
          <a:xfrm>
            <a:off x="276726" y="6345381"/>
            <a:ext cx="2138194" cy="339500"/>
            <a:chOff x="719593" y="6028491"/>
            <a:chExt cx="2138194" cy="339500"/>
          </a:xfrm>
        </p:grpSpPr>
        <p:pic>
          <p:nvPicPr>
            <p:cNvPr id="11" name="図 10">
              <a:extLst>
                <a:ext uri="{FF2B5EF4-FFF2-40B4-BE49-F238E27FC236}">
                  <a16:creationId xmlns="" xmlns:a16="http://schemas.microsoft.com/office/drawing/2014/main" id="{F86AA557-BD4D-B848-A89A-A24E8848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="" xmlns:a16="http://schemas.microsoft.com/office/drawing/2014/main" id="{84641F54-88F3-8343-95D5-CE9D40A77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F9056C24-BBF2-3D4B-8005-EE7300DED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717F45B0-DC05-7742-A253-C22914FC44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4148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5">
            <a:extLst>
              <a:ext uri="{FF2B5EF4-FFF2-40B4-BE49-F238E27FC236}">
                <a16:creationId xmlns="" xmlns:a16="http://schemas.microsoft.com/office/drawing/2014/main" id="{AA7B34CE-A8FD-CA43-BDEF-E8DD6D3B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2074" y="6162819"/>
            <a:ext cx="2743200" cy="365125"/>
          </a:xfrm>
        </p:spPr>
        <p:txBody>
          <a:bodyPr anchor="b"/>
          <a:lstStyle>
            <a:lvl1pPr>
              <a:defRPr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D964A56D-07F6-1249-AE8D-82B6184A47A8}"/>
              </a:ext>
            </a:extLst>
          </p:cNvPr>
          <p:cNvGrpSpPr/>
          <p:nvPr userDrawn="1"/>
        </p:nvGrpSpPr>
        <p:grpSpPr>
          <a:xfrm>
            <a:off x="337686" y="6345381"/>
            <a:ext cx="2104272" cy="339500"/>
            <a:chOff x="2285108" y="4710545"/>
            <a:chExt cx="2104272" cy="339500"/>
          </a:xfrm>
        </p:grpSpPr>
        <p:pic>
          <p:nvPicPr>
            <p:cNvPr id="14" name="図 13">
              <a:extLst>
                <a:ext uri="{FF2B5EF4-FFF2-40B4-BE49-F238E27FC236}">
                  <a16:creationId xmlns="" xmlns:a16="http://schemas.microsoft.com/office/drawing/2014/main" id="{21AA0F77-7AE4-9B46-9AEB-AA069BC3C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5108" y="4747949"/>
              <a:ext cx="1127079" cy="264693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="" xmlns:a16="http://schemas.microsoft.com/office/drawing/2014/main" id="{8E198823-8E8C-DD4E-87E5-4AD7A3D84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3492559" y="4710545"/>
              <a:ext cx="896821" cy="339500"/>
            </a:xfrm>
            <a:prstGeom prst="rect">
              <a:avLst/>
            </a:prstGeom>
          </p:spPr>
        </p:pic>
      </p:grpSp>
      <p:cxnSp>
        <p:nvCxnSpPr>
          <p:cNvPr id="21" name="直線コネクタ 20">
            <a:extLst>
              <a:ext uri="{FF2B5EF4-FFF2-40B4-BE49-F238E27FC236}">
                <a16:creationId xmlns="" xmlns:a16="http://schemas.microsoft.com/office/drawing/2014/main" id="{A12B285D-76FC-F149-A5E9-030EF0FF46CA}"/>
              </a:ext>
            </a:extLst>
          </p:cNvPr>
          <p:cNvCxnSpPr>
            <a:cxnSpLocks/>
          </p:cNvCxnSpPr>
          <p:nvPr userDrawn="1"/>
        </p:nvCxnSpPr>
        <p:spPr>
          <a:xfrm>
            <a:off x="2529214" y="6527944"/>
            <a:ext cx="9386060" cy="748"/>
          </a:xfrm>
          <a:prstGeom prst="line">
            <a:avLst/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09538FB5-8E4F-2B46-BF6F-CC9CC2C7C7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726" y="329308"/>
            <a:ext cx="11638548" cy="717550"/>
          </a:xfrm>
        </p:spPr>
        <p:txBody>
          <a:bodyPr anchor="ctr">
            <a:normAutofit/>
          </a:bodyPr>
          <a:lstStyle>
            <a:lvl1pPr marL="0" indent="0">
              <a:buNone/>
              <a:defRPr sz="4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="" xmlns:a16="http://schemas.microsoft.com/office/drawing/2014/main" id="{CCDE911C-696A-7349-ADD9-9C6AA41D60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6726" y="1298114"/>
            <a:ext cx="11638548" cy="48359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0145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E2AFFD29-FE19-DD4E-9CC8-14D7658442D6}"/>
              </a:ext>
            </a:extLst>
          </p:cNvPr>
          <p:cNvCxnSpPr>
            <a:cxnSpLocks/>
          </p:cNvCxnSpPr>
          <p:nvPr userDrawn="1"/>
        </p:nvCxnSpPr>
        <p:spPr>
          <a:xfrm flipV="1">
            <a:off x="624386" y="6296853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="" xmlns:a16="http://schemas.microsoft.com/office/drawing/2014/main" id="{55B0E48A-658E-4748-83AA-CA0152CF1F95}"/>
              </a:ext>
            </a:extLst>
          </p:cNvPr>
          <p:cNvCxnSpPr>
            <a:cxnSpLocks/>
          </p:cNvCxnSpPr>
          <p:nvPr userDrawn="1"/>
        </p:nvCxnSpPr>
        <p:spPr>
          <a:xfrm>
            <a:off x="1613647" y="561147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F357906A-64C7-9F42-A922-C70CAF6FB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0535" y="612710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9447AE4D-F042-104A-9708-995DD6991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624386" y="391397"/>
            <a:ext cx="896821" cy="339500"/>
          </a:xfrm>
          <a:prstGeom prst="rect">
            <a:avLst/>
          </a:prstGeom>
        </p:spPr>
      </p:pic>
      <p:sp>
        <p:nvSpPr>
          <p:cNvPr id="12" name="コンテンツ プレースホルダー 22">
            <a:extLst>
              <a:ext uri="{FF2B5EF4-FFF2-40B4-BE49-F238E27FC236}">
                <a16:creationId xmlns="" xmlns:a16="http://schemas.microsoft.com/office/drawing/2014/main" id="{90DBFC78-0DAC-0C4C-991B-01D63ED60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3AB82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72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Change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CA264C3F-0744-6C49-B99B-0B81F706D6EC}"/>
              </a:ext>
            </a:extLst>
          </p:cNvPr>
          <p:cNvCxnSpPr>
            <a:cxnSpLocks/>
          </p:cNvCxnSpPr>
          <p:nvPr userDrawn="1"/>
        </p:nvCxnSpPr>
        <p:spPr>
          <a:xfrm flipV="1">
            <a:off x="1828800" y="6296851"/>
            <a:ext cx="9738814" cy="1"/>
          </a:xfrm>
          <a:prstGeom prst="bentConnector3">
            <a:avLst>
              <a:gd name="adj1" fmla="val 50000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>
            <a:extLst>
              <a:ext uri="{FF2B5EF4-FFF2-40B4-BE49-F238E27FC236}">
                <a16:creationId xmlns="" xmlns:a16="http://schemas.microsoft.com/office/drawing/2014/main" id="{E5A34D6C-7265-1640-8094-54B52AFFA013}"/>
              </a:ext>
            </a:extLst>
          </p:cNvPr>
          <p:cNvCxnSpPr>
            <a:cxnSpLocks/>
          </p:cNvCxnSpPr>
          <p:nvPr userDrawn="1"/>
        </p:nvCxnSpPr>
        <p:spPr>
          <a:xfrm>
            <a:off x="624386" y="561146"/>
            <a:ext cx="9953967" cy="1"/>
          </a:xfrm>
          <a:prstGeom prst="bentConnector3">
            <a:avLst>
              <a:gd name="adj1" fmla="val 5000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54D07A3E-FD73-5646-8980-35B5069D60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386" y="6145033"/>
            <a:ext cx="1127079" cy="2646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62372082-A60D-1846-A72A-DB2B874F9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2041" t="33245" b="15263"/>
          <a:stretch/>
        </p:blipFill>
        <p:spPr>
          <a:xfrm>
            <a:off x="10670793" y="391397"/>
            <a:ext cx="896821" cy="339500"/>
          </a:xfrm>
          <a:prstGeom prst="rect">
            <a:avLst/>
          </a:prstGeom>
        </p:spPr>
      </p:pic>
      <p:sp>
        <p:nvSpPr>
          <p:cNvPr id="11" name="コンテンツ プレースホルダー 22">
            <a:extLst>
              <a:ext uri="{FF2B5EF4-FFF2-40B4-BE49-F238E27FC236}">
                <a16:creationId xmlns="" xmlns:a16="http://schemas.microsoft.com/office/drawing/2014/main" id="{A62E3924-FF0F-0340-AA0E-72ACDD8ACA0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2925" y="2160587"/>
            <a:ext cx="8566150" cy="25368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solidFill>
                  <a:srgbClr val="1188D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8323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95A983A9-E289-674E-9C80-98311F3F2138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05605" cy="2639028"/>
          </a:xfrm>
          <a:prstGeom prst="bentConnector3">
            <a:avLst>
              <a:gd name="adj1" fmla="val 15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CCA11463-8449-BC4F-AF56-9C51E0A6A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31C37773-70D7-994C-8B86-BD78E51F59DF}"/>
              </a:ext>
            </a:extLst>
          </p:cNvPr>
          <p:cNvGrpSpPr/>
          <p:nvPr userDrawn="1"/>
        </p:nvGrpSpPr>
        <p:grpSpPr>
          <a:xfrm>
            <a:off x="9311652" y="490008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776ADB55-8E0E-2341-8AD2-03EF79CB2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8E916432-D28D-A747-9645-3E82094E7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="" xmlns:a16="http://schemas.microsoft.com/office/drawing/2014/main" id="{9F925565-9012-3C42-8719-A6F5006C9E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カギ線コネクタ 5">
            <a:extLst>
              <a:ext uri="{FF2B5EF4-FFF2-40B4-BE49-F238E27FC236}">
                <a16:creationId xmlns="" xmlns:a16="http://schemas.microsoft.com/office/drawing/2014/main" id="{E17EBF95-2DE0-CE4E-A26F-656035A882E0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36" y="659758"/>
            <a:ext cx="8588416" cy="2639027"/>
          </a:xfrm>
          <a:prstGeom prst="bentConnector3">
            <a:avLst>
              <a:gd name="adj1" fmla="val 0"/>
            </a:avLst>
          </a:prstGeom>
          <a:ln w="25400">
            <a:solidFill>
              <a:srgbClr val="3AB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>
            <a:extLst>
              <a:ext uri="{FF2B5EF4-FFF2-40B4-BE49-F238E27FC236}">
                <a16:creationId xmlns="" xmlns:a16="http://schemas.microsoft.com/office/drawing/2014/main" id="{CE190164-7A9E-4C46-AA97-E5BC30BD601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98364" y="3559218"/>
            <a:ext cx="8456112" cy="2639023"/>
          </a:xfrm>
          <a:prstGeom prst="bentConnector3">
            <a:avLst>
              <a:gd name="adj1" fmla="val 99996"/>
            </a:avLst>
          </a:prstGeom>
          <a:ln w="25400">
            <a:solidFill>
              <a:srgbClr val="1188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="" xmlns:a16="http://schemas.microsoft.com/office/drawing/2014/main" id="{F774FB5F-EA6E-DC43-8EDE-31F2F629B98F}"/>
              </a:ext>
            </a:extLst>
          </p:cNvPr>
          <p:cNvGrpSpPr/>
          <p:nvPr userDrawn="1"/>
        </p:nvGrpSpPr>
        <p:grpSpPr>
          <a:xfrm>
            <a:off x="737524" y="6028491"/>
            <a:ext cx="2138194" cy="339500"/>
            <a:chOff x="719593" y="6028491"/>
            <a:chExt cx="2138194" cy="339500"/>
          </a:xfrm>
        </p:grpSpPr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D8FB54FB-0095-5746-A5FE-A928F48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708" y="6065895"/>
              <a:ext cx="1127079" cy="264693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E4D66C00-6878-4F4D-8138-89D177D74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41" t="33245" b="15263"/>
            <a:stretch/>
          </p:blipFill>
          <p:spPr>
            <a:xfrm>
              <a:off x="719593" y="6028491"/>
              <a:ext cx="896821" cy="339500"/>
            </a:xfrm>
            <a:prstGeom prst="rect">
              <a:avLst/>
            </a:prstGeom>
          </p:spPr>
        </p:pic>
      </p:grpSp>
      <p:pic>
        <p:nvPicPr>
          <p:cNvPr id="14" name="図 13">
            <a:extLst>
              <a:ext uri="{FF2B5EF4-FFF2-40B4-BE49-F238E27FC236}">
                <a16:creationId xmlns="" xmlns:a16="http://schemas.microsoft.com/office/drawing/2014/main" id="{F61DB6F7-CC5F-E040-BC97-EE243B1E03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80772" y="2495776"/>
            <a:ext cx="5630456" cy="21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1610A64D-10F7-A840-89FC-8F30C803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x-none" dirty="0"/>
              <a:t>Slide </a:t>
            </a:r>
            <a:endParaRPr kumimoji="1" lang="x-none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2E3EF952-43DA-6C46-A69F-8A3DF3B0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x-none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D15E67E-4115-F848-818A-DF3F119F6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3FF70CA-D3EC-1D40-ABCD-988A5E6D03AB}" type="datetime1">
              <a:rPr kumimoji="1" lang="ja-JP" altLang="en-US" smtClean="0"/>
              <a:pPr/>
              <a:t>2022/3/10</a:t>
            </a:fld>
            <a:endParaRPr kumimoji="1" lang="x-none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3D068972-3629-2E48-9225-6C7E6F272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x-none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881FDF5-C095-B54E-B76A-E79E1193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23579B5-C1C4-D84B-A012-DC68887805F6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074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B64E638D-F5AF-5F40-974F-8CAC932B411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1" lang="en-US" altLang="x-none" dirty="0"/>
              <a:t>2021/10/12</a:t>
            </a:r>
            <a:endParaRPr kumimoji="1" lang="x-none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C82C373-F19C-1446-8210-AD94AD5A23C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667" y="1648123"/>
            <a:ext cx="10735733" cy="2536825"/>
          </a:xfrm>
        </p:spPr>
        <p:txBody>
          <a:bodyPr/>
          <a:lstStyle/>
          <a:p>
            <a:r>
              <a:rPr kumimoji="1" lang="en-US" altLang="en-US" sz="4800" smtClean="0"/>
              <a:t>Đề tài ĐATN:</a:t>
            </a:r>
          </a:p>
          <a:p>
            <a:r>
              <a:rPr kumimoji="1" lang="en-US" altLang="en-US" sz="4800" smtClean="0"/>
              <a:t>Xây dựng web ứng dụng trích xuất thông tin các giấy tờ tuỳ thân</a:t>
            </a:r>
            <a:endParaRPr kumimoji="1" lang="x-none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12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-923926" y="0"/>
            <a:ext cx="4062941" cy="701145"/>
          </a:xfrm>
        </p:spPr>
        <p:txBody>
          <a:bodyPr>
            <a:normAutofit/>
          </a:bodyPr>
          <a:lstStyle/>
          <a:p>
            <a:r>
              <a:rPr lang="en-US" sz="2400" smtClean="0"/>
              <a:t>Ý tưởng 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795867" y="1016000"/>
            <a:ext cx="25162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Các loại giấy tờ: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CCCD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CMND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Giấy phép lái xe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Thẻ sinh viên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Passport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83" y="1143443"/>
            <a:ext cx="2525821" cy="156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946" y="1016000"/>
            <a:ext cx="2430707" cy="181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Thủ tục cấp, đổi, gia hạn giấy phép lái x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90" y="3903231"/>
            <a:ext cx="2525821" cy="16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Không có mô tả ảnh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09" y="3903231"/>
            <a:ext cx="2847395" cy="16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86433" y="2835527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CCCD</a:t>
            </a:r>
            <a:endParaRPr lang="en-US" sz="1600" b="1"/>
          </a:p>
        </p:txBody>
      </p:sp>
      <p:sp>
        <p:nvSpPr>
          <p:cNvPr id="9" name="TextBox 8"/>
          <p:cNvSpPr txBox="1"/>
          <p:nvPr/>
        </p:nvSpPr>
        <p:spPr>
          <a:xfrm>
            <a:off x="9556538" y="297173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CMND</a:t>
            </a:r>
            <a:endParaRPr lang="en-US" sz="1600" b="1"/>
          </a:p>
        </p:txBody>
      </p:sp>
      <p:sp>
        <p:nvSpPr>
          <p:cNvPr id="10" name="TextBox 9"/>
          <p:cNvSpPr txBox="1"/>
          <p:nvPr/>
        </p:nvSpPr>
        <p:spPr>
          <a:xfrm>
            <a:off x="2012628" y="5518124"/>
            <a:ext cx="1527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Giấy phép lái xe</a:t>
            </a:r>
            <a:endParaRPr lang="en-US"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5641912" y="5518124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Thẻ sinh viên</a:t>
            </a:r>
            <a:endParaRPr lang="en-US" sz="16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26" y="3310293"/>
            <a:ext cx="1813624" cy="23986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90705" y="5833417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/>
              <a:t>Hộ chiếu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9337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0286" y="3346668"/>
            <a:ext cx="97921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Classifier Module: VGG, Resnet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Crop Module: Image Segmentation (Unet/Attention Unet)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Text Detection Module: CRAFT, PaddleOCR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Text Recognition Module: VietOCR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Direction Rotater Module:  +) Nhận diện vài box (theo 2 chiều 0 và 180 độ) lấy xác suất lớn hơn</a:t>
            </a:r>
          </a:p>
          <a:p>
            <a:pPr lvl="6">
              <a:lnSpc>
                <a:spcPct val="150000"/>
              </a:lnSpc>
            </a:pPr>
            <a:r>
              <a:rPr lang="en-US" smtClean="0"/>
              <a:t>  +) Dùng 1 bộ phân loại góc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KIE Module: Rulebase </a:t>
            </a:r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9" y="798653"/>
            <a:ext cx="10764838" cy="254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1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115747" y="0"/>
            <a:ext cx="5312780" cy="701145"/>
          </a:xfrm>
        </p:spPr>
        <p:txBody>
          <a:bodyPr>
            <a:normAutofit/>
          </a:bodyPr>
          <a:lstStyle/>
          <a:p>
            <a:r>
              <a:rPr lang="en-US" sz="2400" smtClean="0"/>
              <a:t>Dự kiến mốc thời gian thực hiện</a:t>
            </a:r>
            <a:endParaRPr lang="en-US" sz="2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33434"/>
              </p:ext>
            </p:extLst>
          </p:nvPr>
        </p:nvGraphicFramePr>
        <p:xfrm>
          <a:off x="381965" y="902826"/>
          <a:ext cx="11030675" cy="519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390"/>
                <a:gridCol w="2025547"/>
                <a:gridCol w="4548384"/>
                <a:gridCol w="3699354"/>
              </a:tblGrid>
              <a:tr h="341600">
                <a:tc row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tuần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Thời</a:t>
                      </a:r>
                      <a:r>
                        <a:rPr lang="en-US" baseline="0" smtClean="0"/>
                        <a:t> gian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Công</a:t>
                      </a:r>
                      <a:r>
                        <a:rPr lang="en-US" baseline="0" smtClean="0"/>
                        <a:t> việc thực hiện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2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Web</a:t>
                      </a:r>
                      <a:r>
                        <a:rPr lang="en-US" baseline="0" smtClean="0"/>
                        <a:t> App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Server (Model/API)</a:t>
                      </a:r>
                      <a:endParaRPr lang="en-US"/>
                    </a:p>
                  </a:txBody>
                  <a:tcPr/>
                </a:tc>
              </a:tr>
              <a:tr h="4861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Nay -  14/03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Thu thập/ Gán</a:t>
                      </a:r>
                      <a:r>
                        <a:rPr lang="en-US" baseline="0" smtClean="0"/>
                        <a:t> nhãn ảnh CMND </a:t>
                      </a:r>
                      <a:endParaRPr lang="en-US" smtClean="0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14/03 – 21/03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Làm</a:t>
                      </a:r>
                      <a:r>
                        <a:rPr lang="en-US" baseline="0" smtClean="0"/>
                        <a:t> giao diện đăng nhập/đăng ký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21/03 – 28/03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Làm</a:t>
                      </a:r>
                      <a:r>
                        <a:rPr lang="en-US" baseline="0" smtClean="0"/>
                        <a:t> giao diện dashboard/popup thông tin tài khoản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28/03 –</a:t>
                      </a:r>
                      <a:r>
                        <a:rPr lang="en-US" baseline="0" smtClean="0"/>
                        <a:t> 04/04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Làm</a:t>
                      </a:r>
                      <a:r>
                        <a:rPr lang="en-US" baseline="0" smtClean="0"/>
                        <a:t> giao diện hiển thị bảng các file của từng API trích rút/popup upload tài liệu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04/04 – 25/04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Làm</a:t>
                      </a:r>
                      <a:r>
                        <a:rPr lang="en-US" baseline="0" smtClean="0"/>
                        <a:t> giao diện review từng file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25/04 – 09/05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Làm</a:t>
                      </a:r>
                      <a:r>
                        <a:rPr lang="en-US" baseline="0" smtClean="0"/>
                        <a:t> giao diện cho chức năng tạo template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09/05 – 16/05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Làm</a:t>
                      </a:r>
                      <a:r>
                        <a:rPr lang="en-US" baseline="0" smtClean="0"/>
                        <a:t> giao diện cho User Guide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09/05</a:t>
                      </a:r>
                      <a:r>
                        <a:rPr lang="en-US" baseline="0" smtClean="0"/>
                        <a:t> – 23/05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Thu thập</a:t>
                      </a:r>
                      <a:r>
                        <a:rPr lang="en-US" baseline="0" smtClean="0"/>
                        <a:t>/Gán nhãn  ảnh CCCD/Thẻ sinh viên/Bằng lái xe.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8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2"/>
          </p:nvPr>
        </p:nvSpPr>
        <p:spPr>
          <a:xfrm>
            <a:off x="115747" y="0"/>
            <a:ext cx="5312780" cy="701145"/>
          </a:xfrm>
        </p:spPr>
        <p:txBody>
          <a:bodyPr>
            <a:normAutofit/>
          </a:bodyPr>
          <a:lstStyle/>
          <a:p>
            <a:r>
              <a:rPr lang="en-US" sz="2400" smtClean="0"/>
              <a:t>Dự kiến mốc thời gian thực hiện</a:t>
            </a:r>
            <a:endParaRPr lang="en-US" sz="24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78665"/>
              </p:ext>
            </p:extLst>
          </p:nvPr>
        </p:nvGraphicFramePr>
        <p:xfrm>
          <a:off x="381965" y="902826"/>
          <a:ext cx="11030675" cy="471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390"/>
                <a:gridCol w="2025547"/>
                <a:gridCol w="2194176"/>
                <a:gridCol w="6053562"/>
              </a:tblGrid>
              <a:tr h="341600">
                <a:tc row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tuần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Thời</a:t>
                      </a:r>
                      <a:r>
                        <a:rPr lang="en-US" baseline="0" smtClean="0"/>
                        <a:t> gian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Công</a:t>
                      </a:r>
                      <a:r>
                        <a:rPr lang="en-US" baseline="0" smtClean="0"/>
                        <a:t> việc thực hiện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2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Web</a:t>
                      </a:r>
                      <a:r>
                        <a:rPr lang="en-US" baseline="0" smtClean="0"/>
                        <a:t> App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Server (Model/API)</a:t>
                      </a:r>
                      <a:endParaRPr lang="en-US"/>
                    </a:p>
                  </a:txBody>
                  <a:tcPr/>
                </a:tc>
              </a:tr>
              <a:tr h="48613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23/05 – 06/06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Module </a:t>
                      </a:r>
                      <a:r>
                        <a:rPr lang="en-US" baseline="0" smtClean="0"/>
                        <a:t>segment ảnh CMND</a:t>
                      </a:r>
                      <a:endParaRPr lang="en-US" smtClean="0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06/06 – 13/06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luồng  trích xuất ảnh cho CMND, cài đặt API</a:t>
                      </a:r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13/06 – 04/07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luồng cho ảnh  CCCD, bằng lái xe, thẻ sinh viên</a:t>
                      </a:r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04/07 – 21/07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Module </a:t>
                      </a:r>
                      <a:r>
                        <a:rPr lang="en-US" baseline="0" smtClean="0"/>
                        <a:t>p</a:t>
                      </a:r>
                      <a:r>
                        <a:rPr lang="en-US" smtClean="0"/>
                        <a:t>hân</a:t>
                      </a:r>
                      <a:r>
                        <a:rPr lang="en-US" baseline="0" smtClean="0"/>
                        <a:t> loại  các loại ảnh</a:t>
                      </a:r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21/07 – Còn</a:t>
                      </a:r>
                      <a:r>
                        <a:rPr lang="en-US" baseline="0" smtClean="0"/>
                        <a:t> lại</a:t>
                      </a: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mtClean="0"/>
                        <a:t>Viết</a:t>
                      </a:r>
                      <a:r>
                        <a:rPr lang="en-US" baseline="0" smtClean="0"/>
                        <a:t> quyển đồ án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  <a:tr h="48005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0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55585" y="0"/>
            <a:ext cx="5312780" cy="701145"/>
          </a:xfrm>
        </p:spPr>
        <p:txBody>
          <a:bodyPr>
            <a:normAutofit/>
          </a:bodyPr>
          <a:lstStyle/>
          <a:p>
            <a:pPr algn="l"/>
            <a:r>
              <a:rPr lang="en-US" sz="2400" smtClean="0"/>
              <a:t>Thu thập dữ liệu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006997" y="995423"/>
            <a:ext cx="8113854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smtClean="0"/>
              <a:t>Source 1: Internet (facebook/ google image)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smtClean="0"/>
              <a:t>Source 2:</a:t>
            </a:r>
          </a:p>
          <a:p>
            <a:pPr>
              <a:lnSpc>
                <a:spcPct val="150000"/>
              </a:lnSpc>
            </a:pPr>
            <a:r>
              <a:rPr lang="en-US" sz="2000"/>
              <a:t>	</a:t>
            </a:r>
            <a:r>
              <a:rPr lang="en-US" sz="2000" smtClean="0"/>
              <a:t>+ Sử dụng phôi Photoshop tạo ảnh fake</a:t>
            </a:r>
          </a:p>
          <a:p>
            <a:pPr>
              <a:lnSpc>
                <a:spcPct val="150000"/>
              </a:lnSpc>
            </a:pPr>
            <a:r>
              <a:rPr lang="en-US" sz="2000"/>
              <a:t>	</a:t>
            </a:r>
            <a:r>
              <a:rPr lang="en-US" sz="2000" smtClean="0"/>
              <a:t>+ Chụp ảnh 1 mẫu sample với nhiều background khác nhau</a:t>
            </a:r>
          </a:p>
          <a:p>
            <a:pPr>
              <a:lnSpc>
                <a:spcPct val="150000"/>
              </a:lnSpc>
            </a:pPr>
            <a:r>
              <a:rPr lang="en-US" sz="2000"/>
              <a:t>	</a:t>
            </a:r>
            <a:r>
              <a:rPr lang="en-US" sz="2000" smtClean="0"/>
              <a:t>+ Warp ảnh fake vào ảnh có background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5069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7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0696" y="1343191"/>
            <a:ext cx="106139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7/3 -&gt; 28/3 (3 tuần):  Thu thập/ gán nhãn dữ liệu cho Segmentation và xây dựng tính năng Quản lý tài khoản.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29/3 -&gt; 11/4 (2 tuần): Thử nghiệm mô hình Unet/Attention Unet để segment ảnh và crop ảnh.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12/4 -&gt; 18/4 (1 tuần): pretrain mô hình CRAFT và VietOCR.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19/4 -&gt; 17/5 (1 tháng): </a:t>
            </a:r>
            <a:r>
              <a:rPr lang="en-US"/>
              <a:t>Xây dựng classifier module </a:t>
            </a:r>
            <a:r>
              <a:rPr lang="en-US" smtClean="0"/>
              <a:t> và hoàn thiện luồng cho các loại giấy tờ còn lại.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18/5 -&gt; 1/6 (2 tuần): Xây dựng tính năng Import và Lưu trữ.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2/6 -&gt;  16/6 (2 tuần): Xây dựng tính năng  Export và Tạo template.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mtClean="0"/>
              <a:t>17/6 -&gt; 30/6 (2 tuần): Chỉnh sửa, hoàn thiện các module.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6607" y="902825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Ước lượng thời gian thực hiện ĐATN: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4248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58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462</Words>
  <Application>Microsoft Office PowerPoint</Application>
  <PresentationFormat>Custom</PresentationFormat>
  <Paragraphs>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Nguyen Trung Thanh 20176874</dc:creator>
  <cp:lastModifiedBy>Windows User</cp:lastModifiedBy>
  <cp:revision>209</cp:revision>
  <cp:lastPrinted>2021-10-02T05:01:21Z</cp:lastPrinted>
  <dcterms:created xsi:type="dcterms:W3CDTF">2021-09-30T04:49:10Z</dcterms:created>
  <dcterms:modified xsi:type="dcterms:W3CDTF">2022-03-10T06:26:36Z</dcterms:modified>
</cp:coreProperties>
</file>