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3" r:id="rId11"/>
    <p:sldId id="272" r:id="rId12"/>
    <p:sldId id="271" r:id="rId13"/>
    <p:sldId id="268" r:id="rId14"/>
    <p:sldId id="274" r:id="rId15"/>
    <p:sldId id="262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824"/>
    <a:srgbClr val="C83438"/>
    <a:srgbClr val="1188DE"/>
    <a:srgbClr val="304B7D"/>
    <a:srgbClr val="10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4F-3D9D-1944-8D76-ECDE7A3B60CF}" type="datetimeFigureOut">
              <a:rPr kumimoji="1" lang="x-none" altLang="en-US" smtClean="0"/>
              <a:t>3/27/2022</a:t>
            </a:fld>
            <a:endParaRPr kumimoji="1" lang="x-none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x-none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B3CD-3B8F-F24A-A846-377C323B2DF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254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1387D09-C103-834B-A43C-BEDAD66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x-none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2CF11F97-8F8A-8545-9246-DADB5CF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92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F90F6CB3-972B-014B-866F-6E6C3C82B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FCF5EA6C-4CF7-4C4B-9F10-A6919A39487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D44020A3-9598-2744-8504-DDEC0F64A15B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B7AE59DE-F6B9-774C-BD36-9CC8D82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FE20C000-58ED-5E45-872B-9858138E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21" name="コンテンツ プレースホルダー 20">
            <a:extLst>
              <a:ext uri="{FF2B5EF4-FFF2-40B4-BE49-F238E27FC236}">
                <a16:creationId xmlns:a16="http://schemas.microsoft.com/office/drawing/2014/main" xmlns="" id="{A3BD1AC2-A675-124C-8A84-FC3117A30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xmlns="" id="{225011C7-39FA-2141-958E-ED99B36F6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2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33FE0FCF-279F-AD47-893F-FB483B85328E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FD3998F1-29F0-0346-9917-63AE23F48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51EBC1DB-1422-8A4C-90A7-325C0860FD3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45BB4FF8-CB67-3543-BE80-5AC60BBE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106E7BE1-366A-6342-95A8-631611FEA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11" name="コンテンツ プレースホルダー 22">
            <a:extLst>
              <a:ext uri="{FF2B5EF4-FFF2-40B4-BE49-F238E27FC236}">
                <a16:creationId xmlns:a16="http://schemas.microsoft.com/office/drawing/2014/main" xmlns="" id="{41227B3E-0AA0-F343-99E3-CD216B618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4" name="コンテンツ プレースホルダー 20">
            <a:extLst>
              <a:ext uri="{FF2B5EF4-FFF2-40B4-BE49-F238E27FC236}">
                <a16:creationId xmlns:a16="http://schemas.microsoft.com/office/drawing/2014/main" xmlns="" id="{24DDB8AF-180F-F54E-AA00-F9C6F1CEA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1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68D472BD-9D59-284D-AD32-78030DED2FE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xmlns="" id="{9B83B891-245B-CB43-84D8-B6EF783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1188DE"/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8335FEF4-ED3F-A748-BB6E-3B9D407E0A28}"/>
              </a:ext>
            </a:extLst>
          </p:cNvPr>
          <p:cNvGrpSpPr/>
          <p:nvPr userDrawn="1"/>
        </p:nvGrpSpPr>
        <p:grpSpPr>
          <a:xfrm>
            <a:off x="276726" y="634538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F86AA557-BD4D-B848-A89A-A24E8848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84641F54-88F3-8343-95D5-CE9D40A77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9056C24-BBF2-3D4B-8005-EE7300DED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717F45B0-DC05-7742-A253-C22914FC4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414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xmlns="" id="{AA7B34CE-A8FD-CA43-BDEF-E8DD6D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xmlns="" id="{D964A56D-07F6-1249-AE8D-82B6184A47A8}"/>
              </a:ext>
            </a:extLst>
          </p:cNvPr>
          <p:cNvGrpSpPr/>
          <p:nvPr userDrawn="1"/>
        </p:nvGrpSpPr>
        <p:grpSpPr>
          <a:xfrm>
            <a:off x="337686" y="6345381"/>
            <a:ext cx="2104272" cy="339500"/>
            <a:chOff x="2285108" y="4710545"/>
            <a:chExt cx="2104272" cy="33950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xmlns="" id="{21AA0F77-7AE4-9B46-9AEB-AA069BC3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108" y="4747949"/>
              <a:ext cx="1127079" cy="26469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xmlns="" id="{8E198823-8E8C-DD4E-87E5-4AD7A3D84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3492559" y="4710545"/>
              <a:ext cx="896821" cy="339500"/>
            </a:xfrm>
            <a:prstGeom prst="rect">
              <a:avLst/>
            </a:prstGeom>
          </p:spPr>
        </p:pic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xmlns="" id="{A12B285D-76FC-F149-A5E9-030EF0FF46C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09538FB5-8E4F-2B46-BF6F-CC9CC2C7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xmlns="" id="{CCDE911C-696A-7349-ADD9-9C6AA41D60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145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E2AFFD29-FE19-DD4E-9CC8-14D7658442D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386" y="6296853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xmlns="" id="{55B0E48A-658E-4748-83AA-CA0152CF1F95}"/>
              </a:ext>
            </a:extLst>
          </p:cNvPr>
          <p:cNvCxnSpPr>
            <a:cxnSpLocks/>
          </p:cNvCxnSpPr>
          <p:nvPr userDrawn="1"/>
        </p:nvCxnSpPr>
        <p:spPr>
          <a:xfrm>
            <a:off x="1613647" y="561147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F357906A-64C7-9F42-A922-C70CAF6FB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0535" y="612710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9447AE4D-F042-104A-9708-995DD699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624386" y="391397"/>
            <a:ext cx="896821" cy="339500"/>
          </a:xfrm>
          <a:prstGeom prst="rect">
            <a:avLst/>
          </a:prstGeom>
        </p:spPr>
      </p:pic>
      <p:sp>
        <p:nvSpPr>
          <p:cNvPr id="12" name="コンテンツ プレースホルダー 22">
            <a:extLst>
              <a:ext uri="{FF2B5EF4-FFF2-40B4-BE49-F238E27FC236}">
                <a16:creationId xmlns:a16="http://schemas.microsoft.com/office/drawing/2014/main" xmlns="" id="{90DBFC78-0DAC-0C4C-991B-01D63ED60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72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A264C3F-0744-6C49-B99B-0B81F706D6E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28800" y="6296851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xmlns="" id="{E5A34D6C-7265-1640-8094-54B52AFFA013}"/>
              </a:ext>
            </a:extLst>
          </p:cNvPr>
          <p:cNvCxnSpPr>
            <a:cxnSpLocks/>
          </p:cNvCxnSpPr>
          <p:nvPr userDrawn="1"/>
        </p:nvCxnSpPr>
        <p:spPr>
          <a:xfrm>
            <a:off x="624386" y="561146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4D07A3E-FD73-5646-8980-35B5069D6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386" y="614503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xmlns="" id="{62372082-A60D-1846-A72A-DB2B874F9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10670793" y="391397"/>
            <a:ext cx="896821" cy="339500"/>
          </a:xfrm>
          <a:prstGeom prst="rect">
            <a:avLst/>
          </a:prstGeom>
        </p:spPr>
      </p:pic>
      <p:sp>
        <p:nvSpPr>
          <p:cNvPr id="11" name="コンテンツ プレースホルダー 22">
            <a:extLst>
              <a:ext uri="{FF2B5EF4-FFF2-40B4-BE49-F238E27FC236}">
                <a16:creationId xmlns:a16="http://schemas.microsoft.com/office/drawing/2014/main" xmlns="" id="{A62E3924-FF0F-0340-AA0E-72ACDD8ACA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8323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95A983A9-E289-674E-9C80-98311F3F213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CA11463-8449-BC4F-AF56-9C51E0A6A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31C37773-70D7-994C-8B86-BD78E51F59D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776ADB55-8E0E-2341-8AD2-03EF79CB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8E916432-D28D-A747-9645-3E82094E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9F925565-9012-3C42-8719-A6F5006C9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xmlns="" id="{E17EBF95-2DE0-CE4E-A26F-656035A882E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xmlns="" id="{CE190164-7A9E-4C46-AA97-E5BC30BD6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F774FB5F-EA6E-DC43-8EDE-31F2F629B98F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D8FB54FB-0095-5746-A5FE-A928F48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E4D66C00-6878-4F4D-8138-89D177D74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F61DB6F7-CC5F-E040-BC97-EE243B1E0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1610A64D-10F7-A840-89FC-8F30C803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x-none" dirty="0"/>
              <a:t>Slide </a:t>
            </a:r>
            <a:endParaRPr kumimoji="1" lang="x-none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2E3EF952-43DA-6C46-A69F-8A3DF3B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x-none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D15E67E-4115-F848-818A-DF3F119F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FF70CA-D3EC-1D40-ABCD-988A5E6D03AB}" type="datetime1">
              <a:rPr kumimoji="1" lang="ja-JP" altLang="en-US" smtClean="0"/>
              <a:pPr/>
              <a:t>2022/3/27</a:t>
            </a:fld>
            <a:endParaRPr kumimoji="1" lang="x-non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D068972-3629-2E48-9225-6C7E6F27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881FDF5-C095-B54E-B76A-E79E119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4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627742" y="10795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Nội dung báo cáo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095375" y="981075"/>
            <a:ext cx="93630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Paper </a:t>
            </a:r>
            <a:r>
              <a:rPr lang="en-US" b="1" i="1" smtClean="0"/>
              <a:t>Efficient-Frequency</a:t>
            </a:r>
            <a:r>
              <a:rPr lang="en-US" b="1" i="1"/>
              <a:t>: a hybrid visual forensic framework for facial forgery </a:t>
            </a:r>
            <a:r>
              <a:rPr lang="en-US" b="1" i="1" smtClean="0"/>
              <a:t>detection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/>
              <a:t>Wavelet Attention for deepfake detection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mtClean="0"/>
              <a:t>Dự định tuần kế tiếp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r>
              <a:rPr lang="en-US" b="1" i="1" smtClean="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Wavelet Pooling Example</a:t>
            </a:r>
            <a:endParaRPr lang="en-US" sz="24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547627"/>
            <a:ext cx="6954635" cy="561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" y="2666652"/>
            <a:ext cx="3058563" cy="151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2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Wavelet Pooling Example: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59731"/>
              </p:ext>
            </p:extLst>
          </p:nvPr>
        </p:nvGraphicFramePr>
        <p:xfrm>
          <a:off x="727710" y="851111"/>
          <a:ext cx="2608580" cy="231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647700"/>
                <a:gridCol w="662940"/>
                <a:gridCol w="67056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311"/>
              </p:ext>
            </p:extLst>
          </p:nvPr>
        </p:nvGraphicFramePr>
        <p:xfrm>
          <a:off x="4644390" y="851111"/>
          <a:ext cx="2608580" cy="231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647700"/>
                <a:gridCol w="662940"/>
                <a:gridCol w="67056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603"/>
              </p:ext>
            </p:extLst>
          </p:nvPr>
        </p:nvGraphicFramePr>
        <p:xfrm>
          <a:off x="8340090" y="851111"/>
          <a:ext cx="2608580" cy="231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647700"/>
                <a:gridCol w="662940"/>
                <a:gridCol w="67056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2735"/>
              </p:ext>
            </p:extLst>
          </p:nvPr>
        </p:nvGraphicFramePr>
        <p:xfrm>
          <a:off x="8340090" y="3769147"/>
          <a:ext cx="2608580" cy="231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647700"/>
                <a:gridCol w="662940"/>
                <a:gridCol w="67056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87380"/>
              </p:ext>
            </p:extLst>
          </p:nvPr>
        </p:nvGraphicFramePr>
        <p:xfrm>
          <a:off x="4644390" y="3769147"/>
          <a:ext cx="2608580" cy="231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647700"/>
                <a:gridCol w="662940"/>
                <a:gridCol w="670560"/>
              </a:tblGrid>
              <a:tr h="575734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00450" y="1971675"/>
            <a:ext cx="733425" cy="2381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58075" y="2005012"/>
            <a:ext cx="733425" cy="2381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486900" y="3267075"/>
            <a:ext cx="219075" cy="4286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458076" y="4586287"/>
            <a:ext cx="676274" cy="25717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Dual Attention Layer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845388" y="689007"/>
            <a:ext cx="53191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smtClean="0"/>
              <a:t>Sử dụng mixed attention giữa spatial attention và channel attention.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Spatial Attention thể hiện chú ý tới region nào</a:t>
            </a:r>
          </a:p>
          <a:p>
            <a:pPr lvl="1">
              <a:lnSpc>
                <a:spcPct val="150000"/>
              </a:lnSpc>
            </a:pPr>
            <a:r>
              <a:rPr lang="en-US" sz="1400"/>
              <a:t>  </a:t>
            </a:r>
            <a:r>
              <a:rPr lang="en-US" sz="1400" smtClean="0"/>
              <a:t>      trên 1 feature map theo từng channel.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Channel Attention thể hiện chú ý tới channel nào.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8969528" y="814858"/>
            <a:ext cx="906783" cy="822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61543" y="742971"/>
            <a:ext cx="906783" cy="822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62184" y="646643"/>
            <a:ext cx="906783" cy="822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68967" y="842414"/>
            <a:ext cx="1416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Input feature maps (C*H*W)</a:t>
            </a:r>
            <a:endParaRPr lang="en-US" sz="1100" b="1"/>
          </a:p>
        </p:txBody>
      </p:sp>
      <p:sp>
        <p:nvSpPr>
          <p:cNvPr id="21" name="Rectangle 20"/>
          <p:cNvSpPr/>
          <p:nvPr/>
        </p:nvSpPr>
        <p:spPr>
          <a:xfrm>
            <a:off x="7239021" y="2031707"/>
            <a:ext cx="2021670" cy="1655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844546" y="2051455"/>
            <a:ext cx="2080753" cy="1673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TextBox 7176"/>
          <p:cNvSpPr txBox="1"/>
          <p:nvPr/>
        </p:nvSpPr>
        <p:spPr>
          <a:xfrm>
            <a:off x="7219866" y="2040645"/>
            <a:ext cx="1854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Channel Attention</a:t>
            </a:r>
            <a:endParaRPr lang="en-US" sz="900" b="1"/>
          </a:p>
        </p:txBody>
      </p:sp>
      <p:sp>
        <p:nvSpPr>
          <p:cNvPr id="42" name="TextBox 41"/>
          <p:cNvSpPr txBox="1"/>
          <p:nvPr/>
        </p:nvSpPr>
        <p:spPr>
          <a:xfrm>
            <a:off x="9806843" y="2036176"/>
            <a:ext cx="2376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Spatial Attention</a:t>
            </a:r>
            <a:endParaRPr lang="en-US" sz="900" b="1"/>
          </a:p>
        </p:txBody>
      </p:sp>
      <p:sp>
        <p:nvSpPr>
          <p:cNvPr id="7179" name="Rectangle 7178"/>
          <p:cNvSpPr/>
          <p:nvPr/>
        </p:nvSpPr>
        <p:spPr>
          <a:xfrm>
            <a:off x="7367702" y="2271477"/>
            <a:ext cx="1725998" cy="2461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AdaptiveAvgPooling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67702" y="2517598"/>
            <a:ext cx="1725998" cy="246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1*1 Conv, C/r 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67702" y="2764558"/>
            <a:ext cx="1725998" cy="2470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Relu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67702" y="3011576"/>
            <a:ext cx="1725998" cy="2932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1*1 Conv, C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068968" y="2276189"/>
            <a:ext cx="1609303" cy="241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Channel Pooling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068967" y="2517878"/>
            <a:ext cx="1609303" cy="2466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BasicConv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068966" y="2764558"/>
            <a:ext cx="1609304" cy="2470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Relu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068967" y="3011576"/>
            <a:ext cx="1609304" cy="2867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1*1 Conv, C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7191" name="Rectangle 7190"/>
          <p:cNvSpPr/>
          <p:nvPr/>
        </p:nvSpPr>
        <p:spPr>
          <a:xfrm>
            <a:off x="7486222" y="3983578"/>
            <a:ext cx="152726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Channel Attention Distribution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121289" y="3974053"/>
            <a:ext cx="152726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Spatial Attention Distribution</a:t>
            </a:r>
          </a:p>
        </p:txBody>
      </p:sp>
      <p:cxnSp>
        <p:nvCxnSpPr>
          <p:cNvPr id="7194" name="Elbow Connector 7193"/>
          <p:cNvCxnSpPr>
            <a:stCxn id="6" idx="2"/>
            <a:endCxn id="25" idx="0"/>
          </p:cNvCxnSpPr>
          <p:nvPr/>
        </p:nvCxnSpPr>
        <p:spPr>
          <a:xfrm rot="16200000" flipH="1">
            <a:off x="9946838" y="1113369"/>
            <a:ext cx="414167" cy="1462003"/>
          </a:xfrm>
          <a:prstGeom prst="bent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Elbow Connector 7196"/>
          <p:cNvCxnSpPr>
            <a:stCxn id="6" idx="2"/>
            <a:endCxn id="21" idx="0"/>
          </p:cNvCxnSpPr>
          <p:nvPr/>
        </p:nvCxnSpPr>
        <p:spPr>
          <a:xfrm rot="5400000">
            <a:off x="8639179" y="1247965"/>
            <a:ext cx="394419" cy="1173064"/>
          </a:xfrm>
          <a:prstGeom prst="bent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7191" idx="0"/>
          </p:cNvCxnSpPr>
          <p:nvPr/>
        </p:nvCxnSpPr>
        <p:spPr>
          <a:xfrm>
            <a:off x="8249856" y="3686738"/>
            <a:ext cx="0" cy="2968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64" idx="0"/>
          </p:cNvCxnSpPr>
          <p:nvPr/>
        </p:nvCxnSpPr>
        <p:spPr>
          <a:xfrm>
            <a:off x="10884923" y="3724678"/>
            <a:ext cx="0" cy="2493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129894" y="4640803"/>
            <a:ext cx="229927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1320" y="4616989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cxnSp>
        <p:nvCxnSpPr>
          <p:cNvPr id="51" name="Straight Arrow Connector 50"/>
          <p:cNvCxnSpPr>
            <a:stCxn id="7191" idx="2"/>
          </p:cNvCxnSpPr>
          <p:nvPr/>
        </p:nvCxnSpPr>
        <p:spPr>
          <a:xfrm>
            <a:off x="8249856" y="4364578"/>
            <a:ext cx="0" cy="2571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764961" y="4640803"/>
            <a:ext cx="229927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736386" y="4616989"/>
            <a:ext cx="2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0884923" y="4364578"/>
            <a:ext cx="0" cy="2571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2"/>
            <a:endCxn id="40" idx="3"/>
          </p:cNvCxnSpPr>
          <p:nvPr/>
        </p:nvCxnSpPr>
        <p:spPr>
          <a:xfrm rot="5400000">
            <a:off x="7344744" y="2688832"/>
            <a:ext cx="3129721" cy="1026632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" idx="2"/>
            <a:endCxn id="96" idx="1"/>
          </p:cNvCxnSpPr>
          <p:nvPr/>
        </p:nvCxnSpPr>
        <p:spPr>
          <a:xfrm rot="16200000" flipH="1">
            <a:off x="8514793" y="2545415"/>
            <a:ext cx="3129720" cy="131346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891317" y="5353108"/>
            <a:ext cx="1055535" cy="2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Concat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891317" y="5615045"/>
            <a:ext cx="1055535" cy="261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1*1 Conv, C</a:t>
            </a:r>
          </a:p>
        </p:txBody>
      </p:sp>
      <p:cxnSp>
        <p:nvCxnSpPr>
          <p:cNvPr id="73" name="Elbow Connector 72"/>
          <p:cNvCxnSpPr>
            <a:stCxn id="40" idx="2"/>
            <a:endCxn id="71" idx="0"/>
          </p:cNvCxnSpPr>
          <p:nvPr/>
        </p:nvCxnSpPr>
        <p:spPr>
          <a:xfrm rot="16200000" flipH="1">
            <a:off x="8650551" y="4584573"/>
            <a:ext cx="366787" cy="117028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6" idx="2"/>
            <a:endCxn id="71" idx="0"/>
          </p:cNvCxnSpPr>
          <p:nvPr/>
        </p:nvCxnSpPr>
        <p:spPr>
          <a:xfrm rot="5400000">
            <a:off x="9968394" y="4437012"/>
            <a:ext cx="366787" cy="1465404"/>
          </a:xfrm>
          <a:prstGeom prst="bentConnector3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323056" y="5615372"/>
            <a:ext cx="1393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Output (C * H* W)</a:t>
            </a:r>
          </a:p>
        </p:txBody>
      </p:sp>
      <p:cxnSp>
        <p:nvCxnSpPr>
          <p:cNvPr id="105" name="Straight Arrow Connector 104"/>
          <p:cNvCxnSpPr>
            <a:stCxn id="109" idx="3"/>
            <a:endCxn id="102" idx="1"/>
          </p:cNvCxnSpPr>
          <p:nvPr/>
        </p:nvCxnSpPr>
        <p:spPr>
          <a:xfrm>
            <a:off x="9946852" y="5746014"/>
            <a:ext cx="376204" cy="1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7367702" y="3296679"/>
            <a:ext cx="1725998" cy="2932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Sigmoid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0068966" y="3280904"/>
            <a:ext cx="1602655" cy="2932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Sigmoid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5388" y="2465918"/>
            <a:ext cx="58068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smtClean="0"/>
              <a:t>Spatial Attention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Channel Pooling: Concat average-pooling và max-pooling theo trục channel để thu được các đặc trưng tốt.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443328"/>
            <a:ext cx="3781425" cy="83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845388" y="4357373"/>
                <a:ext cx="6187872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400" smtClean="0"/>
                  <a:t>Channel Attention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smtClean="0"/>
                  <a:t>Sử dụng Average Pooling để thu được global context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smtClean="0"/>
                  <a:t> của từng featuremap.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40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40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8" y="4357373"/>
                <a:ext cx="6187872" cy="1708160"/>
              </a:xfrm>
              <a:prstGeom prst="rect">
                <a:avLst/>
              </a:prstGeom>
              <a:blipFill rotWithShape="1"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39" y="5349696"/>
            <a:ext cx="2280285" cy="54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 Diagonal Corner Rectangle 50"/>
          <p:cNvSpPr/>
          <p:nvPr/>
        </p:nvSpPr>
        <p:spPr>
          <a:xfrm>
            <a:off x="8877157" y="2008290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Dự định tuần kế tiếp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9" y="1724025"/>
            <a:ext cx="612246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4099" y="23145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Input</a:t>
            </a:r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1247775" y="1619250"/>
            <a:ext cx="1028700" cy="8338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0919" y="1305698"/>
            <a:ext cx="857249" cy="6191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Face Image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0921" y="2278022"/>
            <a:ext cx="857248" cy="6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Frequency Analysis</a:t>
            </a:r>
          </a:p>
        </p:txBody>
      </p:sp>
      <p:sp>
        <p:nvSpPr>
          <p:cNvPr id="11" name="Pentagon 10"/>
          <p:cNvSpPr/>
          <p:nvPr/>
        </p:nvSpPr>
        <p:spPr>
          <a:xfrm>
            <a:off x="4003536" y="1345598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sp>
        <p:nvSpPr>
          <p:cNvPr id="14" name="Pentagon 13"/>
          <p:cNvSpPr/>
          <p:nvPr/>
        </p:nvSpPr>
        <p:spPr>
          <a:xfrm>
            <a:off x="4003535" y="2314574"/>
            <a:ext cx="904875" cy="54730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smtClean="0">
                <a:solidFill>
                  <a:schemeClr val="tx1"/>
                </a:solidFill>
              </a:rPr>
              <a:t>CNN Feature Extractor</a:t>
            </a:r>
          </a:p>
        </p:txBody>
      </p:sp>
      <p:cxnSp>
        <p:nvCxnSpPr>
          <p:cNvPr id="15" name="Straight Arrow Connector 14"/>
          <p:cNvCxnSpPr>
            <a:stCxn id="1026" idx="3"/>
            <a:endCxn id="7" idx="1"/>
          </p:cNvCxnSpPr>
          <p:nvPr/>
        </p:nvCxnSpPr>
        <p:spPr>
          <a:xfrm>
            <a:off x="857665" y="2033588"/>
            <a:ext cx="390110" cy="257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276475" y="1615261"/>
            <a:ext cx="544444" cy="420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>
            <a:off x="2276475" y="2036162"/>
            <a:ext cx="544446" cy="55142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3678168" y="1615261"/>
            <a:ext cx="325368" cy="39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4" idx="1"/>
          </p:cNvCxnSpPr>
          <p:nvPr/>
        </p:nvCxnSpPr>
        <p:spPr>
          <a:xfrm>
            <a:off x="3678169" y="2587585"/>
            <a:ext cx="325366" cy="6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98936" y="113752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75136" y="1053478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1336" y="942267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7973" y="1777250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sp>
        <p:nvSpPr>
          <p:cNvPr id="35" name="Rectangle 34"/>
          <p:cNvSpPr/>
          <p:nvPr/>
        </p:nvSpPr>
        <p:spPr>
          <a:xfrm>
            <a:off x="5298936" y="231135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75136" y="2227306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336" y="2116095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7973" y="2951078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sp>
        <p:nvSpPr>
          <p:cNvPr id="31" name="Rectangle 30"/>
          <p:cNvSpPr/>
          <p:nvPr/>
        </p:nvSpPr>
        <p:spPr>
          <a:xfrm>
            <a:off x="6451461" y="2218876"/>
            <a:ext cx="838200" cy="583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4908411" y="1619249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08411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79986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13511" y="232004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89711" y="2235993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65911" y="2124782"/>
            <a:ext cx="628650" cy="59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2548" y="2959765"/>
            <a:ext cx="10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Feature maps</a:t>
            </a:r>
            <a:endParaRPr lang="en-US" sz="1000" b="1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03949" y="2571685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02" y="3355675"/>
            <a:ext cx="4932934" cy="2592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Cube 55"/>
          <p:cNvSpPr/>
          <p:nvPr/>
        </p:nvSpPr>
        <p:spPr>
          <a:xfrm>
            <a:off x="9072421" y="2167182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9072420" y="243589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9072421" y="2720094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77157" y="1993977"/>
            <a:ext cx="1076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Feature vectors</a:t>
            </a:r>
            <a:endParaRPr lang="en-US" sz="800" b="1"/>
          </a:p>
        </p:txBody>
      </p:sp>
      <p:sp>
        <p:nvSpPr>
          <p:cNvPr id="62" name="Round Diagonal Corner Rectangle 61"/>
          <p:cNvSpPr/>
          <p:nvPr/>
        </p:nvSpPr>
        <p:spPr>
          <a:xfrm>
            <a:off x="8877157" y="820239"/>
            <a:ext cx="1466850" cy="1050717"/>
          </a:xfrm>
          <a:prstGeom prst="round2DiagRect">
            <a:avLst>
              <a:gd name="adj1" fmla="val 16667"/>
              <a:gd name="adj2" fmla="val 353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3" name="Cube 62"/>
          <p:cNvSpPr/>
          <p:nvPr/>
        </p:nvSpPr>
        <p:spPr>
          <a:xfrm>
            <a:off x="9072421" y="979131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4" name="Cube 63"/>
          <p:cNvSpPr/>
          <p:nvPr/>
        </p:nvSpPr>
        <p:spPr>
          <a:xfrm>
            <a:off x="9072420" y="1247840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9072421" y="1532043"/>
            <a:ext cx="1076325" cy="19526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77157" y="805926"/>
            <a:ext cx="1076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Feature vectors</a:t>
            </a:r>
            <a:endParaRPr lang="en-US" sz="800" b="1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51461" y="1648791"/>
            <a:ext cx="2331243" cy="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473142" y="2591573"/>
            <a:ext cx="30956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9578888" y="2035410"/>
            <a:ext cx="2790825" cy="331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Cross Attention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10469493" y="132864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0469493" y="2548581"/>
            <a:ext cx="266700" cy="1864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1196638" y="2641803"/>
            <a:ext cx="23639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11028876" y="1707827"/>
            <a:ext cx="991887" cy="419962"/>
          </a:xfrm>
          <a:prstGeom prst="bentConnector3">
            <a:avLst>
              <a:gd name="adj1" fmla="val 65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7927836" y="2831303"/>
            <a:ext cx="3806966" cy="1903883"/>
          </a:xfrm>
          <a:prstGeom prst="bentConnector3">
            <a:avLst>
              <a:gd name="adj1" fmla="val 21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Or 1031"/>
          <p:cNvSpPr/>
          <p:nvPr/>
        </p:nvSpPr>
        <p:spPr>
          <a:xfrm>
            <a:off x="11591710" y="2471734"/>
            <a:ext cx="286181" cy="291927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57989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Dự định tuần kế tiếp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900112"/>
            <a:ext cx="32956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1562100"/>
            <a:ext cx="6049080" cy="340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Elbow Connector 11"/>
          <p:cNvCxnSpPr/>
          <p:nvPr/>
        </p:nvCxnSpPr>
        <p:spPr>
          <a:xfrm flipV="1">
            <a:off x="2876550" y="4829176"/>
            <a:ext cx="3257551" cy="828674"/>
          </a:xfrm>
          <a:prstGeom prst="bentConnector3">
            <a:avLst>
              <a:gd name="adj1" fmla="val 1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76550" y="5329237"/>
            <a:ext cx="0" cy="328613"/>
          </a:xfrm>
          <a:prstGeom prst="line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127000"/>
            <a:ext cx="10065657" cy="701145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/>
              <a:t>Efficient-Frequency: a hybrid visual </a:t>
            </a:r>
            <a:r>
              <a:rPr lang="en-US" sz="2400" smtClean="0"/>
              <a:t>forensic framework </a:t>
            </a:r>
            <a:r>
              <a:rPr lang="en-US" sz="2400"/>
              <a:t>for facial forgery detection </a:t>
            </a:r>
            <a:br>
              <a:rPr lang="en-US" sz="2400"/>
            </a:b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51543" y="2021002"/>
            <a:ext cx="1120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mtClean="0"/>
              <a:t>Paper </a:t>
            </a:r>
            <a:r>
              <a:rPr lang="en-US" sz="1600" b="1" i="1" smtClean="0"/>
              <a:t>“Unmasking </a:t>
            </a:r>
            <a:r>
              <a:rPr lang="en-US" sz="1600" b="1" i="1"/>
              <a:t>DeepFakes with simple </a:t>
            </a:r>
            <a:r>
              <a:rPr lang="en-US" sz="1600" b="1" i="1" smtClean="0"/>
              <a:t>Features”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Biểu diễn ảnh trên miền tần số</a:t>
            </a:r>
            <a:r>
              <a:rPr lang="en-US" sz="1600" b="1" i="1" smtClean="0"/>
              <a:t> </a:t>
            </a:r>
            <a:r>
              <a:rPr lang="en-US" sz="1600" smtClean="0"/>
              <a:t>bằng phép biến đổi Fourier Transform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4" y="3346450"/>
            <a:ext cx="10526713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1542" y="1572617"/>
            <a:ext cx="1120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mtClean="0"/>
              <a:t>Ý tưởng: Sử dụng handcraft featured (phân tích ảnh trên miền tần số) và cho đi qua 1 mạng neuron.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51543" y="1110952"/>
            <a:ext cx="1120865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/>
              <a:t>Là kết hợp của 2 kĩ thuật trong facial forensics là graphic-based (tận dụng các handcraft </a:t>
            </a:r>
            <a:r>
              <a:rPr lang="en-US" sz="1600" smtClean="0"/>
              <a:t>featured) và deeplearning technique. 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337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7" y="1250733"/>
            <a:ext cx="5427663" cy="456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127000"/>
            <a:ext cx="10065657" cy="7011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smtClean="0"/>
              <a:t>Discrete Fourier Transform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551542" y="637645"/>
            <a:ext cx="1120865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Biểu diễn DFT của 1 ảnh 2 chiều M*N: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" y="1250733"/>
            <a:ext cx="52197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1653" y="2336583"/>
                <a:ext cx="3805722" cy="86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smtClean="0"/>
                  <a:t>: điểm phổ ở vị trí (k, l) trên ảnh phổ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smtClean="0"/>
                  <a:t>: giá trị pixel (n, m) trên ảnh gốc</a:t>
                </a:r>
                <a:endParaRPr lang="en-US" sz="16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53" y="2336583"/>
                <a:ext cx="3805722" cy="863313"/>
              </a:xfrm>
              <a:prstGeom prst="rect">
                <a:avLst/>
              </a:prstGeom>
              <a:blipFill rotWithShape="1">
                <a:blip r:embed="rId4"/>
                <a:stretch>
                  <a:fillRect l="-641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9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127000"/>
            <a:ext cx="10065657" cy="7011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smtClean="0"/>
              <a:t>Discrete Fourier Transform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551542" y="637645"/>
            <a:ext cx="11208658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Phép biến đổi azimuthally averaged để biến ảnh phổ 2 chiều về vector đặc trưng 1 chiều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smtClean="0"/>
              <a:t>Lấy trung bình giá trị phổ của các tần số bằng nhau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2" y="2196772"/>
            <a:ext cx="6505604" cy="351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7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127000"/>
            <a:ext cx="10065657" cy="701145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/>
              <a:t>Efficient-Frequency: a hybrid visual </a:t>
            </a:r>
            <a:r>
              <a:rPr lang="en-US" sz="2400" smtClean="0"/>
              <a:t>forensic framework </a:t>
            </a:r>
            <a:r>
              <a:rPr lang="en-US" sz="2400"/>
              <a:t>for facial forgery detection </a:t>
            </a:r>
            <a:br>
              <a:rPr lang="en-US" sz="2400"/>
            </a:b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51542" y="828145"/>
            <a:ext cx="11208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smtClean="0"/>
              <a:t>Pipeline</a:t>
            </a:r>
            <a:endParaRPr lang="en-US" sz="1600" b="1" i="1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Frequency Analysis: ảnh phổ 2D của Face Image</a:t>
            </a:r>
          </a:p>
          <a:p>
            <a:pPr lvl="1">
              <a:lnSpc>
                <a:spcPct val="150000"/>
              </a:lnSpc>
            </a:pP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09" y="2182484"/>
            <a:ext cx="9559665" cy="285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6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127000"/>
            <a:ext cx="10065657" cy="7011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smtClean="0"/>
              <a:t>Efficient Net architecture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09" y="914400"/>
            <a:ext cx="2806980" cy="479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8080" y="5710957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EfficientNet architecture</a:t>
            </a:r>
            <a:endParaRPr lang="en-US" sz="1400" b="1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7" y="734845"/>
            <a:ext cx="6071228" cy="2255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25122" y="3004901"/>
            <a:ext cx="2751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Mobile Inverted BottleNeck Layer</a:t>
            </a:r>
            <a:endParaRPr lang="en-US" sz="1400" b="1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7" y="3377373"/>
            <a:ext cx="3944549" cy="2771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Late-fusion mechanism 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0113" y="871268"/>
                <a:ext cx="11076317" cy="1191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smtClean="0"/>
                  <a:t>Đầu ra EfficientNet là 2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smtClean="0"/>
                  <a:t> (1280 * 1)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smtClean="0"/>
                  <a:t>2 vector được đánh trọng số và aggregate lại bằng phép concatenate</a:t>
                </a:r>
              </a:p>
              <a:p>
                <a:pPr>
                  <a:lnSpc>
                    <a:spcPct val="150000"/>
                  </a:lnSpc>
                </a:pPr>
                <a:endParaRPr lang="en-US" sz="16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3" y="871268"/>
                <a:ext cx="11076317" cy="1191736"/>
              </a:xfrm>
              <a:prstGeom prst="rect">
                <a:avLst/>
              </a:prstGeom>
              <a:blipFill rotWithShape="1">
                <a:blip r:embed="rId2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93" y="1987586"/>
            <a:ext cx="3505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0111" y="2747160"/>
                <a:ext cx="110763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smtClean="0"/>
                  <a:t>Vector tổng hợp X được đưa qua 1 mạng MLP để giảm chiều về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𝑛𝑢𝑚</m:t>
                    </m:r>
                    <m:r>
                      <a:rPr lang="en-US" sz="1600" b="0" i="1" smtClean="0">
                        <a:latin typeface="Cambria Math"/>
                      </a:rPr>
                      <m:t>_</m:t>
                    </m:r>
                    <m:r>
                      <a:rPr lang="en-US" sz="1600" b="0" i="1" smtClean="0">
                        <a:latin typeface="Cambria Math"/>
                      </a:rPr>
                      <m:t>𝑐𝑙𝑎𝑠𝑠𝑒𝑠</m:t>
                    </m:r>
                    <m:r>
                      <a:rPr lang="en-US" sz="1600" b="0" i="1" smtClean="0">
                        <a:latin typeface="Cambria Math"/>
                      </a:rPr>
                      <m:t>,1)</m:t>
                    </m:r>
                  </m:oMath>
                </a14:m>
                <a:endParaRPr lang="en-US" sz="160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1" y="2747160"/>
                <a:ext cx="1107631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6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8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127000"/>
            <a:ext cx="10065657" cy="7011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/>
              <a:t>Wavelet Attention for deepfake detection </a:t>
            </a:r>
            <a:br>
              <a:rPr lang="en-US" sz="2400"/>
            </a:b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801608" y="5523596"/>
            <a:ext cx="161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WADD architecture</a:t>
            </a:r>
            <a:endParaRPr lang="en-US" sz="14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4" y="1008746"/>
            <a:ext cx="2124075" cy="451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8708" y="1008746"/>
            <a:ext cx="2113472" cy="3364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smtClean="0"/>
              <a:t>BasicConv</a:t>
            </a:r>
            <a:endParaRPr lang="en-US" sz="2000" i="1"/>
          </a:p>
        </p:txBody>
      </p:sp>
      <p:sp>
        <p:nvSpPr>
          <p:cNvPr id="7" name="Rectangle 6"/>
          <p:cNvSpPr/>
          <p:nvPr/>
        </p:nvSpPr>
        <p:spPr>
          <a:xfrm>
            <a:off x="5848708" y="1345176"/>
            <a:ext cx="2113472" cy="336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Conv2D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8708" y="1681606"/>
            <a:ext cx="2113472" cy="336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Batch Normalization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8708" y="2018036"/>
            <a:ext cx="2113472" cy="336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ReLU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1542" y="0"/>
            <a:ext cx="10065657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Wavelet Pooling</a:t>
            </a:r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800101" y="766460"/>
            <a:ext cx="473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Mục đích: Tách các tần số trong ảnh gốc ra các ảnh khác nhau bằng wavelet transform.</a:t>
            </a:r>
            <a:endParaRPr lang="en-US" sz="16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49" y="713505"/>
            <a:ext cx="3709987" cy="150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0101" y="2397597"/>
            <a:ext cx="473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Haar wavelet transform: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295400" y="3253740"/>
            <a:ext cx="3055620" cy="2110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5400" y="3253740"/>
            <a:ext cx="1527810" cy="105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23210" y="3253740"/>
            <a:ext cx="1527810" cy="105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23210" y="4309110"/>
            <a:ext cx="1527810" cy="105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5400" y="3253740"/>
            <a:ext cx="76390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9305" y="3253739"/>
            <a:ext cx="76390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9305" y="3783329"/>
            <a:ext cx="76390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95400" y="3783329"/>
            <a:ext cx="76390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693920" y="4145280"/>
            <a:ext cx="906780" cy="3352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89320" y="3253739"/>
            <a:ext cx="3055620" cy="2110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89320" y="3253739"/>
            <a:ext cx="1527810" cy="105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17130" y="3253739"/>
            <a:ext cx="1527810" cy="105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17130" y="4309109"/>
            <a:ext cx="1527810" cy="105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89320" y="3253739"/>
                <a:ext cx="763905" cy="527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8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3253739"/>
                <a:ext cx="763905" cy="527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517130" y="3253737"/>
                <a:ext cx="763905" cy="527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30" y="3253737"/>
                <a:ext cx="763905" cy="5276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17130" y="4309109"/>
                <a:ext cx="763905" cy="527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  <a:p>
                <a:pPr algn="ctr"/>
                <a:endParaRPr lang="en-US" sz="8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30" y="4309109"/>
                <a:ext cx="763905" cy="5276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989320" y="4309108"/>
                <a:ext cx="763905" cy="5276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4309108"/>
                <a:ext cx="763905" cy="5276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64" y="1320420"/>
            <a:ext cx="588009" cy="28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848849" y="1278987"/>
            <a:ext cx="2209801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Concat(LL, LH, HL, HH)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692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601</Words>
  <Application>Microsoft Office PowerPoint</Application>
  <PresentationFormat>Custom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Trung Thanh 20176874</dc:creator>
  <cp:lastModifiedBy>Windows User</cp:lastModifiedBy>
  <cp:revision>259</cp:revision>
  <cp:lastPrinted>2021-10-02T05:01:21Z</cp:lastPrinted>
  <dcterms:created xsi:type="dcterms:W3CDTF">2021-09-30T04:49:10Z</dcterms:created>
  <dcterms:modified xsi:type="dcterms:W3CDTF">2022-03-29T06:30:19Z</dcterms:modified>
</cp:coreProperties>
</file>