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8" r:id="rId2"/>
    <p:sldId id="276" r:id="rId3"/>
    <p:sldId id="288" r:id="rId4"/>
    <p:sldId id="286" r:id="rId5"/>
    <p:sldId id="262" r:id="rId6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3438"/>
    <a:srgbClr val="3AB824"/>
    <a:srgbClr val="1188DE"/>
    <a:srgbClr val="304B7D"/>
    <a:srgbClr val="108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7"/>
    <p:restoredTop sz="94674"/>
  </p:normalViewPr>
  <p:slideViewPr>
    <p:cSldViewPr snapToGrid="0" snapToObjects="1">
      <p:cViewPr>
        <p:scale>
          <a:sx n="100" d="100"/>
          <a:sy n="100" d="100"/>
        </p:scale>
        <p:origin x="-984" y="-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599E2-B80A-4F6F-99EA-5CE666E0D3C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52D65-B9BC-47E2-A27D-B1DF2E857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77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5414F-3D9D-1944-8D76-ECDE7A3B60CF}" type="datetimeFigureOut">
              <a:rPr kumimoji="1" lang="x-none" altLang="en-US" smtClean="0"/>
              <a:t>4/19/2022</a:t>
            </a:fld>
            <a:endParaRPr kumimoji="1" lang="x-none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x-none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B3CD-3B8F-F24A-A846-377C323B2DFA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1225437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1387D09-C103-834B-A43C-BEDAD6633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x-none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="" xmlns:a16="http://schemas.microsoft.com/office/drawing/2014/main" id="{2CF11F97-8F8A-8545-9246-DADB5CF2D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59266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-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カギ線コネクタ 5">
            <a:extLst>
              <a:ext uri="{FF2B5EF4-FFF2-40B4-BE49-F238E27FC236}">
                <a16:creationId xmlns="" xmlns:a16="http://schemas.microsoft.com/office/drawing/2014/main" id="{F90F6CB3-972B-014B-866F-6E6C3C82B3BA}"/>
              </a:ext>
            </a:extLst>
          </p:cNvPr>
          <p:cNvCxnSpPr>
            <a:cxnSpLocks/>
          </p:cNvCxnSpPr>
          <p:nvPr userDrawn="1"/>
        </p:nvCxnSpPr>
        <p:spPr>
          <a:xfrm flipV="1">
            <a:off x="723236" y="659758"/>
            <a:ext cx="8588416" cy="2639027"/>
          </a:xfrm>
          <a:prstGeom prst="bentConnector3">
            <a:avLst>
              <a:gd name="adj1" fmla="val 0"/>
            </a:avLst>
          </a:prstGeom>
          <a:ln w="25400">
            <a:solidFill>
              <a:srgbClr val="3AB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カギ線コネクタ 6">
            <a:extLst>
              <a:ext uri="{FF2B5EF4-FFF2-40B4-BE49-F238E27FC236}">
                <a16:creationId xmlns="" xmlns:a16="http://schemas.microsoft.com/office/drawing/2014/main" id="{FCF5EA6C-4CF7-4C4B-9F10-A6919A394877}"/>
              </a:ext>
            </a:extLst>
          </p:cNvPr>
          <p:cNvCxnSpPr>
            <a:cxnSpLocks/>
          </p:cNvCxnSpPr>
          <p:nvPr userDrawn="1"/>
        </p:nvCxnSpPr>
        <p:spPr>
          <a:xfrm flipV="1">
            <a:off x="2998364" y="3559218"/>
            <a:ext cx="8456112" cy="2639023"/>
          </a:xfrm>
          <a:prstGeom prst="bentConnector3">
            <a:avLst>
              <a:gd name="adj1" fmla="val 99996"/>
            </a:avLst>
          </a:prstGeom>
          <a:ln w="25400">
            <a:solidFill>
              <a:srgbClr val="1188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9">
            <a:extLst>
              <a:ext uri="{FF2B5EF4-FFF2-40B4-BE49-F238E27FC236}">
                <a16:creationId xmlns="" xmlns:a16="http://schemas.microsoft.com/office/drawing/2014/main" id="{D44020A3-9598-2744-8504-DDEC0F64A15B}"/>
              </a:ext>
            </a:extLst>
          </p:cNvPr>
          <p:cNvGrpSpPr/>
          <p:nvPr userDrawn="1"/>
        </p:nvGrpSpPr>
        <p:grpSpPr>
          <a:xfrm>
            <a:off x="737524" y="6028491"/>
            <a:ext cx="2138194" cy="339500"/>
            <a:chOff x="719593" y="6028491"/>
            <a:chExt cx="2138194" cy="339500"/>
          </a:xfrm>
        </p:grpSpPr>
        <p:pic>
          <p:nvPicPr>
            <p:cNvPr id="11" name="図 10">
              <a:extLst>
                <a:ext uri="{FF2B5EF4-FFF2-40B4-BE49-F238E27FC236}">
                  <a16:creationId xmlns="" xmlns:a16="http://schemas.microsoft.com/office/drawing/2014/main" id="{B7AE59DE-F6B9-774C-BD36-9CC8D8227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0708" y="6065895"/>
              <a:ext cx="1127079" cy="264693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="" xmlns:a16="http://schemas.microsoft.com/office/drawing/2014/main" id="{FE20C000-58ED-5E45-872B-9858138E1D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041" t="33245" b="15263"/>
            <a:stretch/>
          </p:blipFill>
          <p:spPr>
            <a:xfrm>
              <a:off x="719593" y="6028491"/>
              <a:ext cx="896821" cy="339500"/>
            </a:xfrm>
            <a:prstGeom prst="rect">
              <a:avLst/>
            </a:prstGeom>
          </p:spPr>
        </p:pic>
      </p:grpSp>
      <p:sp>
        <p:nvSpPr>
          <p:cNvPr id="21" name="コンテンツ プレースホルダー 20">
            <a:extLst>
              <a:ext uri="{FF2B5EF4-FFF2-40B4-BE49-F238E27FC236}">
                <a16:creationId xmlns="" xmlns:a16="http://schemas.microsoft.com/office/drawing/2014/main" id="{A3BD1AC2-A675-124C-8A84-FC3117A307F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1511" y="4445381"/>
            <a:ext cx="5768975" cy="622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1188D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  <p:sp>
        <p:nvSpPr>
          <p:cNvPr id="23" name="コンテンツ プレースホルダー 22">
            <a:extLst>
              <a:ext uri="{FF2B5EF4-FFF2-40B4-BE49-F238E27FC236}">
                <a16:creationId xmlns="" xmlns:a16="http://schemas.microsoft.com/office/drawing/2014/main" id="{225011C7-39FA-2141-958E-ED99B36F63D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12924" y="1648123"/>
            <a:ext cx="8566150" cy="25368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0" b="1">
                <a:solidFill>
                  <a:srgbClr val="1188D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12507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-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カギ線コネクタ 5">
            <a:extLst>
              <a:ext uri="{FF2B5EF4-FFF2-40B4-BE49-F238E27FC236}">
                <a16:creationId xmlns="" xmlns:a16="http://schemas.microsoft.com/office/drawing/2014/main" id="{33FE0FCF-279F-AD47-893F-FB483B85328E}"/>
              </a:ext>
            </a:extLst>
          </p:cNvPr>
          <p:cNvCxnSpPr>
            <a:cxnSpLocks/>
          </p:cNvCxnSpPr>
          <p:nvPr userDrawn="1"/>
        </p:nvCxnSpPr>
        <p:spPr>
          <a:xfrm flipV="1">
            <a:off x="723236" y="659758"/>
            <a:ext cx="8505605" cy="2639028"/>
          </a:xfrm>
          <a:prstGeom prst="bentConnector3">
            <a:avLst>
              <a:gd name="adj1" fmla="val 15"/>
            </a:avLst>
          </a:prstGeom>
          <a:ln w="25400">
            <a:solidFill>
              <a:srgbClr val="3AB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カギ線コネクタ 6">
            <a:extLst>
              <a:ext uri="{FF2B5EF4-FFF2-40B4-BE49-F238E27FC236}">
                <a16:creationId xmlns="" xmlns:a16="http://schemas.microsoft.com/office/drawing/2014/main" id="{FD3998F1-29F0-0346-9917-63AE23F48CCD}"/>
              </a:ext>
            </a:extLst>
          </p:cNvPr>
          <p:cNvCxnSpPr>
            <a:cxnSpLocks/>
          </p:cNvCxnSpPr>
          <p:nvPr userDrawn="1"/>
        </p:nvCxnSpPr>
        <p:spPr>
          <a:xfrm flipV="1">
            <a:off x="2998364" y="3559218"/>
            <a:ext cx="8456112" cy="2639023"/>
          </a:xfrm>
          <a:prstGeom prst="bentConnector3">
            <a:avLst>
              <a:gd name="adj1" fmla="val 99996"/>
            </a:avLst>
          </a:prstGeom>
          <a:ln w="25400">
            <a:solidFill>
              <a:srgbClr val="1188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グループ化 7">
            <a:extLst>
              <a:ext uri="{FF2B5EF4-FFF2-40B4-BE49-F238E27FC236}">
                <a16:creationId xmlns="" xmlns:a16="http://schemas.microsoft.com/office/drawing/2014/main" id="{51EBC1DB-1422-8A4C-90A7-325C0860FD3F}"/>
              </a:ext>
            </a:extLst>
          </p:cNvPr>
          <p:cNvGrpSpPr/>
          <p:nvPr userDrawn="1"/>
        </p:nvGrpSpPr>
        <p:grpSpPr>
          <a:xfrm>
            <a:off x="9311652" y="490008"/>
            <a:ext cx="2138194" cy="339500"/>
            <a:chOff x="719593" y="6028491"/>
            <a:chExt cx="2138194" cy="339500"/>
          </a:xfrm>
        </p:grpSpPr>
        <p:pic>
          <p:nvPicPr>
            <p:cNvPr id="9" name="図 8">
              <a:extLst>
                <a:ext uri="{FF2B5EF4-FFF2-40B4-BE49-F238E27FC236}">
                  <a16:creationId xmlns="" xmlns:a16="http://schemas.microsoft.com/office/drawing/2014/main" id="{45BB4FF8-CB67-3543-BE80-5AC60BBEC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0708" y="6065895"/>
              <a:ext cx="1127079" cy="264693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="" xmlns:a16="http://schemas.microsoft.com/office/drawing/2014/main" id="{106E7BE1-366A-6342-95A8-631611FEA0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041" t="33245" b="15263"/>
            <a:stretch/>
          </p:blipFill>
          <p:spPr>
            <a:xfrm>
              <a:off x="719593" y="6028491"/>
              <a:ext cx="896821" cy="339500"/>
            </a:xfrm>
            <a:prstGeom prst="rect">
              <a:avLst/>
            </a:prstGeom>
          </p:spPr>
        </p:pic>
      </p:grpSp>
      <p:sp>
        <p:nvSpPr>
          <p:cNvPr id="11" name="コンテンツ プレースホルダー 22">
            <a:extLst>
              <a:ext uri="{FF2B5EF4-FFF2-40B4-BE49-F238E27FC236}">
                <a16:creationId xmlns="" xmlns:a16="http://schemas.microsoft.com/office/drawing/2014/main" id="{41227B3E-0AA0-F343-99E3-CD216B6188D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12924" y="1648123"/>
            <a:ext cx="8566150" cy="25368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0" b="1">
                <a:solidFill>
                  <a:srgbClr val="3AB82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  <p:sp>
        <p:nvSpPr>
          <p:cNvPr id="14" name="コンテンツ プレースホルダー 20">
            <a:extLst>
              <a:ext uri="{FF2B5EF4-FFF2-40B4-BE49-F238E27FC236}">
                <a16:creationId xmlns="" xmlns:a16="http://schemas.microsoft.com/office/drawing/2014/main" id="{24DDB8AF-180F-F54E-AA00-F9C6F1CEAC7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1511" y="4445381"/>
            <a:ext cx="5768975" cy="622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3AB82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204156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>
            <a:extLst>
              <a:ext uri="{FF2B5EF4-FFF2-40B4-BE49-F238E27FC236}">
                <a16:creationId xmlns="" xmlns:a16="http://schemas.microsoft.com/office/drawing/2014/main" id="{68D472BD-9D59-284D-AD32-78030DED2FEA}"/>
              </a:ext>
            </a:extLst>
          </p:cNvPr>
          <p:cNvCxnSpPr>
            <a:cxnSpLocks/>
          </p:cNvCxnSpPr>
          <p:nvPr userDrawn="1"/>
        </p:nvCxnSpPr>
        <p:spPr>
          <a:xfrm>
            <a:off x="2529214" y="6527944"/>
            <a:ext cx="9386060" cy="748"/>
          </a:xfrm>
          <a:prstGeom prst="line">
            <a:avLst/>
          </a:prstGeom>
          <a:ln w="25400">
            <a:solidFill>
              <a:srgbClr val="1188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スライド番号プレースホルダー 5">
            <a:extLst>
              <a:ext uri="{FF2B5EF4-FFF2-40B4-BE49-F238E27FC236}">
                <a16:creationId xmlns="" xmlns:a16="http://schemas.microsoft.com/office/drawing/2014/main" id="{9B83B891-245B-CB43-84D8-B6EF783C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2074" y="6162819"/>
            <a:ext cx="2743200" cy="365125"/>
          </a:xfrm>
        </p:spPr>
        <p:txBody>
          <a:bodyPr anchor="b"/>
          <a:lstStyle>
            <a:lvl1pPr>
              <a:defRPr>
                <a:solidFill>
                  <a:srgbClr val="1188DE"/>
                </a:solidFill>
                <a:latin typeface="+mn-lt"/>
              </a:defRPr>
            </a:lvl1pPr>
          </a:lstStyle>
          <a:p>
            <a:fld id="{923579B5-C1C4-D84B-A012-DC68887805F6}" type="slidenum">
              <a:rPr kumimoji="1" lang="x-none" altLang="en-US" smtClean="0"/>
              <a:pPr/>
              <a:t>‹#›</a:t>
            </a:fld>
            <a:endParaRPr kumimoji="1" lang="x-none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="" xmlns:a16="http://schemas.microsoft.com/office/drawing/2014/main" id="{8335FEF4-ED3F-A748-BB6E-3B9D407E0A28}"/>
              </a:ext>
            </a:extLst>
          </p:cNvPr>
          <p:cNvGrpSpPr/>
          <p:nvPr userDrawn="1"/>
        </p:nvGrpSpPr>
        <p:grpSpPr>
          <a:xfrm>
            <a:off x="276726" y="6345381"/>
            <a:ext cx="2138194" cy="339500"/>
            <a:chOff x="719593" y="6028491"/>
            <a:chExt cx="2138194" cy="339500"/>
          </a:xfrm>
        </p:grpSpPr>
        <p:pic>
          <p:nvPicPr>
            <p:cNvPr id="11" name="図 10">
              <a:extLst>
                <a:ext uri="{FF2B5EF4-FFF2-40B4-BE49-F238E27FC236}">
                  <a16:creationId xmlns="" xmlns:a16="http://schemas.microsoft.com/office/drawing/2014/main" id="{F86AA557-BD4D-B848-A89A-A24E88481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0708" y="6065895"/>
              <a:ext cx="1127079" cy="264693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="" xmlns:a16="http://schemas.microsoft.com/office/drawing/2014/main" id="{84641F54-88F3-8343-95D5-CE9D40A77B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041" t="33245" b="15263"/>
            <a:stretch/>
          </p:blipFill>
          <p:spPr>
            <a:xfrm>
              <a:off x="719593" y="6028491"/>
              <a:ext cx="896821" cy="339500"/>
            </a:xfrm>
            <a:prstGeom prst="rect">
              <a:avLst/>
            </a:prstGeom>
          </p:spPr>
        </p:pic>
      </p:grp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F9056C24-BBF2-3D4B-8005-EE7300DEDC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6726" y="329308"/>
            <a:ext cx="11638548" cy="717550"/>
          </a:xfrm>
        </p:spPr>
        <p:txBody>
          <a:bodyPr anchor="ctr">
            <a:normAutofit/>
          </a:bodyPr>
          <a:lstStyle>
            <a:lvl1pPr marL="0" indent="0">
              <a:buNone/>
              <a:defRPr sz="4000" b="1">
                <a:solidFill>
                  <a:srgbClr val="1188D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="" xmlns:a16="http://schemas.microsoft.com/office/drawing/2014/main" id="{717F45B0-DC05-7742-A253-C22914FC44B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76726" y="1298114"/>
            <a:ext cx="11638548" cy="483594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34148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ー 5">
            <a:extLst>
              <a:ext uri="{FF2B5EF4-FFF2-40B4-BE49-F238E27FC236}">
                <a16:creationId xmlns="" xmlns:a16="http://schemas.microsoft.com/office/drawing/2014/main" id="{AA7B34CE-A8FD-CA43-BDEF-E8DD6D3B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2074" y="6162819"/>
            <a:ext cx="2743200" cy="365125"/>
          </a:xfrm>
        </p:spPr>
        <p:txBody>
          <a:bodyPr anchor="b"/>
          <a:lstStyle>
            <a:lvl1pPr>
              <a:defRPr>
                <a:solidFill>
                  <a:srgbClr val="3AB82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23579B5-C1C4-D84B-A012-DC68887805F6}" type="slidenum">
              <a:rPr kumimoji="1" lang="x-none" altLang="en-US" smtClean="0"/>
              <a:pPr/>
              <a:t>‹#›</a:t>
            </a:fld>
            <a:endParaRPr kumimoji="1" lang="x-none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="" xmlns:a16="http://schemas.microsoft.com/office/drawing/2014/main" id="{D964A56D-07F6-1249-AE8D-82B6184A47A8}"/>
              </a:ext>
            </a:extLst>
          </p:cNvPr>
          <p:cNvGrpSpPr/>
          <p:nvPr userDrawn="1"/>
        </p:nvGrpSpPr>
        <p:grpSpPr>
          <a:xfrm>
            <a:off x="337686" y="6345381"/>
            <a:ext cx="2104272" cy="339500"/>
            <a:chOff x="2285108" y="4710545"/>
            <a:chExt cx="2104272" cy="339500"/>
          </a:xfrm>
        </p:grpSpPr>
        <p:pic>
          <p:nvPicPr>
            <p:cNvPr id="14" name="図 13">
              <a:extLst>
                <a:ext uri="{FF2B5EF4-FFF2-40B4-BE49-F238E27FC236}">
                  <a16:creationId xmlns="" xmlns:a16="http://schemas.microsoft.com/office/drawing/2014/main" id="{21AA0F77-7AE4-9B46-9AEB-AA069BC3C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5108" y="4747949"/>
              <a:ext cx="1127079" cy="264693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="" xmlns:a16="http://schemas.microsoft.com/office/drawing/2014/main" id="{8E198823-8E8C-DD4E-87E5-4AD7A3D848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041" t="33245" b="15263"/>
            <a:stretch/>
          </p:blipFill>
          <p:spPr>
            <a:xfrm>
              <a:off x="3492559" y="4710545"/>
              <a:ext cx="896821" cy="339500"/>
            </a:xfrm>
            <a:prstGeom prst="rect">
              <a:avLst/>
            </a:prstGeom>
          </p:spPr>
        </p:pic>
      </p:grpSp>
      <p:cxnSp>
        <p:nvCxnSpPr>
          <p:cNvPr id="21" name="直線コネクタ 20">
            <a:extLst>
              <a:ext uri="{FF2B5EF4-FFF2-40B4-BE49-F238E27FC236}">
                <a16:creationId xmlns="" xmlns:a16="http://schemas.microsoft.com/office/drawing/2014/main" id="{A12B285D-76FC-F149-A5E9-030EF0FF46CA}"/>
              </a:ext>
            </a:extLst>
          </p:cNvPr>
          <p:cNvCxnSpPr>
            <a:cxnSpLocks/>
          </p:cNvCxnSpPr>
          <p:nvPr userDrawn="1"/>
        </p:nvCxnSpPr>
        <p:spPr>
          <a:xfrm>
            <a:off x="2529214" y="6527944"/>
            <a:ext cx="9386060" cy="748"/>
          </a:xfrm>
          <a:prstGeom prst="line">
            <a:avLst/>
          </a:prstGeom>
          <a:ln w="25400">
            <a:solidFill>
              <a:srgbClr val="3AB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>
            <a:extLst>
              <a:ext uri="{FF2B5EF4-FFF2-40B4-BE49-F238E27FC236}">
                <a16:creationId xmlns="" xmlns:a16="http://schemas.microsoft.com/office/drawing/2014/main" id="{09538FB5-8E4F-2B46-BF6F-CC9CC2C7C7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6726" y="329308"/>
            <a:ext cx="11638548" cy="717550"/>
          </a:xfrm>
        </p:spPr>
        <p:txBody>
          <a:bodyPr anchor="ctr">
            <a:normAutofit/>
          </a:bodyPr>
          <a:lstStyle>
            <a:lvl1pPr marL="0" indent="0">
              <a:buNone/>
              <a:defRPr sz="4000" b="1">
                <a:solidFill>
                  <a:srgbClr val="3AB82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  <p:sp>
        <p:nvSpPr>
          <p:cNvPr id="11" name="コンテンツ プレースホルダー 4">
            <a:extLst>
              <a:ext uri="{FF2B5EF4-FFF2-40B4-BE49-F238E27FC236}">
                <a16:creationId xmlns="" xmlns:a16="http://schemas.microsoft.com/office/drawing/2014/main" id="{CCDE911C-696A-7349-ADD9-9C6AA41D606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76726" y="1298114"/>
            <a:ext cx="11638548" cy="483594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301459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-Change-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カギ線コネクタ 6">
            <a:extLst>
              <a:ext uri="{FF2B5EF4-FFF2-40B4-BE49-F238E27FC236}">
                <a16:creationId xmlns="" xmlns:a16="http://schemas.microsoft.com/office/drawing/2014/main" id="{E2AFFD29-FE19-DD4E-9CC8-14D7658442D6}"/>
              </a:ext>
            </a:extLst>
          </p:cNvPr>
          <p:cNvCxnSpPr>
            <a:cxnSpLocks/>
          </p:cNvCxnSpPr>
          <p:nvPr userDrawn="1"/>
        </p:nvCxnSpPr>
        <p:spPr>
          <a:xfrm flipV="1">
            <a:off x="624386" y="6296853"/>
            <a:ext cx="9738814" cy="1"/>
          </a:xfrm>
          <a:prstGeom prst="bentConnector3">
            <a:avLst>
              <a:gd name="adj1" fmla="val 50000"/>
            </a:avLst>
          </a:prstGeom>
          <a:ln w="25400">
            <a:solidFill>
              <a:srgbClr val="1188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カギ線コネクタ 7">
            <a:extLst>
              <a:ext uri="{FF2B5EF4-FFF2-40B4-BE49-F238E27FC236}">
                <a16:creationId xmlns="" xmlns:a16="http://schemas.microsoft.com/office/drawing/2014/main" id="{55B0E48A-658E-4748-83AA-CA0152CF1F95}"/>
              </a:ext>
            </a:extLst>
          </p:cNvPr>
          <p:cNvCxnSpPr>
            <a:cxnSpLocks/>
          </p:cNvCxnSpPr>
          <p:nvPr userDrawn="1"/>
        </p:nvCxnSpPr>
        <p:spPr>
          <a:xfrm>
            <a:off x="1613647" y="561147"/>
            <a:ext cx="9953967" cy="1"/>
          </a:xfrm>
          <a:prstGeom prst="bentConnector3">
            <a:avLst>
              <a:gd name="adj1" fmla="val 50000"/>
            </a:avLst>
          </a:prstGeom>
          <a:ln w="25400">
            <a:solidFill>
              <a:srgbClr val="3AB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="" xmlns:a16="http://schemas.microsoft.com/office/drawing/2014/main" id="{F357906A-64C7-9F42-A922-C70CAF6FB4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0535" y="6127103"/>
            <a:ext cx="1127079" cy="26469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="" xmlns:a16="http://schemas.microsoft.com/office/drawing/2014/main" id="{9447AE4D-F042-104A-9708-995DD69910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2041" t="33245" b="15263"/>
          <a:stretch/>
        </p:blipFill>
        <p:spPr>
          <a:xfrm>
            <a:off x="624386" y="391397"/>
            <a:ext cx="896821" cy="339500"/>
          </a:xfrm>
          <a:prstGeom prst="rect">
            <a:avLst/>
          </a:prstGeom>
        </p:spPr>
      </p:pic>
      <p:sp>
        <p:nvSpPr>
          <p:cNvPr id="12" name="コンテンツ プレースホルダー 22">
            <a:extLst>
              <a:ext uri="{FF2B5EF4-FFF2-40B4-BE49-F238E27FC236}">
                <a16:creationId xmlns="" xmlns:a16="http://schemas.microsoft.com/office/drawing/2014/main" id="{90DBFC78-0DAC-0C4C-991B-01D63ED60AA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12925" y="2160587"/>
            <a:ext cx="8566150" cy="25368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0" b="1">
                <a:solidFill>
                  <a:srgbClr val="3AB82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5724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-Change-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カギ線コネクタ 6">
            <a:extLst>
              <a:ext uri="{FF2B5EF4-FFF2-40B4-BE49-F238E27FC236}">
                <a16:creationId xmlns="" xmlns:a16="http://schemas.microsoft.com/office/drawing/2014/main" id="{CA264C3F-0744-6C49-B99B-0B81F706D6EC}"/>
              </a:ext>
            </a:extLst>
          </p:cNvPr>
          <p:cNvCxnSpPr>
            <a:cxnSpLocks/>
          </p:cNvCxnSpPr>
          <p:nvPr userDrawn="1"/>
        </p:nvCxnSpPr>
        <p:spPr>
          <a:xfrm flipV="1">
            <a:off x="1828800" y="6296851"/>
            <a:ext cx="9738814" cy="1"/>
          </a:xfrm>
          <a:prstGeom prst="bentConnector3">
            <a:avLst>
              <a:gd name="adj1" fmla="val 50000"/>
            </a:avLst>
          </a:prstGeom>
          <a:ln w="25400">
            <a:solidFill>
              <a:srgbClr val="1188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カギ線コネクタ 7">
            <a:extLst>
              <a:ext uri="{FF2B5EF4-FFF2-40B4-BE49-F238E27FC236}">
                <a16:creationId xmlns="" xmlns:a16="http://schemas.microsoft.com/office/drawing/2014/main" id="{E5A34D6C-7265-1640-8094-54B52AFFA013}"/>
              </a:ext>
            </a:extLst>
          </p:cNvPr>
          <p:cNvCxnSpPr>
            <a:cxnSpLocks/>
          </p:cNvCxnSpPr>
          <p:nvPr userDrawn="1"/>
        </p:nvCxnSpPr>
        <p:spPr>
          <a:xfrm>
            <a:off x="624386" y="561146"/>
            <a:ext cx="9953967" cy="1"/>
          </a:xfrm>
          <a:prstGeom prst="bentConnector3">
            <a:avLst>
              <a:gd name="adj1" fmla="val 50000"/>
            </a:avLst>
          </a:prstGeom>
          <a:ln w="25400">
            <a:solidFill>
              <a:srgbClr val="3AB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="" xmlns:a16="http://schemas.microsoft.com/office/drawing/2014/main" id="{54D07A3E-FD73-5646-8980-35B5069D60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386" y="6145033"/>
            <a:ext cx="1127079" cy="26469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="" xmlns:a16="http://schemas.microsoft.com/office/drawing/2014/main" id="{62372082-A60D-1846-A72A-DB2B874F9A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2041" t="33245" b="15263"/>
          <a:stretch/>
        </p:blipFill>
        <p:spPr>
          <a:xfrm>
            <a:off x="10670793" y="391397"/>
            <a:ext cx="896821" cy="339500"/>
          </a:xfrm>
          <a:prstGeom prst="rect">
            <a:avLst/>
          </a:prstGeom>
        </p:spPr>
      </p:pic>
      <p:sp>
        <p:nvSpPr>
          <p:cNvPr id="11" name="コンテンツ プレースホルダー 22">
            <a:extLst>
              <a:ext uri="{FF2B5EF4-FFF2-40B4-BE49-F238E27FC236}">
                <a16:creationId xmlns="" xmlns:a16="http://schemas.microsoft.com/office/drawing/2014/main" id="{A62E3924-FF0F-0340-AA0E-72ACDD8ACA0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12925" y="2160587"/>
            <a:ext cx="8566150" cy="25368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0" b="1">
                <a:solidFill>
                  <a:srgbClr val="1188D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383230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カギ線コネクタ 5">
            <a:extLst>
              <a:ext uri="{FF2B5EF4-FFF2-40B4-BE49-F238E27FC236}">
                <a16:creationId xmlns="" xmlns:a16="http://schemas.microsoft.com/office/drawing/2014/main" id="{95A983A9-E289-674E-9C80-98311F3F2138}"/>
              </a:ext>
            </a:extLst>
          </p:cNvPr>
          <p:cNvCxnSpPr>
            <a:cxnSpLocks/>
          </p:cNvCxnSpPr>
          <p:nvPr userDrawn="1"/>
        </p:nvCxnSpPr>
        <p:spPr>
          <a:xfrm flipV="1">
            <a:off x="723236" y="659758"/>
            <a:ext cx="8505605" cy="2639028"/>
          </a:xfrm>
          <a:prstGeom prst="bentConnector3">
            <a:avLst>
              <a:gd name="adj1" fmla="val 15"/>
            </a:avLst>
          </a:prstGeom>
          <a:ln w="25400">
            <a:solidFill>
              <a:srgbClr val="3AB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カギ線コネクタ 6">
            <a:extLst>
              <a:ext uri="{FF2B5EF4-FFF2-40B4-BE49-F238E27FC236}">
                <a16:creationId xmlns="" xmlns:a16="http://schemas.microsoft.com/office/drawing/2014/main" id="{CCA11463-8449-BC4F-AF56-9C51E0A6A2D2}"/>
              </a:ext>
            </a:extLst>
          </p:cNvPr>
          <p:cNvCxnSpPr>
            <a:cxnSpLocks/>
          </p:cNvCxnSpPr>
          <p:nvPr userDrawn="1"/>
        </p:nvCxnSpPr>
        <p:spPr>
          <a:xfrm flipV="1">
            <a:off x="2998364" y="3559218"/>
            <a:ext cx="8456112" cy="2639023"/>
          </a:xfrm>
          <a:prstGeom prst="bentConnector3">
            <a:avLst>
              <a:gd name="adj1" fmla="val 99996"/>
            </a:avLst>
          </a:prstGeom>
          <a:ln w="25400">
            <a:solidFill>
              <a:srgbClr val="1188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グループ化 7">
            <a:extLst>
              <a:ext uri="{FF2B5EF4-FFF2-40B4-BE49-F238E27FC236}">
                <a16:creationId xmlns="" xmlns:a16="http://schemas.microsoft.com/office/drawing/2014/main" id="{31C37773-70D7-994C-8B86-BD78E51F59DF}"/>
              </a:ext>
            </a:extLst>
          </p:cNvPr>
          <p:cNvGrpSpPr/>
          <p:nvPr userDrawn="1"/>
        </p:nvGrpSpPr>
        <p:grpSpPr>
          <a:xfrm>
            <a:off x="9311652" y="490008"/>
            <a:ext cx="2138194" cy="339500"/>
            <a:chOff x="719593" y="6028491"/>
            <a:chExt cx="2138194" cy="339500"/>
          </a:xfrm>
        </p:grpSpPr>
        <p:pic>
          <p:nvPicPr>
            <p:cNvPr id="9" name="図 8">
              <a:extLst>
                <a:ext uri="{FF2B5EF4-FFF2-40B4-BE49-F238E27FC236}">
                  <a16:creationId xmlns="" xmlns:a16="http://schemas.microsoft.com/office/drawing/2014/main" id="{776ADB55-8E0E-2341-8AD2-03EF79CB2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0708" y="6065895"/>
              <a:ext cx="1127079" cy="264693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="" xmlns:a16="http://schemas.microsoft.com/office/drawing/2014/main" id="{8E916432-D28D-A747-9645-3E82094E7A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041" t="33245" b="15263"/>
            <a:stretch/>
          </p:blipFill>
          <p:spPr>
            <a:xfrm>
              <a:off x="719593" y="6028491"/>
              <a:ext cx="896821" cy="339500"/>
            </a:xfrm>
            <a:prstGeom prst="rect">
              <a:avLst/>
            </a:prstGeom>
          </p:spPr>
        </p:pic>
      </p:grpSp>
      <p:pic>
        <p:nvPicPr>
          <p:cNvPr id="11" name="図 10">
            <a:extLst>
              <a:ext uri="{FF2B5EF4-FFF2-40B4-BE49-F238E27FC236}">
                <a16:creationId xmlns="" xmlns:a16="http://schemas.microsoft.com/office/drawing/2014/main" id="{9F925565-9012-3C42-8719-A6F5006C9EA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80772" y="2495776"/>
            <a:ext cx="5630456" cy="212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4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カギ線コネクタ 5">
            <a:extLst>
              <a:ext uri="{FF2B5EF4-FFF2-40B4-BE49-F238E27FC236}">
                <a16:creationId xmlns="" xmlns:a16="http://schemas.microsoft.com/office/drawing/2014/main" id="{E17EBF95-2DE0-CE4E-A26F-656035A882E0}"/>
              </a:ext>
            </a:extLst>
          </p:cNvPr>
          <p:cNvCxnSpPr>
            <a:cxnSpLocks/>
          </p:cNvCxnSpPr>
          <p:nvPr userDrawn="1"/>
        </p:nvCxnSpPr>
        <p:spPr>
          <a:xfrm flipV="1">
            <a:off x="723236" y="659758"/>
            <a:ext cx="8588416" cy="2639027"/>
          </a:xfrm>
          <a:prstGeom prst="bentConnector3">
            <a:avLst>
              <a:gd name="adj1" fmla="val 0"/>
            </a:avLst>
          </a:prstGeom>
          <a:ln w="25400">
            <a:solidFill>
              <a:srgbClr val="3AB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カギ線コネクタ 6">
            <a:extLst>
              <a:ext uri="{FF2B5EF4-FFF2-40B4-BE49-F238E27FC236}">
                <a16:creationId xmlns="" xmlns:a16="http://schemas.microsoft.com/office/drawing/2014/main" id="{CE190164-7A9E-4C46-AA97-E5BC30BD6013}"/>
              </a:ext>
            </a:extLst>
          </p:cNvPr>
          <p:cNvCxnSpPr>
            <a:cxnSpLocks/>
          </p:cNvCxnSpPr>
          <p:nvPr userDrawn="1"/>
        </p:nvCxnSpPr>
        <p:spPr>
          <a:xfrm flipV="1">
            <a:off x="2998364" y="3559218"/>
            <a:ext cx="8456112" cy="2639023"/>
          </a:xfrm>
          <a:prstGeom prst="bentConnector3">
            <a:avLst>
              <a:gd name="adj1" fmla="val 99996"/>
            </a:avLst>
          </a:prstGeom>
          <a:ln w="25400">
            <a:solidFill>
              <a:srgbClr val="1188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グループ化 7">
            <a:extLst>
              <a:ext uri="{FF2B5EF4-FFF2-40B4-BE49-F238E27FC236}">
                <a16:creationId xmlns="" xmlns:a16="http://schemas.microsoft.com/office/drawing/2014/main" id="{F774FB5F-EA6E-DC43-8EDE-31F2F629B98F}"/>
              </a:ext>
            </a:extLst>
          </p:cNvPr>
          <p:cNvGrpSpPr/>
          <p:nvPr userDrawn="1"/>
        </p:nvGrpSpPr>
        <p:grpSpPr>
          <a:xfrm>
            <a:off x="737524" y="6028491"/>
            <a:ext cx="2138194" cy="339500"/>
            <a:chOff x="719593" y="6028491"/>
            <a:chExt cx="2138194" cy="339500"/>
          </a:xfrm>
        </p:grpSpPr>
        <p:pic>
          <p:nvPicPr>
            <p:cNvPr id="9" name="図 8">
              <a:extLst>
                <a:ext uri="{FF2B5EF4-FFF2-40B4-BE49-F238E27FC236}">
                  <a16:creationId xmlns="" xmlns:a16="http://schemas.microsoft.com/office/drawing/2014/main" id="{D8FB54FB-0095-5746-A5FE-A928F48F7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0708" y="6065895"/>
              <a:ext cx="1127079" cy="264693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="" xmlns:a16="http://schemas.microsoft.com/office/drawing/2014/main" id="{E4D66C00-6878-4F4D-8138-89D177D74D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041" t="33245" b="15263"/>
            <a:stretch/>
          </p:blipFill>
          <p:spPr>
            <a:xfrm>
              <a:off x="719593" y="6028491"/>
              <a:ext cx="896821" cy="339500"/>
            </a:xfrm>
            <a:prstGeom prst="rect">
              <a:avLst/>
            </a:prstGeom>
          </p:spPr>
        </p:pic>
      </p:grpSp>
      <p:pic>
        <p:nvPicPr>
          <p:cNvPr id="14" name="図 13">
            <a:extLst>
              <a:ext uri="{FF2B5EF4-FFF2-40B4-BE49-F238E27FC236}">
                <a16:creationId xmlns="" xmlns:a16="http://schemas.microsoft.com/office/drawing/2014/main" id="{F61DB6F7-CC5F-E040-BC97-EE243B1E03E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80772" y="2495776"/>
            <a:ext cx="5630456" cy="212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4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="" xmlns:a16="http://schemas.microsoft.com/office/drawing/2014/main" id="{1610A64D-10F7-A840-89FC-8F30C803D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x-none" dirty="0"/>
              <a:t>Slide </a:t>
            </a:r>
            <a:endParaRPr kumimoji="1" lang="x-none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2E3EF952-43DA-6C46-A69F-8A3DF3B0C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  <a:endParaRPr kumimoji="1" lang="x-none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BD15E67E-4115-F848-818A-DF3F119F6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kumimoji="1" lang="x-none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3D068972-3629-2E48-9225-6C7E6F272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kumimoji="1" lang="x-none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B881FDF5-C095-B54E-B76A-E79E1193A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23579B5-C1C4-D84B-A012-DC68887805F6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0742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6" r:id="rId3"/>
    <p:sldLayoutId id="2147483650" r:id="rId4"/>
    <p:sldLayoutId id="2147483651" r:id="rId5"/>
    <p:sldLayoutId id="2147483652" r:id="rId6"/>
    <p:sldLayoutId id="2147483653" r:id="rId7"/>
    <p:sldLayoutId id="2147483655" r:id="rId8"/>
    <p:sldLayoutId id="2147483657" r:id="rId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66675" y="1021370"/>
            <a:ext cx="3774177" cy="2103890"/>
          </a:xfrm>
          <a:prstGeom prst="round2DiagRect">
            <a:avLst>
              <a:gd name="adj1" fmla="val 16667"/>
              <a:gd name="adj2" fmla="val 17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51542" y="57989"/>
            <a:ext cx="10065657" cy="701145"/>
          </a:xfrm>
        </p:spPr>
        <p:txBody>
          <a:bodyPr>
            <a:normAutofit/>
          </a:bodyPr>
          <a:lstStyle/>
          <a:p>
            <a:pPr algn="l"/>
            <a:r>
              <a:rPr lang="en-US" sz="2400" smtClean="0"/>
              <a:t>Mô hình đề xuất</a:t>
            </a:r>
            <a:endParaRPr lang="en-US" sz="2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19" y="1724025"/>
            <a:ext cx="612246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5250" y="2311873"/>
            <a:ext cx="952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mtClean="0"/>
              <a:t>Input image</a:t>
            </a:r>
            <a:endParaRPr lang="en-US" sz="1200" b="1"/>
          </a:p>
        </p:txBody>
      </p:sp>
      <p:sp>
        <p:nvSpPr>
          <p:cNvPr id="7" name="Rectangle 6"/>
          <p:cNvSpPr/>
          <p:nvPr/>
        </p:nvSpPr>
        <p:spPr>
          <a:xfrm>
            <a:off x="1247775" y="1619250"/>
            <a:ext cx="1028700" cy="83382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Face Detection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820919" y="1305698"/>
            <a:ext cx="857249" cy="619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Face Image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20921" y="2278022"/>
            <a:ext cx="857248" cy="619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Frequency Analysis (FFT)</a:t>
            </a:r>
          </a:p>
        </p:txBody>
      </p:sp>
      <p:sp>
        <p:nvSpPr>
          <p:cNvPr id="11" name="Pentagon 10"/>
          <p:cNvSpPr/>
          <p:nvPr/>
        </p:nvSpPr>
        <p:spPr>
          <a:xfrm>
            <a:off x="4003536" y="1345598"/>
            <a:ext cx="904875" cy="547301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smtClean="0">
                <a:solidFill>
                  <a:schemeClr val="tx1"/>
                </a:solidFill>
              </a:rPr>
              <a:t>CNN Feature Extractor</a:t>
            </a:r>
          </a:p>
        </p:txBody>
      </p:sp>
      <p:sp>
        <p:nvSpPr>
          <p:cNvPr id="14" name="Pentagon 13"/>
          <p:cNvSpPr/>
          <p:nvPr/>
        </p:nvSpPr>
        <p:spPr>
          <a:xfrm>
            <a:off x="4003535" y="2314574"/>
            <a:ext cx="904875" cy="547301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smtClean="0">
                <a:solidFill>
                  <a:schemeClr val="tx1"/>
                </a:solidFill>
              </a:rPr>
              <a:t>CNN Feature Extractor</a:t>
            </a:r>
          </a:p>
        </p:txBody>
      </p:sp>
      <p:cxnSp>
        <p:nvCxnSpPr>
          <p:cNvPr id="15" name="Straight Arrow Connector 14"/>
          <p:cNvCxnSpPr>
            <a:stCxn id="1026" idx="3"/>
            <a:endCxn id="7" idx="1"/>
          </p:cNvCxnSpPr>
          <p:nvPr/>
        </p:nvCxnSpPr>
        <p:spPr>
          <a:xfrm>
            <a:off x="857665" y="2033588"/>
            <a:ext cx="390110" cy="257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 flipV="1">
            <a:off x="2276475" y="1615261"/>
            <a:ext cx="544444" cy="42090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11" idx="1"/>
          </p:cNvCxnSpPr>
          <p:nvPr/>
        </p:nvCxnSpPr>
        <p:spPr>
          <a:xfrm>
            <a:off x="3678168" y="1615261"/>
            <a:ext cx="325368" cy="39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14" idx="1"/>
          </p:cNvCxnSpPr>
          <p:nvPr/>
        </p:nvCxnSpPr>
        <p:spPr>
          <a:xfrm>
            <a:off x="3678169" y="2587585"/>
            <a:ext cx="325366" cy="6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98936" y="1137527"/>
            <a:ext cx="628650" cy="59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75136" y="1053478"/>
            <a:ext cx="628650" cy="59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51336" y="942267"/>
            <a:ext cx="628650" cy="59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17973" y="1777250"/>
            <a:ext cx="1474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/>
              <a:t>Feature maps (C*H*W)</a:t>
            </a:r>
            <a:endParaRPr lang="en-US" sz="1000" b="1"/>
          </a:p>
        </p:txBody>
      </p:sp>
      <p:sp>
        <p:nvSpPr>
          <p:cNvPr id="35" name="Rectangle 34"/>
          <p:cNvSpPr/>
          <p:nvPr/>
        </p:nvSpPr>
        <p:spPr>
          <a:xfrm>
            <a:off x="5298936" y="2311355"/>
            <a:ext cx="628650" cy="59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75136" y="2227306"/>
            <a:ext cx="628650" cy="59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51336" y="2116095"/>
            <a:ext cx="628650" cy="59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17973" y="2951078"/>
            <a:ext cx="1474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/>
              <a:t>Feature maps (</a:t>
            </a:r>
            <a:r>
              <a:rPr lang="en-US" sz="1000" b="1"/>
              <a:t>C*H*W)</a:t>
            </a:r>
          </a:p>
          <a:p>
            <a:endParaRPr lang="en-US" sz="1000" b="1"/>
          </a:p>
        </p:txBody>
      </p:sp>
      <p:sp>
        <p:nvSpPr>
          <p:cNvPr id="31" name="Rectangle 30"/>
          <p:cNvSpPr/>
          <p:nvPr/>
        </p:nvSpPr>
        <p:spPr>
          <a:xfrm>
            <a:off x="6451461" y="2218876"/>
            <a:ext cx="838200" cy="58385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IFFT</a:t>
            </a:r>
          </a:p>
        </p:txBody>
      </p:sp>
      <p:cxnSp>
        <p:nvCxnSpPr>
          <p:cNvPr id="40" name="Straight Arrow Connector 39"/>
          <p:cNvCxnSpPr>
            <a:stCxn id="11" idx="3"/>
          </p:cNvCxnSpPr>
          <p:nvPr/>
        </p:nvCxnSpPr>
        <p:spPr>
          <a:xfrm>
            <a:off x="4908411" y="1619249"/>
            <a:ext cx="309562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908411" y="2591573"/>
            <a:ext cx="309562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079986" y="2571685"/>
            <a:ext cx="309562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613511" y="2320042"/>
            <a:ext cx="628650" cy="59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689711" y="2235993"/>
            <a:ext cx="628650" cy="59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765911" y="2124782"/>
            <a:ext cx="628650" cy="59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32548" y="2959765"/>
            <a:ext cx="1095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/>
              <a:t>Feature maps</a:t>
            </a:r>
            <a:endParaRPr lang="en-US" sz="1000" b="1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303949" y="2571685"/>
            <a:ext cx="309562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549" y="3851537"/>
            <a:ext cx="4260874" cy="22394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Round Diagonal Corner Rectangle 61"/>
          <p:cNvSpPr/>
          <p:nvPr/>
        </p:nvSpPr>
        <p:spPr>
          <a:xfrm>
            <a:off x="8877157" y="820239"/>
            <a:ext cx="1466850" cy="1050717"/>
          </a:xfrm>
          <a:prstGeom prst="round2DiagRect">
            <a:avLst>
              <a:gd name="adj1" fmla="val 16667"/>
              <a:gd name="adj2" fmla="val 353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3" name="Cube 62"/>
          <p:cNvSpPr/>
          <p:nvPr/>
        </p:nvSpPr>
        <p:spPr>
          <a:xfrm>
            <a:off x="9072421" y="979131"/>
            <a:ext cx="1076325" cy="195260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64" name="Cube 63"/>
          <p:cNvSpPr/>
          <p:nvPr/>
        </p:nvSpPr>
        <p:spPr>
          <a:xfrm>
            <a:off x="9072420" y="1231656"/>
            <a:ext cx="1076325" cy="195260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65" name="Cube 64"/>
          <p:cNvSpPr/>
          <p:nvPr/>
        </p:nvSpPr>
        <p:spPr>
          <a:xfrm>
            <a:off x="9072421" y="1603066"/>
            <a:ext cx="1076325" cy="195260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877157" y="805926"/>
            <a:ext cx="12715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/>
              <a:t>Spatial vectors:   N*D</a:t>
            </a:r>
            <a:endParaRPr lang="en-US" sz="800" b="1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6451461" y="1648791"/>
            <a:ext cx="2331243" cy="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473142" y="2591573"/>
            <a:ext cx="309562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 rot="5400000">
            <a:off x="9774270" y="1840028"/>
            <a:ext cx="2400060" cy="331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Cross Attention</a:t>
            </a:r>
          </a:p>
        </p:txBody>
      </p:sp>
      <p:sp>
        <p:nvSpPr>
          <p:cNvPr id="80" name="Right Arrow 79"/>
          <p:cNvSpPr/>
          <p:nvPr/>
        </p:nvSpPr>
        <p:spPr>
          <a:xfrm>
            <a:off x="10469493" y="1328641"/>
            <a:ext cx="266700" cy="18644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83" name="Right Arrow 82"/>
          <p:cNvSpPr/>
          <p:nvPr/>
        </p:nvSpPr>
        <p:spPr>
          <a:xfrm>
            <a:off x="10469493" y="2548581"/>
            <a:ext cx="266700" cy="18644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cxnSp>
        <p:nvCxnSpPr>
          <p:cNvPr id="94" name="Elbow Connector 93"/>
          <p:cNvCxnSpPr/>
          <p:nvPr/>
        </p:nvCxnSpPr>
        <p:spPr>
          <a:xfrm rot="5400000">
            <a:off x="9601415" y="2685124"/>
            <a:ext cx="1221258" cy="3554085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Flowchart: Or 1031"/>
          <p:cNvSpPr/>
          <p:nvPr/>
        </p:nvSpPr>
        <p:spPr>
          <a:xfrm>
            <a:off x="11847554" y="3370904"/>
            <a:ext cx="286181" cy="291927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92113" y="1345234"/>
            <a:ext cx="1641796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smtClean="0"/>
              <a:t>Flatten to feature vectors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90751" y="131571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………………….….</a:t>
            </a:r>
            <a:endParaRPr lang="en-US" sz="1400"/>
          </a:p>
        </p:txBody>
      </p:sp>
      <p:sp>
        <p:nvSpPr>
          <p:cNvPr id="55" name="Round Diagonal Corner Rectangle 54"/>
          <p:cNvSpPr/>
          <p:nvPr/>
        </p:nvSpPr>
        <p:spPr>
          <a:xfrm>
            <a:off x="8938185" y="2147172"/>
            <a:ext cx="1466850" cy="1050717"/>
          </a:xfrm>
          <a:prstGeom prst="round2DiagRect">
            <a:avLst>
              <a:gd name="adj1" fmla="val 16667"/>
              <a:gd name="adj2" fmla="val 353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0" name="Cube 59"/>
          <p:cNvSpPr/>
          <p:nvPr/>
        </p:nvSpPr>
        <p:spPr>
          <a:xfrm>
            <a:off x="9133449" y="2306064"/>
            <a:ext cx="1076325" cy="195260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67" name="Cube 66"/>
          <p:cNvSpPr/>
          <p:nvPr/>
        </p:nvSpPr>
        <p:spPr>
          <a:xfrm>
            <a:off x="9133448" y="2558589"/>
            <a:ext cx="1076325" cy="195260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68" name="Cube 67"/>
          <p:cNvSpPr/>
          <p:nvPr/>
        </p:nvSpPr>
        <p:spPr>
          <a:xfrm>
            <a:off x="9133449" y="2929999"/>
            <a:ext cx="1076325" cy="195260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938184" y="2132859"/>
            <a:ext cx="1273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/>
              <a:t>Frequency vectors:  N*D</a:t>
            </a:r>
            <a:endParaRPr lang="en-US" sz="800" b="1"/>
          </a:p>
        </p:txBody>
      </p:sp>
      <p:sp>
        <p:nvSpPr>
          <p:cNvPr id="72" name="TextBox 71"/>
          <p:cNvSpPr txBox="1"/>
          <p:nvPr/>
        </p:nvSpPr>
        <p:spPr>
          <a:xfrm>
            <a:off x="9051779" y="264264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………………….….</a:t>
            </a:r>
            <a:endParaRPr lang="en-US" sz="1400"/>
          </a:p>
        </p:txBody>
      </p:sp>
      <p:cxnSp>
        <p:nvCxnSpPr>
          <p:cNvPr id="26" name="Straight Arrow Connector 25"/>
          <p:cNvCxnSpPr/>
          <p:nvPr/>
        </p:nvCxnSpPr>
        <p:spPr>
          <a:xfrm rot="16200000" flipH="1">
            <a:off x="10680191" y="2040734"/>
            <a:ext cx="1924275" cy="696636"/>
          </a:xfrm>
          <a:prstGeom prst="bentConnector3">
            <a:avLst>
              <a:gd name="adj1" fmla="val -42"/>
            </a:avLst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1299673" y="3363714"/>
            <a:ext cx="285694" cy="29192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292479" y="33709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*</a:t>
            </a:r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1617272" y="3515110"/>
            <a:ext cx="206006" cy="0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16200000" flipH="1">
            <a:off x="10947307" y="2855974"/>
            <a:ext cx="840388" cy="150044"/>
          </a:xfrm>
          <a:prstGeom prst="bentConnector3">
            <a:avLst>
              <a:gd name="adj1" fmla="val -1033"/>
            </a:avLst>
          </a:prstGeom>
          <a:ln w="158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1225874" y="2104598"/>
            <a:ext cx="71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/>
              <a:t>Attention</a:t>
            </a:r>
          </a:p>
          <a:p>
            <a:r>
              <a:rPr lang="en-US" sz="1000" b="1"/>
              <a:t>weight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1271662" y="1021370"/>
            <a:ext cx="71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/>
              <a:t>Spatial</a:t>
            </a:r>
            <a:endParaRPr lang="en-US" sz="1000" b="1"/>
          </a:p>
          <a:p>
            <a:r>
              <a:rPr lang="en-US" sz="1000" b="1" smtClean="0"/>
              <a:t>vectors</a:t>
            </a:r>
            <a:endParaRPr lang="en-US" sz="1000" b="1"/>
          </a:p>
        </p:txBody>
      </p:sp>
      <p:cxnSp>
        <p:nvCxnSpPr>
          <p:cNvPr id="87" name="Elbow Connector 86"/>
          <p:cNvCxnSpPr/>
          <p:nvPr/>
        </p:nvCxnSpPr>
        <p:spPr>
          <a:xfrm rot="16200000" flipH="1">
            <a:off x="8089461" y="283025"/>
            <a:ext cx="610200" cy="5612613"/>
          </a:xfrm>
          <a:prstGeom prst="bentConnector2">
            <a:avLst/>
          </a:prstGeom>
          <a:ln w="158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2764" y="1113703"/>
            <a:ext cx="1222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Preprocessing</a:t>
            </a:r>
            <a:endParaRPr lang="en-US" sz="1600" b="1"/>
          </a:p>
        </p:txBody>
      </p:sp>
      <p:cxnSp>
        <p:nvCxnSpPr>
          <p:cNvPr id="13" name="Straight Arrow Connector 12"/>
          <p:cNvCxnSpPr>
            <a:stCxn id="8" idx="2"/>
            <a:endCxn id="10" idx="0"/>
          </p:cNvCxnSpPr>
          <p:nvPr/>
        </p:nvCxnSpPr>
        <p:spPr>
          <a:xfrm>
            <a:off x="3249544" y="1924823"/>
            <a:ext cx="1" cy="353199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07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51542" y="57989"/>
            <a:ext cx="10065657" cy="701145"/>
          </a:xfrm>
        </p:spPr>
        <p:txBody>
          <a:bodyPr>
            <a:normAutofit/>
          </a:bodyPr>
          <a:lstStyle/>
          <a:p>
            <a:pPr algn="l"/>
            <a:r>
              <a:rPr lang="en-US" sz="2400" smtClean="0"/>
              <a:t>Kết quả thực nghiệm</a:t>
            </a:r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469337" y="703587"/>
            <a:ext cx="1155297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smtClean="0"/>
              <a:t>Bộ Dataset dfdc gồm tập: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smtClean="0"/>
              <a:t>Train: 833,516 ảnh (132,321 ảnh </a:t>
            </a:r>
            <a:r>
              <a:rPr lang="en-US" sz="1600"/>
              <a:t>real và </a:t>
            </a:r>
            <a:r>
              <a:rPr lang="en-US" sz="1600" smtClean="0"/>
              <a:t>701,285 ảnh fake).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smtClean="0"/>
              <a:t>Test: 220,441 ảnh (132,321 </a:t>
            </a:r>
            <a:r>
              <a:rPr lang="en-US" sz="1600"/>
              <a:t>ảnh real và </a:t>
            </a:r>
            <a:r>
              <a:rPr lang="en-US" sz="1600" smtClean="0"/>
              <a:t>181,739 ảnh </a:t>
            </a:r>
            <a:r>
              <a:rPr lang="en-US" sz="1600"/>
              <a:t>fake</a:t>
            </a:r>
            <a:r>
              <a:rPr lang="en-US" sz="1600" smtClean="0"/>
              <a:t>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smtClean="0"/>
              <a:t>Sử dụng tập test làm tập validation, early stopping theo val_acc 5 epochs, learning rate decay (giảm tuyến tính sau mỗi 3 epoch)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Best Accuracy = </a:t>
            </a:r>
            <a:r>
              <a:rPr lang="en-US" sz="1600" smtClean="0"/>
              <a:t>0.9 – Mô hình proposal</a:t>
            </a:r>
            <a:endParaRPr lang="en-US" sz="160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60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12" y="2611899"/>
            <a:ext cx="10284387" cy="332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96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51542" y="57989"/>
            <a:ext cx="10065657" cy="701145"/>
          </a:xfrm>
        </p:spPr>
        <p:txBody>
          <a:bodyPr>
            <a:normAutofit/>
          </a:bodyPr>
          <a:lstStyle/>
          <a:p>
            <a:pPr algn="l"/>
            <a:r>
              <a:rPr lang="en-US" sz="2400" smtClean="0"/>
              <a:t>Kết quả thực nghiệm</a:t>
            </a:r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469337" y="703587"/>
            <a:ext cx="1155297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smtClean="0"/>
              <a:t>Bộ Dataset dfdc gồm tập: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smtClean="0"/>
              <a:t>Train: 833,516 ảnh (132,321 ảnh </a:t>
            </a:r>
            <a:r>
              <a:rPr lang="en-US" sz="1600"/>
              <a:t>real và </a:t>
            </a:r>
            <a:r>
              <a:rPr lang="en-US" sz="1600" smtClean="0"/>
              <a:t>701,285 ảnh fake).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smtClean="0"/>
              <a:t>Test: 220,441 ảnh (132,321 </a:t>
            </a:r>
            <a:r>
              <a:rPr lang="en-US" sz="1600"/>
              <a:t>ảnh real và </a:t>
            </a:r>
            <a:r>
              <a:rPr lang="en-US" sz="1600" smtClean="0"/>
              <a:t>181,739 ảnh </a:t>
            </a:r>
            <a:r>
              <a:rPr lang="en-US" sz="1600"/>
              <a:t>fake</a:t>
            </a:r>
            <a:r>
              <a:rPr lang="en-US" sz="1600" smtClean="0"/>
              <a:t>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smtClean="0"/>
              <a:t>Sử dụng tập test làm tập validation, early stopping theo val_acc 5 epochs, learning rate decay (giảm tuyến tính sau mỗi 3 epoch)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Best Accuracy = </a:t>
            </a:r>
            <a:r>
              <a:rPr lang="en-US" sz="1600" smtClean="0"/>
              <a:t>0.91 – Bỏ Transformer</a:t>
            </a:r>
            <a:endParaRPr lang="en-US" sz="160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60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462" y="2914650"/>
            <a:ext cx="9062587" cy="3007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52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51542" y="57989"/>
            <a:ext cx="10065657" cy="701145"/>
          </a:xfrm>
        </p:spPr>
        <p:txBody>
          <a:bodyPr>
            <a:normAutofit/>
          </a:bodyPr>
          <a:lstStyle/>
          <a:p>
            <a:pPr algn="l"/>
            <a:r>
              <a:rPr lang="en-US" sz="2400" smtClean="0"/>
              <a:t>Kết quả thực nghiệm</a:t>
            </a:r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469337" y="703587"/>
            <a:ext cx="115529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smtClean="0"/>
              <a:t>3.      Bộ Dataset df_in_the_wild gồm tập: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smtClean="0"/>
              <a:t>Train: 1,014,437 ảnh </a:t>
            </a:r>
            <a:r>
              <a:rPr lang="en-US" sz="1600"/>
              <a:t>(381,876 ảnh real và </a:t>
            </a:r>
            <a:r>
              <a:rPr lang="en-US" sz="1600" smtClean="0"/>
              <a:t>632,561 ảnh fake).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smtClean="0"/>
              <a:t>Test: 165,662 ảnh (58,659 ảnh </a:t>
            </a:r>
            <a:r>
              <a:rPr lang="en-US" sz="1600"/>
              <a:t>real và </a:t>
            </a:r>
            <a:r>
              <a:rPr lang="en-US" sz="1600" smtClean="0"/>
              <a:t>ảnh 107,003 ảnh fake).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smtClean="0"/>
              <a:t>Sử dụng tập test làm tập validation, early stopping theo val_acc 5 epochs, learning rate decay (giảm tuyến tính sau mỗi 3 epoch)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Best Accuracy = </a:t>
            </a:r>
            <a:r>
              <a:rPr lang="en-US" sz="1600" smtClean="0"/>
              <a:t>0.82 </a:t>
            </a:r>
            <a:r>
              <a:rPr lang="en-US" sz="1600" smtClean="0"/>
              <a:t>– Mô hình proposal</a:t>
            </a:r>
            <a:endParaRPr lang="en-US" sz="160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60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2698160"/>
            <a:ext cx="10617199" cy="327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4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5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1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7598</TotalTime>
  <Words>273</Words>
  <Application>Microsoft Office PowerPoint</Application>
  <PresentationFormat>Custom</PresentationFormat>
  <Paragraphs>43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Nguyen Trung Thanh 20176874</dc:creator>
  <cp:lastModifiedBy>Windows User</cp:lastModifiedBy>
  <cp:revision>310</cp:revision>
  <cp:lastPrinted>2021-10-02T05:01:21Z</cp:lastPrinted>
  <dcterms:created xsi:type="dcterms:W3CDTF">2021-09-30T04:49:10Z</dcterms:created>
  <dcterms:modified xsi:type="dcterms:W3CDTF">2022-04-19T10:10:43Z</dcterms:modified>
</cp:coreProperties>
</file>