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68" r:id="rId4"/>
    <p:sldId id="272" r:id="rId5"/>
    <p:sldId id="273" r:id="rId6"/>
    <p:sldId id="274" r:id="rId7"/>
    <p:sldId id="276" r:id="rId8"/>
    <p:sldId id="289" r:id="rId9"/>
    <p:sldId id="286" r:id="rId10"/>
    <p:sldId id="28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2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438"/>
    <a:srgbClr val="3AB824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674"/>
  </p:normalViewPr>
  <p:slideViewPr>
    <p:cSldViewPr snapToGrid="0" snapToObjects="1">
      <p:cViewPr>
        <p:scale>
          <a:sx n="100" d="100"/>
          <a:sy n="100" d="100"/>
        </p:scale>
        <p:origin x="-9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99E2-B80A-4F6F-99EA-5CE666E0D3C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52D65-B9BC-47E2-A27D-B1DF2E85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4/12/2022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B3CD-3B8F-F24A-A846-377C323B2DFA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2354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:a16="http://schemas.microsoft.com/office/drawing/2014/main" xmlns="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xmlns="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:a16="http://schemas.microsoft.com/office/drawing/2014/main" xmlns="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xmlns="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xmlns="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xmlns="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xmlns="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xmlns="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:a16="http://schemas.microsoft.com/office/drawing/2014/main" xmlns="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abs/2010.11929" TargetMode="Externa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1929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627742" y="10795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Nội dung báo cáo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95375" y="981075"/>
            <a:ext cx="936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Tổng quan đề tài</a:t>
            </a:r>
            <a:endParaRPr lang="en-US" b="1" i="1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mtClean="0"/>
              <a:t>Mô hình đề xuất</a:t>
            </a:r>
            <a:endParaRPr lang="en-US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mtClean="0"/>
              <a:t>Kết quả thực nghiệm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i="1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38250"/>
            <a:ext cx="9977908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Kiến trúc Swin-Transformer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715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1542" y="57989"/>
            <a:ext cx="10065657" cy="701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kern="1200">
                <a:solidFill>
                  <a:srgbClr val="1188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smtClean="0"/>
              <a:t>Mô hình Vision Transformer đầu tiên - ViT</a:t>
            </a:r>
            <a:endParaRPr lang="en-US" sz="24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8" y="1585906"/>
            <a:ext cx="6595456" cy="346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37725" y="1612201"/>
                <a:ext cx="4642131" cy="328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smtClean="0"/>
                  <a:t>Ảnh input được chia thành các patch và flatten thành các vector (token), sau đó đưa vào khối </a:t>
                </a:r>
                <a:r>
                  <a:rPr lang="en-US" sz="1400" b="1" smtClean="0"/>
                  <a:t>Transformer Encoder </a:t>
                </a:r>
                <a:r>
                  <a:rPr lang="en-US" sz="1400" smtClean="0"/>
                  <a:t>thông thường. Đầu ra sẽ được đưa qua 1 khối </a:t>
                </a:r>
                <a:r>
                  <a:rPr lang="en-US" sz="1400" b="1" smtClean="0"/>
                  <a:t>MLP Head </a:t>
                </a:r>
                <a:r>
                  <a:rPr lang="en-US" sz="1400" smtClean="0"/>
                  <a:t>để phân loại class.</a:t>
                </a:r>
                <a:r>
                  <a:rPr lang="en-US" sz="1400" b="1" smtClean="0"/>
                  <a:t> 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sz="1400"/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smtClean="0"/>
                  <a:t>Kiến trúc CNN có 2 property: </a:t>
                </a:r>
                <a:r>
                  <a:rPr lang="en-US" sz="1400" b="1" i="1" smtClean="0"/>
                  <a:t>locality </a:t>
                </a:r>
                <a:r>
                  <a:rPr lang="en-US" sz="1400" smtClean="0"/>
                  <a:t>và </a:t>
                </a:r>
                <a:r>
                  <a:rPr lang="en-US" sz="1400" b="1" i="1" smtClean="0"/>
                  <a:t>translation equivarance. </a:t>
                </a:r>
                <a:r>
                  <a:rPr lang="en-US" sz="1400" smtClean="0"/>
                  <a:t>Trong khi ViT chỉ embeding các patch và cố gắng học đặc trưng trong mỗi patch và sự tương quan giữa các patch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400" b="1" i="1" smtClean="0"/>
                  <a:t> </a:t>
                </a:r>
                <a:r>
                  <a:rPr lang="en-US" sz="1400" smtClean="0"/>
                  <a:t>ViT cần nhiều data hơn so với CNN.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sz="1400" b="1" i="1"/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smtClean="0"/>
                  <a:t>Kiến trúc ViT cơ bản </a:t>
                </a:r>
                <a:r>
                  <a:rPr lang="en-US" sz="1400" smtClean="0"/>
                  <a:t>chỉ </a:t>
                </a:r>
                <a:r>
                  <a:rPr lang="en-US" sz="1400" smtClean="0"/>
                  <a:t>chia thành các patch có size cố định, có thể xảy ra mất thông tin về border giữa các patch.</a:t>
                </a:r>
                <a:endParaRPr lang="en-US" sz="1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25" y="1612201"/>
                <a:ext cx="4642131" cy="3284874"/>
              </a:xfrm>
              <a:prstGeom prst="rect">
                <a:avLst/>
              </a:prstGeom>
              <a:blipFill rotWithShape="1">
                <a:blip r:embed="rId4"/>
                <a:stretch>
                  <a:fillRect l="-131" r="-39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29838" y="847725"/>
            <a:ext cx="9866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smtClean="0"/>
              <a:t>Paper</a:t>
            </a:r>
            <a:r>
              <a:rPr lang="en-US" sz="1400" b="1" i="1" smtClean="0"/>
              <a:t>:  An </a:t>
            </a:r>
            <a:r>
              <a:rPr lang="en-US" sz="1400" b="1" i="1"/>
              <a:t>Image is Worth 16x16 Words: Transformers for Image Recognition </a:t>
            </a:r>
            <a:r>
              <a:rPr lang="en-US" sz="1400" b="1" i="1"/>
              <a:t>at </a:t>
            </a:r>
            <a:r>
              <a:rPr lang="en-US" sz="1400" b="1" i="1"/>
              <a:t>Scale </a:t>
            </a:r>
            <a:r>
              <a:rPr lang="en-US" sz="1400" b="1" i="1" smtClean="0"/>
              <a:t> -  </a:t>
            </a:r>
            <a:r>
              <a:rPr lang="en-US" sz="1400" b="1" i="1" smtClean="0">
                <a:hlinkClick r:id="rId5"/>
              </a:rPr>
              <a:t>https</a:t>
            </a:r>
            <a:r>
              <a:rPr lang="en-US" sz="1400" b="1" i="1">
                <a:hlinkClick r:id="rId5"/>
              </a:rPr>
              <a:t>://</a:t>
            </a:r>
            <a:r>
              <a:rPr lang="en-US" sz="1400" b="1" i="1" smtClean="0">
                <a:hlinkClick r:id="rId5"/>
              </a:rPr>
              <a:t>arxiv.org/abs/2010.11929</a:t>
            </a:r>
            <a:endParaRPr lang="en-US" sz="1400" b="1" i="1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i="1"/>
          </a:p>
          <a:p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8419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1542" y="57989"/>
            <a:ext cx="10065657" cy="701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kern="1200">
                <a:solidFill>
                  <a:srgbClr val="1188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smtClean="0"/>
              <a:t>Swin-Transformer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7" y="1301034"/>
            <a:ext cx="10983912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837" y="847725"/>
            <a:ext cx="11409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smtClean="0"/>
              <a:t>Paper</a:t>
            </a:r>
            <a:r>
              <a:rPr lang="en-US" sz="1400" b="1" i="1" smtClean="0"/>
              <a:t>:  </a:t>
            </a:r>
            <a:r>
              <a:rPr lang="en-US" sz="1400" b="1"/>
              <a:t>Swin Transformer: Hierarchical Vision Transformer using </a:t>
            </a:r>
            <a:r>
              <a:rPr lang="en-US" sz="1400" b="1"/>
              <a:t>Shifted </a:t>
            </a:r>
            <a:r>
              <a:rPr lang="en-US" sz="1400" b="1" smtClean="0"/>
              <a:t>Windows   </a:t>
            </a:r>
            <a:r>
              <a:rPr lang="en-US" sz="1400" b="1" i="1" smtClean="0"/>
              <a:t>-  </a:t>
            </a:r>
            <a:r>
              <a:rPr lang="en-US" sz="1400" b="1" i="1" smtClean="0">
                <a:hlinkClick r:id="rId3"/>
              </a:rPr>
              <a:t>https</a:t>
            </a:r>
            <a:r>
              <a:rPr lang="en-US" sz="1400" b="1" i="1">
                <a:hlinkClick r:id="rId3"/>
              </a:rPr>
              <a:t>://</a:t>
            </a:r>
            <a:r>
              <a:rPr lang="en-US" sz="1400" b="1" i="1" smtClean="0">
                <a:hlinkClick r:id="rId3"/>
              </a:rPr>
              <a:t>arxiv.org/abs/2010.11929</a:t>
            </a:r>
            <a:endParaRPr lang="en-US" sz="1400" b="1" i="1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i="1"/>
          </a:p>
          <a:p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680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52748" y="1098242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9887" y="1301893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Patch Partition + Linear Embedding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734659" y="1489358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30574" y="1497450"/>
            <a:ext cx="0" cy="2023009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1324" y="1493402"/>
            <a:ext cx="0" cy="2023009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34659" y="2160997"/>
            <a:ext cx="2144390" cy="0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34659" y="2835333"/>
            <a:ext cx="2144390" cy="0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734659" y="1098242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430574" y="1106335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4378610" y="1618830"/>
            <a:ext cx="210393" cy="490915"/>
          </a:xfrm>
          <a:prstGeom prst="leftBrac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3671" y="1710398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71" y="1710398"/>
                <a:ext cx="33970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318652" y="1284359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25791" y="1488010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563" y="1675475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4659" y="1488010"/>
            <a:ext cx="695915" cy="672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639618" y="1301893"/>
            <a:ext cx="0" cy="66354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30574" y="1769881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48663" y="1098242"/>
            <a:ext cx="0" cy="66354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899" y="2449815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9" y="2449815"/>
                <a:ext cx="41261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26379" y="838152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9" y="838152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641367" y="1308636"/>
            <a:ext cx="418089" cy="391116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632" y="12074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2" y="1207484"/>
                <a:ext cx="38555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525614" y="1114424"/>
            <a:ext cx="418089" cy="391116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38879" y="1013272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79" y="1013272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/>
          <p:cNvSpPr/>
          <p:nvPr/>
        </p:nvSpPr>
        <p:spPr>
          <a:xfrm>
            <a:off x="3739337" y="2313397"/>
            <a:ext cx="641874" cy="3210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7622165" y="2348412"/>
            <a:ext cx="641874" cy="3210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1548" y="1863897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22668" y="1250249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998224" y="1250923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002102" y="1430015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64108" y="1250249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9539664" y="1250923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277149" y="1863897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9278269" y="1250249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9453825" y="1250923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9457703" y="1430015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19709" y="1250249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9995265" y="1250923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4101" y="1863897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9765221" y="1250249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9940777" y="1250923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944655" y="1430015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306661" y="1250249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0482217" y="1250923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595867" y="2673516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8596987" y="2059868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8772543" y="2060542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776421" y="2239634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38427" y="2059868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9313983" y="2060542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110096" y="2691891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9111216" y="2078243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286772" y="2078917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290650" y="2258009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652656" y="2078243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9828212" y="2078917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9639155" y="2679866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9640275" y="2066218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815831" y="2066892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819709" y="2245984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181715" y="2066218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10357271" y="2066892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364104" y="3491578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8365224" y="2877930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8540780" y="2878604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544658" y="3057696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6664" y="2877930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9082220" y="2878604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914887" y="3491578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8916007" y="2877930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091563" y="2878604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9095441" y="3057696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457447" y="2877930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9633003" y="2878604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489503" y="3518718"/>
            <a:ext cx="178025" cy="18611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9490623" y="2905070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9666179" y="2905744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9670057" y="3084836"/>
            <a:ext cx="541440" cy="613648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0032063" y="2905070"/>
            <a:ext cx="179434" cy="0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10207619" y="2905744"/>
            <a:ext cx="3878" cy="179092"/>
          </a:xfrm>
          <a:prstGeom prst="lin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71600" y="3938760"/>
                <a:ext cx="91050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mtClean="0"/>
                  <a:t>Trong paper, P = 4, ảnh đầu vào có 3 kênh RGB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mtClean="0"/>
                  <a:t> Mỗi patch (token) có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4∗4∗3=48</m:t>
                    </m:r>
                  </m:oMath>
                </a14:m>
                <a:r>
                  <a:rPr lang="en-US" smtClean="0"/>
                  <a:t> chiều.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mtClean="0"/>
                  <a:t>Lớp Linear Embedding giúp ánh xạ mỗi patch thành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chiều </a:t>
                </a:r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38760"/>
                <a:ext cx="910505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535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6" y="1061059"/>
            <a:ext cx="10450512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Patch Merging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71600" y="3938760"/>
                <a:ext cx="10252935" cy="1507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smtClean="0"/>
                  <a:t>Giả sử đầu vào của lớp </a:t>
                </a:r>
                <a:r>
                  <a:rPr lang="en-US" sz="1400" b="1" smtClean="0"/>
                  <a:t>Patch Merging</a:t>
                </a:r>
                <a:r>
                  <a:rPr lang="en-US" sz="1400" smtClean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h</m:t>
                    </m:r>
                    <m:r>
                      <a:rPr lang="en-US" sz="1400" b="0" i="1" smtClean="0">
                        <a:latin typeface="Cambria Math"/>
                      </a:rPr>
                      <m:t>∗</m:t>
                    </m:r>
                    <m:r>
                      <a:rPr lang="en-US" sz="1400" b="0" i="1" smtClean="0">
                        <a:latin typeface="Cambria Math"/>
                      </a:rPr>
                      <m:t>𝑤</m:t>
                    </m:r>
                    <m:r>
                      <a:rPr lang="en-US" sz="1400" b="0" i="1" smtClean="0">
                        <a:latin typeface="Cambria Math"/>
                      </a:rPr>
                      <m:t>∗</m:t>
                    </m:r>
                    <m:r>
                      <a:rPr lang="en-US" sz="1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140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b="1" smtClean="0"/>
                  <a:t>Patch Merging </a:t>
                </a:r>
                <a:r>
                  <a:rPr lang="en-US" sz="1400" smtClean="0"/>
                  <a:t>concatenates mỗi nhóm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2∗2</m:t>
                    </m:r>
                  </m:oMath>
                </a14:m>
                <a:r>
                  <a:rPr lang="en-US" sz="1400" b="1" smtClean="0"/>
                  <a:t> </a:t>
                </a:r>
                <a:r>
                  <a:rPr lang="en-US" sz="1400" smtClean="0"/>
                  <a:t>patches kề nhau, để được 1 patch có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4∗</m:t>
                    </m:r>
                    <m:r>
                      <a:rPr lang="en-US" sz="1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400" smtClean="0"/>
                  <a:t> chiều. Patch này được đưa qua một lớp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smtClean="0"/>
                  <a:t>để giảm chiều về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2∗</m:t>
                    </m:r>
                    <m:r>
                      <a:rPr lang="en-US" sz="1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400" b="1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smtClean="0"/>
                  <a:t>-      Như vậy, đầu ra của  </a:t>
                </a:r>
                <a:r>
                  <a:rPr lang="en-US" sz="1400"/>
                  <a:t>lớp </a:t>
                </a:r>
                <a:r>
                  <a:rPr lang="en-US" sz="1400" b="1"/>
                  <a:t>Patch </a:t>
                </a:r>
                <a:r>
                  <a:rPr lang="en-US" sz="1400" b="1" smtClean="0"/>
                  <a:t>Merging</a:t>
                </a:r>
                <a:r>
                  <a:rPr lang="en-US" sz="140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∗2</m:t>
                    </m:r>
                    <m:r>
                      <a:rPr lang="en-US" sz="1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38760"/>
                <a:ext cx="10252935" cy="1507016"/>
              </a:xfrm>
              <a:prstGeom prst="rect">
                <a:avLst/>
              </a:prstGeom>
              <a:blipFill rotWithShape="1"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Swin Transformer Block</a:t>
            </a:r>
            <a:endParaRPr 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69" y="941861"/>
            <a:ext cx="40195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17219" y="1527484"/>
                <a:ext cx="6155814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400" smtClean="0"/>
                  <a:t>Một khối </a:t>
                </a:r>
                <a:r>
                  <a:rPr lang="en-US" sz="1400" b="1" smtClean="0"/>
                  <a:t>Swin Transformer Block </a:t>
                </a:r>
                <a:r>
                  <a:rPr lang="en-US" sz="1400" smtClean="0"/>
                  <a:t>nhận đầu vào có shape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h</m:t>
                    </m:r>
                    <m:r>
                      <a:rPr lang="en-US" sz="1400" b="0" i="1" smtClean="0">
                        <a:latin typeface="Cambria Math"/>
                      </a:rPr>
                      <m:t> ∗</m:t>
                    </m:r>
                    <m:r>
                      <a:rPr lang="en-US" sz="1400" b="0" i="1" smtClean="0">
                        <a:latin typeface="Cambria Math"/>
                      </a:rPr>
                      <m:t>𝑤</m:t>
                    </m:r>
                    <m:r>
                      <a:rPr lang="en-US" sz="1400" b="0" i="1" smtClean="0">
                        <a:latin typeface="Cambria Math"/>
                      </a:rPr>
                      <m:t> ∗</m:t>
                    </m:r>
                    <m:r>
                      <a:rPr lang="en-US" sz="1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400" b="1" smtClean="0"/>
                  <a:t> </a:t>
                </a:r>
                <a:r>
                  <a:rPr lang="en-US" sz="1400" smtClean="0"/>
                  <a:t>, đầu ra cũng là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h</m:t>
                    </m:r>
                    <m:r>
                      <a:rPr lang="en-US" sz="1400" i="1">
                        <a:latin typeface="Cambria Math"/>
                      </a:rPr>
                      <m:t> ∗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r>
                      <a:rPr lang="en-US" sz="1400" i="1">
                        <a:latin typeface="Cambria Math"/>
                      </a:rPr>
                      <m:t> ∗</m:t>
                    </m:r>
                    <m:r>
                      <a:rPr lang="en-US" sz="1400" i="1">
                        <a:latin typeface="Cambria Math"/>
                      </a:rPr>
                      <m:t>𝐶</m:t>
                    </m:r>
                    <m:r>
                      <a:rPr lang="en-US" sz="14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1400" b="1"/>
                  <a:t> </a:t>
                </a:r>
                <a:endParaRPr lang="en-US" sz="1400" b="1" smtClean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400" smtClean="0"/>
                  <a:t>Một khối bao gồm nhiều cặp 2 layers (</a:t>
                </a:r>
                <a:r>
                  <a:rPr lang="en-US" sz="1400" b="1" smtClean="0"/>
                  <a:t>W-MSA </a:t>
                </a:r>
                <a:r>
                  <a:rPr lang="en-US" sz="1400" smtClean="0"/>
                  <a:t>(Window-Based Multihead Self-Attention) và </a:t>
                </a:r>
                <a:r>
                  <a:rPr lang="en-US" sz="1400" b="1" smtClean="0"/>
                  <a:t>SW-MSA </a:t>
                </a:r>
                <a:r>
                  <a:rPr lang="en-US" sz="1400" smtClean="0"/>
                  <a:t>(Shifted Window Multihead Self-Attention)) nối tiếp nhau.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400" smtClean="0"/>
                  <a:t>Các lớp khác trong mỗi layer (LayerNorm, Linear, MLP, Residual) tương tự như khối Transformer Encoder thông thường. </a:t>
                </a:r>
                <a:endParaRPr lang="en-US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19" y="1527484"/>
                <a:ext cx="6155814" cy="2354491"/>
              </a:xfrm>
              <a:prstGeom prst="rect">
                <a:avLst/>
              </a:prstGeom>
              <a:blipFill rotWithShape="1">
                <a:blip r:embed="rId3"/>
                <a:stretch>
                  <a:fillRect l="-99" r="-396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Window-Based Multihead Self-Attention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76" y="1985153"/>
            <a:ext cx="2528587" cy="219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97" y="1947530"/>
            <a:ext cx="2520321" cy="223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762446" y="879893"/>
            <a:ext cx="25879" cy="4718650"/>
          </a:xfrm>
          <a:prstGeom prst="lin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794" y="4456345"/>
                <a:ext cx="416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- </a:t>
                </a:r>
                <a:r>
                  <a:rPr lang="en-US" sz="1400" b="1" smtClean="0"/>
                  <a:t>MSA </a:t>
                </a:r>
                <a:r>
                  <a:rPr lang="en-US" sz="1400" smtClean="0"/>
                  <a:t>thông thường sử dụng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smtClean="0"/>
                  <a:t> phép attention.</a:t>
                </a:r>
                <a:endParaRPr lang="en-US" sz="1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4" y="4456345"/>
                <a:ext cx="416389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9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14800" y="2106942"/>
            <a:ext cx="267419" cy="24357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2219" y="2074842"/>
            <a:ext cx="1144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: single patch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10176294" y="2074844"/>
            <a:ext cx="267419" cy="24357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43713" y="2042744"/>
            <a:ext cx="1144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: single patch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10176294" y="2547682"/>
            <a:ext cx="267419" cy="24357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43713" y="2515582"/>
            <a:ext cx="13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: single window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95660" y="4473813"/>
                <a:ext cx="5956695" cy="1525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b="1" smtClean="0"/>
                  <a:t>W-MSA</a:t>
                </a:r>
                <a:r>
                  <a:rPr lang="en-US" sz="1400" smtClean="0"/>
                  <a:t> chia ảnh thành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smtClean="0"/>
                  <a:t> window, mỗi window có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𝑀</m:t>
                    </m:r>
                    <m:r>
                      <a:rPr lang="en-US" sz="1400" b="0" i="1" smtClean="0">
                        <a:latin typeface="Cambria Math"/>
                      </a:rPr>
                      <m:t>∗</m:t>
                    </m:r>
                    <m:r>
                      <a:rPr lang="en-US" sz="1400" b="0" i="1" smtClean="0">
                        <a:latin typeface="Cambria Math"/>
                      </a:rPr>
                      <m:t>𝑀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smtClean="0"/>
                  <a:t> patches.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smtClean="0"/>
                  <a:t>Phép attention được sử dụng độc lập trong mỗi window.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b="1" smtClean="0"/>
                  <a:t>W-MSA </a:t>
                </a:r>
                <a:r>
                  <a:rPr lang="en-US" sz="1400"/>
                  <a:t>sử dụng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 ∗</m:t>
                    </m:r>
                    <m:r>
                      <a:rPr lang="en-US" sz="1400" i="1">
                        <a:latin typeface="Cambria Math"/>
                      </a:rPr>
                      <m:t>h</m:t>
                    </m:r>
                    <m:r>
                      <a:rPr lang="en-US" sz="1400" i="1">
                        <a:latin typeface="Cambria Math"/>
                      </a:rPr>
                      <m:t>∗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/>
                  <a:t>phép attention.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sz="14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60" y="4473813"/>
                <a:ext cx="5956695" cy="1525546"/>
              </a:xfrm>
              <a:prstGeom prst="rect">
                <a:avLst/>
              </a:prstGeom>
              <a:blipFill rotWithShape="1">
                <a:blip r:embed="rId5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8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Shifted-Window </a:t>
            </a:r>
            <a:r>
              <a:rPr lang="en-US" sz="2400"/>
              <a:t>Multihead Self-Attention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80" y="1176426"/>
            <a:ext cx="6224617" cy="353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74852" y="1388853"/>
            <a:ext cx="0" cy="2251494"/>
          </a:xfrm>
          <a:prstGeom prst="line">
            <a:avLst/>
          </a:prstGeom>
          <a:ln w="25400">
            <a:solidFill>
              <a:srgbClr val="C8343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527540" y="2523226"/>
            <a:ext cx="2277374" cy="0"/>
          </a:xfrm>
          <a:prstGeom prst="line">
            <a:avLst/>
          </a:prstGeom>
          <a:ln w="25400">
            <a:solidFill>
              <a:srgbClr val="C8343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Left Brace 2054"/>
          <p:cNvSpPr/>
          <p:nvPr/>
        </p:nvSpPr>
        <p:spPr>
          <a:xfrm>
            <a:off x="2320506" y="1664898"/>
            <a:ext cx="207034" cy="715993"/>
          </a:xfrm>
          <a:prstGeom prst="leftBrac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Box 2055"/>
          <p:cNvSpPr txBox="1"/>
          <p:nvPr/>
        </p:nvSpPr>
        <p:spPr>
          <a:xfrm>
            <a:off x="1162698" y="1838228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 patches</a:t>
            </a:r>
            <a:endParaRPr lang="en-US"/>
          </a:p>
        </p:txBody>
      </p:sp>
      <p:sp>
        <p:nvSpPr>
          <p:cNvPr id="107" name="Left Brace 106"/>
          <p:cNvSpPr/>
          <p:nvPr/>
        </p:nvSpPr>
        <p:spPr>
          <a:xfrm rot="5400000">
            <a:off x="3043257" y="857393"/>
            <a:ext cx="269287" cy="785618"/>
          </a:xfrm>
          <a:prstGeom prst="leftBrace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50788" y="746226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 patches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663275" y="4714950"/>
                <a:ext cx="5924250" cy="89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smtClean="0"/>
                  <a:t>Mỗi window shift theo hướng bottom-right 1 khoảng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smtClean="0"/>
                  <a:t> patches.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400" smtClean="0"/>
                  <a:t>Phần bị thiếu sẽ được padding bằng cách bù vào vùng ảnh không có cửa sổ.</a:t>
                </a:r>
                <a:endParaRPr lang="en-US" sz="140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75" y="4714950"/>
                <a:ext cx="5924250" cy="896784"/>
              </a:xfrm>
              <a:prstGeom prst="rect">
                <a:avLst/>
              </a:prstGeom>
              <a:blipFill rotWithShape="1">
                <a:blip r:embed="rId3"/>
                <a:stretch>
                  <a:fillRect l="-41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 rot="16200000">
            <a:off x="5955741" y="1675052"/>
            <a:ext cx="3552403" cy="3633324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1879710" y="1715512"/>
            <a:ext cx="3576680" cy="3552403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627742" y="10795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Tổng quan đề tài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82087" y="981074"/>
            <a:ext cx="1002308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smtClean="0"/>
              <a:t>Bài toán: </a:t>
            </a:r>
            <a:r>
              <a:rPr lang="en-US" smtClean="0"/>
              <a:t> Nhận diện bức ảnh chứa khuôn mặt người là ảnh giả mạo hay ảnh thật.</a:t>
            </a:r>
            <a:endParaRPr lang="en-US"/>
          </a:p>
        </p:txBody>
      </p:sp>
      <p:pic>
        <p:nvPicPr>
          <p:cNvPr id="1026" name="Picture 2" descr="E:\2_Deep_Learning\Dataset\facial_forgery\UADFV\image\train\0_real\00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25" y="2025598"/>
            <a:ext cx="669190" cy="8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2_Deep_Learning\Dataset\facial_forgery\UADFV\image\train\0_real\0001_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41" y="2026573"/>
            <a:ext cx="681818" cy="85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2_Deep_Learning\Dataset\facial_forgery\UADFV\image\train\0_real\0002_9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2034072"/>
            <a:ext cx="641216" cy="8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2_Deep_Learning\Dataset\facial_forgery\UADFV\image\train\0_real\0003_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52" y="3027846"/>
            <a:ext cx="671952" cy="8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2_Deep_Learning\Dataset\facial_forgery\UADFV\image\train\0_real\0004_8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41" y="3025491"/>
            <a:ext cx="665364" cy="8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2_Deep_Learning\Dataset\facial_forgery\UADFV\image\train\0_real\0005_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3046766"/>
            <a:ext cx="641216" cy="8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2_Deep_Learning\Dataset\facial_forgery\UADFV\image\train\0_real\0005_1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33" y="4053436"/>
            <a:ext cx="675782" cy="8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2_Deep_Learning\Dataset\facial_forgery\UADFV\image\train\0_real\0006_7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9" y="4051524"/>
            <a:ext cx="687068" cy="8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2_Deep_Learning\Dataset\facial_forgery\UADFV\image\train\0_real\0007_12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4064570"/>
            <a:ext cx="646198" cy="88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2_Deep_Learning\Dataset\facial_forgery\UADFV\image\train\1_df\0000_fake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2014570"/>
            <a:ext cx="686618" cy="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2_Deep_Learning\Dataset\facial_forgery\UADFV\image\train\1_df\0001_fake_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99" y="2014570"/>
            <a:ext cx="691645" cy="8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2_Deep_Learning\Dataset\facial_forgery\UADFV\image\train\1_df\0002_fake_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2015961"/>
            <a:ext cx="679947" cy="8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2_Deep_Learning\Dataset\facial_forgery\UADFV\image\train\1_df\0003_fake_6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3013903"/>
            <a:ext cx="686746" cy="89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2_Deep_Learning\Dataset\facial_forgery\UADFV\image\train\1_df\0004_fake_10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98" y="3028655"/>
            <a:ext cx="691645" cy="87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:\2_Deep_Learning\Dataset\facial_forgery\UADFV\image\train\1_df\0005_fake_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3039267"/>
            <a:ext cx="679947" cy="8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:\2_Deep_Learning\Dataset\facial_forgery\UADFV\image\train\1_df\0005_fake_3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4039936"/>
            <a:ext cx="688514" cy="8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E:\2_Deep_Learning\Dataset\facial_forgery\UADFV\image\train\1_df\0006_fake_59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00" y="4046460"/>
            <a:ext cx="691644" cy="88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:\2_Deep_Learning\Dataset\facial_forgery\UADFV\image\train\1_df\0007_fake_14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4053733"/>
            <a:ext cx="685183" cy="87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00715" y="5283959"/>
            <a:ext cx="100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Real Image</a:t>
            </a:r>
            <a:endParaRPr lang="en-US" sz="1400" b="1"/>
          </a:p>
        </p:txBody>
      </p:sp>
      <p:sp>
        <p:nvSpPr>
          <p:cNvPr id="27" name="TextBox 26"/>
          <p:cNvSpPr txBox="1"/>
          <p:nvPr/>
        </p:nvSpPr>
        <p:spPr>
          <a:xfrm>
            <a:off x="7275856" y="5283959"/>
            <a:ext cx="101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Fake Image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989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66675" y="1021370"/>
            <a:ext cx="3774177" cy="2103890"/>
          </a:xfrm>
          <a:prstGeom prst="round2DiagRect">
            <a:avLst>
              <a:gd name="adj1" fmla="val 16667"/>
              <a:gd name="adj2" fmla="val 17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Mô hình đề xuất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" y="1724025"/>
            <a:ext cx="6122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250" y="2311873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Input image</a:t>
            </a:r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1247775" y="1619250"/>
            <a:ext cx="1028700" cy="8338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0919" y="1305698"/>
            <a:ext cx="857249" cy="619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21" y="2278022"/>
            <a:ext cx="857248" cy="6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Frequency Analysis (FFT)</a:t>
            </a:r>
          </a:p>
        </p:txBody>
      </p:sp>
      <p:sp>
        <p:nvSpPr>
          <p:cNvPr id="11" name="Pentagon 10"/>
          <p:cNvSpPr/>
          <p:nvPr/>
        </p:nvSpPr>
        <p:spPr>
          <a:xfrm>
            <a:off x="4003536" y="1345598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sp>
        <p:nvSpPr>
          <p:cNvPr id="14" name="Pentagon 13"/>
          <p:cNvSpPr/>
          <p:nvPr/>
        </p:nvSpPr>
        <p:spPr>
          <a:xfrm>
            <a:off x="4003535" y="2314574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cxnSp>
        <p:nvCxnSpPr>
          <p:cNvPr id="15" name="Straight Arrow Connector 14"/>
          <p:cNvCxnSpPr>
            <a:stCxn id="1026" idx="3"/>
            <a:endCxn id="7" idx="1"/>
          </p:cNvCxnSpPr>
          <p:nvPr/>
        </p:nvCxnSpPr>
        <p:spPr>
          <a:xfrm>
            <a:off x="857665" y="2033588"/>
            <a:ext cx="390110" cy="25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276475" y="1615261"/>
            <a:ext cx="544444" cy="420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678168" y="1615261"/>
            <a:ext cx="325368" cy="39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4" idx="1"/>
          </p:cNvCxnSpPr>
          <p:nvPr/>
        </p:nvCxnSpPr>
        <p:spPr>
          <a:xfrm>
            <a:off x="3678169" y="2587585"/>
            <a:ext cx="325366" cy="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8936" y="113752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5136" y="1053478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336" y="94226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7973" y="1777250"/>
            <a:ext cx="147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(C*H*W)</a:t>
            </a:r>
            <a:endParaRPr lang="en-US" sz="1000" b="1"/>
          </a:p>
        </p:txBody>
      </p:sp>
      <p:sp>
        <p:nvSpPr>
          <p:cNvPr id="35" name="Rectangle 34"/>
          <p:cNvSpPr/>
          <p:nvPr/>
        </p:nvSpPr>
        <p:spPr>
          <a:xfrm>
            <a:off x="5298936" y="231135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5136" y="2227306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36" y="211609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7973" y="2951078"/>
            <a:ext cx="147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</a:t>
            </a:r>
            <a:r>
              <a:rPr lang="en-US" sz="1000" b="1"/>
              <a:t>C*H*W)</a:t>
            </a:r>
          </a:p>
          <a:p>
            <a:endParaRPr lang="en-US" sz="1000" b="1"/>
          </a:p>
        </p:txBody>
      </p:sp>
      <p:sp>
        <p:nvSpPr>
          <p:cNvPr id="31" name="Rectangle 30"/>
          <p:cNvSpPr/>
          <p:nvPr/>
        </p:nvSpPr>
        <p:spPr>
          <a:xfrm>
            <a:off x="6451461" y="2218876"/>
            <a:ext cx="838200" cy="583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4908411" y="1619249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08411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9986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3511" y="232004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89711" y="2235993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65911" y="212478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2548" y="2959765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3949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9" y="3851537"/>
            <a:ext cx="4260874" cy="2239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 Diagonal Corner Rectangle 61"/>
          <p:cNvSpPr/>
          <p:nvPr/>
        </p:nvSpPr>
        <p:spPr>
          <a:xfrm>
            <a:off x="8877157" y="820239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" name="Cube 62"/>
          <p:cNvSpPr/>
          <p:nvPr/>
        </p:nvSpPr>
        <p:spPr>
          <a:xfrm>
            <a:off x="9072421" y="97913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9072420" y="123165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9072421" y="160306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77157" y="805926"/>
            <a:ext cx="1271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Spatial vectors:   N*D</a:t>
            </a:r>
            <a:endParaRPr lang="en-US" sz="800" b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51461" y="1648791"/>
            <a:ext cx="2331243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73142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9774270" y="1840028"/>
            <a:ext cx="2400060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0469493" y="132864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0469493" y="254858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9601415" y="2685124"/>
            <a:ext cx="1221258" cy="355408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Or 1031"/>
          <p:cNvSpPr/>
          <p:nvPr/>
        </p:nvSpPr>
        <p:spPr>
          <a:xfrm>
            <a:off x="11847554" y="3370904"/>
            <a:ext cx="286181" cy="29192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2113" y="1345234"/>
            <a:ext cx="164179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smtClean="0"/>
              <a:t>Flatten to feature vectors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0751" y="13157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sp>
        <p:nvSpPr>
          <p:cNvPr id="55" name="Round Diagonal Corner Rectangle 54"/>
          <p:cNvSpPr/>
          <p:nvPr/>
        </p:nvSpPr>
        <p:spPr>
          <a:xfrm>
            <a:off x="8938185" y="2147172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Cube 59"/>
          <p:cNvSpPr/>
          <p:nvPr/>
        </p:nvSpPr>
        <p:spPr>
          <a:xfrm>
            <a:off x="9133449" y="2306064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9133448" y="255858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133449" y="292999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38184" y="2132859"/>
            <a:ext cx="127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Frequency vectors:  N*D</a:t>
            </a:r>
            <a:endParaRPr lang="en-US" sz="800" b="1"/>
          </a:p>
        </p:txBody>
      </p:sp>
      <p:sp>
        <p:nvSpPr>
          <p:cNvPr id="72" name="TextBox 71"/>
          <p:cNvSpPr txBox="1"/>
          <p:nvPr/>
        </p:nvSpPr>
        <p:spPr>
          <a:xfrm>
            <a:off x="9051779" y="26426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10680191" y="2040734"/>
            <a:ext cx="1924275" cy="696636"/>
          </a:xfrm>
          <a:prstGeom prst="bentConnector3">
            <a:avLst>
              <a:gd name="adj1" fmla="val -42"/>
            </a:avLst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299673" y="3363714"/>
            <a:ext cx="285694" cy="2919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92479" y="3370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617272" y="3515110"/>
            <a:ext cx="206006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10947307" y="2855974"/>
            <a:ext cx="840388" cy="150044"/>
          </a:xfrm>
          <a:prstGeom prst="bentConnector3">
            <a:avLst>
              <a:gd name="adj1" fmla="val -1033"/>
            </a:avLst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25874" y="2104598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Attention</a:t>
            </a:r>
          </a:p>
          <a:p>
            <a:r>
              <a:rPr lang="en-US" sz="1000" b="1"/>
              <a:t>weight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71662" y="1021370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Spatial</a:t>
            </a:r>
            <a:endParaRPr lang="en-US" sz="1000" b="1"/>
          </a:p>
          <a:p>
            <a:r>
              <a:rPr lang="en-US" sz="1000" b="1" smtClean="0"/>
              <a:t>vectors</a:t>
            </a:r>
            <a:endParaRPr lang="en-US" sz="1000" b="1"/>
          </a:p>
        </p:txBody>
      </p:sp>
      <p:cxnSp>
        <p:nvCxnSpPr>
          <p:cNvPr id="87" name="Elbow Connector 86"/>
          <p:cNvCxnSpPr>
            <a:stCxn id="35" idx="2"/>
          </p:cNvCxnSpPr>
          <p:nvPr/>
        </p:nvCxnSpPr>
        <p:spPr>
          <a:xfrm rot="16200000" flipH="1">
            <a:off x="8114467" y="405460"/>
            <a:ext cx="610200" cy="5612613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764" y="1113703"/>
            <a:ext cx="122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Preprocessing</a:t>
            </a:r>
            <a:endParaRPr lang="en-US" sz="1600" b="1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249544" y="1924823"/>
            <a:ext cx="1" cy="353199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CNN Feature Extractor: Efficient Net</a:t>
            </a:r>
            <a:endParaRPr lang="en-US" sz="240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09" y="914400"/>
            <a:ext cx="2806980" cy="479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348080" y="5710957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EfficientNet architecture</a:t>
            </a:r>
            <a:endParaRPr lang="en-US" sz="1400" b="1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7" y="734845"/>
            <a:ext cx="6071228" cy="2255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125122" y="3004901"/>
            <a:ext cx="2751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Mobile Inverted BottleNeck Layer</a:t>
            </a:r>
            <a:endParaRPr lang="en-US" sz="1400" b="1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7" y="3377373"/>
            <a:ext cx="3944549" cy="2771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8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78150" y="1979849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85289" y="2183500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Flatten to feature vectors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460061" y="2370965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55976" y="2379057"/>
            <a:ext cx="0" cy="2023009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6726" y="2375009"/>
            <a:ext cx="0" cy="2023009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60061" y="3042604"/>
            <a:ext cx="2144390" cy="0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0061" y="3716940"/>
            <a:ext cx="2144390" cy="0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460061" y="1979849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55976" y="1987942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4104012" y="2500437"/>
            <a:ext cx="210393" cy="490915"/>
          </a:xfrm>
          <a:prstGeom prst="leftBrac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79073" y="259200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073" y="2592005"/>
                <a:ext cx="33970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044054" y="2165966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1193" y="2369617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5965" y="2557082"/>
            <a:ext cx="2144390" cy="2023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0061" y="2369617"/>
            <a:ext cx="695915" cy="672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65020" y="2183500"/>
            <a:ext cx="0" cy="66354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55976" y="2651488"/>
            <a:ext cx="418089" cy="39111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74065" y="1979849"/>
            <a:ext cx="0" cy="66354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2301" y="3331422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1" y="3331422"/>
                <a:ext cx="41261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51781" y="171975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81" y="1719759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66769" y="2190243"/>
            <a:ext cx="418089" cy="391116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034" y="2089091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4" y="2089091"/>
                <a:ext cx="38555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251016" y="1996031"/>
            <a:ext cx="418089" cy="391116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64281" y="1894879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81" y="1894879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/>
          <p:cNvSpPr/>
          <p:nvPr/>
        </p:nvSpPr>
        <p:spPr>
          <a:xfrm>
            <a:off x="3464739" y="3195004"/>
            <a:ext cx="641874" cy="3210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7347567" y="3230019"/>
            <a:ext cx="641874" cy="3210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8175529" y="2235796"/>
            <a:ext cx="1656294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75819" y="1866464"/>
                <a:ext cx="85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819" y="1866464"/>
                <a:ext cx="85600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be 49"/>
          <p:cNvSpPr/>
          <p:nvPr/>
        </p:nvSpPr>
        <p:spPr>
          <a:xfrm>
            <a:off x="8175529" y="2586917"/>
            <a:ext cx="1656294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54632" y="271511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854632" y="27997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54632" y="28792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854632" y="29534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854632" y="30315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854632" y="31057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8175529" y="3523828"/>
            <a:ext cx="1656294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8175529" y="3889320"/>
            <a:ext cx="1656294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10003529" y="2269368"/>
            <a:ext cx="622638" cy="1839641"/>
          </a:xfrm>
          <a:prstGeom prst="rightBrac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747547" y="3054700"/>
                <a:ext cx="1147686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mtClean="0"/>
                  <a:t> </a:t>
                </a:r>
                <a:r>
                  <a:rPr lang="en-US" sz="1400" smtClean="0"/>
                  <a:t>vectors</a:t>
                </a:r>
                <a:endParaRPr 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547" y="3054700"/>
                <a:ext cx="1147686" cy="484172"/>
              </a:xfrm>
              <a:prstGeom prst="rect">
                <a:avLst/>
              </a:prstGeom>
              <a:blipFill rotWithShape="1">
                <a:blip r:embed="rId8"/>
                <a:stretch>
                  <a:fillRect r="-1064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769123" y="4181888"/>
            <a:ext cx="2832213" cy="1668655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Cross Attention</a:t>
            </a:r>
            <a:endParaRPr lang="en-US" sz="2400"/>
          </a:p>
        </p:txBody>
      </p:sp>
      <p:sp>
        <p:nvSpPr>
          <p:cNvPr id="46" name="Cube 45"/>
          <p:cNvSpPr/>
          <p:nvPr/>
        </p:nvSpPr>
        <p:spPr>
          <a:xfrm rot="16200000">
            <a:off x="1661764" y="4833643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 rot="16200000">
            <a:off x="2182292" y="4833644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 rot="16200000">
            <a:off x="3651057" y="4833644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569" y="4631082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3165550" y="4631082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3270643" y="4631082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3388624" y="4631082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70" name="TextBox 69"/>
          <p:cNvSpPr txBox="1"/>
          <p:nvPr/>
        </p:nvSpPr>
        <p:spPr>
          <a:xfrm>
            <a:off x="3508656" y="4632168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3626637" y="4632168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1769123" y="5588934"/>
            <a:ext cx="2168458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/>
              <a:t>Inverse frequency vectors:  N * D</a:t>
            </a:r>
            <a:endParaRPr lang="en-US" sz="1100"/>
          </a:p>
        </p:txBody>
      </p:sp>
      <p:sp>
        <p:nvSpPr>
          <p:cNvPr id="84" name="Round Diagonal Corner Rectangle 83"/>
          <p:cNvSpPr/>
          <p:nvPr/>
        </p:nvSpPr>
        <p:spPr>
          <a:xfrm>
            <a:off x="6504647" y="4181886"/>
            <a:ext cx="2832213" cy="1668655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 rot="16200000">
            <a:off x="6397288" y="4833641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 rot="16200000">
            <a:off x="6917816" y="4833642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7" name="Cube 86"/>
          <p:cNvSpPr/>
          <p:nvPr/>
        </p:nvSpPr>
        <p:spPr>
          <a:xfrm rot="16200000">
            <a:off x="8386581" y="4833642"/>
            <a:ext cx="1011507" cy="21309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83093" y="4631080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89" name="TextBox 88"/>
          <p:cNvSpPr txBox="1"/>
          <p:nvPr/>
        </p:nvSpPr>
        <p:spPr>
          <a:xfrm>
            <a:off x="7901074" y="4631080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90" name="TextBox 89"/>
          <p:cNvSpPr txBox="1"/>
          <p:nvPr/>
        </p:nvSpPr>
        <p:spPr>
          <a:xfrm>
            <a:off x="8006167" y="4631080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91" name="TextBox 90"/>
          <p:cNvSpPr txBox="1"/>
          <p:nvPr/>
        </p:nvSpPr>
        <p:spPr>
          <a:xfrm>
            <a:off x="8124148" y="4631080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92" name="TextBox 91"/>
          <p:cNvSpPr txBox="1"/>
          <p:nvPr/>
        </p:nvSpPr>
        <p:spPr>
          <a:xfrm>
            <a:off x="8244180" y="4632166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8362161" y="4632166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6504647" y="5588932"/>
                <a:ext cx="2168458" cy="26161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smtClean="0"/>
                  <a:t>Spatial vectors:  N * 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10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47" y="5588932"/>
                <a:ext cx="2168458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167517" y="3592864"/>
            <a:ext cx="0" cy="84157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162405" y="3592864"/>
            <a:ext cx="0" cy="84157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16467" y="3487667"/>
            <a:ext cx="106546" cy="10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5" idx="5"/>
          </p:cNvCxnSpPr>
          <p:nvPr/>
        </p:nvCxnSpPr>
        <p:spPr>
          <a:xfrm flipH="1" flipV="1">
            <a:off x="2223013" y="3592864"/>
            <a:ext cx="4653393" cy="8415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688045" y="3592864"/>
            <a:ext cx="0" cy="84157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636995" y="3487667"/>
            <a:ext cx="106546" cy="10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4156810" y="3592864"/>
            <a:ext cx="0" cy="84157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05760" y="3487667"/>
            <a:ext cx="106546" cy="10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85" idx="5"/>
          </p:cNvCxnSpPr>
          <p:nvPr/>
        </p:nvCxnSpPr>
        <p:spPr>
          <a:xfrm flipH="1" flipV="1">
            <a:off x="2794592" y="3592864"/>
            <a:ext cx="4081814" cy="8415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5" idx="5"/>
          </p:cNvCxnSpPr>
          <p:nvPr/>
        </p:nvCxnSpPr>
        <p:spPr>
          <a:xfrm flipH="1" flipV="1">
            <a:off x="4263357" y="3592864"/>
            <a:ext cx="2613049" cy="8415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5110" y="3409460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Attention scores</a:t>
            </a:r>
            <a:endParaRPr lang="en-US" sz="1100" b="1"/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2165294" y="2851110"/>
            <a:ext cx="2223" cy="558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2685822" y="2851110"/>
            <a:ext cx="2223" cy="558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4156810" y="2851110"/>
            <a:ext cx="2223" cy="558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085384" y="2192942"/>
            <a:ext cx="162042" cy="58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09247" y="2484253"/>
            <a:ext cx="162042" cy="2913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081384" y="2387150"/>
            <a:ext cx="162042" cy="3884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5110" y="2387150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Attention weight</a:t>
            </a:r>
            <a:endParaRPr lang="en-US" sz="1100" b="1"/>
          </a:p>
        </p:txBody>
      </p:sp>
      <p:sp>
        <p:nvSpPr>
          <p:cNvPr id="114" name="TextBox 113"/>
          <p:cNvSpPr txBox="1"/>
          <p:nvPr/>
        </p:nvSpPr>
        <p:spPr>
          <a:xfrm>
            <a:off x="882033" y="3034513"/>
            <a:ext cx="736373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accent2"/>
                </a:solidFill>
              </a:rPr>
              <a:t>softmax</a:t>
            </a:r>
            <a:endParaRPr lang="en-US" sz="1100">
              <a:solidFill>
                <a:schemeClr val="accent2"/>
              </a:solidFill>
            </a:endParaRPr>
          </a:p>
        </p:txBody>
      </p:sp>
      <p:cxnSp>
        <p:nvCxnSpPr>
          <p:cNvPr id="116" name="Straight Arrow Connector 115"/>
          <p:cNvCxnSpPr>
            <a:stCxn id="114" idx="3"/>
          </p:cNvCxnSpPr>
          <p:nvPr/>
        </p:nvCxnSpPr>
        <p:spPr>
          <a:xfrm>
            <a:off x="1618406" y="3165318"/>
            <a:ext cx="356051" cy="0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be 117"/>
          <p:cNvSpPr/>
          <p:nvPr/>
        </p:nvSpPr>
        <p:spPr>
          <a:xfrm rot="16200000">
            <a:off x="2749017" y="1186662"/>
            <a:ext cx="872425" cy="21309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0" idx="0"/>
          </p:cNvCxnSpPr>
          <p:nvPr/>
        </p:nvCxnSpPr>
        <p:spPr>
          <a:xfrm flipV="1">
            <a:off x="2166405" y="1729422"/>
            <a:ext cx="787188" cy="46352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0"/>
          </p:cNvCxnSpPr>
          <p:nvPr/>
        </p:nvCxnSpPr>
        <p:spPr>
          <a:xfrm flipV="1">
            <a:off x="2690268" y="1820708"/>
            <a:ext cx="475282" cy="66354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0"/>
          </p:cNvCxnSpPr>
          <p:nvPr/>
        </p:nvCxnSpPr>
        <p:spPr>
          <a:xfrm flipH="1" flipV="1">
            <a:off x="3388624" y="1729422"/>
            <a:ext cx="773781" cy="65772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647768" y="577853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Attention output</a:t>
            </a:r>
            <a:endParaRPr lang="en-US" sz="11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 Diagonal Corner Rectangle 128"/>
              <p:cNvSpPr/>
              <p:nvPr/>
            </p:nvSpPr>
            <p:spPr>
              <a:xfrm>
                <a:off x="66675" y="1163735"/>
                <a:ext cx="1729756" cy="436213"/>
              </a:xfrm>
              <a:prstGeom prst="round2Diag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Frequency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100" smtClean="0">
                    <a:solidFill>
                      <a:schemeClr val="tx1"/>
                    </a:solidFill>
                  </a:rPr>
                  <a:t> </a:t>
                </a:r>
                <a:endParaRPr lang="en-US" sz="110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 Diagonal Corner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" y="1163735"/>
                <a:ext cx="1729756" cy="436213"/>
              </a:xfrm>
              <a:prstGeom prst="round2Diag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>
            <a:off x="1864880" y="1381841"/>
            <a:ext cx="113147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6440266" y="2433892"/>
                <a:ext cx="1803914" cy="5399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tx1"/>
                    </a:solidFill>
                  </a:rPr>
                  <a:t>Aggregate: </a:t>
                </a:r>
                <a:endParaRPr lang="en-US" sz="1200" b="1" i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100" i="1" smtClean="0">
                        <a:solidFill>
                          <a:schemeClr val="tx1"/>
                        </a:solidFill>
                        <a:latin typeface="Cambria Math"/>
                      </a:rPr>
                      <m:t>Ω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100" smtClean="0">
                    <a:solidFill>
                      <a:schemeClr val="tx1"/>
                    </a:solidFill>
                  </a:rPr>
                  <a:t>)</a:t>
                </a:r>
                <a:endParaRPr lang="en-US" sz="110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266" y="2433892"/>
                <a:ext cx="1803914" cy="5399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/>
          <p:nvPr/>
        </p:nvCxnSpPr>
        <p:spPr>
          <a:xfrm>
            <a:off x="3401512" y="1381841"/>
            <a:ext cx="3039748" cy="119951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866727" y="1981600"/>
            <a:ext cx="0" cy="40555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be 141"/>
          <p:cNvSpPr/>
          <p:nvPr/>
        </p:nvSpPr>
        <p:spPr>
          <a:xfrm rot="16200000">
            <a:off x="6370654" y="1263536"/>
            <a:ext cx="1011507" cy="213092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166505" y="1161766"/>
            <a:ext cx="2089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Informational vector:  N * C</a:t>
            </a:r>
            <a:endParaRPr lang="en-US" sz="1100" b="1"/>
          </a:p>
        </p:txBody>
      </p:sp>
      <p:sp>
        <p:nvSpPr>
          <p:cNvPr id="144" name="TextBox 143"/>
          <p:cNvSpPr txBox="1"/>
          <p:nvPr/>
        </p:nvSpPr>
        <p:spPr>
          <a:xfrm>
            <a:off x="5640148" y="2973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8" name="Cube 147"/>
          <p:cNvSpPr/>
          <p:nvPr/>
        </p:nvSpPr>
        <p:spPr>
          <a:xfrm rot="16200000">
            <a:off x="6922737" y="1275294"/>
            <a:ext cx="1011507" cy="213092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49" name="Cube 148"/>
          <p:cNvSpPr/>
          <p:nvPr/>
        </p:nvSpPr>
        <p:spPr>
          <a:xfrm rot="16200000">
            <a:off x="8386582" y="1256203"/>
            <a:ext cx="1011507" cy="213092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781042" y="1255617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151" name="TextBox 150"/>
          <p:cNvSpPr txBox="1"/>
          <p:nvPr/>
        </p:nvSpPr>
        <p:spPr>
          <a:xfrm>
            <a:off x="7899023" y="1255617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152" name="TextBox 151"/>
          <p:cNvSpPr txBox="1"/>
          <p:nvPr/>
        </p:nvSpPr>
        <p:spPr>
          <a:xfrm>
            <a:off x="8004116" y="1255617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153" name="TextBox 152"/>
          <p:cNvSpPr txBox="1"/>
          <p:nvPr/>
        </p:nvSpPr>
        <p:spPr>
          <a:xfrm>
            <a:off x="8122097" y="1255617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154" name="TextBox 153"/>
          <p:cNvSpPr txBox="1"/>
          <p:nvPr/>
        </p:nvSpPr>
        <p:spPr>
          <a:xfrm>
            <a:off x="8242129" y="125670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155" name="TextBox 154"/>
          <p:cNvSpPr txBox="1"/>
          <p:nvPr/>
        </p:nvSpPr>
        <p:spPr>
          <a:xfrm>
            <a:off x="8360110" y="125670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</a:t>
            </a:r>
            <a:endParaRPr lang="en-US" sz="160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6874582" y="3034513"/>
            <a:ext cx="1825" cy="137564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8892334" y="1965396"/>
            <a:ext cx="0" cy="242855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69337" y="703587"/>
            <a:ext cx="115529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mtClean="0"/>
              <a:t>Bộ Dataset dfdc gồm tập: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Train: 833,516 ảnh (132,321 ảnh </a:t>
            </a:r>
            <a:r>
              <a:rPr lang="en-US" sz="1600"/>
              <a:t>real và </a:t>
            </a:r>
            <a:r>
              <a:rPr lang="en-US" sz="1600" smtClean="0"/>
              <a:t>701,285 ảnh 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Test: 220,441 ảnh (132,321 </a:t>
            </a:r>
            <a:r>
              <a:rPr lang="en-US" sz="1600"/>
              <a:t>ảnh real và </a:t>
            </a:r>
            <a:r>
              <a:rPr lang="en-US" sz="1600" smtClean="0"/>
              <a:t>181,739 ảnh </a:t>
            </a:r>
            <a:r>
              <a:rPr lang="en-US" sz="1600"/>
              <a:t>fake</a:t>
            </a:r>
            <a:r>
              <a:rPr lang="en-US" sz="1600" smtClean="0"/>
              <a:t>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Sử dụng tập test làm tập validation, early stopping theo </a:t>
            </a:r>
            <a:r>
              <a:rPr lang="en-US" sz="1600" smtClean="0"/>
              <a:t>val_acc 5 </a:t>
            </a:r>
            <a:r>
              <a:rPr lang="en-US" sz="1600" smtClean="0"/>
              <a:t>epochs, learning rate decay (giảm tuyến tính sau mỗi 3 epoch) </a:t>
            </a:r>
            <a:endParaRPr lang="en-US" sz="16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Best Accuracy </a:t>
            </a:r>
            <a:r>
              <a:rPr lang="en-US" sz="1600"/>
              <a:t>= </a:t>
            </a:r>
            <a:r>
              <a:rPr lang="en-US" sz="1600" smtClean="0"/>
              <a:t>0.89 </a:t>
            </a:r>
            <a:endParaRPr lang="en-US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" y="2642578"/>
            <a:ext cx="7444850" cy="269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89" y="2886075"/>
            <a:ext cx="38004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343025"/>
            <a:ext cx="116030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9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69337" y="703587"/>
            <a:ext cx="115529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/>
              <a:t>3.      Bộ </a:t>
            </a:r>
            <a:r>
              <a:rPr lang="en-US" sz="1600" smtClean="0"/>
              <a:t>Dataset </a:t>
            </a:r>
            <a:r>
              <a:rPr lang="en-US" sz="1600" smtClean="0"/>
              <a:t>df_in_the_wild gồm </a:t>
            </a:r>
            <a:r>
              <a:rPr lang="en-US" sz="1600" smtClean="0"/>
              <a:t>tập: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Train: </a:t>
            </a:r>
            <a:r>
              <a:rPr lang="en-US" sz="1600" smtClean="0"/>
              <a:t>1,014,437 ảnh </a:t>
            </a:r>
            <a:r>
              <a:rPr lang="en-US" sz="1600"/>
              <a:t>(381,876 ảnh </a:t>
            </a:r>
            <a:r>
              <a:rPr lang="en-US" sz="1600"/>
              <a:t>real và </a:t>
            </a:r>
            <a:r>
              <a:rPr lang="en-US" sz="1600" smtClean="0"/>
              <a:t>632,561 ảnh </a:t>
            </a:r>
            <a:r>
              <a:rPr lang="en-US" sz="1600" smtClean="0"/>
              <a:t>fake).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Test: </a:t>
            </a:r>
            <a:r>
              <a:rPr lang="en-US" sz="1600" smtClean="0"/>
              <a:t>165,662 ảnh (58,659 ảnh </a:t>
            </a:r>
            <a:r>
              <a:rPr lang="en-US" sz="1600"/>
              <a:t>real và </a:t>
            </a:r>
            <a:r>
              <a:rPr lang="en-US" sz="1600" smtClean="0"/>
              <a:t>ảnh 107,003 ảnh fake</a:t>
            </a:r>
            <a:r>
              <a:rPr lang="en-US" sz="1600" smtClean="0"/>
              <a:t>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/>
              <a:t>Sử dụng tập test làm tập validation, early stopping theo </a:t>
            </a:r>
            <a:r>
              <a:rPr lang="en-US" sz="1600" smtClean="0"/>
              <a:t>val_acc 5 </a:t>
            </a:r>
            <a:r>
              <a:rPr lang="en-US" sz="1600" smtClean="0"/>
              <a:t>epochs, learning rate decay (giảm tuyến tính sau mỗi 3 epoch</a:t>
            </a:r>
            <a:r>
              <a:rPr lang="en-US" sz="160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Best Accuracy </a:t>
            </a:r>
            <a:r>
              <a:rPr lang="en-US" sz="1600"/>
              <a:t>= </a:t>
            </a:r>
            <a:r>
              <a:rPr lang="en-US" sz="1600" smtClean="0"/>
              <a:t>0.82</a:t>
            </a:r>
            <a:r>
              <a:rPr lang="en-US" sz="1600" smtClean="0"/>
              <a:t> </a:t>
            </a:r>
            <a:endParaRPr 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7" y="3011911"/>
            <a:ext cx="6680460" cy="27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3253430"/>
            <a:ext cx="37147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7419</TotalTime>
  <Words>866</Words>
  <Application>Microsoft Office PowerPoint</Application>
  <PresentationFormat>Custom</PresentationFormat>
  <Paragraphs>136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304</cp:revision>
  <cp:lastPrinted>2021-10-02T05:01:21Z</cp:lastPrinted>
  <dcterms:created xsi:type="dcterms:W3CDTF">2021-09-30T04:49:10Z</dcterms:created>
  <dcterms:modified xsi:type="dcterms:W3CDTF">2022-04-12T10:14:37Z</dcterms:modified>
</cp:coreProperties>
</file>