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70" r:id="rId9"/>
    <p:sldId id="262" r:id="rId10"/>
    <p:sldId id="264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1" r:id="rId24"/>
    <p:sldId id="280" r:id="rId25"/>
    <p:sldId id="282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297" autoAdjust="0"/>
  </p:normalViewPr>
  <p:slideViewPr>
    <p:cSldViewPr snapToGrid="0">
      <p:cViewPr varScale="1">
        <p:scale>
          <a:sx n="75" d="100"/>
          <a:sy n="75" d="100"/>
        </p:scale>
        <p:origin x="62" y="1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3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810150238595218E-2"/>
          <c:y val="3.2602162765643948E-2"/>
          <c:w val="0.913352523379385"/>
          <c:h val="0.713491929758431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bg2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82-4F3F-B385-299F3B3F931D}"/>
              </c:ext>
            </c:extLst>
          </c:dPt>
          <c:cat>
            <c:strRef>
              <c:f>Sheet1!$A$2</c:f>
              <c:strCache>
                <c:ptCount val="1"/>
                <c:pt idx="0">
                  <c:v>Testcase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82-4F3F-B385-299F3B3F9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Testcase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82-4F3F-B385-299F3B3F9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8468640"/>
        <c:axId val="1538469472"/>
      </c:barChart>
      <c:catAx>
        <c:axId val="153846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469472"/>
        <c:crosses val="autoZero"/>
        <c:auto val="1"/>
        <c:lblAlgn val="ctr"/>
        <c:lblOffset val="100"/>
        <c:noMultiLvlLbl val="0"/>
      </c:catAx>
      <c:valAx>
        <c:axId val="153846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46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76159014172507"/>
          <c:y val="0.80768763281698586"/>
          <c:w val="0.49828171707701269"/>
          <c:h val="9.0890302054076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FEEF4-541F-4310-9B3A-FA446AA747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92350-E1AF-4F10-89A2-25A50404C719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/>
            <a:t>Đối với người lí cửa hàng: </a:t>
          </a:r>
        </a:p>
      </dgm:t>
    </dgm:pt>
    <dgm:pt modelId="{7B262A11-7F5B-4A77-A48C-6F46D6E22999}" type="parTrans" cxnId="{9263BAA4-3C95-4F36-B9BA-F0140224FA39}">
      <dgm:prSet/>
      <dgm:spPr/>
      <dgm:t>
        <a:bodyPr/>
        <a:lstStyle/>
        <a:p>
          <a:endParaRPr lang="en-US"/>
        </a:p>
      </dgm:t>
    </dgm:pt>
    <dgm:pt modelId="{064D353C-705B-4E5E-B5F1-D78893AC7243}" type="sibTrans" cxnId="{9263BAA4-3C95-4F36-B9BA-F0140224FA39}">
      <dgm:prSet/>
      <dgm:spPr/>
      <dgm:t>
        <a:bodyPr/>
        <a:lstStyle/>
        <a:p>
          <a:endParaRPr lang="en-US"/>
        </a:p>
      </dgm:t>
    </dgm:pt>
    <dgm:pt modelId="{E83F0335-501B-4882-95CF-E81DA4DB1D44}">
      <dgm:prSet/>
      <dgm:spPr/>
      <dgm:t>
        <a:bodyPr/>
        <a:lstStyle/>
        <a:p>
          <a:r>
            <a:rPr lang="en-US"/>
            <a:t>Dễ dàng trong việc quản lí và tìm kiếm các sản phẩm, nhân viên, nhà cung cấp một cách nhanh chóng.</a:t>
          </a:r>
        </a:p>
      </dgm:t>
    </dgm:pt>
    <dgm:pt modelId="{54299A59-7544-421E-B973-A6A39FE73E27}" type="parTrans" cxnId="{CD81C0D4-5C20-4327-88B4-E116C01A1EEB}">
      <dgm:prSet/>
      <dgm:spPr/>
      <dgm:t>
        <a:bodyPr/>
        <a:lstStyle/>
        <a:p>
          <a:endParaRPr lang="en-US"/>
        </a:p>
      </dgm:t>
    </dgm:pt>
    <dgm:pt modelId="{97E5A1D5-DBE6-4214-A6D8-F36447804304}" type="sibTrans" cxnId="{CD81C0D4-5C20-4327-88B4-E116C01A1EEB}">
      <dgm:prSet/>
      <dgm:spPr/>
      <dgm:t>
        <a:bodyPr/>
        <a:lstStyle/>
        <a:p>
          <a:endParaRPr lang="en-US"/>
        </a:p>
      </dgm:t>
    </dgm:pt>
    <dgm:pt modelId="{E668431B-37BE-4E29-98FA-6BDFD872412E}">
      <dgm:prSet/>
      <dgm:spPr/>
      <dgm:t>
        <a:bodyPr/>
        <a:lstStyle/>
        <a:p>
          <a:r>
            <a:rPr lang="en-US"/>
            <a:t>Hỗ trợ thống kê danh sách các sản phẩm bán chạy, tổng doanh thu của cửa hàng và của từng nhân viên.</a:t>
          </a:r>
        </a:p>
      </dgm:t>
    </dgm:pt>
    <dgm:pt modelId="{077475A1-4574-43B3-BCA3-182F819F0387}" type="parTrans" cxnId="{CD98A18E-0EE2-4353-9A10-C0471C2DC314}">
      <dgm:prSet/>
      <dgm:spPr/>
      <dgm:t>
        <a:bodyPr/>
        <a:lstStyle/>
        <a:p>
          <a:endParaRPr lang="en-US"/>
        </a:p>
      </dgm:t>
    </dgm:pt>
    <dgm:pt modelId="{40273370-4EB6-4268-92B6-D75EC3930CA3}" type="sibTrans" cxnId="{CD98A18E-0EE2-4353-9A10-C0471C2DC314}">
      <dgm:prSet/>
      <dgm:spPr/>
      <dgm:t>
        <a:bodyPr/>
        <a:lstStyle/>
        <a:p>
          <a:endParaRPr lang="en-US"/>
        </a:p>
      </dgm:t>
    </dgm:pt>
    <dgm:pt modelId="{A98D0098-E6D0-4E2A-9B7F-0D83841951FA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/>
            <a:t>Đối với nhân viên bán hàng: </a:t>
          </a:r>
        </a:p>
      </dgm:t>
    </dgm:pt>
    <dgm:pt modelId="{0F0BD1EA-0904-4EEB-B6D9-9B3BF92B2F7E}" type="parTrans" cxnId="{92DA7426-64D5-4055-B308-E60F40E7ABFD}">
      <dgm:prSet/>
      <dgm:spPr/>
      <dgm:t>
        <a:bodyPr/>
        <a:lstStyle/>
        <a:p>
          <a:endParaRPr lang="en-US"/>
        </a:p>
      </dgm:t>
    </dgm:pt>
    <dgm:pt modelId="{3F56EBC8-73AE-4169-BB4B-A38C29E5CF0C}" type="sibTrans" cxnId="{92DA7426-64D5-4055-B308-E60F40E7ABFD}">
      <dgm:prSet/>
      <dgm:spPr/>
      <dgm:t>
        <a:bodyPr/>
        <a:lstStyle/>
        <a:p>
          <a:endParaRPr lang="en-US"/>
        </a:p>
      </dgm:t>
    </dgm:pt>
    <dgm:pt modelId="{79869678-2065-4EF7-886B-A045589C2A7B}">
      <dgm:prSet/>
      <dgm:spPr/>
      <dgm:t>
        <a:bodyPr/>
        <a:lstStyle/>
        <a:p>
          <a:r>
            <a:rPr lang="en-US"/>
            <a:t>Hỗ trợ quản lí và tìm kiếm nhanh các sản phẩm, tạo hóa đơn cho khách nhanh chóng.</a:t>
          </a:r>
        </a:p>
      </dgm:t>
    </dgm:pt>
    <dgm:pt modelId="{C4A86AA3-7BA1-470F-9FBD-936B0802FC7B}" type="parTrans" cxnId="{48727073-310F-4E44-84B9-871884219CE9}">
      <dgm:prSet/>
      <dgm:spPr/>
      <dgm:t>
        <a:bodyPr/>
        <a:lstStyle/>
        <a:p>
          <a:endParaRPr lang="en-US"/>
        </a:p>
      </dgm:t>
    </dgm:pt>
    <dgm:pt modelId="{E1001197-A2ED-49CF-8ADF-B910B79EDFDC}" type="sibTrans" cxnId="{48727073-310F-4E44-84B9-871884219CE9}">
      <dgm:prSet/>
      <dgm:spPr/>
      <dgm:t>
        <a:bodyPr/>
        <a:lstStyle/>
        <a:p>
          <a:endParaRPr lang="en-US"/>
        </a:p>
      </dgm:t>
    </dgm:pt>
    <dgm:pt modelId="{B9AE8CA8-40D2-45F6-9820-F45EA8093A44}">
      <dgm:prSet/>
      <dgm:spPr/>
      <dgm:t>
        <a:bodyPr/>
        <a:lstStyle/>
        <a:p>
          <a:r>
            <a:rPr lang="en-US"/>
            <a:t>Dễ dàng quản lí thông tin khách hàng và tạo tài khoản cho khách.</a:t>
          </a:r>
        </a:p>
      </dgm:t>
    </dgm:pt>
    <dgm:pt modelId="{4C742A6D-9DDA-4FF0-B5F6-439551A771A6}" type="parTrans" cxnId="{24158B2B-747C-4C8E-B50D-C8D9D3399ACE}">
      <dgm:prSet/>
      <dgm:spPr/>
      <dgm:t>
        <a:bodyPr/>
        <a:lstStyle/>
        <a:p>
          <a:endParaRPr lang="en-US"/>
        </a:p>
      </dgm:t>
    </dgm:pt>
    <dgm:pt modelId="{D8603660-6F83-46F3-82E7-E1B6B6AEA6A7}" type="sibTrans" cxnId="{24158B2B-747C-4C8E-B50D-C8D9D3399ACE}">
      <dgm:prSet/>
      <dgm:spPr/>
      <dgm:t>
        <a:bodyPr/>
        <a:lstStyle/>
        <a:p>
          <a:endParaRPr lang="en-US"/>
        </a:p>
      </dgm:t>
    </dgm:pt>
    <dgm:pt modelId="{B7BF59EA-B168-4093-B99A-90DB3DC26B37}" type="pres">
      <dgm:prSet presAssocID="{4B8FEEF4-541F-4310-9B3A-FA446AA747D6}" presName="linear" presStyleCnt="0">
        <dgm:presLayoutVars>
          <dgm:animLvl val="lvl"/>
          <dgm:resizeHandles val="exact"/>
        </dgm:presLayoutVars>
      </dgm:prSet>
      <dgm:spPr/>
    </dgm:pt>
    <dgm:pt modelId="{CF21CFDE-9440-4A33-8559-DEC9AC8BF30B}" type="pres">
      <dgm:prSet presAssocID="{02492350-E1AF-4F10-89A2-25A50404C7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BD9C8C-916D-46D6-A4BB-FDD8CEC00483}" type="pres">
      <dgm:prSet presAssocID="{02492350-E1AF-4F10-89A2-25A50404C719}" presName="childText" presStyleLbl="revTx" presStyleIdx="0" presStyleCnt="2">
        <dgm:presLayoutVars>
          <dgm:bulletEnabled val="1"/>
        </dgm:presLayoutVars>
      </dgm:prSet>
      <dgm:spPr/>
    </dgm:pt>
    <dgm:pt modelId="{FB0B2ECF-1DD0-46AC-9ED9-680412517629}" type="pres">
      <dgm:prSet presAssocID="{A98D0098-E6D0-4E2A-9B7F-0D83841951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5FA445-C536-471A-B0C5-1A1D4D1D0AB0}" type="pres">
      <dgm:prSet presAssocID="{A98D0098-E6D0-4E2A-9B7F-0D83841951F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2DA7426-64D5-4055-B308-E60F40E7ABFD}" srcId="{4B8FEEF4-541F-4310-9B3A-FA446AA747D6}" destId="{A98D0098-E6D0-4E2A-9B7F-0D83841951FA}" srcOrd="1" destOrd="0" parTransId="{0F0BD1EA-0904-4EEB-B6D9-9B3BF92B2F7E}" sibTransId="{3F56EBC8-73AE-4169-BB4B-A38C29E5CF0C}"/>
    <dgm:cxn modelId="{24158B2B-747C-4C8E-B50D-C8D9D3399ACE}" srcId="{A98D0098-E6D0-4E2A-9B7F-0D83841951FA}" destId="{B9AE8CA8-40D2-45F6-9820-F45EA8093A44}" srcOrd="1" destOrd="0" parTransId="{4C742A6D-9DDA-4FF0-B5F6-439551A771A6}" sibTransId="{D8603660-6F83-46F3-82E7-E1B6B6AEA6A7}"/>
    <dgm:cxn modelId="{FD497A5E-7745-4B62-8E9E-98191085FDF3}" type="presOf" srcId="{4B8FEEF4-541F-4310-9B3A-FA446AA747D6}" destId="{B7BF59EA-B168-4093-B99A-90DB3DC26B37}" srcOrd="0" destOrd="0" presId="urn:microsoft.com/office/officeart/2005/8/layout/vList2"/>
    <dgm:cxn modelId="{290ADA5E-2F14-47D1-B827-E65123D03E58}" type="presOf" srcId="{B9AE8CA8-40D2-45F6-9820-F45EA8093A44}" destId="{FE5FA445-C536-471A-B0C5-1A1D4D1D0AB0}" srcOrd="0" destOrd="1" presId="urn:microsoft.com/office/officeart/2005/8/layout/vList2"/>
    <dgm:cxn modelId="{E398CC70-42E7-4DAD-8E95-15DFB8482CB8}" type="presOf" srcId="{E83F0335-501B-4882-95CF-E81DA4DB1D44}" destId="{9CBD9C8C-916D-46D6-A4BB-FDD8CEC00483}" srcOrd="0" destOrd="0" presId="urn:microsoft.com/office/officeart/2005/8/layout/vList2"/>
    <dgm:cxn modelId="{C09B1F72-122C-4CFD-9F4F-EE751CAAA5D1}" type="presOf" srcId="{E668431B-37BE-4E29-98FA-6BDFD872412E}" destId="{9CBD9C8C-916D-46D6-A4BB-FDD8CEC00483}" srcOrd="0" destOrd="1" presId="urn:microsoft.com/office/officeart/2005/8/layout/vList2"/>
    <dgm:cxn modelId="{48727073-310F-4E44-84B9-871884219CE9}" srcId="{A98D0098-E6D0-4E2A-9B7F-0D83841951FA}" destId="{79869678-2065-4EF7-886B-A045589C2A7B}" srcOrd="0" destOrd="0" parTransId="{C4A86AA3-7BA1-470F-9FBD-936B0802FC7B}" sibTransId="{E1001197-A2ED-49CF-8ADF-B910B79EDFDC}"/>
    <dgm:cxn modelId="{7740AE59-F182-4A57-B597-C536FC6B4710}" type="presOf" srcId="{A98D0098-E6D0-4E2A-9B7F-0D83841951FA}" destId="{FB0B2ECF-1DD0-46AC-9ED9-680412517629}" srcOrd="0" destOrd="0" presId="urn:microsoft.com/office/officeart/2005/8/layout/vList2"/>
    <dgm:cxn modelId="{65CB297B-FE6D-4764-B4BF-C98D8E9708DD}" type="presOf" srcId="{79869678-2065-4EF7-886B-A045589C2A7B}" destId="{FE5FA445-C536-471A-B0C5-1A1D4D1D0AB0}" srcOrd="0" destOrd="0" presId="urn:microsoft.com/office/officeart/2005/8/layout/vList2"/>
    <dgm:cxn modelId="{BBC19E85-DF4F-4123-B093-F3ABF7713491}" type="presOf" srcId="{02492350-E1AF-4F10-89A2-25A50404C719}" destId="{CF21CFDE-9440-4A33-8559-DEC9AC8BF30B}" srcOrd="0" destOrd="0" presId="urn:microsoft.com/office/officeart/2005/8/layout/vList2"/>
    <dgm:cxn modelId="{CD98A18E-0EE2-4353-9A10-C0471C2DC314}" srcId="{02492350-E1AF-4F10-89A2-25A50404C719}" destId="{E668431B-37BE-4E29-98FA-6BDFD872412E}" srcOrd="1" destOrd="0" parTransId="{077475A1-4574-43B3-BCA3-182F819F0387}" sibTransId="{40273370-4EB6-4268-92B6-D75EC3930CA3}"/>
    <dgm:cxn modelId="{9263BAA4-3C95-4F36-B9BA-F0140224FA39}" srcId="{4B8FEEF4-541F-4310-9B3A-FA446AA747D6}" destId="{02492350-E1AF-4F10-89A2-25A50404C719}" srcOrd="0" destOrd="0" parTransId="{7B262A11-7F5B-4A77-A48C-6F46D6E22999}" sibTransId="{064D353C-705B-4E5E-B5F1-D78893AC7243}"/>
    <dgm:cxn modelId="{CD81C0D4-5C20-4327-88B4-E116C01A1EEB}" srcId="{02492350-E1AF-4F10-89A2-25A50404C719}" destId="{E83F0335-501B-4882-95CF-E81DA4DB1D44}" srcOrd="0" destOrd="0" parTransId="{54299A59-7544-421E-B973-A6A39FE73E27}" sibTransId="{97E5A1D5-DBE6-4214-A6D8-F36447804304}"/>
    <dgm:cxn modelId="{DF0BD9A6-25B4-4FB3-B2FA-7230A9A52B6B}" type="presParOf" srcId="{B7BF59EA-B168-4093-B99A-90DB3DC26B37}" destId="{CF21CFDE-9440-4A33-8559-DEC9AC8BF30B}" srcOrd="0" destOrd="0" presId="urn:microsoft.com/office/officeart/2005/8/layout/vList2"/>
    <dgm:cxn modelId="{EC644DA1-C3E4-4B72-A97E-3390C4E98337}" type="presParOf" srcId="{B7BF59EA-B168-4093-B99A-90DB3DC26B37}" destId="{9CBD9C8C-916D-46D6-A4BB-FDD8CEC00483}" srcOrd="1" destOrd="0" presId="urn:microsoft.com/office/officeart/2005/8/layout/vList2"/>
    <dgm:cxn modelId="{B9A694F4-8AD6-4636-9034-A294E6F238CC}" type="presParOf" srcId="{B7BF59EA-B168-4093-B99A-90DB3DC26B37}" destId="{FB0B2ECF-1DD0-46AC-9ED9-680412517629}" srcOrd="2" destOrd="0" presId="urn:microsoft.com/office/officeart/2005/8/layout/vList2"/>
    <dgm:cxn modelId="{1CCABD4C-8448-4E44-9496-46631AD3397B}" type="presParOf" srcId="{B7BF59EA-B168-4093-B99A-90DB3DC26B37}" destId="{FE5FA445-C536-471A-B0C5-1A1D4D1D0A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298264-5DC6-4E2D-AE51-2D0657732B3B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FC6EDD1-0EA7-45CE-9CD9-3C9D6F271A6D}">
      <dgm:prSet/>
      <dgm:spPr/>
      <dgm:t>
        <a:bodyPr/>
        <a:lstStyle/>
        <a:p>
          <a:pPr algn="l"/>
          <a:r>
            <a:rPr lang="vi-VN"/>
            <a:t>Khi khách hàng vào cửa hàng, khách sẽ tham quan ,tìm kiếm và lựa chọn những món đồ phù hợp.</a:t>
          </a:r>
          <a:endParaRPr lang="en-US">
            <a:latin typeface="Tw Cen MT" panose="020B0602020104020603" pitchFamily="34" charset="0"/>
          </a:endParaRPr>
        </a:p>
      </dgm:t>
    </dgm:pt>
    <dgm:pt modelId="{27399623-3F92-4E4C-BA4C-C7B722338B42}" type="parTrans" cxnId="{7FDA9B9A-DFEC-4B9B-A1B5-D45406195C07}">
      <dgm:prSet/>
      <dgm:spPr/>
      <dgm:t>
        <a:bodyPr/>
        <a:lstStyle/>
        <a:p>
          <a:endParaRPr lang="en-US"/>
        </a:p>
      </dgm:t>
    </dgm:pt>
    <dgm:pt modelId="{E37C5D9F-A23B-450A-ABD1-204BDA2D18E1}" type="sibTrans" cxnId="{7FDA9B9A-DFEC-4B9B-A1B5-D45406195C07}">
      <dgm:prSet/>
      <dgm:spPr/>
      <dgm:t>
        <a:bodyPr/>
        <a:lstStyle/>
        <a:p>
          <a:endParaRPr lang="en-US"/>
        </a:p>
      </dgm:t>
    </dgm:pt>
    <dgm:pt modelId="{B8EF4167-CF71-4F8F-860B-09C6A6F3E631}">
      <dgm:prSet/>
      <dgm:spPr/>
      <dgm:t>
        <a:bodyPr/>
        <a:lstStyle/>
        <a:p>
          <a:pPr algn="l"/>
          <a:r>
            <a:rPr lang="vi-VN"/>
            <a:t>Khi khách hàng đã lựa chọn được những món hàng ưng ý thì sẽ đem hàng đến quầy thu ngân để thanh toán.</a:t>
          </a:r>
          <a:endParaRPr lang="en-US"/>
        </a:p>
      </dgm:t>
    </dgm:pt>
    <dgm:pt modelId="{7AC71AC0-8496-4562-A076-2434D6E99B55}" type="parTrans" cxnId="{C62C3ABF-47F7-43BD-A5A0-B59CD5026E03}">
      <dgm:prSet/>
      <dgm:spPr/>
      <dgm:t>
        <a:bodyPr/>
        <a:lstStyle/>
        <a:p>
          <a:endParaRPr lang="en-US"/>
        </a:p>
      </dgm:t>
    </dgm:pt>
    <dgm:pt modelId="{2935C3C5-6086-4277-86FE-22726CAD5A75}" type="sibTrans" cxnId="{C62C3ABF-47F7-43BD-A5A0-B59CD5026E03}">
      <dgm:prSet/>
      <dgm:spPr/>
      <dgm:t>
        <a:bodyPr/>
        <a:lstStyle/>
        <a:p>
          <a:endParaRPr lang="en-US"/>
        </a:p>
      </dgm:t>
    </dgm:pt>
    <dgm:pt modelId="{6CF312B5-E014-48B6-939F-8AEA245E18BB}">
      <dgm:prSet/>
      <dgm:spPr/>
      <dgm:t>
        <a:bodyPr/>
        <a:lstStyle/>
        <a:p>
          <a:pPr algn="l"/>
          <a:r>
            <a:rPr lang="vi-VN"/>
            <a:t>Khi thanh toán, nhân viên cùng khách hàng sẽ được xem hàng có đúng như ý mình hoặc có lỗi từ NSX hay không trước khi thanh toán.</a:t>
          </a:r>
          <a:endParaRPr lang="en-US"/>
        </a:p>
      </dgm:t>
    </dgm:pt>
    <dgm:pt modelId="{77782ACA-7760-42CB-9A7C-DD5A888E3FCE}" type="parTrans" cxnId="{1828543F-50C9-41F6-83A0-F7A77EACDB2B}">
      <dgm:prSet/>
      <dgm:spPr/>
      <dgm:t>
        <a:bodyPr/>
        <a:lstStyle/>
        <a:p>
          <a:endParaRPr lang="en-US"/>
        </a:p>
      </dgm:t>
    </dgm:pt>
    <dgm:pt modelId="{8078B8A7-A7DA-455C-879C-2406B793BAD6}" type="sibTrans" cxnId="{1828543F-50C9-41F6-83A0-F7A77EACDB2B}">
      <dgm:prSet/>
      <dgm:spPr/>
      <dgm:t>
        <a:bodyPr/>
        <a:lstStyle/>
        <a:p>
          <a:endParaRPr lang="en-US"/>
        </a:p>
      </dgm:t>
    </dgm:pt>
    <dgm:pt modelId="{CC26DFEF-D7AD-4217-AF1B-B746F316D58B}">
      <dgm:prSet/>
      <dgm:spPr/>
      <dgm:t>
        <a:bodyPr/>
        <a:lstStyle/>
        <a:p>
          <a:pPr algn="l"/>
          <a:r>
            <a:rPr lang="vi-VN"/>
            <a:t>Khi đã xem xong sản phẩm, nếu có hư hỏng thì nhân viên có thể đem</a:t>
          </a:r>
          <a:r>
            <a:rPr lang="en-US"/>
            <a:t> </a:t>
          </a:r>
          <a:r>
            <a:rPr lang="vi-VN"/>
            <a:t>đổi sản phẩm giống, không thì khách hàng sẽ tiến hành thanh toán( bằng tiền mặt).</a:t>
          </a:r>
          <a:endParaRPr lang="en-US"/>
        </a:p>
      </dgm:t>
    </dgm:pt>
    <dgm:pt modelId="{4F13E96E-2D69-4C0B-8120-324BEB7DDA7D}" type="parTrans" cxnId="{E728BE1F-80B3-49B2-8670-A8E12234C7DD}">
      <dgm:prSet/>
      <dgm:spPr/>
      <dgm:t>
        <a:bodyPr/>
        <a:lstStyle/>
        <a:p>
          <a:endParaRPr lang="en-US"/>
        </a:p>
      </dgm:t>
    </dgm:pt>
    <dgm:pt modelId="{94140AA1-12FE-446A-A40C-1E6B4A5F4BCD}" type="sibTrans" cxnId="{E728BE1F-80B3-49B2-8670-A8E12234C7DD}">
      <dgm:prSet/>
      <dgm:spPr/>
      <dgm:t>
        <a:bodyPr/>
        <a:lstStyle/>
        <a:p>
          <a:endParaRPr lang="en-US"/>
        </a:p>
      </dgm:t>
    </dgm:pt>
    <dgm:pt modelId="{A1D07CB7-C143-418C-9397-DE89F86256B1}">
      <dgm:prSet/>
      <dgm:spPr/>
      <dgm:t>
        <a:bodyPr/>
        <a:lstStyle/>
        <a:p>
          <a:pPr algn="l"/>
          <a:r>
            <a:rPr lang="vi-VN"/>
            <a:t>Sau khi thanh toán thành công trong vòng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24h</a:t>
          </a:r>
          <a:r>
            <a:rPr lang="en-US"/>
            <a:t> </a:t>
          </a:r>
          <a:r>
            <a:rPr lang="vi-VN"/>
            <a:t>nếu có hư hỏng</a:t>
          </a:r>
          <a:r>
            <a:rPr lang="en-US"/>
            <a:t> </a:t>
          </a:r>
          <a:r>
            <a:rPr lang="vi-VN"/>
            <a:t>(và đặc biệt còn mác nhãn hiệu) khách hàng có thể được trả</a:t>
          </a:r>
          <a:r>
            <a:rPr lang="en-US"/>
            <a:t> hàng</a:t>
          </a:r>
          <a:r>
            <a:rPr lang="vi-VN"/>
            <a:t>.</a:t>
          </a:r>
          <a:endParaRPr lang="en-US"/>
        </a:p>
      </dgm:t>
    </dgm:pt>
    <dgm:pt modelId="{7C677DED-1375-4BB7-B5E9-39C029598DE0}" type="parTrans" cxnId="{6AFD2252-A22E-47DA-80B0-54F8A78046D6}">
      <dgm:prSet/>
      <dgm:spPr/>
      <dgm:t>
        <a:bodyPr/>
        <a:lstStyle/>
        <a:p>
          <a:endParaRPr lang="en-US"/>
        </a:p>
      </dgm:t>
    </dgm:pt>
    <dgm:pt modelId="{76461ED4-4269-49DD-8B04-96E07407897D}" type="sibTrans" cxnId="{6AFD2252-A22E-47DA-80B0-54F8A78046D6}">
      <dgm:prSet/>
      <dgm:spPr/>
      <dgm:t>
        <a:bodyPr/>
        <a:lstStyle/>
        <a:p>
          <a:endParaRPr lang="en-US"/>
        </a:p>
      </dgm:t>
    </dgm:pt>
    <dgm:pt modelId="{B5F4E346-98F6-43B3-A1FD-51910DD2FFBE}" type="pres">
      <dgm:prSet presAssocID="{D9298264-5DC6-4E2D-AE51-2D0657732B3B}" presName="linearFlow" presStyleCnt="0">
        <dgm:presLayoutVars>
          <dgm:dir/>
          <dgm:resizeHandles val="exact"/>
        </dgm:presLayoutVars>
      </dgm:prSet>
      <dgm:spPr/>
    </dgm:pt>
    <dgm:pt modelId="{774E3A52-8AE5-4A09-9290-D1935C51C45E}" type="pres">
      <dgm:prSet presAssocID="{6FC6EDD1-0EA7-45CE-9CD9-3C9D6F271A6D}" presName="composite" presStyleCnt="0"/>
      <dgm:spPr/>
    </dgm:pt>
    <dgm:pt modelId="{D6FD8B35-0629-4077-97E4-81B8EE3F361E}" type="pres">
      <dgm:prSet presAssocID="{6FC6EDD1-0EA7-45CE-9CD9-3C9D6F271A6D}" presName="imgShp" presStyleLbl="f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FE7545CC-C680-4449-A7C5-1672F99EEF25}" type="pres">
      <dgm:prSet presAssocID="{6FC6EDD1-0EA7-45CE-9CD9-3C9D6F271A6D}" presName="txShp" presStyleLbl="node1" presStyleIdx="0" presStyleCnt="5">
        <dgm:presLayoutVars>
          <dgm:bulletEnabled val="1"/>
        </dgm:presLayoutVars>
      </dgm:prSet>
      <dgm:spPr/>
    </dgm:pt>
    <dgm:pt modelId="{5450778A-8F44-4DF4-A6EA-AC48E5CB0FCF}" type="pres">
      <dgm:prSet presAssocID="{E37C5D9F-A23B-450A-ABD1-204BDA2D18E1}" presName="spacing" presStyleCnt="0"/>
      <dgm:spPr/>
    </dgm:pt>
    <dgm:pt modelId="{AAB53602-8ED1-445C-B794-6EABF111784D}" type="pres">
      <dgm:prSet presAssocID="{B8EF4167-CF71-4F8F-860B-09C6A6F3E631}" presName="composite" presStyleCnt="0"/>
      <dgm:spPr/>
    </dgm:pt>
    <dgm:pt modelId="{29A52B32-57E1-4E89-B820-0AA68E186FDC}" type="pres">
      <dgm:prSet presAssocID="{B8EF4167-CF71-4F8F-860B-09C6A6F3E631}" presName="imgShp" presStyleLbl="f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BEB37C3F-0D99-4194-A181-AFDA35AA2C28}" type="pres">
      <dgm:prSet presAssocID="{B8EF4167-CF71-4F8F-860B-09C6A6F3E631}" presName="txShp" presStyleLbl="node1" presStyleIdx="1" presStyleCnt="5">
        <dgm:presLayoutVars>
          <dgm:bulletEnabled val="1"/>
        </dgm:presLayoutVars>
      </dgm:prSet>
      <dgm:spPr/>
    </dgm:pt>
    <dgm:pt modelId="{983A999D-D2A6-43EB-BF89-34362BC53FDF}" type="pres">
      <dgm:prSet presAssocID="{2935C3C5-6086-4277-86FE-22726CAD5A75}" presName="spacing" presStyleCnt="0"/>
      <dgm:spPr/>
    </dgm:pt>
    <dgm:pt modelId="{3A70FCE1-A584-4C9C-8F98-2CB6FAF11C0D}" type="pres">
      <dgm:prSet presAssocID="{6CF312B5-E014-48B6-939F-8AEA245E18BB}" presName="composite" presStyleCnt="0"/>
      <dgm:spPr/>
    </dgm:pt>
    <dgm:pt modelId="{F01A0123-7452-443A-9FB3-E3AA69A8386B}" type="pres">
      <dgm:prSet presAssocID="{6CF312B5-E014-48B6-939F-8AEA245E18BB}" presName="imgShp" presStyleLbl="fgImgPlace1" presStyleIdx="2" presStyleCnt="5"/>
      <dgm:spPr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</dgm:spPr>
    </dgm:pt>
    <dgm:pt modelId="{19E302D4-EF73-45DD-B2A2-3EF724437480}" type="pres">
      <dgm:prSet presAssocID="{6CF312B5-E014-48B6-939F-8AEA245E18BB}" presName="txShp" presStyleLbl="node1" presStyleIdx="2" presStyleCnt="5">
        <dgm:presLayoutVars>
          <dgm:bulletEnabled val="1"/>
        </dgm:presLayoutVars>
      </dgm:prSet>
      <dgm:spPr/>
    </dgm:pt>
    <dgm:pt modelId="{585AF5B6-500E-4873-847B-4587E1AA9177}" type="pres">
      <dgm:prSet presAssocID="{8078B8A7-A7DA-455C-879C-2406B793BAD6}" presName="spacing" presStyleCnt="0"/>
      <dgm:spPr/>
    </dgm:pt>
    <dgm:pt modelId="{4410799E-9E4A-412B-88EC-DB56F26656CC}" type="pres">
      <dgm:prSet presAssocID="{CC26DFEF-D7AD-4217-AF1B-B746F316D58B}" presName="composite" presStyleCnt="0"/>
      <dgm:spPr/>
    </dgm:pt>
    <dgm:pt modelId="{2B0DB299-E17D-4E72-B15A-20B58DFA08F3}" type="pres">
      <dgm:prSet presAssocID="{CC26DFEF-D7AD-4217-AF1B-B746F316D58B}" presName="imgShp" presStyleLbl="f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t="-2000" b="-2000"/>
          </a:stretch>
        </a:blipFill>
      </dgm:spPr>
    </dgm:pt>
    <dgm:pt modelId="{14E776C5-2428-4D27-9E0C-8C694B9ABE73}" type="pres">
      <dgm:prSet presAssocID="{CC26DFEF-D7AD-4217-AF1B-B746F316D58B}" presName="txShp" presStyleLbl="node1" presStyleIdx="3" presStyleCnt="5">
        <dgm:presLayoutVars>
          <dgm:bulletEnabled val="1"/>
        </dgm:presLayoutVars>
      </dgm:prSet>
      <dgm:spPr/>
    </dgm:pt>
    <dgm:pt modelId="{FD5B0197-AA3C-4AED-A1FB-627B5DBF4D4E}" type="pres">
      <dgm:prSet presAssocID="{94140AA1-12FE-446A-A40C-1E6B4A5F4BCD}" presName="spacing" presStyleCnt="0"/>
      <dgm:spPr/>
    </dgm:pt>
    <dgm:pt modelId="{56B2F745-0E18-424D-A36C-0DE631095878}" type="pres">
      <dgm:prSet presAssocID="{A1D07CB7-C143-418C-9397-DE89F86256B1}" presName="composite" presStyleCnt="0"/>
      <dgm:spPr/>
    </dgm:pt>
    <dgm:pt modelId="{92EC5004-4954-4EA2-9461-2691D0710708}" type="pres">
      <dgm:prSet presAssocID="{A1D07CB7-C143-418C-9397-DE89F86256B1}" presName="imgShp" presStyleLbl="fgImgPlace1" presStyleIdx="4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4DE152ED-D49E-40E4-83D0-03AA95B419AA}" type="pres">
      <dgm:prSet presAssocID="{A1D07CB7-C143-418C-9397-DE89F86256B1}" presName="txShp" presStyleLbl="node1" presStyleIdx="4" presStyleCnt="5">
        <dgm:presLayoutVars>
          <dgm:bulletEnabled val="1"/>
        </dgm:presLayoutVars>
      </dgm:prSet>
      <dgm:spPr/>
    </dgm:pt>
  </dgm:ptLst>
  <dgm:cxnLst>
    <dgm:cxn modelId="{AAF6FB10-ED7F-475F-8B9B-E136D76D5055}" type="presOf" srcId="{6FC6EDD1-0EA7-45CE-9CD9-3C9D6F271A6D}" destId="{FE7545CC-C680-4449-A7C5-1672F99EEF25}" srcOrd="0" destOrd="0" presId="urn:microsoft.com/office/officeart/2005/8/layout/vList3"/>
    <dgm:cxn modelId="{E728BE1F-80B3-49B2-8670-A8E12234C7DD}" srcId="{D9298264-5DC6-4E2D-AE51-2D0657732B3B}" destId="{CC26DFEF-D7AD-4217-AF1B-B746F316D58B}" srcOrd="3" destOrd="0" parTransId="{4F13E96E-2D69-4C0B-8120-324BEB7DDA7D}" sibTransId="{94140AA1-12FE-446A-A40C-1E6B4A5F4BCD}"/>
    <dgm:cxn modelId="{1828543F-50C9-41F6-83A0-F7A77EACDB2B}" srcId="{D9298264-5DC6-4E2D-AE51-2D0657732B3B}" destId="{6CF312B5-E014-48B6-939F-8AEA245E18BB}" srcOrd="2" destOrd="0" parTransId="{77782ACA-7760-42CB-9A7C-DD5A888E3FCE}" sibTransId="{8078B8A7-A7DA-455C-879C-2406B793BAD6}"/>
    <dgm:cxn modelId="{6AFD2252-A22E-47DA-80B0-54F8A78046D6}" srcId="{D9298264-5DC6-4E2D-AE51-2D0657732B3B}" destId="{A1D07CB7-C143-418C-9397-DE89F86256B1}" srcOrd="4" destOrd="0" parTransId="{7C677DED-1375-4BB7-B5E9-39C029598DE0}" sibTransId="{76461ED4-4269-49DD-8B04-96E07407897D}"/>
    <dgm:cxn modelId="{70BF3674-D6CD-4FD0-98F7-CEEF51ACA95E}" type="presOf" srcId="{CC26DFEF-D7AD-4217-AF1B-B746F316D58B}" destId="{14E776C5-2428-4D27-9E0C-8C694B9ABE73}" srcOrd="0" destOrd="0" presId="urn:microsoft.com/office/officeart/2005/8/layout/vList3"/>
    <dgm:cxn modelId="{7FDA9B9A-DFEC-4B9B-A1B5-D45406195C07}" srcId="{D9298264-5DC6-4E2D-AE51-2D0657732B3B}" destId="{6FC6EDD1-0EA7-45CE-9CD9-3C9D6F271A6D}" srcOrd="0" destOrd="0" parTransId="{27399623-3F92-4E4C-BA4C-C7B722338B42}" sibTransId="{E37C5D9F-A23B-450A-ABD1-204BDA2D18E1}"/>
    <dgm:cxn modelId="{C62C3ABF-47F7-43BD-A5A0-B59CD5026E03}" srcId="{D9298264-5DC6-4E2D-AE51-2D0657732B3B}" destId="{B8EF4167-CF71-4F8F-860B-09C6A6F3E631}" srcOrd="1" destOrd="0" parTransId="{7AC71AC0-8496-4562-A076-2434D6E99B55}" sibTransId="{2935C3C5-6086-4277-86FE-22726CAD5A75}"/>
    <dgm:cxn modelId="{C0FEADC1-C2B9-4A96-88DB-17C406EE3F71}" type="presOf" srcId="{A1D07CB7-C143-418C-9397-DE89F86256B1}" destId="{4DE152ED-D49E-40E4-83D0-03AA95B419AA}" srcOrd="0" destOrd="0" presId="urn:microsoft.com/office/officeart/2005/8/layout/vList3"/>
    <dgm:cxn modelId="{60188DC8-D4EB-4C42-97AA-67E7CCF13632}" type="presOf" srcId="{D9298264-5DC6-4E2D-AE51-2D0657732B3B}" destId="{B5F4E346-98F6-43B3-A1FD-51910DD2FFBE}" srcOrd="0" destOrd="0" presId="urn:microsoft.com/office/officeart/2005/8/layout/vList3"/>
    <dgm:cxn modelId="{C4038ED8-2AE9-44E4-9321-3EA73CBD90C2}" type="presOf" srcId="{6CF312B5-E014-48B6-939F-8AEA245E18BB}" destId="{19E302D4-EF73-45DD-B2A2-3EF724437480}" srcOrd="0" destOrd="0" presId="urn:microsoft.com/office/officeart/2005/8/layout/vList3"/>
    <dgm:cxn modelId="{2F67FBFE-93C0-46A4-A51C-368DC03A6368}" type="presOf" srcId="{B8EF4167-CF71-4F8F-860B-09C6A6F3E631}" destId="{BEB37C3F-0D99-4194-A181-AFDA35AA2C28}" srcOrd="0" destOrd="0" presId="urn:microsoft.com/office/officeart/2005/8/layout/vList3"/>
    <dgm:cxn modelId="{B4621CEA-63BC-423E-8BF8-E12FD33485E7}" type="presParOf" srcId="{B5F4E346-98F6-43B3-A1FD-51910DD2FFBE}" destId="{774E3A52-8AE5-4A09-9290-D1935C51C45E}" srcOrd="0" destOrd="0" presId="urn:microsoft.com/office/officeart/2005/8/layout/vList3"/>
    <dgm:cxn modelId="{876669D5-728D-493C-A79D-2FF6A7EF35A4}" type="presParOf" srcId="{774E3A52-8AE5-4A09-9290-D1935C51C45E}" destId="{D6FD8B35-0629-4077-97E4-81B8EE3F361E}" srcOrd="0" destOrd="0" presId="urn:microsoft.com/office/officeart/2005/8/layout/vList3"/>
    <dgm:cxn modelId="{2FD6D84B-B376-499B-8C04-1BB65D4C9D37}" type="presParOf" srcId="{774E3A52-8AE5-4A09-9290-D1935C51C45E}" destId="{FE7545CC-C680-4449-A7C5-1672F99EEF25}" srcOrd="1" destOrd="0" presId="urn:microsoft.com/office/officeart/2005/8/layout/vList3"/>
    <dgm:cxn modelId="{0B15FCDC-9622-469A-A850-EE43D6855695}" type="presParOf" srcId="{B5F4E346-98F6-43B3-A1FD-51910DD2FFBE}" destId="{5450778A-8F44-4DF4-A6EA-AC48E5CB0FCF}" srcOrd="1" destOrd="0" presId="urn:microsoft.com/office/officeart/2005/8/layout/vList3"/>
    <dgm:cxn modelId="{008CB2A0-6B55-4049-8D6B-336FD379E1E4}" type="presParOf" srcId="{B5F4E346-98F6-43B3-A1FD-51910DD2FFBE}" destId="{AAB53602-8ED1-445C-B794-6EABF111784D}" srcOrd="2" destOrd="0" presId="urn:microsoft.com/office/officeart/2005/8/layout/vList3"/>
    <dgm:cxn modelId="{D525CDB0-81E2-467C-A7CE-D070646B1F1D}" type="presParOf" srcId="{AAB53602-8ED1-445C-B794-6EABF111784D}" destId="{29A52B32-57E1-4E89-B820-0AA68E186FDC}" srcOrd="0" destOrd="0" presId="urn:microsoft.com/office/officeart/2005/8/layout/vList3"/>
    <dgm:cxn modelId="{AD4E074E-4348-4A76-B2DA-B65872089396}" type="presParOf" srcId="{AAB53602-8ED1-445C-B794-6EABF111784D}" destId="{BEB37C3F-0D99-4194-A181-AFDA35AA2C28}" srcOrd="1" destOrd="0" presId="urn:microsoft.com/office/officeart/2005/8/layout/vList3"/>
    <dgm:cxn modelId="{60C5DF35-09E6-41EA-98C5-EF2E46435A68}" type="presParOf" srcId="{B5F4E346-98F6-43B3-A1FD-51910DD2FFBE}" destId="{983A999D-D2A6-43EB-BF89-34362BC53FDF}" srcOrd="3" destOrd="0" presId="urn:microsoft.com/office/officeart/2005/8/layout/vList3"/>
    <dgm:cxn modelId="{736BA2F1-9977-4F53-AB02-F951B8E1AC88}" type="presParOf" srcId="{B5F4E346-98F6-43B3-A1FD-51910DD2FFBE}" destId="{3A70FCE1-A584-4C9C-8F98-2CB6FAF11C0D}" srcOrd="4" destOrd="0" presId="urn:microsoft.com/office/officeart/2005/8/layout/vList3"/>
    <dgm:cxn modelId="{BA3FFCE2-3CED-4282-81B5-368C3A50E3AE}" type="presParOf" srcId="{3A70FCE1-A584-4C9C-8F98-2CB6FAF11C0D}" destId="{F01A0123-7452-443A-9FB3-E3AA69A8386B}" srcOrd="0" destOrd="0" presId="urn:microsoft.com/office/officeart/2005/8/layout/vList3"/>
    <dgm:cxn modelId="{6E68E8D8-B5AE-40D2-9AEC-905F9297DC9F}" type="presParOf" srcId="{3A70FCE1-A584-4C9C-8F98-2CB6FAF11C0D}" destId="{19E302D4-EF73-45DD-B2A2-3EF724437480}" srcOrd="1" destOrd="0" presId="urn:microsoft.com/office/officeart/2005/8/layout/vList3"/>
    <dgm:cxn modelId="{7447D948-481E-4F24-9774-E8E18A572C99}" type="presParOf" srcId="{B5F4E346-98F6-43B3-A1FD-51910DD2FFBE}" destId="{585AF5B6-500E-4873-847B-4587E1AA9177}" srcOrd="5" destOrd="0" presId="urn:microsoft.com/office/officeart/2005/8/layout/vList3"/>
    <dgm:cxn modelId="{12633631-9025-4EEA-A5CF-16C6B0EDAD56}" type="presParOf" srcId="{B5F4E346-98F6-43B3-A1FD-51910DD2FFBE}" destId="{4410799E-9E4A-412B-88EC-DB56F26656CC}" srcOrd="6" destOrd="0" presId="urn:microsoft.com/office/officeart/2005/8/layout/vList3"/>
    <dgm:cxn modelId="{EA881026-BFA4-4186-BBCC-8D681515BF48}" type="presParOf" srcId="{4410799E-9E4A-412B-88EC-DB56F26656CC}" destId="{2B0DB299-E17D-4E72-B15A-20B58DFA08F3}" srcOrd="0" destOrd="0" presId="urn:microsoft.com/office/officeart/2005/8/layout/vList3"/>
    <dgm:cxn modelId="{B680D1D9-8501-4D86-AEE8-D220EABBD6F1}" type="presParOf" srcId="{4410799E-9E4A-412B-88EC-DB56F26656CC}" destId="{14E776C5-2428-4D27-9E0C-8C694B9ABE73}" srcOrd="1" destOrd="0" presId="urn:microsoft.com/office/officeart/2005/8/layout/vList3"/>
    <dgm:cxn modelId="{384A1508-D3F7-46F6-BE9D-98296D0843EB}" type="presParOf" srcId="{B5F4E346-98F6-43B3-A1FD-51910DD2FFBE}" destId="{FD5B0197-AA3C-4AED-A1FB-627B5DBF4D4E}" srcOrd="7" destOrd="0" presId="urn:microsoft.com/office/officeart/2005/8/layout/vList3"/>
    <dgm:cxn modelId="{6C646EC5-375C-4BDD-A50C-2E9A1D6B57A7}" type="presParOf" srcId="{B5F4E346-98F6-43B3-A1FD-51910DD2FFBE}" destId="{56B2F745-0E18-424D-A36C-0DE631095878}" srcOrd="8" destOrd="0" presId="urn:microsoft.com/office/officeart/2005/8/layout/vList3"/>
    <dgm:cxn modelId="{03CFBBB1-FD01-445B-8E61-A7A00995BD0A}" type="presParOf" srcId="{56B2F745-0E18-424D-A36C-0DE631095878}" destId="{92EC5004-4954-4EA2-9461-2691D0710708}" srcOrd="0" destOrd="0" presId="urn:microsoft.com/office/officeart/2005/8/layout/vList3"/>
    <dgm:cxn modelId="{A9E0F0F9-7E42-41F2-8A2E-FF76E5AB27F6}" type="presParOf" srcId="{56B2F745-0E18-424D-A36C-0DE631095878}" destId="{4DE152ED-D49E-40E4-83D0-03AA95B419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1CFDE-9440-4A33-8559-DEC9AC8BF30B}">
      <dsp:nvSpPr>
        <dsp:cNvPr id="0" name=""/>
        <dsp:cNvSpPr/>
      </dsp:nvSpPr>
      <dsp:spPr>
        <a:xfrm>
          <a:off x="0" y="29505"/>
          <a:ext cx="9574212" cy="791505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Đối với người lí cửa hàng: </a:t>
          </a:r>
        </a:p>
      </dsp:txBody>
      <dsp:txXfrm>
        <a:off x="38638" y="68143"/>
        <a:ext cx="9496936" cy="714229"/>
      </dsp:txXfrm>
    </dsp:sp>
    <dsp:sp modelId="{9CBD9C8C-916D-46D6-A4BB-FDD8CEC00483}">
      <dsp:nvSpPr>
        <dsp:cNvPr id="0" name=""/>
        <dsp:cNvSpPr/>
      </dsp:nvSpPr>
      <dsp:spPr>
        <a:xfrm>
          <a:off x="0" y="821010"/>
          <a:ext cx="9574212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98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Dễ dàng trong việc quản lí và tìm kiếm các sản phẩm, nhân viên, nhà cung cấp một cách nhanh chóng.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Hỗ trợ thống kê danh sách các sản phẩm bán chạy, tổng doanh thu của cửa hàng và của từng nhân viên.</a:t>
          </a:r>
        </a:p>
      </dsp:txBody>
      <dsp:txXfrm>
        <a:off x="0" y="821010"/>
        <a:ext cx="9574212" cy="1639440"/>
      </dsp:txXfrm>
    </dsp:sp>
    <dsp:sp modelId="{FB0B2ECF-1DD0-46AC-9ED9-680412517629}">
      <dsp:nvSpPr>
        <dsp:cNvPr id="0" name=""/>
        <dsp:cNvSpPr/>
      </dsp:nvSpPr>
      <dsp:spPr>
        <a:xfrm>
          <a:off x="0" y="2460450"/>
          <a:ext cx="9574212" cy="791505"/>
        </a:xfrm>
        <a:prstGeom prst="roundRect">
          <a:avLst/>
        </a:prstGeom>
        <a:solidFill>
          <a:schemeClr val="tx1">
            <a:lumMod val="95000"/>
            <a:lumOff val="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Đối với nhân viên bán hàng: </a:t>
          </a:r>
        </a:p>
      </dsp:txBody>
      <dsp:txXfrm>
        <a:off x="38638" y="2499088"/>
        <a:ext cx="9496936" cy="714229"/>
      </dsp:txXfrm>
    </dsp:sp>
    <dsp:sp modelId="{FE5FA445-C536-471A-B0C5-1A1D4D1D0AB0}">
      <dsp:nvSpPr>
        <dsp:cNvPr id="0" name=""/>
        <dsp:cNvSpPr/>
      </dsp:nvSpPr>
      <dsp:spPr>
        <a:xfrm>
          <a:off x="0" y="3251955"/>
          <a:ext cx="9574212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98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Hỗ trợ quản lí và tìm kiếm nhanh các sản phẩm, tạo hóa đơn cho khách nhanh chóng.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Dễ dàng quản lí thông tin khách hàng và tạo tài khoản cho khách.</a:t>
          </a:r>
        </a:p>
      </dsp:txBody>
      <dsp:txXfrm>
        <a:off x="0" y="3251955"/>
        <a:ext cx="9574212" cy="122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545CC-C680-4449-A7C5-1672F99EEF25}">
      <dsp:nvSpPr>
        <dsp:cNvPr id="0" name=""/>
        <dsp:cNvSpPr/>
      </dsp:nvSpPr>
      <dsp:spPr>
        <a:xfrm rot="10800000">
          <a:off x="2337355" y="88"/>
          <a:ext cx="8461587" cy="82421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456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Khi khách hàng vào cửa hàng, khách sẽ tham quan ,tìm kiếm và lựa chọn những món đồ phù hợp.</a:t>
          </a:r>
          <a:endParaRPr lang="en-US" sz="1700" kern="1200">
            <a:latin typeface="Tw Cen MT" panose="020B0602020104020603" pitchFamily="34" charset="0"/>
          </a:endParaRPr>
        </a:p>
      </dsp:txBody>
      <dsp:txXfrm rot="10800000">
        <a:off x="2543408" y="88"/>
        <a:ext cx="8255534" cy="824214"/>
      </dsp:txXfrm>
    </dsp:sp>
    <dsp:sp modelId="{D6FD8B35-0629-4077-97E4-81B8EE3F361E}">
      <dsp:nvSpPr>
        <dsp:cNvPr id="0" name=""/>
        <dsp:cNvSpPr/>
      </dsp:nvSpPr>
      <dsp:spPr>
        <a:xfrm>
          <a:off x="1925248" y="88"/>
          <a:ext cx="824214" cy="82421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37C3F-0D99-4194-A181-AFDA35AA2C28}">
      <dsp:nvSpPr>
        <dsp:cNvPr id="0" name=""/>
        <dsp:cNvSpPr/>
      </dsp:nvSpPr>
      <dsp:spPr>
        <a:xfrm rot="10800000">
          <a:off x="2337355" y="1070337"/>
          <a:ext cx="8461587" cy="82421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456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Khi khách hàng đã lựa chọn được những món hàng ưng ý thì sẽ đem hàng đến quầy thu ngân để thanh toán.</a:t>
          </a:r>
          <a:endParaRPr lang="en-US" sz="1700" kern="1200"/>
        </a:p>
      </dsp:txBody>
      <dsp:txXfrm rot="10800000">
        <a:off x="2543408" y="1070337"/>
        <a:ext cx="8255534" cy="824214"/>
      </dsp:txXfrm>
    </dsp:sp>
    <dsp:sp modelId="{29A52B32-57E1-4E89-B820-0AA68E186FDC}">
      <dsp:nvSpPr>
        <dsp:cNvPr id="0" name=""/>
        <dsp:cNvSpPr/>
      </dsp:nvSpPr>
      <dsp:spPr>
        <a:xfrm>
          <a:off x="1925248" y="1070337"/>
          <a:ext cx="824214" cy="824214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302D4-EF73-45DD-B2A2-3EF724437480}">
      <dsp:nvSpPr>
        <dsp:cNvPr id="0" name=""/>
        <dsp:cNvSpPr/>
      </dsp:nvSpPr>
      <dsp:spPr>
        <a:xfrm rot="10800000">
          <a:off x="2337355" y="2140585"/>
          <a:ext cx="8461587" cy="82421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456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Khi thanh toán, nhân viên cùng khách hàng sẽ được xem hàng có đúng như ý mình hoặc có lỗi từ NSX hay không trước khi thanh toán.</a:t>
          </a:r>
          <a:endParaRPr lang="en-US" sz="1700" kern="1200"/>
        </a:p>
      </dsp:txBody>
      <dsp:txXfrm rot="10800000">
        <a:off x="2543408" y="2140585"/>
        <a:ext cx="8255534" cy="824214"/>
      </dsp:txXfrm>
    </dsp:sp>
    <dsp:sp modelId="{F01A0123-7452-443A-9FB3-E3AA69A8386B}">
      <dsp:nvSpPr>
        <dsp:cNvPr id="0" name=""/>
        <dsp:cNvSpPr/>
      </dsp:nvSpPr>
      <dsp:spPr>
        <a:xfrm>
          <a:off x="1925248" y="2140585"/>
          <a:ext cx="824214" cy="824214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776C5-2428-4D27-9E0C-8C694B9ABE73}">
      <dsp:nvSpPr>
        <dsp:cNvPr id="0" name=""/>
        <dsp:cNvSpPr/>
      </dsp:nvSpPr>
      <dsp:spPr>
        <a:xfrm rot="10800000">
          <a:off x="2337355" y="3210834"/>
          <a:ext cx="8461587" cy="82421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456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Khi đã xem xong sản phẩm, nếu có hư hỏng thì nhân viên có thể đem</a:t>
          </a:r>
          <a:r>
            <a:rPr lang="en-US" sz="1700" kern="1200"/>
            <a:t> </a:t>
          </a:r>
          <a:r>
            <a:rPr lang="vi-VN" sz="1700" kern="1200"/>
            <a:t>đổi sản phẩm giống, không thì khách hàng sẽ tiến hành thanh toán( bằng tiền mặt).</a:t>
          </a:r>
          <a:endParaRPr lang="en-US" sz="1700" kern="1200"/>
        </a:p>
      </dsp:txBody>
      <dsp:txXfrm rot="10800000">
        <a:off x="2543408" y="3210834"/>
        <a:ext cx="8255534" cy="824214"/>
      </dsp:txXfrm>
    </dsp:sp>
    <dsp:sp modelId="{2B0DB299-E17D-4E72-B15A-20B58DFA08F3}">
      <dsp:nvSpPr>
        <dsp:cNvPr id="0" name=""/>
        <dsp:cNvSpPr/>
      </dsp:nvSpPr>
      <dsp:spPr>
        <a:xfrm>
          <a:off x="1925248" y="3210834"/>
          <a:ext cx="824214" cy="824214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t="-2000" b="-2000"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152ED-D49E-40E4-83D0-03AA95B419AA}">
      <dsp:nvSpPr>
        <dsp:cNvPr id="0" name=""/>
        <dsp:cNvSpPr/>
      </dsp:nvSpPr>
      <dsp:spPr>
        <a:xfrm rot="10800000">
          <a:off x="2337355" y="4281082"/>
          <a:ext cx="8461587" cy="82421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456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Sau khi thanh toán thành công trong vòng 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24h</a:t>
          </a:r>
          <a:r>
            <a:rPr lang="en-US" sz="1700" kern="1200"/>
            <a:t> </a:t>
          </a:r>
          <a:r>
            <a:rPr lang="vi-VN" sz="1700" kern="1200"/>
            <a:t>nếu có hư hỏng</a:t>
          </a:r>
          <a:r>
            <a:rPr lang="en-US" sz="1700" kern="1200"/>
            <a:t> </a:t>
          </a:r>
          <a:r>
            <a:rPr lang="vi-VN" sz="1700" kern="1200"/>
            <a:t>(và đặc biệt còn mác nhãn hiệu) khách hàng có thể được trả</a:t>
          </a:r>
          <a:r>
            <a:rPr lang="en-US" sz="1700" kern="1200"/>
            <a:t> hàng</a:t>
          </a:r>
          <a:r>
            <a:rPr lang="vi-VN" sz="1700" kern="1200"/>
            <a:t>.</a:t>
          </a:r>
          <a:endParaRPr lang="en-US" sz="1700" kern="1200"/>
        </a:p>
      </dsp:txBody>
      <dsp:txXfrm rot="10800000">
        <a:off x="2543408" y="4281082"/>
        <a:ext cx="8255534" cy="824214"/>
      </dsp:txXfrm>
    </dsp:sp>
    <dsp:sp modelId="{92EC5004-4954-4EA2-9461-2691D0710708}">
      <dsp:nvSpPr>
        <dsp:cNvPr id="0" name=""/>
        <dsp:cNvSpPr/>
      </dsp:nvSpPr>
      <dsp:spPr>
        <a:xfrm>
          <a:off x="1925248" y="4281082"/>
          <a:ext cx="824214" cy="824214"/>
        </a:xfrm>
        <a:prstGeom prst="ellipse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FD8F-BB53-4DBE-A62E-7C023C909122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DA823-F444-4639-B546-39E80EA13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DA823-F444-4639-B546-39E80EA13C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3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DA823-F444-4639-B546-39E80EA13C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E411-B18F-8DEF-7550-37050FCED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947261"/>
            <a:ext cx="8791575" cy="19650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 Môn </a:t>
            </a:r>
            <a:b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TRIỂN ỨNG DỤNG</a:t>
            </a:r>
            <a:b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94FB8-9E4E-4769-7ECF-EF8F25C0E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654"/>
            <a:ext cx="2569868" cy="1121168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C8187A44-7B0E-B727-88D6-23C838F8D469}"/>
              </a:ext>
            </a:extLst>
          </p:cNvPr>
          <p:cNvSpPr txBox="1">
            <a:spLocks/>
          </p:cNvSpPr>
          <p:nvPr/>
        </p:nvSpPr>
        <p:spPr>
          <a:xfrm>
            <a:off x="0" y="402336"/>
            <a:ext cx="12192000" cy="1063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NGHIỆP</a:t>
            </a:r>
          </a:p>
          <a:p>
            <a:pPr algn="ct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 HỒ CHÍ MINH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492C8-A4E8-479A-8C7E-2612524B6801}"/>
              </a:ext>
            </a:extLst>
          </p:cNvPr>
          <p:cNvSpPr/>
          <p:nvPr/>
        </p:nvSpPr>
        <p:spPr>
          <a:xfrm>
            <a:off x="4276559" y="1522010"/>
            <a:ext cx="3638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6804F1-90D4-6906-D271-38FF85D119CF}"/>
              </a:ext>
            </a:extLst>
          </p:cNvPr>
          <p:cNvSpPr txBox="1"/>
          <p:nvPr/>
        </p:nvSpPr>
        <p:spPr>
          <a:xfrm>
            <a:off x="5738500" y="3462004"/>
            <a:ext cx="121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88417-FB39-0E4A-26E7-F5F63F9864EE}"/>
              </a:ext>
            </a:extLst>
          </p:cNvPr>
          <p:cNvSpPr txBox="1"/>
          <p:nvPr/>
        </p:nvSpPr>
        <p:spPr>
          <a:xfrm>
            <a:off x="2478280" y="4059936"/>
            <a:ext cx="841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 :QUẢN LÍ BÁN HÀNG TẠI CỬA HÀNG QUẦN ÁO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390C4-AEEF-3C66-BAAF-33885CE1D430}"/>
              </a:ext>
            </a:extLst>
          </p:cNvPr>
          <p:cNvSpPr txBox="1"/>
          <p:nvPr/>
        </p:nvSpPr>
        <p:spPr>
          <a:xfrm>
            <a:off x="2478280" y="5272944"/>
            <a:ext cx="773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 viên hướng dẫn : Trần Thị Anh Thi</a:t>
            </a:r>
          </a:p>
        </p:txBody>
      </p:sp>
    </p:spTree>
    <p:extLst>
      <p:ext uri="{BB962C8B-B14F-4D97-AF65-F5344CB8AC3E}">
        <p14:creationId xmlns:p14="http://schemas.microsoft.com/office/powerpoint/2010/main" val="152461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B158E2-4C13-D1A7-174A-6CF713DE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988" y="-7673"/>
            <a:ext cx="9906000" cy="742612"/>
          </a:xfrm>
        </p:spPr>
        <p:txBody>
          <a:bodyPr>
            <a:normAutofit/>
          </a:bodyPr>
          <a:lstStyle/>
          <a:p>
            <a:r>
              <a:rPr lang="en-US" sz="4000"/>
              <a:t>II. Phân tích &amp; Thiết kế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F1BCB96-39BF-93E0-49F0-D349364FE66A}"/>
              </a:ext>
            </a:extLst>
          </p:cNvPr>
          <p:cNvSpPr txBox="1"/>
          <p:nvPr/>
        </p:nvSpPr>
        <p:spPr>
          <a:xfrm>
            <a:off x="7916390" y="148192"/>
            <a:ext cx="2378390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Sơ đồ Use Case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A288865-4ACF-49FD-4FBA-0E3811AB8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1"/>
          <a:stretch/>
        </p:blipFill>
        <p:spPr>
          <a:xfrm>
            <a:off x="447039" y="527050"/>
            <a:ext cx="11529698" cy="62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1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8149CB-8219-5A42-D2D5-7DC24A93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II. Phân tích &amp; Thiết kế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F2233-08F6-6D6B-B111-E8D7231A1199}"/>
              </a:ext>
            </a:extLst>
          </p:cNvPr>
          <p:cNvSpPr txBox="1"/>
          <p:nvPr/>
        </p:nvSpPr>
        <p:spPr>
          <a:xfrm>
            <a:off x="817563" y="2658984"/>
            <a:ext cx="3186280" cy="770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>
                <a:solidFill>
                  <a:srgbClr val="FFFFFF"/>
                </a:solidFill>
              </a:rPr>
              <a:t>2. Đặc tả Use Case  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4FD287A-FFB5-289A-AB81-69E99293A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821" y="238210"/>
            <a:ext cx="8018589" cy="63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33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8149CB-8219-5A42-D2D5-7DC24A93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II. Phân tích &amp; Thiết kế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B82380-830C-69B3-323F-245458633E0A}"/>
              </a:ext>
            </a:extLst>
          </p:cNvPr>
          <p:cNvSpPr txBox="1"/>
          <p:nvPr/>
        </p:nvSpPr>
        <p:spPr>
          <a:xfrm>
            <a:off x="817563" y="2658984"/>
            <a:ext cx="3186280" cy="770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>
                <a:solidFill>
                  <a:srgbClr val="FFFFFF"/>
                </a:solidFill>
              </a:rPr>
              <a:t>2. Đặc tả Use Case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B43F3-5593-E601-838A-12DA68CB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668" y="39482"/>
            <a:ext cx="8091142" cy="2876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6A3A6-153B-B5FE-1046-455F35553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728" y="2908414"/>
            <a:ext cx="8002115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36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F363F-0834-E916-528E-567F47C9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II. Phân tích &amp; Thiết kế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85CE5A6-0B72-0F72-DAA7-F812008E4431}"/>
              </a:ext>
            </a:extLst>
          </p:cNvPr>
          <p:cNvSpPr txBox="1"/>
          <p:nvPr/>
        </p:nvSpPr>
        <p:spPr>
          <a:xfrm>
            <a:off x="817563" y="2658984"/>
            <a:ext cx="3186280" cy="770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400">
                <a:solidFill>
                  <a:srgbClr val="FFFFFF"/>
                </a:solidFill>
              </a:rPr>
              <a:t>2. Đặc tả Use Case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D5E94-8BA0-3710-3F3E-9AC94B80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647" y="527050"/>
            <a:ext cx="8024727" cy="58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0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FF2765F2-0E34-1049-D21D-92108454AC30}"/>
              </a:ext>
            </a:extLst>
          </p:cNvPr>
          <p:cNvSpPr txBox="1">
            <a:spLocks/>
          </p:cNvSpPr>
          <p:nvPr/>
        </p:nvSpPr>
        <p:spPr>
          <a:xfrm>
            <a:off x="1401761" y="78051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II. Phân tích &amp; Thiết kế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B24E-15FC-5EDC-42B3-8088E0D65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977" y="263525"/>
            <a:ext cx="2053340" cy="612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3. Sơ đồ lớp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Picture 6" descr="class">
            <a:extLst>
              <a:ext uri="{FF2B5EF4-FFF2-40B4-BE49-F238E27FC236}">
                <a16:creationId xmlns:a16="http://schemas.microsoft.com/office/drawing/2014/main" id="{125FD083-0B1A-775A-5A69-394ADD14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993775"/>
            <a:ext cx="11934736" cy="58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8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Content Placeholder 3" descr="SQL">
            <a:extLst>
              <a:ext uri="{FF2B5EF4-FFF2-40B4-BE49-F238E27FC236}">
                <a16:creationId xmlns:a16="http://schemas.microsoft.com/office/drawing/2014/main" id="{D9185FBC-4DE6-F968-D7E7-4DC40CCE4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799" y="1064083"/>
            <a:ext cx="11616560" cy="57972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A21D39-4E3F-4826-64BA-7167C6EBEB30}"/>
              </a:ext>
            </a:extLst>
          </p:cNvPr>
          <p:cNvSpPr txBox="1">
            <a:spLocks/>
          </p:cNvSpPr>
          <p:nvPr/>
        </p:nvSpPr>
        <p:spPr>
          <a:xfrm>
            <a:off x="1401761" y="78051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II. Phân tích &amp; Thiết kế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779A7C-77A2-0AD9-4A8A-B354A18402E4}"/>
              </a:ext>
            </a:extLst>
          </p:cNvPr>
          <p:cNvSpPr txBox="1">
            <a:spLocks/>
          </p:cNvSpPr>
          <p:nvPr/>
        </p:nvSpPr>
        <p:spPr>
          <a:xfrm>
            <a:off x="7519070" y="123824"/>
            <a:ext cx="3751386" cy="5127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4. Sơ đồ CSDL thiết kế trên SQL Server </a:t>
            </a:r>
          </a:p>
        </p:txBody>
      </p:sp>
    </p:spTree>
    <p:extLst>
      <p:ext uri="{BB962C8B-B14F-4D97-AF65-F5344CB8AC3E}">
        <p14:creationId xmlns:p14="http://schemas.microsoft.com/office/powerpoint/2010/main" val="3558585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C8C8A3A-5FD2-DE51-9F35-670117DBB514}"/>
              </a:ext>
            </a:extLst>
          </p:cNvPr>
          <p:cNvSpPr txBox="1">
            <a:spLocks/>
          </p:cNvSpPr>
          <p:nvPr/>
        </p:nvSpPr>
        <p:spPr>
          <a:xfrm>
            <a:off x="855266" y="618518"/>
            <a:ext cx="2851417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</a:rPr>
              <a:t>II. Phân tích &amp; Thiết kế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A155D8-CDE9-8FB7-1887-99ED758BA51E}"/>
              </a:ext>
            </a:extLst>
          </p:cNvPr>
          <p:cNvSpPr txBox="1">
            <a:spLocks/>
          </p:cNvSpPr>
          <p:nvPr/>
        </p:nvSpPr>
        <p:spPr>
          <a:xfrm>
            <a:off x="708025" y="2260728"/>
            <a:ext cx="3211001" cy="395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5. Sơ đồ luồng màn hình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luongmanhinh">
            <a:extLst>
              <a:ext uri="{FF2B5EF4-FFF2-40B4-BE49-F238E27FC236}">
                <a16:creationId xmlns:a16="http://schemas.microsoft.com/office/drawing/2014/main" id="{6239D4D6-79C0-D7AF-53A9-490D9F8E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28" y="54798"/>
            <a:ext cx="7581150" cy="70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97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4" name="Rectangle 203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08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10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1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2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3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4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5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6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7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8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9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0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1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2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3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4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5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6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7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8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9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EB1C66-1ED7-E33A-32D5-41C42E50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latin typeface="Bahnschrift" panose="020B0502040204020203" pitchFamily="34" charset="0"/>
              </a:rPr>
              <a:t>III. Hiện thực</a:t>
            </a:r>
          </a:p>
        </p:txBody>
      </p:sp>
    </p:spTree>
    <p:extLst>
      <p:ext uri="{BB962C8B-B14F-4D97-AF65-F5344CB8AC3E}">
        <p14:creationId xmlns:p14="http://schemas.microsoft.com/office/powerpoint/2010/main" val="35919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1721BA-569D-64C6-1406-A7600CDD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7" y="73148"/>
            <a:ext cx="9906000" cy="669232"/>
          </a:xfrm>
        </p:spPr>
        <p:txBody>
          <a:bodyPr>
            <a:normAutofit/>
          </a:bodyPr>
          <a:lstStyle/>
          <a:p>
            <a:r>
              <a:rPr lang="en-US" sz="4000">
                <a:latin typeface="Bahnschrift" panose="020B0502040204020203" pitchFamily="34" charset="0"/>
              </a:rPr>
              <a:t>iii. Hiện thực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3F7F-0533-5E03-E138-B795D99D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299" y="182880"/>
            <a:ext cx="6417626" cy="5594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1. Màn hình bán hàng và tạo hóa đơn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1A54EA2-5E86-BE6B-2C7F-363FE2428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"/>
          <a:stretch/>
        </p:blipFill>
        <p:spPr>
          <a:xfrm>
            <a:off x="30960" y="773018"/>
            <a:ext cx="12192000" cy="60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9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A2461615-5B60-782E-1113-5BAB3A36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7" y="73148"/>
            <a:ext cx="9906000" cy="669232"/>
          </a:xfrm>
        </p:spPr>
        <p:txBody>
          <a:bodyPr>
            <a:normAutofit/>
          </a:bodyPr>
          <a:lstStyle/>
          <a:p>
            <a:r>
              <a:rPr lang="en-US" sz="4000">
                <a:latin typeface="Bahnschrift" panose="020B0502040204020203" pitchFamily="34" charset="0"/>
              </a:rPr>
              <a:t>iii. Hiện thực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81F482-0E3E-F274-7AED-7301CD86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299" y="182880"/>
            <a:ext cx="6417626" cy="5594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2. Màn hình quản lí sản phẩm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AB19FC-3388-3C62-1F44-56B1CE84D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740248"/>
            <a:ext cx="11351091" cy="61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39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D96F33-E28A-1807-73BA-EBD06A68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Danh sách các thành Viên nhóm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B75DD9-3038-9A5F-C153-428DE82D8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784486"/>
              </p:ext>
            </p:extLst>
          </p:nvPr>
        </p:nvGraphicFramePr>
        <p:xfrm>
          <a:off x="1141413" y="2249487"/>
          <a:ext cx="9906000" cy="37465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168540133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333586957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 tên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09574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20057371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Võ Hồng Phúc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0243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20053361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Huỳnh Hươn</a:t>
                      </a: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vi-VN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47034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20057651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 Thị Lan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Hương </a:t>
                      </a:r>
                      <a:endParaRPr lang="vi-V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94392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20060351</a:t>
                      </a:r>
                      <a:endParaRPr lang="en-US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 Việt Nhật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14745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1801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497CC1E-E6A1-ED1D-29A8-C12518A0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7" y="73148"/>
            <a:ext cx="9906000" cy="669232"/>
          </a:xfrm>
        </p:spPr>
        <p:txBody>
          <a:bodyPr>
            <a:normAutofit/>
          </a:bodyPr>
          <a:lstStyle/>
          <a:p>
            <a:r>
              <a:rPr lang="en-US" sz="4000">
                <a:latin typeface="Bahnschrift" panose="020B0502040204020203" pitchFamily="34" charset="0"/>
              </a:rPr>
              <a:t>iii. Hiện thực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B5B0ED-03D8-D8A8-997B-E45E8F8F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299" y="182880"/>
            <a:ext cx="6417626" cy="5594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/>
              <a:t>2. Màn hình xem thống kê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9D9AE-5678-7475-4B8B-FC9195F28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7" y="708025"/>
            <a:ext cx="11128375" cy="601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2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4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5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EB1C66-1ED7-E33A-32D5-41C42E50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IV. Kiểm Thử</a:t>
            </a:r>
          </a:p>
        </p:txBody>
      </p:sp>
    </p:spTree>
    <p:extLst>
      <p:ext uri="{BB962C8B-B14F-4D97-AF65-F5344CB8AC3E}">
        <p14:creationId xmlns:p14="http://schemas.microsoft.com/office/powerpoint/2010/main" val="23043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CAFB25-A012-B8B8-BA37-2289BB6F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IV. Kiểm thử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61C7BE6-7C81-BC4E-9C06-12604CFC3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120926"/>
              </p:ext>
            </p:extLst>
          </p:nvPr>
        </p:nvGraphicFramePr>
        <p:xfrm>
          <a:off x="4389740" y="571364"/>
          <a:ext cx="7181297" cy="481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CC20F05-F471-8D6B-AC29-5A82937F57E5}"/>
              </a:ext>
            </a:extLst>
          </p:cNvPr>
          <p:cNvSpPr txBox="1"/>
          <p:nvPr/>
        </p:nvSpPr>
        <p:spPr>
          <a:xfrm>
            <a:off x="4389740" y="-13238"/>
            <a:ext cx="691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Kết quả Test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37930-2B20-7CE2-5C8B-FE79CD648112}"/>
              </a:ext>
            </a:extLst>
          </p:cNvPr>
          <p:cNvSpPr txBox="1"/>
          <p:nvPr/>
        </p:nvSpPr>
        <p:spPr>
          <a:xfrm>
            <a:off x="4533089" y="5389706"/>
            <a:ext cx="7419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Tổng số test case : 174</a:t>
            </a:r>
          </a:p>
          <a:p>
            <a:r>
              <a:rPr lang="en-US" sz="2800"/>
              <a:t>Số test case Pass : 166</a:t>
            </a:r>
          </a:p>
          <a:p>
            <a:r>
              <a:rPr lang="en-US" sz="2800"/>
              <a:t>Số test case Fail : 8</a:t>
            </a:r>
          </a:p>
        </p:txBody>
      </p:sp>
    </p:spTree>
    <p:extLst>
      <p:ext uri="{BB962C8B-B14F-4D97-AF65-F5344CB8AC3E}">
        <p14:creationId xmlns:p14="http://schemas.microsoft.com/office/powerpoint/2010/main" val="1111594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2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4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5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EB1C66-1ED7-E33A-32D5-41C42E50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V. KẾT Luận</a:t>
            </a:r>
          </a:p>
        </p:txBody>
      </p:sp>
    </p:spTree>
    <p:extLst>
      <p:ext uri="{BB962C8B-B14F-4D97-AF65-F5344CB8AC3E}">
        <p14:creationId xmlns:p14="http://schemas.microsoft.com/office/powerpoint/2010/main" val="4198779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6D7D-8A1D-A3B0-4A69-CE091EF2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75" y="1611314"/>
            <a:ext cx="4865688" cy="40235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0">
              <a:buNone/>
            </a:pPr>
            <a:r>
              <a:rPr lang="en-US" sz="4000" b="1"/>
              <a:t>1. Kết quả đạt được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/>
              <a:t>Chức năng bán hàng và tạo hóa đơn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/>
              <a:t>Chức năng quản lí khách hàng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/>
              <a:t>Chức năng quản lí sản phẩm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/>
              <a:t>Chức năng quản lí nhân viên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/>
              <a:t>Chức năng thống kê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14FD07-BE30-91E8-D938-8BA15E277BDD}"/>
              </a:ext>
            </a:extLst>
          </p:cNvPr>
          <p:cNvSpPr txBox="1">
            <a:spLocks/>
          </p:cNvSpPr>
          <p:nvPr/>
        </p:nvSpPr>
        <p:spPr>
          <a:xfrm>
            <a:off x="6408737" y="1611314"/>
            <a:ext cx="5521326" cy="412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000" b="1"/>
              <a:t>2. Kết quả chưa đạt được</a:t>
            </a:r>
          </a:p>
          <a:p>
            <a:pPr>
              <a:buFont typeface="Tw Cen MT" panose="020B0602020104020603" pitchFamily="34" charset="0"/>
              <a:buChar char="×"/>
            </a:pPr>
            <a:r>
              <a:rPr lang="en-US" sz="2600"/>
              <a:t>Chức năng Lịch làm việc chưa hoàn chỉnh.</a:t>
            </a:r>
          </a:p>
          <a:p>
            <a:pPr>
              <a:buFont typeface="Tw Cen MT" panose="020B0602020104020603" pitchFamily="34" charset="0"/>
              <a:buChar char="×"/>
            </a:pPr>
            <a:r>
              <a:rPr lang="en-US" sz="2600"/>
              <a:t>Chức năng phân công ca làm chưa hoàn chỉnh</a:t>
            </a:r>
          </a:p>
          <a:p>
            <a:pPr>
              <a:buFont typeface="Tw Cen MT" panose="020B0602020104020603" pitchFamily="34" charset="0"/>
              <a:buChar char="×"/>
            </a:pPr>
            <a:r>
              <a:rPr lang="en-US" sz="2600"/>
              <a:t>Chưa có các chức năng quản lí sản phẩm lỗi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09351-F00C-4664-4588-CA328FB8576F}"/>
              </a:ext>
            </a:extLst>
          </p:cNvPr>
          <p:cNvSpPr txBox="1">
            <a:spLocks/>
          </p:cNvSpPr>
          <p:nvPr/>
        </p:nvSpPr>
        <p:spPr>
          <a:xfrm>
            <a:off x="1299368" y="78051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/>
              <a:t>IV. Kết luận</a:t>
            </a:r>
          </a:p>
        </p:txBody>
      </p:sp>
    </p:spTree>
    <p:extLst>
      <p:ext uri="{BB962C8B-B14F-4D97-AF65-F5344CB8AC3E}">
        <p14:creationId xmlns:p14="http://schemas.microsoft.com/office/powerpoint/2010/main" val="3545534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D451564-7713-928F-2F08-241FBC35A2D3}"/>
              </a:ext>
            </a:extLst>
          </p:cNvPr>
          <p:cNvSpPr txBox="1">
            <a:spLocks/>
          </p:cNvSpPr>
          <p:nvPr/>
        </p:nvSpPr>
        <p:spPr>
          <a:xfrm>
            <a:off x="1299368" y="78051"/>
            <a:ext cx="9906000" cy="1117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/>
              <a:t>IV. Kết luận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3CB437-2A78-3928-1F8B-B31AB162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278468"/>
            <a:ext cx="9840911" cy="45127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4400"/>
              <a:t>3. Hướng phát triển</a:t>
            </a:r>
          </a:p>
          <a:p>
            <a:r>
              <a:rPr lang="en-US" sz="3600"/>
              <a:t>Thêm chức năng trả hàng cho nhà cung cấp.</a:t>
            </a:r>
          </a:p>
          <a:p>
            <a:r>
              <a:rPr lang="en-US" sz="3600"/>
              <a:t>Nâng cấp chức năng đổi sản phẩm theo size màu khác.</a:t>
            </a:r>
          </a:p>
          <a:p>
            <a:r>
              <a:rPr lang="en-US" sz="3600"/>
              <a:t>Thêm chức năng quản lí kho.</a:t>
            </a:r>
          </a:p>
          <a:p>
            <a:r>
              <a:rPr lang="en-US" sz="3600"/>
              <a:t>Cải thiện giao diện ứng dụng.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50647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2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4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5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EB1C66-1ED7-E33A-32D5-41C42E50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latin typeface="Bahnschrift" panose="020B0502040204020203" pitchFamily="34" charset="0"/>
              </a:rPr>
              <a:t>VI. Khởi Nghiệp</a:t>
            </a:r>
          </a:p>
        </p:txBody>
      </p:sp>
    </p:spTree>
    <p:extLst>
      <p:ext uri="{BB962C8B-B14F-4D97-AF65-F5344CB8AC3E}">
        <p14:creationId xmlns:p14="http://schemas.microsoft.com/office/powerpoint/2010/main" val="45917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AA0B-6638-C27F-4C86-0F9E1CBE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264596"/>
            <a:ext cx="9840911" cy="4526605"/>
          </a:xfrm>
        </p:spPr>
        <p:txBody>
          <a:bodyPr anchor="t">
            <a:normAutofit/>
          </a:bodyPr>
          <a:lstStyle/>
          <a:p>
            <a:r>
              <a:rPr lang="en-US" b="0" i="0">
                <a:solidFill>
                  <a:srgbClr val="444444"/>
                </a:solidFill>
                <a:effectLst/>
                <a:latin typeface="+mj-lt"/>
              </a:rPr>
              <a:t>Kế hoạch: Thiết kế những phần mềm giúp rút ngắn thời gian triển khai, ứng dụng những nhiệm vụ, mục tiêu bán hàng ở lĩnh vực bán lẻ cho doanh nghiệp nhỏ. </a:t>
            </a:r>
          </a:p>
          <a:p>
            <a:r>
              <a:rPr lang="en-US" b="0" i="0">
                <a:solidFill>
                  <a:srgbClr val="444444"/>
                </a:solidFill>
                <a:effectLst/>
                <a:latin typeface="+mj-lt"/>
              </a:rPr>
              <a:t>Giá cho sản phẩm phần mềm là 2.400.000 VND/Năm</a:t>
            </a:r>
          </a:p>
          <a:p>
            <a:r>
              <a:rPr lang="en-US">
                <a:solidFill>
                  <a:srgbClr val="444444"/>
                </a:solidFill>
                <a:latin typeface="+mj-lt"/>
              </a:rPr>
              <a:t>Nhân sự hiện tại là 4 người.</a:t>
            </a:r>
          </a:p>
          <a:p>
            <a:r>
              <a:rPr lang="en-US">
                <a:solidFill>
                  <a:srgbClr val="444444"/>
                </a:solidFill>
                <a:latin typeface="+mj-lt"/>
              </a:rPr>
              <a:t>Kế hoạch kêu gọi đầu tư: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444444"/>
                </a:solidFill>
                <a:latin typeface="+mj-lt"/>
              </a:rPr>
              <a:t>Đầu tiên, Vốn chủa chính mình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444444"/>
                </a:solidFill>
                <a:latin typeface="+mj-lt"/>
              </a:rPr>
              <a:t>Huy động từ gia đình, người thân, bạn bè </a:t>
            </a:r>
          </a:p>
          <a:p>
            <a:pPr lvl="1">
              <a:buFont typeface="Tw Cen MT" panose="020B0602020104020603" pitchFamily="34" charset="0"/>
              <a:buChar char="×"/>
            </a:pPr>
            <a:r>
              <a:rPr lang="en-US">
                <a:solidFill>
                  <a:srgbClr val="444444"/>
                </a:solidFill>
                <a:latin typeface="+mj-lt"/>
              </a:rPr>
              <a:t>Vay vốn ngân hàng</a:t>
            </a:r>
            <a:endParaRPr lang="en-US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9662AD5-7697-5A89-7FFF-C41105C2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350" y="3969"/>
            <a:ext cx="9906000" cy="111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latin typeface="Bahnschrift" panose="020B0502040204020203" pitchFamily="34" charset="0"/>
              </a:rPr>
              <a:t>VI. Khởi Nghiệp</a:t>
            </a:r>
          </a:p>
        </p:txBody>
      </p:sp>
    </p:spTree>
    <p:extLst>
      <p:ext uri="{BB962C8B-B14F-4D97-AF65-F5344CB8AC3E}">
        <p14:creationId xmlns:p14="http://schemas.microsoft.com/office/powerpoint/2010/main" val="1886328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0E1F4E-62C1-FBDA-B5C7-472D806A3611}"/>
              </a:ext>
            </a:extLst>
          </p:cNvPr>
          <p:cNvSpPr txBox="1">
            <a:spLocks/>
          </p:cNvSpPr>
          <p:nvPr/>
        </p:nvSpPr>
        <p:spPr>
          <a:xfrm>
            <a:off x="3108960" y="1122363"/>
            <a:ext cx="7559039" cy="302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/>
              <a:t>Thank you for your Attention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1383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3" name="Rectangle 24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24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FE0F71-E478-6FEA-F5B7-FAC2CA39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Nội dung chính 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ontent Placeholder 2">
            <a:extLst>
              <a:ext uri="{FF2B5EF4-FFF2-40B4-BE49-F238E27FC236}">
                <a16:creationId xmlns:a16="http://schemas.microsoft.com/office/drawing/2014/main" id="{6EE8CC06-7543-AEEB-C882-496AE637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375" y="1716610"/>
            <a:ext cx="5751237" cy="4229101"/>
          </a:xfrm>
        </p:spPr>
        <p:txBody>
          <a:bodyPr anchor="ctr">
            <a:normAutofit lnSpcReduction="1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200"/>
              <a:t>Tổng quan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/>
              <a:t>Phân tích &amp; Thiết kế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/>
              <a:t>Hiện thực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/>
              <a:t>Kiểm thử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/>
              <a:t>Kết luận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/>
              <a:t>Khởi nghiệp</a:t>
            </a:r>
          </a:p>
          <a:p>
            <a:endParaRPr lang="en-US" sz="3200"/>
          </a:p>
          <a:p>
            <a:endParaRPr lang="en-US" sz="320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27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99849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0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9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1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16" name="Rectangle 215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7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20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22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3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4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5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6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7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8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9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0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1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2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3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4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5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6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7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8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9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0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1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34F013-F714-A330-8FF8-BC17C047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I. Tổng quan</a:t>
            </a:r>
          </a:p>
        </p:txBody>
      </p:sp>
    </p:spTree>
    <p:extLst>
      <p:ext uri="{BB962C8B-B14F-4D97-AF65-F5344CB8AC3E}">
        <p14:creationId xmlns:p14="http://schemas.microsoft.com/office/powerpoint/2010/main" val="298557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75B97A-3836-A36D-4051-8FE4640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4232"/>
            <a:ext cx="9906000" cy="799073"/>
          </a:xfrm>
        </p:spPr>
        <p:txBody>
          <a:bodyPr>
            <a:normAutofit/>
          </a:bodyPr>
          <a:lstStyle/>
          <a:p>
            <a:r>
              <a:rPr lang="en-US" sz="4000" b="1"/>
              <a:t>I. Tổng Quan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53915E23-854C-94FE-7A68-D283455A5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055070"/>
              </p:ext>
            </p:extLst>
          </p:nvPr>
        </p:nvGraphicFramePr>
        <p:xfrm>
          <a:off x="1544637" y="1435101"/>
          <a:ext cx="9574212" cy="4511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CC747D-CC2E-F2AD-E7AC-12E1C8E312E2}"/>
              </a:ext>
            </a:extLst>
          </p:cNvPr>
          <p:cNvSpPr txBox="1"/>
          <p:nvPr/>
        </p:nvSpPr>
        <p:spPr>
          <a:xfrm>
            <a:off x="1519236" y="636588"/>
            <a:ext cx="951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1. Mục tiêu</a:t>
            </a:r>
          </a:p>
        </p:txBody>
      </p:sp>
    </p:spTree>
    <p:extLst>
      <p:ext uri="{BB962C8B-B14F-4D97-AF65-F5344CB8AC3E}">
        <p14:creationId xmlns:p14="http://schemas.microsoft.com/office/powerpoint/2010/main" val="2929447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4AB1B-54E9-A0AE-F69E-E3D001742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13" y="2105196"/>
            <a:ext cx="4954586" cy="4259261"/>
          </a:xfrm>
        </p:spPr>
        <p:txBody>
          <a:bodyPr>
            <a:no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800100" algn="l"/>
              </a:tabLst>
            </a:pPr>
            <a:r>
              <a:rPr lang="en-US" sz="3000">
                <a:effectLst/>
                <a:latin typeface="+mj-lt"/>
                <a:ea typeface="Times New Roman" panose="02020603050405020304" pitchFamily="18" charset="0"/>
              </a:rPr>
              <a:t>Ứng dụng hỗ trợ cho người quản lí :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sz="3000">
                <a:latin typeface="+mj-lt"/>
                <a:ea typeface="Times New Roman" panose="02020603050405020304" pitchFamily="18" charset="0"/>
              </a:rPr>
              <a:t>Q</a:t>
            </a:r>
            <a:r>
              <a:rPr lang="en-US" sz="3000">
                <a:effectLst/>
                <a:latin typeface="+mj-lt"/>
                <a:ea typeface="Times New Roman" panose="02020603050405020304" pitchFamily="18" charset="0"/>
              </a:rPr>
              <a:t>uản lí nhân viên.</a:t>
            </a:r>
            <a:endParaRPr lang="en-US" sz="3000">
              <a:latin typeface="+mj-lt"/>
              <a:ea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sz="3000">
                <a:effectLst/>
                <a:latin typeface="+mj-lt"/>
                <a:ea typeface="Times New Roman" panose="02020603050405020304" pitchFamily="18" charset="0"/>
              </a:rPr>
              <a:t>Quản lí sản phẩm.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sz="3000">
                <a:latin typeface="+mj-lt"/>
                <a:ea typeface="Times New Roman" panose="02020603050405020304" pitchFamily="18" charset="0"/>
              </a:rPr>
              <a:t>Quản lí nhà cung cấp.</a:t>
            </a:r>
            <a:endParaRPr lang="en-US" sz="3000">
              <a:effectLst/>
              <a:latin typeface="+mj-lt"/>
              <a:ea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r>
              <a:rPr lang="en-US" sz="3000">
                <a:effectLst/>
                <a:latin typeface="+mj-lt"/>
                <a:ea typeface="Times New Roman" panose="02020603050405020304" pitchFamily="18" charset="0"/>
              </a:rPr>
              <a:t>Giúp cho quản lí có thể thống kê.</a:t>
            </a:r>
            <a:endParaRPr lang="en-US" sz="300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B1C0CA-A359-0625-DA22-43775B21DA36}"/>
              </a:ext>
            </a:extLst>
          </p:cNvPr>
          <p:cNvSpPr txBox="1">
            <a:spLocks/>
          </p:cNvSpPr>
          <p:nvPr/>
        </p:nvSpPr>
        <p:spPr>
          <a:xfrm>
            <a:off x="1208881" y="263525"/>
            <a:ext cx="9906000" cy="799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/>
              <a:t>I. Tổng Quan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0B650-5F81-EC46-8102-F6A4E9D9F060}"/>
              </a:ext>
            </a:extLst>
          </p:cNvPr>
          <p:cNvSpPr txBox="1"/>
          <p:nvPr/>
        </p:nvSpPr>
        <p:spPr>
          <a:xfrm>
            <a:off x="1562540" y="1003031"/>
            <a:ext cx="9517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3. Yêu cầu chức năng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FC49E-D0D9-01A6-1360-F5CCE82873C2}"/>
              </a:ext>
            </a:extLst>
          </p:cNvPr>
          <p:cNvSpPr txBox="1"/>
          <p:nvPr/>
        </p:nvSpPr>
        <p:spPr>
          <a:xfrm>
            <a:off x="6253162" y="2105196"/>
            <a:ext cx="5187948" cy="4319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800100" algn="l"/>
              </a:tabLst>
            </a:pPr>
            <a:r>
              <a:rPr lang="en-US" sz="3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>
                <a:effectLst/>
                <a:latin typeface="+mj-lt"/>
                <a:ea typeface="Times New Roman" panose="02020603050405020304" pitchFamily="18" charset="0"/>
              </a:rPr>
              <a:t>Ứng dụng hỗ trợ cho nhân viên bán hàng : 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3000">
                <a:effectLst/>
                <a:latin typeface="+mj-lt"/>
                <a:ea typeface="Times New Roman" panose="02020603050405020304" pitchFamily="18" charset="0"/>
              </a:rPr>
              <a:t>Quản lí khách hàng. 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3000">
                <a:latin typeface="+mj-lt"/>
                <a:ea typeface="Times New Roman" panose="02020603050405020304" pitchFamily="18" charset="0"/>
              </a:rPr>
              <a:t>P</a:t>
            </a:r>
            <a:r>
              <a:rPr lang="en-US" sz="3000">
                <a:effectLst/>
                <a:latin typeface="+mj-lt"/>
                <a:ea typeface="Times New Roman" panose="02020603050405020304" pitchFamily="18" charset="0"/>
              </a:rPr>
              <a:t>hải tạo lập được các loại hóa đơn.</a:t>
            </a: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sz="3000">
                <a:effectLst/>
                <a:latin typeface="+mj-lt"/>
                <a:ea typeface="Times New Roman" panose="02020603050405020304" pitchFamily="18" charset="0"/>
              </a:rPr>
              <a:t>Nhân viên cũng có thể xem thống kê.</a:t>
            </a:r>
            <a:endParaRPr lang="en-US" sz="3000">
              <a:effectLst/>
              <a:latin typeface="+mj-lt"/>
              <a:ea typeface="Calibri" panose="020F0502020204030204" pitchFamily="34" charset="0"/>
            </a:endParaRPr>
          </a:p>
          <a:p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55030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C07D-4A7D-6AB9-08B6-677841AE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038" y="1589597"/>
            <a:ext cx="8300429" cy="4827078"/>
          </a:xfrm>
        </p:spPr>
        <p:txBody>
          <a:bodyPr anchor="t">
            <a:no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US" sz="3600">
                <a:effectLst/>
                <a:latin typeface="+mj-lt"/>
                <a:ea typeface="Times New Roman" panose="02020603050405020304" pitchFamily="18" charset="0"/>
              </a:rPr>
              <a:t>Hệ thống đăng nhập an toàn và bảo mật sử dụng database SQL Server.</a:t>
            </a:r>
            <a:endParaRPr lang="en-US" sz="3600">
              <a:effectLst/>
              <a:latin typeface="+mj-lt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US" sz="3600">
                <a:effectLst/>
                <a:latin typeface="+mj-lt"/>
                <a:ea typeface="Times New Roman" panose="02020603050405020304" pitchFamily="18" charset="0"/>
              </a:rPr>
              <a:t>Giao diện phần mềm đơn giản, thân thiện, dễ dùng.</a:t>
            </a:r>
            <a:endParaRPr lang="en-US" sz="3600">
              <a:effectLst/>
              <a:latin typeface="+mj-lt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US" sz="3600">
                <a:effectLst/>
                <a:latin typeface="+mj-lt"/>
                <a:ea typeface="Times New Roman" panose="02020603050405020304" pitchFamily="18" charset="0"/>
              </a:rPr>
              <a:t>Đảm bảo tính bảo mật.</a:t>
            </a:r>
            <a:endParaRPr lang="en-US" sz="3600">
              <a:effectLst/>
              <a:latin typeface="+mj-lt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00100" algn="l"/>
              </a:tabLst>
            </a:pPr>
            <a:r>
              <a:rPr lang="en-US" sz="3600">
                <a:effectLst/>
                <a:latin typeface="+mj-lt"/>
                <a:ea typeface="Times New Roman" panose="02020603050405020304" pitchFamily="18" charset="0"/>
              </a:rPr>
              <a:t>Chức năng tìm kiếm đa dạng, dễ dàng.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800100" algn="l"/>
              </a:tabLst>
            </a:pPr>
            <a:r>
              <a:rPr lang="en-US" sz="3600">
                <a:latin typeface="+mj-lt"/>
                <a:ea typeface="Calibri" panose="020F0502020204030204" pitchFamily="34" charset="0"/>
              </a:rPr>
              <a:t>…</a:t>
            </a:r>
            <a:endParaRPr lang="en-US" sz="3600">
              <a:effectLst/>
              <a:latin typeface="+mj-lt"/>
              <a:ea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EE1B4A7-02B2-8BDA-0639-A6AC6591AFA1}"/>
              </a:ext>
            </a:extLst>
          </p:cNvPr>
          <p:cNvSpPr txBox="1">
            <a:spLocks/>
          </p:cNvSpPr>
          <p:nvPr/>
        </p:nvSpPr>
        <p:spPr>
          <a:xfrm>
            <a:off x="1084263" y="89412"/>
            <a:ext cx="9906000" cy="79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/>
              <a:t>I. Tổng Quan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22C1D-FA0B-5EE0-2A34-1E8206562391}"/>
              </a:ext>
            </a:extLst>
          </p:cNvPr>
          <p:cNvSpPr txBox="1"/>
          <p:nvPr/>
        </p:nvSpPr>
        <p:spPr>
          <a:xfrm>
            <a:off x="1473200" y="808177"/>
            <a:ext cx="9517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2. Yêu cầu phi chức năng</a:t>
            </a:r>
          </a:p>
        </p:txBody>
      </p:sp>
    </p:spTree>
    <p:extLst>
      <p:ext uri="{BB962C8B-B14F-4D97-AF65-F5344CB8AC3E}">
        <p14:creationId xmlns:p14="http://schemas.microsoft.com/office/powerpoint/2010/main" val="2752114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9C022F-57AE-B76E-C3A6-936C3029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937" y="388654"/>
            <a:ext cx="9158013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Quy trình nghiệp vụ tạo hóa đơn và thanh toán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4F25D2-EA70-0462-6151-5C8FE4C18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5339"/>
              </p:ext>
            </p:extLst>
          </p:nvPr>
        </p:nvGraphicFramePr>
        <p:xfrm>
          <a:off x="-266096" y="1577976"/>
          <a:ext cx="12724191" cy="5105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4886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80" name="Rectangle 17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1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8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8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7EF317-5450-7B55-FBED-E4CAD749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II. Phân tích &amp; Thiết kế</a:t>
            </a:r>
          </a:p>
        </p:txBody>
      </p:sp>
    </p:spTree>
    <p:extLst>
      <p:ext uri="{BB962C8B-B14F-4D97-AF65-F5344CB8AC3E}">
        <p14:creationId xmlns:p14="http://schemas.microsoft.com/office/powerpoint/2010/main" val="32027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1055</TotalTime>
  <Words>886</Words>
  <Application>Microsoft Office PowerPoint</Application>
  <PresentationFormat>Widescreen</PresentationFormat>
  <Paragraphs>116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Bahnschrift</vt:lpstr>
      <vt:lpstr>Calibri</vt:lpstr>
      <vt:lpstr>Symbol</vt:lpstr>
      <vt:lpstr>Times New Roman</vt:lpstr>
      <vt:lpstr>Tw Cen MT</vt:lpstr>
      <vt:lpstr>Wingdings</vt:lpstr>
      <vt:lpstr>Circuit</vt:lpstr>
      <vt:lpstr>Báo Cáo đồ án Môn  PHÁT TRIỂN ỨNG DỤNG </vt:lpstr>
      <vt:lpstr>Danh sách các thành Viên nhóm 1</vt:lpstr>
      <vt:lpstr>Nội dung chính </vt:lpstr>
      <vt:lpstr>I. Tổng quan</vt:lpstr>
      <vt:lpstr>I. Tổng Quan</vt:lpstr>
      <vt:lpstr>PowerPoint Presentation</vt:lpstr>
      <vt:lpstr>PowerPoint Presentation</vt:lpstr>
      <vt:lpstr>Quy trình nghiệp vụ tạo hóa đơn và thanh toán</vt:lpstr>
      <vt:lpstr>II. Phân tích &amp; Thiết kế</vt:lpstr>
      <vt:lpstr>II. Phân tích &amp; Thiết kế</vt:lpstr>
      <vt:lpstr>II. Phân tích &amp; Thiết kế</vt:lpstr>
      <vt:lpstr>II. Phân tích &amp; Thiết kế</vt:lpstr>
      <vt:lpstr>II. Phân tích &amp; Thiết kế</vt:lpstr>
      <vt:lpstr>PowerPoint Presentation</vt:lpstr>
      <vt:lpstr>PowerPoint Presentation</vt:lpstr>
      <vt:lpstr>PowerPoint Presentation</vt:lpstr>
      <vt:lpstr>III. Hiện thực</vt:lpstr>
      <vt:lpstr>iii. Hiện thực</vt:lpstr>
      <vt:lpstr>iii. Hiện thực</vt:lpstr>
      <vt:lpstr>iii. Hiện thực</vt:lpstr>
      <vt:lpstr>IV. Kiểm Thử</vt:lpstr>
      <vt:lpstr>IV. Kiểm thử</vt:lpstr>
      <vt:lpstr>V. KẾT Luận</vt:lpstr>
      <vt:lpstr>PowerPoint Presentation</vt:lpstr>
      <vt:lpstr>PowerPoint Presentation</vt:lpstr>
      <vt:lpstr>VI. Khởi Nghiệp</vt:lpstr>
      <vt:lpstr>VI. Khởi Nghiệp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 PHÁT TRIỂN ỨNG DỤNG</dc:title>
  <dc:creator>Võ Hồng Phúc</dc:creator>
  <cp:lastModifiedBy>Võ Hồng Phúc</cp:lastModifiedBy>
  <cp:revision>34</cp:revision>
  <dcterms:created xsi:type="dcterms:W3CDTF">2022-12-09T13:05:45Z</dcterms:created>
  <dcterms:modified xsi:type="dcterms:W3CDTF">2022-12-14T09:59:57Z</dcterms:modified>
</cp:coreProperties>
</file>