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media/image13.jpg" ContentType="image/png"/>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101"/>
  </p:notesMasterIdLst>
  <p:sldIdLst>
    <p:sldId id="256" r:id="rId2"/>
    <p:sldId id="259" r:id="rId3"/>
    <p:sldId id="261" r:id="rId4"/>
    <p:sldId id="257" r:id="rId5"/>
    <p:sldId id="285" r:id="rId6"/>
    <p:sldId id="262" r:id="rId7"/>
    <p:sldId id="286" r:id="rId8"/>
    <p:sldId id="287" r:id="rId9"/>
    <p:sldId id="288" r:id="rId10"/>
    <p:sldId id="289" r:id="rId11"/>
    <p:sldId id="290" r:id="rId12"/>
    <p:sldId id="292" r:id="rId13"/>
    <p:sldId id="293" r:id="rId14"/>
    <p:sldId id="291" r:id="rId15"/>
    <p:sldId id="294" r:id="rId16"/>
    <p:sldId id="295" r:id="rId17"/>
    <p:sldId id="296" r:id="rId18"/>
    <p:sldId id="297" r:id="rId19"/>
    <p:sldId id="298" r:id="rId20"/>
    <p:sldId id="299" r:id="rId21"/>
    <p:sldId id="300" r:id="rId22"/>
    <p:sldId id="302" r:id="rId23"/>
    <p:sldId id="301" r:id="rId24"/>
    <p:sldId id="303" r:id="rId25"/>
    <p:sldId id="304" r:id="rId26"/>
    <p:sldId id="305" r:id="rId27"/>
    <p:sldId id="308" r:id="rId28"/>
    <p:sldId id="307" r:id="rId29"/>
    <p:sldId id="309" r:id="rId30"/>
    <p:sldId id="310" r:id="rId31"/>
    <p:sldId id="311" r:id="rId32"/>
    <p:sldId id="312" r:id="rId33"/>
    <p:sldId id="313" r:id="rId34"/>
    <p:sldId id="315" r:id="rId35"/>
    <p:sldId id="314" r:id="rId36"/>
    <p:sldId id="316" r:id="rId37"/>
    <p:sldId id="317" r:id="rId38"/>
    <p:sldId id="318" r:id="rId39"/>
    <p:sldId id="319" r:id="rId40"/>
    <p:sldId id="327" r:id="rId41"/>
    <p:sldId id="320" r:id="rId42"/>
    <p:sldId id="328" r:id="rId43"/>
    <p:sldId id="321" r:id="rId44"/>
    <p:sldId id="322" r:id="rId45"/>
    <p:sldId id="323" r:id="rId46"/>
    <p:sldId id="329" r:id="rId47"/>
    <p:sldId id="324" r:id="rId48"/>
    <p:sldId id="325" r:id="rId49"/>
    <p:sldId id="326" r:id="rId50"/>
    <p:sldId id="330" r:id="rId51"/>
    <p:sldId id="331" r:id="rId52"/>
    <p:sldId id="260" r:id="rId53"/>
    <p:sldId id="332" r:id="rId54"/>
    <p:sldId id="335" r:id="rId55"/>
    <p:sldId id="333" r:id="rId56"/>
    <p:sldId id="336" r:id="rId57"/>
    <p:sldId id="338" r:id="rId58"/>
    <p:sldId id="339" r:id="rId59"/>
    <p:sldId id="340" r:id="rId60"/>
    <p:sldId id="347" r:id="rId61"/>
    <p:sldId id="348" r:id="rId62"/>
    <p:sldId id="351" r:id="rId63"/>
    <p:sldId id="352" r:id="rId64"/>
    <p:sldId id="353" r:id="rId65"/>
    <p:sldId id="354" r:id="rId66"/>
    <p:sldId id="355" r:id="rId67"/>
    <p:sldId id="356" r:id="rId68"/>
    <p:sldId id="357" r:id="rId69"/>
    <p:sldId id="358" r:id="rId70"/>
    <p:sldId id="341" r:id="rId71"/>
    <p:sldId id="342" r:id="rId72"/>
    <p:sldId id="343" r:id="rId73"/>
    <p:sldId id="359" r:id="rId74"/>
    <p:sldId id="344" r:id="rId75"/>
    <p:sldId id="345" r:id="rId76"/>
    <p:sldId id="346" r:id="rId77"/>
    <p:sldId id="337" r:id="rId78"/>
    <p:sldId id="370" r:id="rId79"/>
    <p:sldId id="371" r:id="rId80"/>
    <p:sldId id="360" r:id="rId81"/>
    <p:sldId id="361" r:id="rId82"/>
    <p:sldId id="362" r:id="rId83"/>
    <p:sldId id="363" r:id="rId84"/>
    <p:sldId id="364" r:id="rId85"/>
    <p:sldId id="365" r:id="rId86"/>
    <p:sldId id="366" r:id="rId87"/>
    <p:sldId id="367" r:id="rId88"/>
    <p:sldId id="368" r:id="rId89"/>
    <p:sldId id="369" r:id="rId90"/>
    <p:sldId id="372" r:id="rId91"/>
    <p:sldId id="373" r:id="rId92"/>
    <p:sldId id="334" r:id="rId93"/>
    <p:sldId id="376" r:id="rId94"/>
    <p:sldId id="377" r:id="rId95"/>
    <p:sldId id="374" r:id="rId96"/>
    <p:sldId id="378" r:id="rId97"/>
    <p:sldId id="379" r:id="rId98"/>
    <p:sldId id="380" r:id="rId99"/>
    <p:sldId id="279" r:id="rId100"/>
  </p:sldIdLst>
  <p:sldSz cx="9144000" cy="5143500" type="screen16x9"/>
  <p:notesSz cx="6858000" cy="9144000"/>
  <p:embeddedFontLst>
    <p:embeddedFont>
      <p:font typeface="Hind" panose="020B0604020202020204" charset="0"/>
      <p:regular r:id="rId102"/>
      <p:bold r:id="rId103"/>
    </p:embeddedFont>
    <p:embeddedFont>
      <p:font typeface="Calibri" panose="020F0502020204030204" pitchFamily="34" charset="0"/>
      <p:regular r:id="rId104"/>
      <p:bold r:id="rId105"/>
      <p:italic r:id="rId106"/>
      <p:boldItalic r:id="rId10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F503D1-F4F3-4830-B1C9-7DD09B14CE63}">
  <a:tblStyle styleId="{5FF503D1-F4F3-4830-B1C9-7DD09B14CE63}"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8" d="100"/>
          <a:sy n="98" d="100"/>
        </p:scale>
        <p:origin x="41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font" Target="fonts/font6.fntdata"/><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font" Target="fonts/font1.fntdata"/><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font" Target="fonts/font2.fntdata"/><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font" Target="fonts/font5.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font" Target="fonts/font3.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font" Target="fonts/font4.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20068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01129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96739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93120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96124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00645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53355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69675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34193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199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65867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31784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16236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27196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24061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35793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16357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85676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36669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2305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22726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12544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68538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25188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08154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95499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39798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78521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05879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79793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21242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264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0272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023595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759047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01324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910503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002489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38066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1760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12276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492139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325678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308546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269765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694435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070587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57623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370003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9839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46573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843242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024534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018715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131063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80714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419516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612790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599004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79470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319820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349721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850748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445185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867061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944346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854162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931926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564654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257464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48133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147550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9411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310340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507067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0021849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218664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455267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98835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581036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173157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6588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73629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3037251"/>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072483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374370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653431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484977"/>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2662984"/>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715025"/>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7906398"/>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318388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328150" y="1991825"/>
            <a:ext cx="44877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600"/>
              <a:buNone/>
              <a:defRPr sz="46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1" name="Google Shape;11;p2"/>
          <p:cNvSpPr/>
          <p:nvPr/>
        </p:nvSpPr>
        <p:spPr>
          <a:xfrm rot="5400000" flipH="1">
            <a:off x="6177275" y="-42338"/>
            <a:ext cx="3688200" cy="2246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 name="Google Shape;12;p2"/>
          <p:cNvSpPr/>
          <p:nvPr/>
        </p:nvSpPr>
        <p:spPr>
          <a:xfrm rot="5400000" flipH="1">
            <a:off x="-698074" y="3247200"/>
            <a:ext cx="3573900" cy="21771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 name="Google Shape;13;p2"/>
          <p:cNvSpPr/>
          <p:nvPr/>
        </p:nvSpPr>
        <p:spPr>
          <a:xfrm rot="-5400000" flipH="1">
            <a:off x="-428544" y="2831032"/>
            <a:ext cx="2195100" cy="13380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 name="Google Shape;14;p2"/>
          <p:cNvSpPr/>
          <p:nvPr/>
        </p:nvSpPr>
        <p:spPr>
          <a:xfrm rot="-5400000" flipH="1">
            <a:off x="563748" y="2068298"/>
            <a:ext cx="1518900" cy="9255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 name="Google Shape;15;p2"/>
          <p:cNvSpPr/>
          <p:nvPr/>
        </p:nvSpPr>
        <p:spPr>
          <a:xfrm rot="5400000">
            <a:off x="-253698" y="2260564"/>
            <a:ext cx="1297200" cy="7899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 name="Google Shape;16;p2"/>
          <p:cNvSpPr/>
          <p:nvPr/>
        </p:nvSpPr>
        <p:spPr>
          <a:xfrm rot="-5400000">
            <a:off x="-192598" y="1950593"/>
            <a:ext cx="985800" cy="6006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 name="Google Shape;17;p2"/>
          <p:cNvSpPr/>
          <p:nvPr/>
        </p:nvSpPr>
        <p:spPr>
          <a:xfrm rot="5400000" flipH="1">
            <a:off x="7217675" y="1270025"/>
            <a:ext cx="2394600" cy="14589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 name="Google Shape;18;p2"/>
          <p:cNvSpPr/>
          <p:nvPr/>
        </p:nvSpPr>
        <p:spPr>
          <a:xfrm rot="-5400000">
            <a:off x="7922499" y="2744289"/>
            <a:ext cx="1518600" cy="9255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 name="Google Shape;19;p2"/>
          <p:cNvSpPr/>
          <p:nvPr/>
        </p:nvSpPr>
        <p:spPr>
          <a:xfrm rot="-5400000" flipH="1">
            <a:off x="7315902" y="2802275"/>
            <a:ext cx="1027800" cy="6261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 name="Google Shape;20;p2"/>
          <p:cNvSpPr/>
          <p:nvPr/>
        </p:nvSpPr>
        <p:spPr>
          <a:xfrm rot="-5400000" flipH="1">
            <a:off x="6337825" y="578875"/>
            <a:ext cx="1520100" cy="9261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1"/>
        <p:cNvGrpSpPr/>
        <p:nvPr/>
      </p:nvGrpSpPr>
      <p:grpSpPr>
        <a:xfrm>
          <a:off x="0" y="0"/>
          <a:ext cx="0" cy="0"/>
          <a:chOff x="0" y="0"/>
          <a:chExt cx="0" cy="0"/>
        </a:xfrm>
      </p:grpSpPr>
      <p:sp>
        <p:nvSpPr>
          <p:cNvPr id="22" name="Google Shape;22;p3"/>
          <p:cNvSpPr txBox="1">
            <a:spLocks noGrp="1"/>
          </p:cNvSpPr>
          <p:nvPr>
            <p:ph type="ctrTitle"/>
          </p:nvPr>
        </p:nvSpPr>
        <p:spPr>
          <a:xfrm>
            <a:off x="2647900" y="1659550"/>
            <a:ext cx="38481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3" name="Google Shape;23;p3"/>
          <p:cNvSpPr txBox="1">
            <a:spLocks noGrp="1"/>
          </p:cNvSpPr>
          <p:nvPr>
            <p:ph type="subTitle" idx="1"/>
          </p:nvPr>
        </p:nvSpPr>
        <p:spPr>
          <a:xfrm>
            <a:off x="2647975" y="2763850"/>
            <a:ext cx="38481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33CCFF"/>
              </a:buClr>
              <a:buSzPts val="1800"/>
              <a:buNone/>
              <a:defRPr sz="1800">
                <a:solidFill>
                  <a:srgbClr val="33CCFF"/>
                </a:solidFill>
              </a:defRPr>
            </a:lvl1pPr>
            <a:lvl2pPr lvl="1" algn="ctr" rtl="0">
              <a:spcBef>
                <a:spcPts val="0"/>
              </a:spcBef>
              <a:spcAft>
                <a:spcPts val="0"/>
              </a:spcAft>
              <a:buClr>
                <a:srgbClr val="33CCFF"/>
              </a:buClr>
              <a:buSzPts val="1800"/>
              <a:buNone/>
              <a:defRPr sz="1800">
                <a:solidFill>
                  <a:srgbClr val="33CCFF"/>
                </a:solidFill>
              </a:defRPr>
            </a:lvl2pPr>
            <a:lvl3pPr lvl="2" algn="ctr" rtl="0">
              <a:spcBef>
                <a:spcPts val="0"/>
              </a:spcBef>
              <a:spcAft>
                <a:spcPts val="0"/>
              </a:spcAft>
              <a:buClr>
                <a:srgbClr val="33CCFF"/>
              </a:buClr>
              <a:buSzPts val="1800"/>
              <a:buNone/>
              <a:defRPr sz="1800">
                <a:solidFill>
                  <a:srgbClr val="33CCFF"/>
                </a:solidFill>
              </a:defRPr>
            </a:lvl3pPr>
            <a:lvl4pPr lvl="3" algn="ctr" rtl="0">
              <a:spcBef>
                <a:spcPts val="0"/>
              </a:spcBef>
              <a:spcAft>
                <a:spcPts val="0"/>
              </a:spcAft>
              <a:buClr>
                <a:srgbClr val="33CCFF"/>
              </a:buClr>
              <a:buSzPts val="1800"/>
              <a:buNone/>
              <a:defRPr sz="1800">
                <a:solidFill>
                  <a:srgbClr val="33CCFF"/>
                </a:solidFill>
              </a:defRPr>
            </a:lvl4pPr>
            <a:lvl5pPr lvl="4" algn="ctr" rtl="0">
              <a:spcBef>
                <a:spcPts val="0"/>
              </a:spcBef>
              <a:spcAft>
                <a:spcPts val="0"/>
              </a:spcAft>
              <a:buClr>
                <a:srgbClr val="33CCFF"/>
              </a:buClr>
              <a:buSzPts val="1800"/>
              <a:buNone/>
              <a:defRPr sz="1800">
                <a:solidFill>
                  <a:srgbClr val="33CCFF"/>
                </a:solidFill>
              </a:defRPr>
            </a:lvl5pPr>
            <a:lvl6pPr lvl="5" algn="ctr" rtl="0">
              <a:spcBef>
                <a:spcPts val="0"/>
              </a:spcBef>
              <a:spcAft>
                <a:spcPts val="0"/>
              </a:spcAft>
              <a:buClr>
                <a:srgbClr val="33CCFF"/>
              </a:buClr>
              <a:buSzPts val="1800"/>
              <a:buNone/>
              <a:defRPr sz="1800">
                <a:solidFill>
                  <a:srgbClr val="33CCFF"/>
                </a:solidFill>
              </a:defRPr>
            </a:lvl6pPr>
            <a:lvl7pPr lvl="6" algn="ctr" rtl="0">
              <a:spcBef>
                <a:spcPts val="0"/>
              </a:spcBef>
              <a:spcAft>
                <a:spcPts val="0"/>
              </a:spcAft>
              <a:buClr>
                <a:srgbClr val="33CCFF"/>
              </a:buClr>
              <a:buSzPts val="1800"/>
              <a:buNone/>
              <a:defRPr sz="1800">
                <a:solidFill>
                  <a:srgbClr val="33CCFF"/>
                </a:solidFill>
              </a:defRPr>
            </a:lvl7pPr>
            <a:lvl8pPr lvl="7" algn="ctr" rtl="0">
              <a:spcBef>
                <a:spcPts val="0"/>
              </a:spcBef>
              <a:spcAft>
                <a:spcPts val="0"/>
              </a:spcAft>
              <a:buClr>
                <a:srgbClr val="33CCFF"/>
              </a:buClr>
              <a:buSzPts val="1800"/>
              <a:buNone/>
              <a:defRPr sz="1800">
                <a:solidFill>
                  <a:srgbClr val="33CCFF"/>
                </a:solidFill>
              </a:defRPr>
            </a:lvl8pPr>
            <a:lvl9pPr lvl="8" algn="ctr" rtl="0">
              <a:spcBef>
                <a:spcPts val="0"/>
              </a:spcBef>
              <a:spcAft>
                <a:spcPts val="0"/>
              </a:spcAft>
              <a:buClr>
                <a:srgbClr val="33CCFF"/>
              </a:buClr>
              <a:buSzPts val="1800"/>
              <a:buNone/>
              <a:defRPr sz="1800">
                <a:solidFill>
                  <a:srgbClr val="33CCFF"/>
                </a:solidFill>
              </a:defRPr>
            </a:lvl9pPr>
          </a:lstStyle>
          <a:p>
            <a:endParaRPr/>
          </a:p>
        </p:txBody>
      </p:sp>
      <p:sp>
        <p:nvSpPr>
          <p:cNvPr id="24" name="Google Shape;24;p3"/>
          <p:cNvSpPr/>
          <p:nvPr/>
        </p:nvSpPr>
        <p:spPr>
          <a:xfrm rot="5400000" flipH="1">
            <a:off x="6177275" y="-42338"/>
            <a:ext cx="3688200" cy="2246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 name="Google Shape;25;p3"/>
          <p:cNvSpPr/>
          <p:nvPr/>
        </p:nvSpPr>
        <p:spPr>
          <a:xfrm rot="5400000" flipH="1">
            <a:off x="-698074" y="3247200"/>
            <a:ext cx="3573900" cy="21771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6" name="Google Shape;26;p3"/>
          <p:cNvSpPr/>
          <p:nvPr/>
        </p:nvSpPr>
        <p:spPr>
          <a:xfrm rot="-5400000" flipH="1">
            <a:off x="-428544" y="2831032"/>
            <a:ext cx="2195100" cy="13380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7" name="Google Shape;27;p3"/>
          <p:cNvSpPr/>
          <p:nvPr/>
        </p:nvSpPr>
        <p:spPr>
          <a:xfrm rot="-5400000" flipH="1">
            <a:off x="563748" y="2068298"/>
            <a:ext cx="1518900" cy="9255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 name="Google Shape;28;p3"/>
          <p:cNvSpPr/>
          <p:nvPr/>
        </p:nvSpPr>
        <p:spPr>
          <a:xfrm rot="5400000">
            <a:off x="-253698" y="2260564"/>
            <a:ext cx="1297200" cy="7899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 name="Google Shape;29;p3"/>
          <p:cNvSpPr/>
          <p:nvPr/>
        </p:nvSpPr>
        <p:spPr>
          <a:xfrm rot="-5400000">
            <a:off x="-192598" y="1950593"/>
            <a:ext cx="985800" cy="6006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 name="Google Shape;30;p3"/>
          <p:cNvSpPr/>
          <p:nvPr/>
        </p:nvSpPr>
        <p:spPr>
          <a:xfrm rot="5400000" flipH="1">
            <a:off x="7217675" y="1270025"/>
            <a:ext cx="2394600" cy="14589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1" name="Google Shape;31;p3"/>
          <p:cNvSpPr/>
          <p:nvPr/>
        </p:nvSpPr>
        <p:spPr>
          <a:xfrm rot="-5400000">
            <a:off x="7922499" y="2744289"/>
            <a:ext cx="1518600" cy="9255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2" name="Google Shape;32;p3"/>
          <p:cNvSpPr/>
          <p:nvPr/>
        </p:nvSpPr>
        <p:spPr>
          <a:xfrm rot="-5400000" flipH="1">
            <a:off x="7315902" y="2802275"/>
            <a:ext cx="1027800" cy="6261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3" name="Google Shape;33;p3"/>
          <p:cNvSpPr/>
          <p:nvPr/>
        </p:nvSpPr>
        <p:spPr>
          <a:xfrm rot="-5400000" flipH="1">
            <a:off x="6337825" y="578875"/>
            <a:ext cx="1520100" cy="9261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34"/>
        <p:cNvGrpSpPr/>
        <p:nvPr/>
      </p:nvGrpSpPr>
      <p:grpSpPr>
        <a:xfrm>
          <a:off x="0" y="0"/>
          <a:ext cx="0" cy="0"/>
          <a:chOff x="0" y="0"/>
          <a:chExt cx="0" cy="0"/>
        </a:xfrm>
      </p:grpSpPr>
      <p:sp>
        <p:nvSpPr>
          <p:cNvPr id="35" name="Google Shape;35;p4"/>
          <p:cNvSpPr txBox="1">
            <a:spLocks noGrp="1"/>
          </p:cNvSpPr>
          <p:nvPr>
            <p:ph type="body" idx="1"/>
          </p:nvPr>
        </p:nvSpPr>
        <p:spPr>
          <a:xfrm>
            <a:off x="2225675" y="2161800"/>
            <a:ext cx="4692600" cy="819900"/>
          </a:xfrm>
          <a:prstGeom prst="rect">
            <a:avLst/>
          </a:prstGeom>
        </p:spPr>
        <p:txBody>
          <a:bodyPr spcFirstLastPara="1" wrap="square" lIns="91425" tIns="91425" rIns="91425" bIns="91425" anchor="ctr" anchorCtr="0">
            <a:noAutofit/>
          </a:bodyPr>
          <a:lstStyle>
            <a:lvl1pPr marL="457200" lvl="0" indent="-381000" algn="ctr" rtl="0">
              <a:spcBef>
                <a:spcPts val="600"/>
              </a:spcBef>
              <a:spcAft>
                <a:spcPts val="0"/>
              </a:spcAft>
              <a:buSzPts val="2400"/>
              <a:buChar char="›"/>
              <a:defRPr b="1" i="1"/>
            </a:lvl1pPr>
            <a:lvl2pPr marL="914400" lvl="1" indent="-381000" algn="ctr" rtl="0">
              <a:spcBef>
                <a:spcPts val="0"/>
              </a:spcBef>
              <a:spcAft>
                <a:spcPts val="0"/>
              </a:spcAft>
              <a:buSzPts val="2400"/>
              <a:buChar char="›"/>
              <a:defRPr b="1" i="1"/>
            </a:lvl2pPr>
            <a:lvl3pPr marL="1371600" lvl="2" indent="-381000" algn="ctr" rtl="0">
              <a:spcBef>
                <a:spcPts val="0"/>
              </a:spcBef>
              <a:spcAft>
                <a:spcPts val="0"/>
              </a:spcAft>
              <a:buSzPts val="2400"/>
              <a:buChar char="›"/>
              <a:defRPr b="1" i="1"/>
            </a:lvl3pPr>
            <a:lvl4pPr marL="1828800" lvl="3" indent="-381000" algn="ctr" rtl="0">
              <a:spcBef>
                <a:spcPts val="0"/>
              </a:spcBef>
              <a:spcAft>
                <a:spcPts val="0"/>
              </a:spcAft>
              <a:buSzPts val="2400"/>
              <a:buChar char="›"/>
              <a:defRPr b="1" i="1"/>
            </a:lvl4pPr>
            <a:lvl5pPr marL="2286000" lvl="4" indent="-381000" algn="ctr" rtl="0">
              <a:spcBef>
                <a:spcPts val="0"/>
              </a:spcBef>
              <a:spcAft>
                <a:spcPts val="0"/>
              </a:spcAft>
              <a:buSzPts val="2400"/>
              <a:buChar char="›"/>
              <a:defRPr b="1" i="1"/>
            </a:lvl5pPr>
            <a:lvl6pPr marL="2743200" lvl="5" indent="-381000" algn="ctr" rtl="0">
              <a:spcBef>
                <a:spcPts val="0"/>
              </a:spcBef>
              <a:spcAft>
                <a:spcPts val="0"/>
              </a:spcAft>
              <a:buSzPts val="2400"/>
              <a:buChar char="›"/>
              <a:defRPr b="1" i="1"/>
            </a:lvl6pPr>
            <a:lvl7pPr marL="3200400" lvl="6" indent="-381000" algn="ctr" rtl="0">
              <a:spcBef>
                <a:spcPts val="0"/>
              </a:spcBef>
              <a:spcAft>
                <a:spcPts val="0"/>
              </a:spcAft>
              <a:buSzPts val="2400"/>
              <a:buChar char="›"/>
              <a:defRPr b="1" i="1"/>
            </a:lvl7pPr>
            <a:lvl8pPr marL="3657600" lvl="7" indent="-381000" algn="ctr" rtl="0">
              <a:spcBef>
                <a:spcPts val="0"/>
              </a:spcBef>
              <a:spcAft>
                <a:spcPts val="0"/>
              </a:spcAft>
              <a:buSzPts val="2400"/>
              <a:buChar char="›"/>
              <a:defRPr b="1" i="1"/>
            </a:lvl8pPr>
            <a:lvl9pPr marL="4114800" lvl="8" indent="-381000" algn="ctr">
              <a:spcBef>
                <a:spcPts val="0"/>
              </a:spcBef>
              <a:spcAft>
                <a:spcPts val="0"/>
              </a:spcAft>
              <a:buSzPts val="2400"/>
              <a:buChar char="»"/>
              <a:defRPr b="1" i="1"/>
            </a:lvl9pPr>
          </a:lstStyle>
          <a:p>
            <a:endParaRPr/>
          </a:p>
        </p:txBody>
      </p:sp>
      <p:grpSp>
        <p:nvGrpSpPr>
          <p:cNvPr id="36" name="Google Shape;36;p4"/>
          <p:cNvGrpSpPr/>
          <p:nvPr/>
        </p:nvGrpSpPr>
        <p:grpSpPr>
          <a:xfrm>
            <a:off x="7395202" y="-6"/>
            <a:ext cx="1748884" cy="4013021"/>
            <a:chOff x="7395202" y="-6"/>
            <a:chExt cx="1748884" cy="4013021"/>
          </a:xfrm>
        </p:grpSpPr>
        <p:sp>
          <p:nvSpPr>
            <p:cNvPr id="37" name="Google Shape;37;p4"/>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8" name="Google Shape;38;p4"/>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 name="Google Shape;39;p4"/>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 name="Google Shape;40;p4"/>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 name="Google Shape;41;p4"/>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42" name="Google Shape;42;p4"/>
          <p:cNvSpPr/>
          <p:nvPr/>
        </p:nvSpPr>
        <p:spPr>
          <a:xfrm rot="5400000" flipH="1">
            <a:off x="-479615" y="1845054"/>
            <a:ext cx="2455200" cy="14958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 name="Google Shape;43;p4"/>
          <p:cNvSpPr/>
          <p:nvPr/>
        </p:nvSpPr>
        <p:spPr>
          <a:xfrm rot="5400000">
            <a:off x="-262152" y="1526813"/>
            <a:ext cx="1340700" cy="816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 name="Google Shape;44;p4"/>
          <p:cNvSpPr/>
          <p:nvPr/>
        </p:nvSpPr>
        <p:spPr>
          <a:xfrm rot="-5400000" flipH="1">
            <a:off x="-358985" y="3663619"/>
            <a:ext cx="1838515" cy="1120555"/>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5" name="Google Shape;45;p4"/>
          <p:cNvSpPr/>
          <p:nvPr/>
        </p:nvSpPr>
        <p:spPr>
          <a:xfrm rot="-5400000">
            <a:off x="-199052" y="1206482"/>
            <a:ext cx="1018800" cy="6207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6" name="Google Shape;46;p4"/>
          <p:cNvSpPr/>
          <p:nvPr/>
        </p:nvSpPr>
        <p:spPr>
          <a:xfrm rot="-5400000" flipH="1">
            <a:off x="472234" y="3024661"/>
            <a:ext cx="1272000" cy="7752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7" name="Google Shape;47;p4"/>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8"/>
        <p:cNvGrpSpPr/>
        <p:nvPr/>
      </p:nvGrpSpPr>
      <p:grpSpPr>
        <a:xfrm>
          <a:off x="0" y="0"/>
          <a:ext cx="0" cy="0"/>
          <a:chOff x="0" y="0"/>
          <a:chExt cx="0" cy="0"/>
        </a:xfrm>
      </p:grpSpPr>
      <p:sp>
        <p:nvSpPr>
          <p:cNvPr id="49" name="Google Shape;49;p5"/>
          <p:cNvSpPr txBox="1">
            <a:spLocks noGrp="1"/>
          </p:cNvSpPr>
          <p:nvPr>
            <p:ph type="title"/>
          </p:nvPr>
        </p:nvSpPr>
        <p:spPr>
          <a:xfrm>
            <a:off x="1067088" y="912850"/>
            <a:ext cx="5972100" cy="6360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50" name="Google Shape;50;p5"/>
          <p:cNvSpPr txBox="1">
            <a:spLocks noGrp="1"/>
          </p:cNvSpPr>
          <p:nvPr>
            <p:ph type="body" idx="1"/>
          </p:nvPr>
        </p:nvSpPr>
        <p:spPr>
          <a:xfrm>
            <a:off x="1067088" y="1650548"/>
            <a:ext cx="5972100" cy="27645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51" name="Google Shape;51;p5"/>
          <p:cNvGrpSpPr/>
          <p:nvPr/>
        </p:nvGrpSpPr>
        <p:grpSpPr>
          <a:xfrm>
            <a:off x="7395202" y="-6"/>
            <a:ext cx="1748884" cy="4013021"/>
            <a:chOff x="7395202" y="-6"/>
            <a:chExt cx="1748884" cy="4013021"/>
          </a:xfrm>
        </p:grpSpPr>
        <p:sp>
          <p:nvSpPr>
            <p:cNvPr id="52" name="Google Shape;52;p5"/>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3" name="Google Shape;53;p5"/>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4" name="Google Shape;54;p5"/>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5" name="Google Shape;55;p5"/>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6" name="Google Shape;56;p5"/>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7" name="Google Shape;57;p5"/>
          <p:cNvGrpSpPr/>
          <p:nvPr/>
        </p:nvGrpSpPr>
        <p:grpSpPr>
          <a:xfrm>
            <a:off x="3" y="2738679"/>
            <a:ext cx="722480" cy="2404814"/>
            <a:chOff x="3" y="2750304"/>
            <a:chExt cx="722480" cy="2404814"/>
          </a:xfrm>
        </p:grpSpPr>
        <p:sp>
          <p:nvSpPr>
            <p:cNvPr id="58" name="Google Shape;58;p5"/>
            <p:cNvSpPr/>
            <p:nvPr/>
          </p:nvSpPr>
          <p:spPr>
            <a:xfrm rot="5400000" flipH="1">
              <a:off x="-231667" y="3341328"/>
              <a:ext cx="1185900" cy="7224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9" name="Google Shape;59;p5"/>
            <p:cNvSpPr/>
            <p:nvPr/>
          </p:nvSpPr>
          <p:spPr>
            <a:xfrm rot="5400000">
              <a:off x="-158106" y="3063820"/>
              <a:ext cx="808800" cy="492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0" name="Google Shape;60;p5"/>
            <p:cNvSpPr/>
            <p:nvPr/>
          </p:nvSpPr>
          <p:spPr>
            <a:xfrm rot="-5400000" flipH="1">
              <a:off x="-173395" y="4440518"/>
              <a:ext cx="888000" cy="5412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1" name="Google Shape;61;p5"/>
            <p:cNvSpPr/>
            <p:nvPr/>
          </p:nvSpPr>
          <p:spPr>
            <a:xfrm rot="-5400000">
              <a:off x="-120147" y="2870454"/>
              <a:ext cx="614700" cy="3744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2" name="Google Shape;62;p5"/>
            <p:cNvSpPr/>
            <p:nvPr/>
          </p:nvSpPr>
          <p:spPr>
            <a:xfrm rot="-5400000" flipH="1">
              <a:off x="228056" y="4058304"/>
              <a:ext cx="614400" cy="3744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63" name="Google Shape;63;p5"/>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64"/>
        <p:cNvGrpSpPr/>
        <p:nvPr/>
      </p:nvGrpSpPr>
      <p:grpSpPr>
        <a:xfrm>
          <a:off x="0" y="0"/>
          <a:ext cx="0" cy="0"/>
          <a:chOff x="0" y="0"/>
          <a:chExt cx="0" cy="0"/>
        </a:xfrm>
      </p:grpSpPr>
      <p:sp>
        <p:nvSpPr>
          <p:cNvPr id="65" name="Google Shape;65;p6"/>
          <p:cNvSpPr txBox="1">
            <a:spLocks noGrp="1"/>
          </p:cNvSpPr>
          <p:nvPr>
            <p:ph type="title"/>
          </p:nvPr>
        </p:nvSpPr>
        <p:spPr>
          <a:xfrm>
            <a:off x="1067088" y="912850"/>
            <a:ext cx="5972100" cy="6360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6" name="Google Shape;66;p6"/>
          <p:cNvSpPr txBox="1">
            <a:spLocks noGrp="1"/>
          </p:cNvSpPr>
          <p:nvPr>
            <p:ph type="body" idx="1"/>
          </p:nvPr>
        </p:nvSpPr>
        <p:spPr>
          <a:xfrm>
            <a:off x="1067100" y="1706950"/>
            <a:ext cx="2977800" cy="3218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67" name="Google Shape;67;p6"/>
          <p:cNvSpPr txBox="1">
            <a:spLocks noGrp="1"/>
          </p:cNvSpPr>
          <p:nvPr>
            <p:ph type="body" idx="2"/>
          </p:nvPr>
        </p:nvSpPr>
        <p:spPr>
          <a:xfrm>
            <a:off x="4224149" y="1706950"/>
            <a:ext cx="2977800" cy="3218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grpSp>
        <p:nvGrpSpPr>
          <p:cNvPr id="68" name="Google Shape;68;p6"/>
          <p:cNvGrpSpPr/>
          <p:nvPr/>
        </p:nvGrpSpPr>
        <p:grpSpPr>
          <a:xfrm>
            <a:off x="7395202" y="-6"/>
            <a:ext cx="1748884" cy="4013021"/>
            <a:chOff x="7395202" y="-6"/>
            <a:chExt cx="1748884" cy="4013021"/>
          </a:xfrm>
        </p:grpSpPr>
        <p:sp>
          <p:nvSpPr>
            <p:cNvPr id="69" name="Google Shape;69;p6"/>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0" name="Google Shape;70;p6"/>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1" name="Google Shape;71;p6"/>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2" name="Google Shape;72;p6"/>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3" name="Google Shape;73;p6"/>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74" name="Google Shape;74;p6"/>
          <p:cNvGrpSpPr/>
          <p:nvPr/>
        </p:nvGrpSpPr>
        <p:grpSpPr>
          <a:xfrm>
            <a:off x="3" y="2738679"/>
            <a:ext cx="722480" cy="2404814"/>
            <a:chOff x="3" y="2750304"/>
            <a:chExt cx="722480" cy="2404814"/>
          </a:xfrm>
        </p:grpSpPr>
        <p:sp>
          <p:nvSpPr>
            <p:cNvPr id="75" name="Google Shape;75;p6"/>
            <p:cNvSpPr/>
            <p:nvPr/>
          </p:nvSpPr>
          <p:spPr>
            <a:xfrm rot="5400000" flipH="1">
              <a:off x="-231667" y="3341328"/>
              <a:ext cx="1185900" cy="7224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6" name="Google Shape;76;p6"/>
            <p:cNvSpPr/>
            <p:nvPr/>
          </p:nvSpPr>
          <p:spPr>
            <a:xfrm rot="5400000">
              <a:off x="-158106" y="3063820"/>
              <a:ext cx="808800" cy="492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7" name="Google Shape;77;p6"/>
            <p:cNvSpPr/>
            <p:nvPr/>
          </p:nvSpPr>
          <p:spPr>
            <a:xfrm rot="-5400000" flipH="1">
              <a:off x="-173395" y="4440518"/>
              <a:ext cx="888000" cy="5412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8" name="Google Shape;78;p6"/>
            <p:cNvSpPr/>
            <p:nvPr/>
          </p:nvSpPr>
          <p:spPr>
            <a:xfrm rot="-5400000">
              <a:off x="-120147" y="2870454"/>
              <a:ext cx="614700" cy="3744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9" name="Google Shape;79;p6"/>
            <p:cNvSpPr/>
            <p:nvPr/>
          </p:nvSpPr>
          <p:spPr>
            <a:xfrm rot="-5400000" flipH="1">
              <a:off x="228056" y="4058304"/>
              <a:ext cx="614400" cy="3744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80" name="Google Shape;80;p6"/>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small" type="blank">
  <p:cSld name="BLANK">
    <p:spTree>
      <p:nvGrpSpPr>
        <p:cNvPr id="1" name="Shape 129"/>
        <p:cNvGrpSpPr/>
        <p:nvPr/>
      </p:nvGrpSpPr>
      <p:grpSpPr>
        <a:xfrm>
          <a:off x="0" y="0"/>
          <a:ext cx="0" cy="0"/>
          <a:chOff x="0" y="0"/>
          <a:chExt cx="0" cy="0"/>
        </a:xfrm>
      </p:grpSpPr>
      <p:grpSp>
        <p:nvGrpSpPr>
          <p:cNvPr id="130" name="Google Shape;130;p10"/>
          <p:cNvGrpSpPr/>
          <p:nvPr/>
        </p:nvGrpSpPr>
        <p:grpSpPr>
          <a:xfrm>
            <a:off x="7934863" y="4"/>
            <a:ext cx="1209179" cy="2774603"/>
            <a:chOff x="7395202" y="-6"/>
            <a:chExt cx="1748884" cy="4013021"/>
          </a:xfrm>
        </p:grpSpPr>
        <p:sp>
          <p:nvSpPr>
            <p:cNvPr id="131" name="Google Shape;131;p10"/>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2" name="Google Shape;132;p10"/>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3" name="Google Shape;133;p10"/>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4" name="Google Shape;134;p10"/>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5" name="Google Shape;135;p10"/>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36" name="Google Shape;136;p10"/>
          <p:cNvGrpSpPr/>
          <p:nvPr/>
        </p:nvGrpSpPr>
        <p:grpSpPr>
          <a:xfrm>
            <a:off x="-1" y="2232486"/>
            <a:ext cx="874634" cy="2911268"/>
            <a:chOff x="3" y="2750304"/>
            <a:chExt cx="722480" cy="2404814"/>
          </a:xfrm>
        </p:grpSpPr>
        <p:sp>
          <p:nvSpPr>
            <p:cNvPr id="137" name="Google Shape;137;p10"/>
            <p:cNvSpPr/>
            <p:nvPr/>
          </p:nvSpPr>
          <p:spPr>
            <a:xfrm rot="5400000" flipH="1">
              <a:off x="-231667" y="3341328"/>
              <a:ext cx="1185900" cy="7224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8" name="Google Shape;138;p10"/>
            <p:cNvSpPr/>
            <p:nvPr/>
          </p:nvSpPr>
          <p:spPr>
            <a:xfrm rot="5400000">
              <a:off x="-158106" y="3063820"/>
              <a:ext cx="808800" cy="492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9" name="Google Shape;139;p10"/>
            <p:cNvSpPr/>
            <p:nvPr/>
          </p:nvSpPr>
          <p:spPr>
            <a:xfrm rot="-5400000" flipH="1">
              <a:off x="-173395" y="4440518"/>
              <a:ext cx="888000" cy="5412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0" name="Google Shape;140;p10"/>
            <p:cNvSpPr/>
            <p:nvPr/>
          </p:nvSpPr>
          <p:spPr>
            <a:xfrm rot="-5400000">
              <a:off x="-120147" y="2870454"/>
              <a:ext cx="614700" cy="3744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1" name="Google Shape;141;p10"/>
            <p:cNvSpPr/>
            <p:nvPr/>
          </p:nvSpPr>
          <p:spPr>
            <a:xfrm rot="-5400000" flipH="1">
              <a:off x="228056" y="4058304"/>
              <a:ext cx="614400" cy="3744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42" name="Google Shape;142;p10"/>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green gradient">
  <p:cSld name="BLANK_2">
    <p:bg>
      <p:bgPr>
        <a:gradFill>
          <a:gsLst>
            <a:gs pos="0">
              <a:srgbClr val="33CCCC"/>
            </a:gs>
            <a:gs pos="100000">
              <a:srgbClr val="66FF33"/>
            </a:gs>
          </a:gsLst>
          <a:lin ang="5400700" scaled="0"/>
        </a:gradFill>
        <a:effectLst/>
      </p:bgPr>
    </p:bg>
    <p:spTree>
      <p:nvGrpSpPr>
        <p:cNvPr id="1" name="Shape 143"/>
        <p:cNvGrpSpPr/>
        <p:nvPr/>
      </p:nvGrpSpPr>
      <p:grpSpPr>
        <a:xfrm>
          <a:off x="0" y="0"/>
          <a:ext cx="0" cy="0"/>
          <a:chOff x="0" y="0"/>
          <a:chExt cx="0" cy="0"/>
        </a:xfrm>
      </p:grpSpPr>
      <p:sp>
        <p:nvSpPr>
          <p:cNvPr id="144" name="Google Shape;144;p11"/>
          <p:cNvSpPr/>
          <p:nvPr/>
        </p:nvSpPr>
        <p:spPr>
          <a:xfrm rot="5400000" flipH="1">
            <a:off x="7987921" y="280747"/>
            <a:ext cx="1436798" cy="875312"/>
          </a:xfrm>
          <a:prstGeom prst="parallelogram">
            <a:avLst>
              <a:gd name="adj" fmla="val 81897"/>
            </a:avLst>
          </a:prstGeom>
          <a:solidFill>
            <a:srgbClr val="FFFFFF">
              <a:alpha val="4885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5" name="Google Shape;145;p11"/>
          <p:cNvSpPr/>
          <p:nvPr/>
        </p:nvSpPr>
        <p:spPr>
          <a:xfrm rot="5400000" flipH="1">
            <a:off x="7711954" y="1152043"/>
            <a:ext cx="1779871" cy="1084184"/>
          </a:xfrm>
          <a:prstGeom prst="parallelogram">
            <a:avLst>
              <a:gd name="adj" fmla="val 81897"/>
            </a:avLst>
          </a:prstGeom>
          <a:solidFill>
            <a:srgbClr val="FFFFFF">
              <a:alpha val="4885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6" name="Google Shape;146;p11"/>
          <p:cNvSpPr/>
          <p:nvPr/>
        </p:nvSpPr>
        <p:spPr>
          <a:xfrm rot="-5400000">
            <a:off x="8367254" y="1879297"/>
            <a:ext cx="965333" cy="588243"/>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7" name="Google Shape;147;p11"/>
          <p:cNvSpPr/>
          <p:nvPr/>
        </p:nvSpPr>
        <p:spPr>
          <a:xfrm rot="-5400000">
            <a:off x="7784794" y="375252"/>
            <a:ext cx="768076" cy="46794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8" name="Google Shape;148;p11"/>
          <p:cNvSpPr/>
          <p:nvPr/>
        </p:nvSpPr>
        <p:spPr>
          <a:xfrm rot="-5400000" flipH="1">
            <a:off x="8520892" y="2338195"/>
            <a:ext cx="542403" cy="330420"/>
          </a:xfrm>
          <a:prstGeom prst="parallelogram">
            <a:avLst>
              <a:gd name="adj" fmla="val 81897"/>
            </a:avLst>
          </a:prstGeom>
          <a:solidFill>
            <a:srgbClr val="FFFFFF">
              <a:alpha val="4885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9" name="Google Shape;149;p11"/>
          <p:cNvSpPr/>
          <p:nvPr/>
        </p:nvSpPr>
        <p:spPr>
          <a:xfrm rot="5400000" flipH="1">
            <a:off x="-280461" y="2947980"/>
            <a:ext cx="1435651" cy="874537"/>
          </a:xfrm>
          <a:prstGeom prst="parallelogram">
            <a:avLst>
              <a:gd name="adj" fmla="val 81897"/>
            </a:avLst>
          </a:prstGeom>
          <a:solidFill>
            <a:srgbClr val="FFFFFF">
              <a:alpha val="4885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0" name="Google Shape;150;p11"/>
          <p:cNvSpPr/>
          <p:nvPr/>
        </p:nvSpPr>
        <p:spPr>
          <a:xfrm rot="5400000">
            <a:off x="-191408" y="2612028"/>
            <a:ext cx="979133" cy="595978"/>
          </a:xfrm>
          <a:prstGeom prst="parallelogram">
            <a:avLst>
              <a:gd name="adj" fmla="val 81897"/>
            </a:avLst>
          </a:prstGeom>
          <a:solidFill>
            <a:srgbClr val="FFFFFF">
              <a:alpha val="4885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1" name="Google Shape;151;p11"/>
          <p:cNvSpPr/>
          <p:nvPr/>
        </p:nvSpPr>
        <p:spPr>
          <a:xfrm rot="-5400000" flipH="1">
            <a:off x="-209916" y="4278659"/>
            <a:ext cx="1075013" cy="655177"/>
          </a:xfrm>
          <a:prstGeom prst="parallelogram">
            <a:avLst>
              <a:gd name="adj" fmla="val 81897"/>
            </a:avLst>
          </a:prstGeom>
          <a:solidFill>
            <a:srgbClr val="FFFFFF">
              <a:alpha val="4885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2" name="Google Shape;152;p11"/>
          <p:cNvSpPr/>
          <p:nvPr/>
        </p:nvSpPr>
        <p:spPr>
          <a:xfrm rot="-5400000">
            <a:off x="-145454" y="2377940"/>
            <a:ext cx="744156" cy="453249"/>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3" name="Google Shape;153;p11"/>
          <p:cNvSpPr/>
          <p:nvPr/>
        </p:nvSpPr>
        <p:spPr>
          <a:xfrm rot="-5400000" flipH="1">
            <a:off x="276080" y="3815951"/>
            <a:ext cx="743793" cy="453249"/>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4" name="Google Shape;154;p11"/>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big">
  <p:cSld name="BLANK_1">
    <p:spTree>
      <p:nvGrpSpPr>
        <p:cNvPr id="1" name="Shape 179"/>
        <p:cNvGrpSpPr/>
        <p:nvPr/>
      </p:nvGrpSpPr>
      <p:grpSpPr>
        <a:xfrm>
          <a:off x="0" y="0"/>
          <a:ext cx="0" cy="0"/>
          <a:chOff x="0" y="0"/>
          <a:chExt cx="0" cy="0"/>
        </a:xfrm>
      </p:grpSpPr>
      <p:grpSp>
        <p:nvGrpSpPr>
          <p:cNvPr id="180" name="Google Shape;180;p14"/>
          <p:cNvGrpSpPr/>
          <p:nvPr/>
        </p:nvGrpSpPr>
        <p:grpSpPr>
          <a:xfrm>
            <a:off x="7395202" y="-6"/>
            <a:ext cx="1748884" cy="4013021"/>
            <a:chOff x="7395202" y="-6"/>
            <a:chExt cx="1748884" cy="4013021"/>
          </a:xfrm>
        </p:grpSpPr>
        <p:sp>
          <p:nvSpPr>
            <p:cNvPr id="181" name="Google Shape;181;p14"/>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2" name="Google Shape;182;p14"/>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3" name="Google Shape;183;p14"/>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4" name="Google Shape;184;p14"/>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5" name="Google Shape;185;p14"/>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86" name="Google Shape;186;p14"/>
          <p:cNvSpPr/>
          <p:nvPr/>
        </p:nvSpPr>
        <p:spPr>
          <a:xfrm rot="5400000" flipH="1">
            <a:off x="-479615" y="1845054"/>
            <a:ext cx="2455200" cy="14958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7" name="Google Shape;187;p14"/>
          <p:cNvSpPr/>
          <p:nvPr/>
        </p:nvSpPr>
        <p:spPr>
          <a:xfrm rot="5400000">
            <a:off x="-262152" y="1526813"/>
            <a:ext cx="1340700" cy="816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8" name="Google Shape;188;p14"/>
          <p:cNvSpPr/>
          <p:nvPr/>
        </p:nvSpPr>
        <p:spPr>
          <a:xfrm rot="-5400000" flipH="1">
            <a:off x="-358955" y="3663589"/>
            <a:ext cx="1838400" cy="11205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9" name="Google Shape;189;p14"/>
          <p:cNvSpPr/>
          <p:nvPr/>
        </p:nvSpPr>
        <p:spPr>
          <a:xfrm rot="-5400000">
            <a:off x="-199052" y="1206482"/>
            <a:ext cx="1018800" cy="6207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0" name="Google Shape;190;p14"/>
          <p:cNvSpPr/>
          <p:nvPr/>
        </p:nvSpPr>
        <p:spPr>
          <a:xfrm rot="-5400000" flipH="1">
            <a:off x="472234" y="3024661"/>
            <a:ext cx="1272000" cy="7752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1" name="Google Shape;191;p14"/>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41F30"/>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67088" y="912850"/>
            <a:ext cx="5972100" cy="6360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1pPr>
            <a:lvl2pPr lvl="1">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2pPr>
            <a:lvl3pPr lvl="2">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3pPr>
            <a:lvl4pPr lvl="3">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4pPr>
            <a:lvl5pPr lvl="4">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5pPr>
            <a:lvl6pPr lvl="5">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6pPr>
            <a:lvl7pPr lvl="6">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7pPr>
            <a:lvl8pPr lvl="7">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8pPr>
            <a:lvl9pPr lvl="8">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9pPr>
          </a:lstStyle>
          <a:p>
            <a:endParaRPr/>
          </a:p>
        </p:txBody>
      </p:sp>
      <p:sp>
        <p:nvSpPr>
          <p:cNvPr id="7" name="Google Shape;7;p1"/>
          <p:cNvSpPr txBox="1">
            <a:spLocks noGrp="1"/>
          </p:cNvSpPr>
          <p:nvPr>
            <p:ph type="body" idx="1"/>
          </p:nvPr>
        </p:nvSpPr>
        <p:spPr>
          <a:xfrm>
            <a:off x="1067088" y="1650548"/>
            <a:ext cx="5972100" cy="27645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1C4587"/>
              </a:buClr>
              <a:buSzPts val="2400"/>
              <a:buFont typeface="Hind"/>
              <a:buChar char="›"/>
              <a:defRPr sz="2400">
                <a:solidFill>
                  <a:srgbClr val="FFFFFF"/>
                </a:solidFill>
                <a:latin typeface="Hind"/>
                <a:ea typeface="Hind"/>
                <a:cs typeface="Hind"/>
                <a:sym typeface="Hind"/>
              </a:defRPr>
            </a:lvl1pPr>
            <a:lvl2pPr marL="914400" lvl="1"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2pPr>
            <a:lvl3pPr marL="1371600" lvl="2"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3pPr>
            <a:lvl4pPr marL="1828800" lvl="3"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4pPr>
            <a:lvl5pPr marL="2286000" lvl="4"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5pPr>
            <a:lvl6pPr marL="2743200" lvl="5"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6pPr>
            <a:lvl7pPr marL="3200400" lvl="6"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7pPr>
            <a:lvl8pPr marL="3657600" lvl="7"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8pPr>
            <a:lvl9pPr marL="4114800" lvl="8"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9pPr>
          </a:lstStyle>
          <a:p>
            <a:endParaRPr/>
          </a:p>
        </p:txBody>
      </p:sp>
      <p:sp>
        <p:nvSpPr>
          <p:cNvPr id="8" name="Google Shape;8;p1"/>
          <p:cNvSpPr txBox="1">
            <a:spLocks noGrp="1"/>
          </p:cNvSpPr>
          <p:nvPr>
            <p:ph type="sldNum" idx="12"/>
          </p:nvPr>
        </p:nvSpPr>
        <p:spPr>
          <a:xfrm>
            <a:off x="8556775" y="4812625"/>
            <a:ext cx="587100" cy="330900"/>
          </a:xfrm>
          <a:prstGeom prst="rect">
            <a:avLst/>
          </a:prstGeom>
          <a:noFill/>
          <a:ln>
            <a:noFill/>
          </a:ln>
        </p:spPr>
        <p:txBody>
          <a:bodyPr spcFirstLastPara="1" wrap="square" lIns="91425" tIns="91425" rIns="91425" bIns="91425" anchor="t" anchorCtr="0">
            <a:noAutofit/>
          </a:bodyPr>
          <a:lstStyle>
            <a:lvl1pPr lvl="0" algn="r">
              <a:buNone/>
              <a:defRPr sz="1100">
                <a:solidFill>
                  <a:srgbClr val="FFFFFF"/>
                </a:solidFill>
                <a:latin typeface="Hind"/>
                <a:ea typeface="Hind"/>
                <a:cs typeface="Hind"/>
                <a:sym typeface="Hind"/>
              </a:defRPr>
            </a:lvl1pPr>
            <a:lvl2pPr lvl="1" algn="r">
              <a:buNone/>
              <a:defRPr sz="1100">
                <a:solidFill>
                  <a:srgbClr val="FFFFFF"/>
                </a:solidFill>
                <a:latin typeface="Hind"/>
                <a:ea typeface="Hind"/>
                <a:cs typeface="Hind"/>
                <a:sym typeface="Hind"/>
              </a:defRPr>
            </a:lvl2pPr>
            <a:lvl3pPr lvl="2" algn="r">
              <a:buNone/>
              <a:defRPr sz="1100">
                <a:solidFill>
                  <a:srgbClr val="FFFFFF"/>
                </a:solidFill>
                <a:latin typeface="Hind"/>
                <a:ea typeface="Hind"/>
                <a:cs typeface="Hind"/>
                <a:sym typeface="Hind"/>
              </a:defRPr>
            </a:lvl3pPr>
            <a:lvl4pPr lvl="3" algn="r">
              <a:buNone/>
              <a:defRPr sz="1100">
                <a:solidFill>
                  <a:srgbClr val="FFFFFF"/>
                </a:solidFill>
                <a:latin typeface="Hind"/>
                <a:ea typeface="Hind"/>
                <a:cs typeface="Hind"/>
                <a:sym typeface="Hind"/>
              </a:defRPr>
            </a:lvl4pPr>
            <a:lvl5pPr lvl="4" algn="r">
              <a:buNone/>
              <a:defRPr sz="1100">
                <a:solidFill>
                  <a:srgbClr val="FFFFFF"/>
                </a:solidFill>
                <a:latin typeface="Hind"/>
                <a:ea typeface="Hind"/>
                <a:cs typeface="Hind"/>
                <a:sym typeface="Hind"/>
              </a:defRPr>
            </a:lvl5pPr>
            <a:lvl6pPr lvl="5" algn="r">
              <a:buNone/>
              <a:defRPr sz="1100">
                <a:solidFill>
                  <a:srgbClr val="FFFFFF"/>
                </a:solidFill>
                <a:latin typeface="Hind"/>
                <a:ea typeface="Hind"/>
                <a:cs typeface="Hind"/>
                <a:sym typeface="Hind"/>
              </a:defRPr>
            </a:lvl6pPr>
            <a:lvl7pPr lvl="6" algn="r">
              <a:buNone/>
              <a:defRPr sz="1100">
                <a:solidFill>
                  <a:srgbClr val="FFFFFF"/>
                </a:solidFill>
                <a:latin typeface="Hind"/>
                <a:ea typeface="Hind"/>
                <a:cs typeface="Hind"/>
                <a:sym typeface="Hind"/>
              </a:defRPr>
            </a:lvl7pPr>
            <a:lvl8pPr lvl="7" algn="r">
              <a:buNone/>
              <a:defRPr sz="1100">
                <a:solidFill>
                  <a:srgbClr val="FFFFFF"/>
                </a:solidFill>
                <a:latin typeface="Hind"/>
                <a:ea typeface="Hind"/>
                <a:cs typeface="Hind"/>
                <a:sym typeface="Hind"/>
              </a:defRPr>
            </a:lvl8pPr>
            <a:lvl9pPr lvl="8" algn="r">
              <a:buNone/>
              <a:defRPr sz="1100">
                <a:solidFill>
                  <a:srgbClr val="FFFFFF"/>
                </a:solidFill>
                <a:latin typeface="Hind"/>
                <a:ea typeface="Hind"/>
                <a:cs typeface="Hind"/>
                <a:sym typeface="Hin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6" r:id="rId6"/>
    <p:sldLayoutId id="2147483657" r:id="rId7"/>
    <p:sldLayoutId id="2147483660"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3.jp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3" Type="http://schemas.openxmlformats.org/officeDocument/2006/relationships/hyperlink" Target="https://developer.android.com/training/articles/security-config#CleartextTrafficPermitted" TargetMode="External"/><Relationship Id="rId2" Type="http://schemas.openxmlformats.org/officeDocument/2006/relationships/notesSlide" Target="../notesSlides/notesSlide85.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3" Type="http://schemas.openxmlformats.org/officeDocument/2006/relationships/hyperlink" Target="https://developer.android.com/training/articles/security-config#CleartextTrafficPermitted" TargetMode="External"/><Relationship Id="rId2" Type="http://schemas.openxmlformats.org/officeDocument/2006/relationships/notesSlide" Target="../notesSlides/notesSlide86.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9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5"/>
          <p:cNvSpPr txBox="1">
            <a:spLocks noGrp="1"/>
          </p:cNvSpPr>
          <p:nvPr>
            <p:ph type="ctrTitle"/>
          </p:nvPr>
        </p:nvSpPr>
        <p:spPr>
          <a:xfrm>
            <a:off x="1890405" y="1437348"/>
            <a:ext cx="527888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latin typeface="Times New Roman" panose="02020603050405020304" pitchFamily="18" charset="0"/>
                <a:cs typeface="Times New Roman" panose="02020603050405020304" pitchFamily="18" charset="0"/>
              </a:rPr>
              <a:t>ĐỀ TÀI TÌM HIỂU</a:t>
            </a:r>
            <a:br>
              <a:rPr lang="en-US" dirty="0" smtClean="0">
                <a:latin typeface="Times New Roman" panose="02020603050405020304" pitchFamily="18" charset="0"/>
                <a:cs typeface="Times New Roman" panose="02020603050405020304" pitchFamily="18" charset="0"/>
              </a:rPr>
            </a:br>
            <a:r>
              <a:rPr lang="en-US" dirty="0" smtClean="0">
                <a:solidFill>
                  <a:srgbClr val="C00000"/>
                </a:solidFill>
                <a:latin typeface="Times New Roman" panose="02020603050405020304" pitchFamily="18" charset="0"/>
                <a:cs typeface="Times New Roman" panose="02020603050405020304" pitchFamily="18" charset="0"/>
              </a:rPr>
              <a:t>SECURITY </a:t>
            </a:r>
            <a:endParaRPr dirty="0">
              <a:solidFill>
                <a:srgbClr val="C00000"/>
              </a:solidFill>
              <a:latin typeface="Times New Roman" panose="02020603050405020304" pitchFamily="18" charset="0"/>
              <a:cs typeface="Times New Roman" panose="02020603050405020304" pitchFamily="18" charset="0"/>
            </a:endParaRPr>
          </a:p>
        </p:txBody>
      </p:sp>
      <p:sp>
        <p:nvSpPr>
          <p:cNvPr id="3" name="Google Shape;211;p17"/>
          <p:cNvSpPr txBox="1">
            <a:spLocks/>
          </p:cNvSpPr>
          <p:nvPr/>
        </p:nvSpPr>
        <p:spPr>
          <a:xfrm>
            <a:off x="7579279" y="4417650"/>
            <a:ext cx="4939200" cy="1451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1pPr>
            <a:lvl2pPr marL="914400" marR="0" lvl="1"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2pPr>
            <a:lvl3pPr marL="1371600" marR="0" lvl="2"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3pPr>
            <a:lvl4pPr marL="1828800" marR="0" lvl="3"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4pPr>
            <a:lvl5pPr marL="2286000" marR="0" lvl="4"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5pPr>
            <a:lvl6pPr marL="2743200" marR="0" lvl="5"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6pPr>
            <a:lvl7pPr marL="3200400" marR="0" lvl="6"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7pPr>
            <a:lvl8pPr marL="3657600" marR="0" lvl="7"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8pPr>
            <a:lvl9pPr marL="4114800" marR="0" lvl="8"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9pPr>
          </a:lstStyle>
          <a:p>
            <a:pPr marL="0" indent="0">
              <a:buFont typeface="Hind"/>
              <a:buNone/>
            </a:pPr>
            <a:r>
              <a:rPr lang="en-US" b="1" dirty="0" smtClean="0">
                <a:solidFill>
                  <a:srgbClr val="33CCFF"/>
                </a:solidFill>
              </a:rPr>
              <a:t>Nhóm 24</a:t>
            </a:r>
            <a:endParaRPr lang="en-US" sz="1800" b="1" dirty="0"/>
          </a:p>
        </p:txBody>
      </p:sp>
      <p:sp>
        <p:nvSpPr>
          <p:cNvPr id="4" name="Google Shape;572;p41"/>
          <p:cNvSpPr/>
          <p:nvPr/>
        </p:nvSpPr>
        <p:spPr>
          <a:xfrm>
            <a:off x="6169365" y="2222865"/>
            <a:ext cx="216034" cy="374283"/>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6"/>
          <p:cNvSpPr txBox="1">
            <a:spLocks noGrp="1"/>
          </p:cNvSpPr>
          <p:nvPr>
            <p:ph type="title"/>
          </p:nvPr>
        </p:nvSpPr>
        <p:spPr>
          <a:xfrm>
            <a:off x="299896" y="476120"/>
            <a:ext cx="5972100" cy="636000"/>
          </a:xfrm>
          <a:prstGeom prst="rect">
            <a:avLst/>
          </a:prstGeom>
        </p:spPr>
        <p:txBody>
          <a:bodyPr spcFirstLastPara="1" wrap="square" lIns="91425" tIns="91425" rIns="91425" bIns="91425" anchor="b" anchorCtr="0">
            <a:noAutofit/>
          </a:bodyPr>
          <a:lstStyle/>
          <a:p>
            <a:r>
              <a:rPr lang="en-US" dirty="0" smtClean="0"/>
              <a:t>Enforce secure communication</a:t>
            </a:r>
            <a:br>
              <a:rPr lang="en-US" dirty="0" smtClean="0"/>
            </a:br>
            <a:r>
              <a:rPr lang="en-US" sz="1400" dirty="0">
                <a:solidFill>
                  <a:srgbClr val="FF0000"/>
                </a:solidFill>
              </a:rPr>
              <a:t>Apply network security measures</a:t>
            </a:r>
          </a:p>
        </p:txBody>
      </p:sp>
      <p:sp>
        <p:nvSpPr>
          <p:cNvPr id="205" name="Google Shape;205;p16"/>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3" name="Rectangle 2"/>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299896" y="1425384"/>
            <a:ext cx="65" cy="159026"/>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200" b="0" i="0" u="none" strike="noStrike" cap="none" normalizeH="0" baseline="0" dirty="0" smtClean="0">
              <a:ln>
                <a:noFill/>
              </a:ln>
              <a:solidFill>
                <a:schemeClr val="tx1"/>
              </a:solidFill>
              <a:effectLst/>
              <a:latin typeface="Arial" panose="020B0604020202020204" pitchFamily="34" charset="0"/>
              <a:cs typeface="Hind" panose="020B0604020202020204" charset="0"/>
            </a:endParaRPr>
          </a:p>
        </p:txBody>
      </p:sp>
      <p:sp>
        <p:nvSpPr>
          <p:cNvPr id="11" name="Google Shape;202;p16"/>
          <p:cNvSpPr txBox="1">
            <a:spLocks noGrp="1"/>
          </p:cNvSpPr>
          <p:nvPr>
            <p:ph type="body" idx="2"/>
          </p:nvPr>
        </p:nvSpPr>
        <p:spPr>
          <a:xfrm>
            <a:off x="397172" y="1112120"/>
            <a:ext cx="7015304" cy="405181"/>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sz="1200" b="1" dirty="0" smtClean="0">
                <a:solidFill>
                  <a:srgbClr val="FFCC00"/>
                </a:solidFill>
              </a:rPr>
              <a:t>ADD A NETWORD SECURITY CONFIGURATION</a:t>
            </a:r>
          </a:p>
          <a:p>
            <a:pPr marL="0" lvl="0" indent="0" eaLnBrk="0" fontAlgn="base" hangingPunct="0">
              <a:spcBef>
                <a:spcPct val="0"/>
              </a:spcBef>
              <a:spcAft>
                <a:spcPct val="0"/>
              </a:spcAft>
              <a:buClrTx/>
              <a:buSzTx/>
              <a:buNone/>
            </a:pPr>
            <a:r>
              <a:rPr lang="vi-VN" altLang="en-US" sz="1200" dirty="0">
                <a:solidFill>
                  <a:schemeClr val="bg1"/>
                </a:solidFill>
                <a:latin typeface="inherit"/>
                <a:cs typeface="Hind" panose="020B0604020202020204" charset="0"/>
              </a:rPr>
              <a:t/>
            </a:r>
            <a:br>
              <a:rPr lang="vi-VN" altLang="en-US" sz="1200" dirty="0">
                <a:solidFill>
                  <a:schemeClr val="bg1"/>
                </a:solidFill>
                <a:latin typeface="inherit"/>
                <a:cs typeface="Hind" panose="020B0604020202020204" charset="0"/>
              </a:rPr>
            </a:br>
            <a:r>
              <a:rPr lang="vi-VN" altLang="en-US" sz="1200" dirty="0" smtClean="0">
                <a:solidFill>
                  <a:schemeClr val="bg1"/>
                </a:solidFill>
                <a:latin typeface="inherit"/>
                <a:cs typeface="Hind" panose="020B0604020202020204" charset="0"/>
              </a:rPr>
              <a:t>Nếu </a:t>
            </a:r>
            <a:r>
              <a:rPr lang="vi-VN" altLang="en-US" sz="1200" dirty="0">
                <a:solidFill>
                  <a:schemeClr val="bg1"/>
                </a:solidFill>
                <a:latin typeface="inherit"/>
                <a:cs typeface="Hind" panose="020B0604020202020204" charset="0"/>
              </a:rPr>
              <a:t>ứng dụng của bạn sử dụng CA mới hoặc </a:t>
            </a:r>
            <a:r>
              <a:rPr lang="en-US" altLang="en-US" sz="1200" dirty="0" smtClean="0">
                <a:solidFill>
                  <a:schemeClr val="bg1"/>
                </a:solidFill>
                <a:latin typeface="inherit"/>
                <a:cs typeface="Hind" panose="020B0604020202020204" charset="0"/>
              </a:rPr>
              <a:t>custom CA</a:t>
            </a:r>
            <a:r>
              <a:rPr lang="vi-VN" altLang="en-US" sz="1200" dirty="0" smtClean="0">
                <a:solidFill>
                  <a:schemeClr val="bg1"/>
                </a:solidFill>
                <a:latin typeface="inherit"/>
                <a:cs typeface="Hind" panose="020B0604020202020204" charset="0"/>
              </a:rPr>
              <a:t>, </a:t>
            </a:r>
            <a:r>
              <a:rPr lang="vi-VN" altLang="en-US" sz="1200" dirty="0">
                <a:solidFill>
                  <a:schemeClr val="bg1"/>
                </a:solidFill>
                <a:latin typeface="inherit"/>
                <a:cs typeface="Hind" panose="020B0604020202020204" charset="0"/>
              </a:rPr>
              <a:t>bạn có thể khai báo cài đặt bảo mật của mạng trong </a:t>
            </a:r>
            <a:r>
              <a:rPr lang="en-US" altLang="en-US" sz="1200" dirty="0" smtClean="0">
                <a:solidFill>
                  <a:schemeClr val="bg1"/>
                </a:solidFill>
                <a:latin typeface="inherit"/>
                <a:cs typeface="Hind" panose="020B0604020202020204" charset="0"/>
              </a:rPr>
              <a:t>file </a:t>
            </a:r>
            <a:r>
              <a:rPr lang="vi-VN" altLang="en-US" sz="1200" dirty="0" smtClean="0">
                <a:solidFill>
                  <a:schemeClr val="bg1"/>
                </a:solidFill>
                <a:latin typeface="inherit"/>
                <a:cs typeface="Hind" panose="020B0604020202020204" charset="0"/>
              </a:rPr>
              <a:t>cấu </a:t>
            </a:r>
            <a:r>
              <a:rPr lang="vi-VN" altLang="en-US" sz="1200" dirty="0">
                <a:solidFill>
                  <a:schemeClr val="bg1"/>
                </a:solidFill>
                <a:latin typeface="inherit"/>
                <a:cs typeface="Hind" panose="020B0604020202020204" charset="0"/>
              </a:rPr>
              <a:t>hình. </a:t>
            </a:r>
            <a:endParaRPr lang="en-US" altLang="en-US" sz="1200" dirty="0" smtClean="0">
              <a:solidFill>
                <a:schemeClr val="bg1"/>
              </a:solidFill>
              <a:latin typeface="inherit"/>
              <a:cs typeface="Hind" panose="020B0604020202020204" charset="0"/>
            </a:endParaRPr>
          </a:p>
          <a:p>
            <a:pPr marL="0" lvl="0" indent="0" eaLnBrk="0" fontAlgn="base" hangingPunct="0">
              <a:spcBef>
                <a:spcPct val="0"/>
              </a:spcBef>
              <a:spcAft>
                <a:spcPct val="0"/>
              </a:spcAft>
              <a:buClrTx/>
              <a:buSzTx/>
              <a:buNone/>
            </a:pPr>
            <a:endParaRPr lang="en-US" altLang="en-US" sz="1200" dirty="0" smtClean="0">
              <a:solidFill>
                <a:schemeClr val="bg1"/>
              </a:solidFill>
              <a:latin typeface="inherit"/>
              <a:cs typeface="Hind" panose="020B0604020202020204" charset="0"/>
            </a:endParaRPr>
          </a:p>
          <a:p>
            <a:pPr marL="0" lvl="0" indent="0" eaLnBrk="0" fontAlgn="base" hangingPunct="0">
              <a:spcBef>
                <a:spcPct val="0"/>
              </a:spcBef>
              <a:spcAft>
                <a:spcPct val="0"/>
              </a:spcAft>
              <a:buClrTx/>
              <a:buSzTx/>
              <a:buNone/>
            </a:pPr>
            <a:r>
              <a:rPr lang="en-US" altLang="en-US" sz="1200" dirty="0" smtClean="0">
                <a:solidFill>
                  <a:schemeClr val="bg1"/>
                </a:solidFill>
                <a:latin typeface="inherit"/>
                <a:cs typeface="Hind" panose="020B0604020202020204" charset="0"/>
              </a:rPr>
              <a:t>Điều</a:t>
            </a:r>
            <a:r>
              <a:rPr lang="vi-VN" altLang="en-US" sz="1200" dirty="0" smtClean="0">
                <a:solidFill>
                  <a:schemeClr val="bg1"/>
                </a:solidFill>
                <a:latin typeface="inherit"/>
                <a:cs typeface="Hind" panose="020B0604020202020204" charset="0"/>
              </a:rPr>
              <a:t> </a:t>
            </a:r>
            <a:r>
              <a:rPr lang="vi-VN" altLang="en-US" sz="1200" dirty="0">
                <a:solidFill>
                  <a:schemeClr val="bg1"/>
                </a:solidFill>
                <a:latin typeface="inherit"/>
                <a:cs typeface="Hind" panose="020B0604020202020204" charset="0"/>
              </a:rPr>
              <a:t>này cho phép bạn tạo cấu hình mà </a:t>
            </a:r>
            <a:r>
              <a:rPr lang="en-US" altLang="en-US" sz="1200" dirty="0" smtClean="0">
                <a:solidFill>
                  <a:schemeClr val="bg1"/>
                </a:solidFill>
                <a:latin typeface="inherit"/>
                <a:cs typeface="Hind" panose="020B0604020202020204" charset="0"/>
              </a:rPr>
              <a:t>không thay đổi mã code của bạn</a:t>
            </a:r>
            <a:r>
              <a:rPr lang="vi-VN" altLang="en-US" sz="1200" dirty="0" smtClean="0">
                <a:solidFill>
                  <a:schemeClr val="bg1"/>
                </a:solidFill>
                <a:latin typeface="inherit"/>
                <a:cs typeface="Hind" panose="020B0604020202020204" charset="0"/>
              </a:rPr>
              <a:t>. </a:t>
            </a:r>
            <a:r>
              <a:rPr lang="vi-VN" altLang="en-US" sz="1200" dirty="0">
                <a:solidFill>
                  <a:schemeClr val="bg1"/>
                </a:solidFill>
                <a:latin typeface="inherit"/>
                <a:cs typeface="Hind" panose="020B0604020202020204" charset="0"/>
              </a:rPr>
              <a:t>Để thêm </a:t>
            </a:r>
            <a:r>
              <a:rPr lang="en-US" altLang="en-US" sz="1200" dirty="0" smtClean="0">
                <a:solidFill>
                  <a:schemeClr val="bg1"/>
                </a:solidFill>
                <a:latin typeface="inherit"/>
                <a:cs typeface="Hind" panose="020B0604020202020204" charset="0"/>
              </a:rPr>
              <a:t>file</a:t>
            </a:r>
            <a:r>
              <a:rPr lang="vi-VN" altLang="en-US" sz="1200" dirty="0" smtClean="0">
                <a:solidFill>
                  <a:schemeClr val="bg1"/>
                </a:solidFill>
                <a:latin typeface="inherit"/>
                <a:cs typeface="Hind" panose="020B0604020202020204" charset="0"/>
              </a:rPr>
              <a:t> </a:t>
            </a:r>
            <a:r>
              <a:rPr lang="vi-VN" altLang="en-US" sz="1200" dirty="0">
                <a:solidFill>
                  <a:schemeClr val="bg1"/>
                </a:solidFill>
                <a:latin typeface="inherit"/>
                <a:cs typeface="Hind" panose="020B0604020202020204" charset="0"/>
              </a:rPr>
              <a:t>cấu hình bảo mật mạng vào ứng dụng của </a:t>
            </a:r>
            <a:r>
              <a:rPr lang="vi-VN" altLang="en-US" sz="1200" dirty="0" smtClean="0">
                <a:solidFill>
                  <a:schemeClr val="bg1"/>
                </a:solidFill>
                <a:latin typeface="inherit"/>
                <a:cs typeface="Hind" panose="020B0604020202020204" charset="0"/>
              </a:rPr>
              <a:t>bạn</a:t>
            </a:r>
            <a:r>
              <a:rPr lang="en-US" altLang="en-US" sz="1200" dirty="0" smtClean="0">
                <a:solidFill>
                  <a:schemeClr val="bg1"/>
                </a:solidFill>
                <a:latin typeface="inherit"/>
                <a:cs typeface="Hind" panose="020B0604020202020204" charset="0"/>
              </a:rPr>
              <a:t>, làm như sau:</a:t>
            </a:r>
          </a:p>
          <a:p>
            <a:pPr marL="0" lvl="0" indent="0" eaLnBrk="0" fontAlgn="base" hangingPunct="0">
              <a:spcBef>
                <a:spcPct val="0"/>
              </a:spcBef>
              <a:spcAft>
                <a:spcPct val="0"/>
              </a:spcAft>
              <a:buClrTx/>
              <a:buSzTx/>
              <a:buNone/>
            </a:pPr>
            <a:r>
              <a:rPr lang="en-US" sz="1200" dirty="0" smtClean="0">
                <a:solidFill>
                  <a:schemeClr val="bg1"/>
                </a:solidFill>
                <a:latin typeface="inherit"/>
                <a:cs typeface="Hind" panose="020B0604020202020204" charset="0"/>
              </a:rPr>
              <a:t>    </a:t>
            </a:r>
          </a:p>
          <a:p>
            <a:pPr marL="0" lvl="0" indent="0" eaLnBrk="0" fontAlgn="base" hangingPunct="0">
              <a:spcBef>
                <a:spcPct val="0"/>
              </a:spcBef>
              <a:spcAft>
                <a:spcPct val="0"/>
              </a:spcAft>
              <a:buClrTx/>
              <a:buSzTx/>
              <a:buNone/>
            </a:pPr>
            <a:r>
              <a:rPr lang="en-US" sz="1200" dirty="0" smtClean="0">
                <a:solidFill>
                  <a:schemeClr val="bg1"/>
                </a:solidFill>
                <a:latin typeface="inherit"/>
                <a:cs typeface="Hind" panose="020B0604020202020204" charset="0"/>
              </a:rPr>
              <a:t>         </a:t>
            </a:r>
            <a:r>
              <a:rPr lang="en-US" sz="1200" b="1" i="1" dirty="0" smtClean="0">
                <a:solidFill>
                  <a:srgbClr val="00B0F0"/>
                </a:solidFill>
                <a:latin typeface="inherit"/>
                <a:cs typeface="Hind" panose="020B0604020202020204" charset="0"/>
              </a:rPr>
              <a:t>Khai báo cấu hình trong file manifest:</a:t>
            </a:r>
            <a:r>
              <a:rPr lang="vi-VN" sz="1200" b="1" i="1" dirty="0">
                <a:solidFill>
                  <a:srgbClr val="00B0F0"/>
                </a:solidFill>
              </a:rPr>
              <a:t/>
            </a:r>
            <a:br>
              <a:rPr lang="vi-VN" sz="1200" b="1" i="1" dirty="0">
                <a:solidFill>
                  <a:srgbClr val="00B0F0"/>
                </a:solidFill>
              </a:rPr>
            </a:br>
            <a:endParaRPr sz="1200" b="1" i="1" dirty="0">
              <a:solidFill>
                <a:srgbClr val="00B0F0"/>
              </a:solidFill>
              <a:latin typeface="inherit"/>
            </a:endParaRPr>
          </a:p>
        </p:txBody>
      </p:sp>
      <p:sp>
        <p:nvSpPr>
          <p:cNvPr id="4" name="Rectangle 1"/>
          <p:cNvSpPr>
            <a:spLocks noChangeArrowheads="1"/>
          </p:cNvSpPr>
          <p:nvPr/>
        </p:nvSpPr>
        <p:spPr bwMode="auto">
          <a:xfrm>
            <a:off x="0" y="149086"/>
            <a:ext cx="65" cy="159026"/>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200" b="0" i="0" u="none" strike="noStrike" cap="none" normalizeH="0" baseline="0" dirty="0" smtClean="0">
              <a:ln>
                <a:noFill/>
              </a:ln>
              <a:solidFill>
                <a:schemeClr val="tx1"/>
              </a:solidFill>
              <a:effectLst/>
              <a:latin typeface="Arial" panose="020B0604020202020204" pitchFamily="34" charset="0"/>
              <a:cs typeface="Hind" panose="020B0604020202020204" charset="0"/>
            </a:endParaRPr>
          </a:p>
        </p:txBody>
      </p:sp>
      <p:sp>
        <p:nvSpPr>
          <p:cNvPr id="6" name="Rectangle 1"/>
          <p:cNvSpPr>
            <a:spLocks noChangeArrowheads="1"/>
          </p:cNvSpPr>
          <p:nvPr/>
        </p:nvSpPr>
        <p:spPr bwMode="auto">
          <a:xfrm>
            <a:off x="0" y="28544"/>
            <a:ext cx="65" cy="400110"/>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800" b="0" i="0" u="none" strike="noStrike" cap="none" normalizeH="0" baseline="0" dirty="0" smtClean="0">
                <a:ln>
                  <a:noFill/>
                </a:ln>
                <a:solidFill>
                  <a:schemeClr val="tx1"/>
                </a:solidFill>
                <a:effectLst/>
              </a:rPr>
              <a:t/>
            </a:r>
            <a:br>
              <a:rPr kumimoji="0" lang="vi-VN" altLang="en-US" sz="800" b="0" i="0" u="none" strike="noStrike" cap="none" normalizeH="0" baseline="0" dirty="0" smtClean="0">
                <a:ln>
                  <a:noFill/>
                </a:ln>
                <a:solidFill>
                  <a:schemeClr val="tx1"/>
                </a:solidFill>
                <a:effectLst/>
              </a:rPr>
            </a:br>
            <a:endParaRPr kumimoji="0" lang="vi-V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894945" y="3136118"/>
            <a:ext cx="3910519" cy="1823576"/>
          </a:xfrm>
          <a:prstGeom prst="rect">
            <a:avLst/>
          </a:prstGeom>
          <a:solidFill>
            <a:schemeClr val="accent2"/>
          </a:solidFill>
        </p:spPr>
        <p:txBody>
          <a:bodyPr wrap="square">
            <a:spAutoFit/>
          </a:bodyPr>
          <a:lstStyle/>
          <a:p>
            <a:pPr>
              <a:lnSpc>
                <a:spcPts val="15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B78E7"/>
                </a:solidFill>
                <a:latin typeface="Roboto Mono"/>
                <a:ea typeface="Times New Roman" panose="02020603050405020304" pitchFamily="18" charset="0"/>
                <a:cs typeface="Times New Roman" panose="02020603050405020304" pitchFamily="18" charset="0"/>
              </a:rPr>
              <a:t>&lt;manifest</a:t>
            </a:r>
            <a:r>
              <a:rPr lang="en-US" sz="1000" dirty="0">
                <a:solidFill>
                  <a:srgbClr val="37474F"/>
                </a:solidFill>
                <a:latin typeface="Roboto Mono"/>
                <a:ea typeface="Times New Roman" panose="02020603050405020304" pitchFamily="18" charset="0"/>
                <a:cs typeface="Times New Roman" panose="02020603050405020304" pitchFamily="18" charset="0"/>
              </a:rPr>
              <a:t> ... </a:t>
            </a:r>
            <a:r>
              <a:rPr lang="en-US" sz="1000" dirty="0">
                <a:solidFill>
                  <a:srgbClr val="3B78E7"/>
                </a:solidFill>
                <a:latin typeface="Roboto Mono"/>
                <a:ea typeface="Times New Roman" panose="02020603050405020304" pitchFamily="18" charset="0"/>
                <a:cs typeface="Times New Roman" panose="02020603050405020304" pitchFamily="18" charset="0"/>
              </a:rPr>
              <a:t>&gt;</a:t>
            </a:r>
            <a:r>
              <a:rPr lang="en-US" sz="1000" dirty="0">
                <a:solidFill>
                  <a:srgbClr val="37474F"/>
                </a:solidFill>
                <a:latin typeface="Roboto Mono"/>
                <a:ea typeface="Times New Roman" panose="02020603050405020304" pitchFamily="18" charset="0"/>
                <a:cs typeface="Times New Roman" panose="02020603050405020304" pitchFamily="18" charset="0"/>
              </a:rPr>
              <a:t/>
            </a:r>
            <a:br>
              <a:rPr lang="en-US" sz="1000" dirty="0">
                <a:solidFill>
                  <a:srgbClr val="37474F"/>
                </a:solidFill>
                <a:latin typeface="Roboto Mono"/>
                <a:ea typeface="Times New Roman" panose="02020603050405020304" pitchFamily="18" charset="0"/>
                <a:cs typeface="Times New Roman" panose="02020603050405020304" pitchFamily="18" charset="0"/>
              </a:rPr>
            </a:br>
            <a:r>
              <a:rPr lang="en-US" sz="1000" dirty="0">
                <a:solidFill>
                  <a:srgbClr val="37474F"/>
                </a:solidFill>
                <a:latin typeface="Roboto Mono"/>
                <a:ea typeface="Times New Roman" panose="02020603050405020304" pitchFamily="18" charset="0"/>
                <a:cs typeface="Times New Roman" panose="02020603050405020304" pitchFamily="18" charset="0"/>
              </a:rPr>
              <a:t>    </a:t>
            </a:r>
            <a:r>
              <a:rPr lang="en-US" sz="1000" dirty="0">
                <a:solidFill>
                  <a:srgbClr val="3B78E7"/>
                </a:solidFill>
                <a:latin typeface="Roboto Mono"/>
                <a:ea typeface="Times New Roman" panose="02020603050405020304" pitchFamily="18" charset="0"/>
                <a:cs typeface="Times New Roman" panose="02020603050405020304" pitchFamily="18" charset="0"/>
              </a:rPr>
              <a:t>&lt;application</a:t>
            </a:r>
            <a:r>
              <a:rPr lang="en-US" sz="1000" dirty="0">
                <a:solidFill>
                  <a:srgbClr val="37474F"/>
                </a:solidFill>
                <a:latin typeface="Roboto Mono"/>
                <a:ea typeface="Times New Roman" panose="02020603050405020304" pitchFamily="18" charset="0"/>
                <a:cs typeface="Times New Roman" panose="02020603050405020304" pitchFamily="18" charset="0"/>
              </a:rPr>
              <a:t/>
            </a:r>
            <a:br>
              <a:rPr lang="en-US" sz="1000" dirty="0">
                <a:solidFill>
                  <a:srgbClr val="37474F"/>
                </a:solidFill>
                <a:latin typeface="Roboto Mono"/>
                <a:ea typeface="Times New Roman" panose="02020603050405020304" pitchFamily="18" charset="0"/>
                <a:cs typeface="Times New Roman" panose="02020603050405020304" pitchFamily="18" charset="0"/>
              </a:rPr>
            </a:br>
            <a:r>
              <a:rPr lang="en-US" sz="1000" dirty="0">
                <a:solidFill>
                  <a:srgbClr val="37474F"/>
                </a:solidFill>
                <a:latin typeface="Roboto Mono"/>
                <a:ea typeface="Times New Roman" panose="02020603050405020304" pitchFamily="18" charset="0"/>
                <a:cs typeface="Times New Roman" panose="02020603050405020304" pitchFamily="18" charset="0"/>
              </a:rPr>
              <a:t>        </a:t>
            </a:r>
            <a:r>
              <a:rPr lang="en-US" sz="1000" b="1" dirty="0">
                <a:solidFill>
                  <a:srgbClr val="9C27B0"/>
                </a:solidFill>
                <a:latin typeface="Roboto Mono"/>
                <a:ea typeface="Times New Roman" panose="02020603050405020304" pitchFamily="18" charset="0"/>
                <a:cs typeface="Times New Roman" panose="02020603050405020304" pitchFamily="18" charset="0"/>
              </a:rPr>
              <a:t>android:networkSecurityConfig</a:t>
            </a:r>
            <a:r>
              <a:rPr lang="en-US" sz="1000" b="1" dirty="0">
                <a:solidFill>
                  <a:srgbClr val="37474F"/>
                </a:solidFill>
                <a:latin typeface="Roboto Mono"/>
                <a:ea typeface="Times New Roman" panose="02020603050405020304" pitchFamily="18" charset="0"/>
                <a:cs typeface="Times New Roman" panose="02020603050405020304" pitchFamily="18" charset="0"/>
              </a:rPr>
              <a:t>=</a:t>
            </a:r>
            <a:r>
              <a:rPr lang="en-US" sz="1000" b="1" dirty="0">
                <a:solidFill>
                  <a:srgbClr val="0D904F"/>
                </a:solidFill>
                <a:latin typeface="Roboto Mono"/>
                <a:ea typeface="Times New Roman" panose="02020603050405020304" pitchFamily="18" charset="0"/>
                <a:cs typeface="Times New Roman" panose="02020603050405020304" pitchFamily="18" charset="0"/>
              </a:rPr>
              <a:t>"@xml/network_security_config"</a:t>
            </a:r>
            <a:r>
              <a:rPr lang="en-US" sz="1000" dirty="0">
                <a:solidFill>
                  <a:srgbClr val="37474F"/>
                </a:solidFill>
                <a:latin typeface="Roboto Mono"/>
                <a:ea typeface="Times New Roman" panose="02020603050405020304" pitchFamily="18" charset="0"/>
                <a:cs typeface="Times New Roman" panose="02020603050405020304" pitchFamily="18" charset="0"/>
              </a:rPr>
              <a:t/>
            </a:r>
            <a:br>
              <a:rPr lang="en-US" sz="1000" dirty="0">
                <a:solidFill>
                  <a:srgbClr val="37474F"/>
                </a:solidFill>
                <a:latin typeface="Roboto Mono"/>
                <a:ea typeface="Times New Roman" panose="02020603050405020304" pitchFamily="18" charset="0"/>
                <a:cs typeface="Times New Roman" panose="02020603050405020304" pitchFamily="18" charset="0"/>
              </a:rPr>
            </a:br>
            <a:r>
              <a:rPr lang="en-US" sz="1000" dirty="0">
                <a:solidFill>
                  <a:srgbClr val="37474F"/>
                </a:solidFill>
                <a:latin typeface="Roboto Mono"/>
                <a:ea typeface="Times New Roman" panose="02020603050405020304" pitchFamily="18" charset="0"/>
                <a:cs typeface="Times New Roman" panose="02020603050405020304" pitchFamily="18" charset="0"/>
              </a:rPr>
              <a:t>        ... </a:t>
            </a:r>
            <a:r>
              <a:rPr lang="en-US" sz="1000" dirty="0">
                <a:solidFill>
                  <a:srgbClr val="3B78E7"/>
                </a:solidFill>
                <a:latin typeface="Roboto Mono"/>
                <a:ea typeface="Times New Roman" panose="02020603050405020304" pitchFamily="18" charset="0"/>
                <a:cs typeface="Times New Roman" panose="02020603050405020304" pitchFamily="18" charset="0"/>
              </a:rPr>
              <a:t>&gt;</a:t>
            </a:r>
            <a:r>
              <a:rPr lang="en-US" sz="1000" dirty="0">
                <a:solidFill>
                  <a:srgbClr val="37474F"/>
                </a:solidFill>
                <a:latin typeface="Roboto Mono"/>
                <a:ea typeface="Times New Roman" panose="02020603050405020304" pitchFamily="18" charset="0"/>
                <a:cs typeface="Times New Roman" panose="02020603050405020304" pitchFamily="18" charset="0"/>
              </a:rPr>
              <a:t/>
            </a:r>
            <a:br>
              <a:rPr lang="en-US" sz="1000" dirty="0">
                <a:solidFill>
                  <a:srgbClr val="37474F"/>
                </a:solidFill>
                <a:latin typeface="Roboto Mono"/>
                <a:ea typeface="Times New Roman" panose="02020603050405020304" pitchFamily="18" charset="0"/>
                <a:cs typeface="Times New Roman" panose="02020603050405020304" pitchFamily="18" charset="0"/>
              </a:rPr>
            </a:br>
            <a:r>
              <a:rPr lang="en-US" sz="1000" dirty="0">
                <a:solidFill>
                  <a:srgbClr val="37474F"/>
                </a:solidFill>
                <a:latin typeface="Roboto Mono"/>
                <a:ea typeface="Times New Roman" panose="02020603050405020304" pitchFamily="18" charset="0"/>
                <a:cs typeface="Times New Roman" panose="02020603050405020304" pitchFamily="18" charset="0"/>
              </a:rPr>
              <a:t>        </a:t>
            </a:r>
            <a:r>
              <a:rPr lang="en-US" sz="1000" dirty="0">
                <a:solidFill>
                  <a:srgbClr val="D81B60"/>
                </a:solidFill>
                <a:latin typeface="Roboto Mono"/>
                <a:ea typeface="Times New Roman" panose="02020603050405020304" pitchFamily="18" charset="0"/>
                <a:cs typeface="Times New Roman" panose="02020603050405020304" pitchFamily="18" charset="0"/>
              </a:rPr>
              <a:t>&lt;!-- Place child elements of &lt;application&gt; element here. --&gt;</a:t>
            </a:r>
            <a:r>
              <a:rPr lang="en-US" sz="1000" dirty="0">
                <a:solidFill>
                  <a:srgbClr val="37474F"/>
                </a:solidFill>
                <a:latin typeface="Roboto Mono"/>
                <a:ea typeface="Times New Roman" panose="02020603050405020304" pitchFamily="18" charset="0"/>
                <a:cs typeface="Times New Roman" panose="02020603050405020304" pitchFamily="18" charset="0"/>
              </a:rPr>
              <a:t/>
            </a:r>
            <a:br>
              <a:rPr lang="en-US" sz="1000" dirty="0">
                <a:solidFill>
                  <a:srgbClr val="37474F"/>
                </a:solidFill>
                <a:latin typeface="Roboto Mono"/>
                <a:ea typeface="Times New Roman" panose="02020603050405020304" pitchFamily="18" charset="0"/>
                <a:cs typeface="Times New Roman" panose="02020603050405020304" pitchFamily="18" charset="0"/>
              </a:rPr>
            </a:br>
            <a:r>
              <a:rPr lang="en-US" sz="1000" dirty="0">
                <a:solidFill>
                  <a:srgbClr val="37474F"/>
                </a:solidFill>
                <a:latin typeface="Roboto Mono"/>
                <a:ea typeface="Times New Roman" panose="02020603050405020304" pitchFamily="18" charset="0"/>
                <a:cs typeface="Times New Roman" panose="02020603050405020304" pitchFamily="18" charset="0"/>
              </a:rPr>
              <a:t>    </a:t>
            </a:r>
            <a:r>
              <a:rPr lang="en-US" sz="1000" dirty="0">
                <a:solidFill>
                  <a:srgbClr val="3B78E7"/>
                </a:solidFill>
                <a:latin typeface="Roboto Mono"/>
                <a:ea typeface="Times New Roman" panose="02020603050405020304" pitchFamily="18" charset="0"/>
                <a:cs typeface="Times New Roman" panose="02020603050405020304" pitchFamily="18" charset="0"/>
              </a:rPr>
              <a:t>&lt;/application&gt;</a:t>
            </a:r>
            <a:r>
              <a:rPr lang="en-US" sz="1000" dirty="0">
                <a:solidFill>
                  <a:srgbClr val="37474F"/>
                </a:solidFill>
                <a:latin typeface="Roboto Mono"/>
                <a:ea typeface="Times New Roman" panose="02020603050405020304" pitchFamily="18" charset="0"/>
                <a:cs typeface="Times New Roman" panose="02020603050405020304" pitchFamily="18" charset="0"/>
              </a:rPr>
              <a:t/>
            </a:r>
            <a:br>
              <a:rPr lang="en-US" sz="1000" dirty="0">
                <a:solidFill>
                  <a:srgbClr val="37474F"/>
                </a:solidFill>
                <a:latin typeface="Roboto Mono"/>
                <a:ea typeface="Times New Roman" panose="02020603050405020304" pitchFamily="18" charset="0"/>
                <a:cs typeface="Times New Roman" panose="02020603050405020304" pitchFamily="18" charset="0"/>
              </a:rPr>
            </a:br>
            <a:r>
              <a:rPr lang="en-US" sz="1000" dirty="0">
                <a:solidFill>
                  <a:srgbClr val="3B78E7"/>
                </a:solidFill>
                <a:latin typeface="Roboto Mono"/>
                <a:ea typeface="Times New Roman" panose="02020603050405020304" pitchFamily="18" charset="0"/>
                <a:cs typeface="Times New Roman" panose="02020603050405020304" pitchFamily="18" charset="0"/>
              </a:rPr>
              <a:t>&lt;/manifest&gt;</a:t>
            </a:r>
            <a:r>
              <a:rPr lang="en-US" dirty="0">
                <a:solidFill>
                  <a:srgbClr val="37474F"/>
                </a:solidFill>
                <a:latin typeface="Times New Roman" panose="02020603050405020304" pitchFamily="18" charset="0"/>
                <a:ea typeface="Times New Roman" panose="02020603050405020304" pitchFamily="18" charset="0"/>
                <a:cs typeface="Times New Roman" panose="02020603050405020304" pitchFamily="18" charset="0"/>
              </a:rPr>
              <a:t/>
            </a:r>
            <a:br>
              <a:rPr lang="en-US" dirty="0">
                <a:solidFill>
                  <a:srgbClr val="37474F"/>
                </a:solidFill>
                <a:latin typeface="Times New Roman" panose="02020603050405020304" pitchFamily="18" charset="0"/>
                <a:ea typeface="Times New Roman" panose="02020603050405020304" pitchFamily="18" charset="0"/>
                <a:cs typeface="Times New Roman" panose="02020603050405020304" pitchFamily="18" charset="0"/>
              </a:rPr>
            </a:b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703286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6"/>
          <p:cNvSpPr txBox="1">
            <a:spLocks noGrp="1"/>
          </p:cNvSpPr>
          <p:nvPr>
            <p:ph type="title"/>
          </p:nvPr>
        </p:nvSpPr>
        <p:spPr>
          <a:xfrm>
            <a:off x="299896" y="476120"/>
            <a:ext cx="5972100" cy="636000"/>
          </a:xfrm>
          <a:prstGeom prst="rect">
            <a:avLst/>
          </a:prstGeom>
        </p:spPr>
        <p:txBody>
          <a:bodyPr spcFirstLastPara="1" wrap="square" lIns="91425" tIns="91425" rIns="91425" bIns="91425" anchor="b" anchorCtr="0">
            <a:noAutofit/>
          </a:bodyPr>
          <a:lstStyle/>
          <a:p>
            <a:r>
              <a:rPr lang="en-US" dirty="0" smtClean="0"/>
              <a:t>Enforce secure communication</a:t>
            </a:r>
            <a:br>
              <a:rPr lang="en-US" dirty="0" smtClean="0"/>
            </a:br>
            <a:r>
              <a:rPr lang="en-US" sz="1400" dirty="0" smtClean="0">
                <a:solidFill>
                  <a:srgbClr val="FF0000"/>
                </a:solidFill>
              </a:rPr>
              <a:t>Apply network security measures</a:t>
            </a:r>
            <a:endParaRPr lang="en-US" sz="1400" dirty="0">
              <a:solidFill>
                <a:srgbClr val="FF0000"/>
              </a:solidFill>
            </a:endParaRPr>
          </a:p>
        </p:txBody>
      </p:sp>
      <p:sp>
        <p:nvSpPr>
          <p:cNvPr id="205" name="Google Shape;205;p16"/>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3" name="Rectangle 2"/>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299896" y="1425384"/>
            <a:ext cx="65" cy="159026"/>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200" b="0" i="0" u="none" strike="noStrike" cap="none" normalizeH="0" baseline="0" dirty="0" smtClean="0">
              <a:ln>
                <a:noFill/>
              </a:ln>
              <a:solidFill>
                <a:schemeClr val="tx1"/>
              </a:solidFill>
              <a:effectLst/>
              <a:latin typeface="Arial" panose="020B0604020202020204" pitchFamily="34" charset="0"/>
              <a:cs typeface="Hind" panose="020B0604020202020204" charset="0"/>
            </a:endParaRPr>
          </a:p>
        </p:txBody>
      </p:sp>
      <p:sp>
        <p:nvSpPr>
          <p:cNvPr id="11" name="Google Shape;202;p16"/>
          <p:cNvSpPr txBox="1">
            <a:spLocks noGrp="1"/>
          </p:cNvSpPr>
          <p:nvPr>
            <p:ph type="body" idx="2"/>
          </p:nvPr>
        </p:nvSpPr>
        <p:spPr>
          <a:xfrm>
            <a:off x="0" y="1176581"/>
            <a:ext cx="7015304" cy="405181"/>
          </a:xfrm>
          <a:prstGeom prst="rect">
            <a:avLst/>
          </a:prstGeom>
        </p:spPr>
        <p:txBody>
          <a:bodyPr spcFirstLastPara="1" wrap="square" lIns="91425" tIns="91425" rIns="91425" bIns="91425" anchor="t" anchorCtr="0">
            <a:noAutofit/>
          </a:bodyPr>
          <a:lstStyle/>
          <a:p>
            <a:pPr marL="0" lvl="0" indent="0" eaLnBrk="0" fontAlgn="base" hangingPunct="0">
              <a:spcBef>
                <a:spcPct val="0"/>
              </a:spcBef>
              <a:spcAft>
                <a:spcPct val="0"/>
              </a:spcAft>
              <a:buClrTx/>
              <a:buSzTx/>
              <a:buNone/>
            </a:pPr>
            <a:r>
              <a:rPr lang="en-US" sz="1200" dirty="0" smtClean="0">
                <a:solidFill>
                  <a:schemeClr val="bg1"/>
                </a:solidFill>
                <a:latin typeface="inherit"/>
                <a:cs typeface="Hind" panose="020B0604020202020204" charset="0"/>
              </a:rPr>
              <a:t>    </a:t>
            </a:r>
          </a:p>
          <a:p>
            <a:pPr marL="0" lvl="0" indent="0" eaLnBrk="0" fontAlgn="base" hangingPunct="0">
              <a:spcBef>
                <a:spcPct val="0"/>
              </a:spcBef>
              <a:spcAft>
                <a:spcPct val="0"/>
              </a:spcAft>
              <a:buClrTx/>
              <a:buSzTx/>
              <a:buNone/>
            </a:pPr>
            <a:r>
              <a:rPr lang="en-US" sz="1200" dirty="0" smtClean="0">
                <a:solidFill>
                  <a:schemeClr val="bg1"/>
                </a:solidFill>
                <a:latin typeface="inherit"/>
                <a:cs typeface="Hind" panose="020B0604020202020204" charset="0"/>
              </a:rPr>
              <a:t>         </a:t>
            </a:r>
            <a:r>
              <a:rPr lang="en-US" sz="1200" b="1" i="1" dirty="0" smtClean="0">
                <a:solidFill>
                  <a:srgbClr val="00B0F0"/>
                </a:solidFill>
                <a:latin typeface="inherit"/>
                <a:cs typeface="Hind" panose="020B0604020202020204" charset="0"/>
              </a:rPr>
              <a:t>Thêm file xml resource file, ở </a:t>
            </a:r>
            <a:r>
              <a:rPr lang="en-US" sz="1200" b="1" i="1" dirty="0">
                <a:solidFill>
                  <a:srgbClr val="00B0F0"/>
                </a:solidFill>
              </a:rPr>
              <a:t>res/xml/network_security_config.xml</a:t>
            </a:r>
            <a:r>
              <a:rPr lang="vi-VN" sz="1200" b="1" i="1" dirty="0" smtClean="0">
                <a:solidFill>
                  <a:srgbClr val="00B0F0"/>
                </a:solidFill>
              </a:rPr>
              <a:t/>
            </a:r>
            <a:br>
              <a:rPr lang="vi-VN" sz="1200" b="1" i="1" dirty="0" smtClean="0">
                <a:solidFill>
                  <a:srgbClr val="00B0F0"/>
                </a:solidFill>
              </a:rPr>
            </a:br>
            <a:endParaRPr sz="1200" b="1" i="1" dirty="0">
              <a:solidFill>
                <a:srgbClr val="00B0F0"/>
              </a:solidFill>
              <a:latin typeface="inherit"/>
            </a:endParaRPr>
          </a:p>
        </p:txBody>
      </p:sp>
      <p:sp>
        <p:nvSpPr>
          <p:cNvPr id="4" name="Rectangle 1"/>
          <p:cNvSpPr>
            <a:spLocks noChangeArrowheads="1"/>
          </p:cNvSpPr>
          <p:nvPr/>
        </p:nvSpPr>
        <p:spPr bwMode="auto">
          <a:xfrm>
            <a:off x="0" y="149086"/>
            <a:ext cx="65" cy="159026"/>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200" b="0" i="0" u="none" strike="noStrike" cap="none" normalizeH="0" baseline="0" dirty="0" smtClean="0">
              <a:ln>
                <a:noFill/>
              </a:ln>
              <a:solidFill>
                <a:schemeClr val="tx1"/>
              </a:solidFill>
              <a:effectLst/>
              <a:latin typeface="Arial" panose="020B0604020202020204" pitchFamily="34" charset="0"/>
              <a:cs typeface="Hind" panose="020B0604020202020204" charset="0"/>
            </a:endParaRPr>
          </a:p>
        </p:txBody>
      </p:sp>
      <p:sp>
        <p:nvSpPr>
          <p:cNvPr id="6" name="Rectangle 1"/>
          <p:cNvSpPr>
            <a:spLocks noChangeArrowheads="1"/>
          </p:cNvSpPr>
          <p:nvPr/>
        </p:nvSpPr>
        <p:spPr bwMode="auto">
          <a:xfrm>
            <a:off x="0" y="28544"/>
            <a:ext cx="65" cy="400110"/>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800" b="0" i="0" u="none" strike="noStrike" cap="none" normalizeH="0" baseline="0" dirty="0" smtClean="0">
                <a:ln>
                  <a:noFill/>
                </a:ln>
                <a:solidFill>
                  <a:schemeClr val="tx1"/>
                </a:solidFill>
                <a:effectLst/>
              </a:rPr>
              <a:t/>
            </a:r>
            <a:br>
              <a:rPr kumimoji="0" lang="vi-VN" altLang="en-US" sz="800" b="0" i="0" u="none" strike="noStrike" cap="none" normalizeH="0" baseline="0" dirty="0" smtClean="0">
                <a:ln>
                  <a:noFill/>
                </a:ln>
                <a:solidFill>
                  <a:schemeClr val="tx1"/>
                </a:solidFill>
                <a:effectLst/>
              </a:rPr>
            </a:br>
            <a:endParaRPr kumimoji="0" lang="vi-V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525294" y="1868024"/>
            <a:ext cx="4202349" cy="923330"/>
          </a:xfrm>
          <a:prstGeom prst="rect">
            <a:avLst/>
          </a:prstGeom>
          <a:solidFill>
            <a:schemeClr val="accent2"/>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B78E7"/>
                </a:solidFill>
                <a:effectLst/>
                <a:latin typeface="Roboto Mono"/>
              </a:rPr>
              <a:t>&lt;network-security-config&gt;</a:t>
            </a:r>
            <a:r>
              <a:rPr kumimoji="0" lang="en-US" altLang="en-US" sz="1000" b="0" i="0" u="none" strike="noStrike" cap="none" normalizeH="0" baseline="0" dirty="0" smtClean="0">
                <a:ln>
                  <a:noFill/>
                </a:ln>
                <a:solidFill>
                  <a:srgbClr val="37474F"/>
                </a:solidFill>
                <a:effectLst/>
                <a:latin typeface="Roboto Mono"/>
              </a:rPr>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3B78E7"/>
                </a:solidFill>
                <a:effectLst/>
                <a:latin typeface="Roboto Mono"/>
              </a:rPr>
              <a:t>&lt;domain-config</a:t>
            </a:r>
            <a:r>
              <a:rPr kumimoji="0" lang="en-US" altLang="en-US" sz="1000" b="0" i="0" u="none" strike="noStrike" cap="none" normalizeH="0" baseline="0" dirty="0" smtClean="0">
                <a:ln>
                  <a:noFill/>
                </a:ln>
                <a:solidFill>
                  <a:srgbClr val="37474F"/>
                </a:solidFill>
                <a:effectLst/>
                <a:latin typeface="Roboto Mono"/>
              </a:rPr>
              <a:t> </a:t>
            </a:r>
            <a:r>
              <a:rPr kumimoji="0" lang="en-US" altLang="en-US" sz="1000" b="1" i="0" u="none" strike="noStrike" cap="none" normalizeH="0" baseline="0" dirty="0" smtClean="0">
                <a:ln>
                  <a:noFill/>
                </a:ln>
                <a:solidFill>
                  <a:srgbClr val="9C27B0"/>
                </a:solidFill>
                <a:effectLst/>
                <a:latin typeface="Roboto Mono"/>
              </a:rPr>
              <a:t>cleartextTrafficPermitted</a:t>
            </a:r>
            <a:r>
              <a:rPr kumimoji="0" lang="en-US" altLang="en-US" sz="1000" b="1" i="0" u="none" strike="noStrike" cap="none" normalizeH="0" baseline="0" dirty="0" smtClean="0">
                <a:ln>
                  <a:noFill/>
                </a:ln>
                <a:solidFill>
                  <a:srgbClr val="37474F"/>
                </a:solidFill>
                <a:effectLst/>
                <a:latin typeface="Roboto Mono"/>
              </a:rPr>
              <a:t>=</a:t>
            </a:r>
            <a:r>
              <a:rPr kumimoji="0" lang="en-US" altLang="en-US" sz="1000" b="1" i="0" u="none" strike="noStrike" cap="none" normalizeH="0" baseline="0" dirty="0" smtClean="0">
                <a:ln>
                  <a:noFill/>
                </a:ln>
                <a:solidFill>
                  <a:srgbClr val="0D904F"/>
                </a:solidFill>
                <a:effectLst/>
                <a:latin typeface="Roboto Mono"/>
              </a:rPr>
              <a:t>"false"</a:t>
            </a:r>
            <a:r>
              <a:rPr kumimoji="0" lang="en-US" altLang="en-US" sz="1000" b="0" i="0" u="none" strike="noStrike" cap="none" normalizeH="0" baseline="0" dirty="0" smtClean="0">
                <a:ln>
                  <a:noFill/>
                </a:ln>
                <a:solidFill>
                  <a:srgbClr val="3B78E7"/>
                </a:solidFill>
                <a:effectLst/>
                <a:latin typeface="Roboto Mono"/>
              </a:rPr>
              <a:t>&gt;</a:t>
            </a:r>
            <a:r>
              <a:rPr kumimoji="0" lang="en-US" altLang="en-US" sz="1000" b="0" i="0" u="none" strike="noStrike" cap="none" normalizeH="0" baseline="0" dirty="0" smtClean="0">
                <a:ln>
                  <a:noFill/>
                </a:ln>
                <a:solidFill>
                  <a:srgbClr val="37474F"/>
                </a:solidFill>
                <a:effectLst/>
                <a:latin typeface="Roboto Mono"/>
              </a:rPr>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3B78E7"/>
                </a:solidFill>
                <a:effectLst/>
                <a:latin typeface="Roboto Mono"/>
              </a:rPr>
              <a:t>&lt;domain</a:t>
            </a: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9C27B0"/>
                </a:solidFill>
                <a:effectLst/>
                <a:latin typeface="Roboto Mono"/>
              </a:rPr>
              <a:t>includeSubdomains</a:t>
            </a:r>
            <a:r>
              <a:rPr kumimoji="0" lang="en-US" altLang="en-US" sz="1000" b="0" i="0" u="none" strike="noStrike" cap="none" normalizeH="0" baseline="0" dirty="0" smtClean="0">
                <a:ln>
                  <a:noFill/>
                </a:ln>
                <a:solidFill>
                  <a:srgbClr val="37474F"/>
                </a:solidFill>
                <a:effectLst/>
                <a:latin typeface="Roboto Mono"/>
              </a:rPr>
              <a:t>=</a:t>
            </a:r>
            <a:r>
              <a:rPr kumimoji="0" lang="en-US" altLang="en-US" sz="1000" b="0" i="0" u="none" strike="noStrike" cap="none" normalizeH="0" baseline="0" dirty="0" smtClean="0">
                <a:ln>
                  <a:noFill/>
                </a:ln>
                <a:solidFill>
                  <a:srgbClr val="0D904F"/>
                </a:solidFill>
                <a:effectLst/>
                <a:latin typeface="Roboto Mono"/>
              </a:rPr>
              <a:t>"true"</a:t>
            </a:r>
            <a:r>
              <a:rPr kumimoji="0" lang="en-US" altLang="en-US" sz="1000" b="0" i="0" u="none" strike="noStrike" cap="none" normalizeH="0" baseline="0" dirty="0" smtClean="0">
                <a:ln>
                  <a:noFill/>
                </a:ln>
                <a:solidFill>
                  <a:srgbClr val="3B78E7"/>
                </a:solidFill>
                <a:effectLst/>
                <a:latin typeface="Roboto Mono"/>
              </a:rPr>
              <a:t>&gt;</a:t>
            </a:r>
            <a:r>
              <a:rPr kumimoji="0" lang="en-US" altLang="en-US" sz="1000" b="0" i="0" u="none" strike="noStrike" cap="none" normalizeH="0" baseline="0" dirty="0" smtClean="0">
                <a:ln>
                  <a:noFill/>
                </a:ln>
                <a:solidFill>
                  <a:srgbClr val="37474F"/>
                </a:solidFill>
                <a:effectLst/>
                <a:latin typeface="Roboto Mono"/>
              </a:rPr>
              <a:t>secure.example.com</a:t>
            </a:r>
            <a:r>
              <a:rPr kumimoji="0" lang="en-US" altLang="en-US" sz="1000" b="0" i="0" u="none" strike="noStrike" cap="none" normalizeH="0" baseline="0" dirty="0" smtClean="0">
                <a:ln>
                  <a:noFill/>
                </a:ln>
                <a:solidFill>
                  <a:srgbClr val="3B78E7"/>
                </a:solidFill>
                <a:effectLst/>
                <a:latin typeface="Roboto Mono"/>
              </a:rPr>
              <a:t>&lt;/domain&gt;</a:t>
            </a:r>
            <a:r>
              <a:rPr kumimoji="0" lang="en-US" altLang="en-US" sz="1000" b="0" i="0" u="none" strike="noStrike" cap="none" normalizeH="0" baseline="0" dirty="0" smtClean="0">
                <a:ln>
                  <a:noFill/>
                </a:ln>
                <a:solidFill>
                  <a:srgbClr val="37474F"/>
                </a:solidFill>
                <a:effectLst/>
                <a:latin typeface="Roboto Mono"/>
              </a:rPr>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3B78E7"/>
                </a:solidFill>
                <a:effectLst/>
                <a:latin typeface="Roboto Mono"/>
              </a:rPr>
              <a:t>&lt;/domain-config&gt;</a:t>
            </a:r>
            <a:r>
              <a:rPr kumimoji="0" lang="en-US" altLang="en-US" sz="1000" b="0" i="0" u="none" strike="noStrike" cap="none" normalizeH="0" baseline="0" dirty="0" smtClean="0">
                <a:ln>
                  <a:noFill/>
                </a:ln>
                <a:solidFill>
                  <a:srgbClr val="37474F"/>
                </a:solidFill>
                <a:effectLst/>
                <a:latin typeface="Roboto Mono"/>
              </a:rPr>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B78E7"/>
                </a:solidFill>
                <a:effectLst/>
                <a:latin typeface="Roboto Mono"/>
              </a:rPr>
              <a:t>&lt;/network-security-config&gt;</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7"/>
          <p:cNvSpPr/>
          <p:nvPr/>
        </p:nvSpPr>
        <p:spPr>
          <a:xfrm>
            <a:off x="846306" y="2968751"/>
            <a:ext cx="4572000" cy="1200329"/>
          </a:xfrm>
          <a:prstGeom prst="rect">
            <a:avLst/>
          </a:prstGeom>
        </p:spPr>
        <p:txBody>
          <a:bodyPr>
            <a:spAutoFit/>
          </a:bodyPr>
          <a:lstStyle/>
          <a:p>
            <a:r>
              <a:rPr lang="en-US" sz="1200" dirty="0" smtClean="0">
                <a:solidFill>
                  <a:schemeClr val="bg1"/>
                </a:solidFill>
                <a:latin typeface="inherit"/>
                <a:cs typeface="Hind" panose="020B0604020202020204" charset="0"/>
              </a:rPr>
              <a:t>Bạn </a:t>
            </a:r>
            <a:r>
              <a:rPr lang="en-US" sz="1200" dirty="0">
                <a:solidFill>
                  <a:schemeClr val="bg1"/>
                </a:solidFill>
                <a:latin typeface="inherit"/>
                <a:cs typeface="Hind" panose="020B0604020202020204" charset="0"/>
              </a:rPr>
              <a:t>có thể sử dụng </a:t>
            </a:r>
            <a:r>
              <a:rPr lang="en-US" sz="1200" dirty="0" smtClean="0">
                <a:solidFill>
                  <a:srgbClr val="FFFF00"/>
                </a:solidFill>
                <a:latin typeface="inherit"/>
                <a:cs typeface="Hind" panose="020B0604020202020204" charset="0"/>
              </a:rPr>
              <a:t>&lt;</a:t>
            </a:r>
            <a:r>
              <a:rPr lang="en-US" sz="1200" dirty="0">
                <a:solidFill>
                  <a:srgbClr val="FFFF00"/>
                </a:solidFill>
                <a:latin typeface="inherit"/>
                <a:cs typeface="Hind" panose="020B0604020202020204" charset="0"/>
              </a:rPr>
              <a:t>debug-overrides&gt; </a:t>
            </a:r>
            <a:r>
              <a:rPr lang="en-US" sz="1200" dirty="0">
                <a:solidFill>
                  <a:schemeClr val="bg1"/>
                </a:solidFill>
                <a:latin typeface="inherit"/>
                <a:cs typeface="Hind" panose="020B0604020202020204" charset="0"/>
              </a:rPr>
              <a:t>để cho phép chứng chỉ do người dùng cài đặt. </a:t>
            </a:r>
            <a:r>
              <a:rPr lang="en-US" sz="1200" dirty="0" smtClean="0">
                <a:solidFill>
                  <a:schemeClr val="bg1"/>
                </a:solidFill>
                <a:latin typeface="inherit"/>
                <a:cs typeface="Hind" panose="020B0604020202020204" charset="0"/>
              </a:rPr>
              <a:t>Nó sẽ ghi </a:t>
            </a:r>
            <a:r>
              <a:rPr lang="en-US" sz="1200" dirty="0">
                <a:solidFill>
                  <a:schemeClr val="bg1"/>
                </a:solidFill>
                <a:latin typeface="inherit"/>
                <a:cs typeface="Hind" panose="020B0604020202020204" charset="0"/>
              </a:rPr>
              <a:t>đè các tùy chọn quan trọng về bảo mật của ứng dụng trong quá trình gỡ lỗi và kiểm tra mà không ảnh hưởng đến cấu hình </a:t>
            </a:r>
            <a:r>
              <a:rPr lang="en-US" sz="1200" dirty="0" smtClean="0">
                <a:solidFill>
                  <a:schemeClr val="bg1"/>
                </a:solidFill>
                <a:latin typeface="inherit"/>
                <a:cs typeface="Hind" panose="020B0604020202020204" charset="0"/>
              </a:rPr>
              <a:t>của </a:t>
            </a:r>
            <a:r>
              <a:rPr lang="en-US" sz="1200" dirty="0">
                <a:solidFill>
                  <a:schemeClr val="bg1"/>
                </a:solidFill>
                <a:latin typeface="inherit"/>
                <a:cs typeface="Hind" panose="020B0604020202020204" charset="0"/>
              </a:rPr>
              <a:t>ứng </a:t>
            </a:r>
            <a:r>
              <a:rPr lang="en-US" sz="1200" dirty="0" smtClean="0">
                <a:solidFill>
                  <a:schemeClr val="bg1"/>
                </a:solidFill>
                <a:latin typeface="inherit"/>
                <a:cs typeface="Hind" panose="020B0604020202020204" charset="0"/>
              </a:rPr>
              <a:t>dụng</a:t>
            </a:r>
          </a:p>
          <a:p>
            <a:r>
              <a:rPr lang="en-US" sz="1200" dirty="0" smtClean="0">
                <a:solidFill>
                  <a:schemeClr val="bg1"/>
                </a:solidFill>
                <a:latin typeface="inherit"/>
                <a:cs typeface="Hind" panose="020B0604020202020204" charset="0"/>
              </a:rPr>
              <a:t>Đoạn mã sau cho biết cách định nghĩa phần tử này trong file XML:</a:t>
            </a:r>
            <a:endParaRPr lang="en-US" sz="1200" dirty="0">
              <a:solidFill>
                <a:schemeClr val="bg1"/>
              </a:solidFill>
              <a:latin typeface="inherit"/>
              <a:cs typeface="Hind" panose="020B0604020202020204" charset="0"/>
            </a:endParaRPr>
          </a:p>
        </p:txBody>
      </p:sp>
      <p:sp>
        <p:nvSpPr>
          <p:cNvPr id="9" name="Rectangle 8"/>
          <p:cNvSpPr/>
          <p:nvPr/>
        </p:nvSpPr>
        <p:spPr>
          <a:xfrm>
            <a:off x="5243208" y="3384249"/>
            <a:ext cx="2227634" cy="1631216"/>
          </a:xfrm>
          <a:prstGeom prst="rect">
            <a:avLst/>
          </a:prstGeom>
          <a:solidFill>
            <a:schemeClr val="accent2"/>
          </a:solidFill>
        </p:spPr>
        <p:txBody>
          <a:bodyPr wrap="square">
            <a:spAutoFit/>
          </a:bodyPr>
          <a:lstStyle/>
          <a:p>
            <a:pPr>
              <a:lnSpc>
                <a:spcPts val="15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B78E7"/>
                </a:solidFill>
                <a:latin typeface="Roboto Mono"/>
                <a:ea typeface="Times New Roman" panose="02020603050405020304" pitchFamily="18" charset="0"/>
                <a:cs typeface="Times New Roman" panose="02020603050405020304" pitchFamily="18" charset="0"/>
              </a:rPr>
              <a:t>&lt;network-security-config&gt;</a:t>
            </a:r>
            <a:r>
              <a:rPr lang="en-US" sz="1000" dirty="0">
                <a:solidFill>
                  <a:srgbClr val="37474F"/>
                </a:solidFill>
                <a:latin typeface="Roboto Mono"/>
                <a:ea typeface="Times New Roman" panose="02020603050405020304" pitchFamily="18" charset="0"/>
                <a:cs typeface="Times New Roman" panose="02020603050405020304" pitchFamily="18" charset="0"/>
              </a:rPr>
              <a:t/>
            </a:r>
            <a:br>
              <a:rPr lang="en-US" sz="1000" dirty="0">
                <a:solidFill>
                  <a:srgbClr val="37474F"/>
                </a:solidFill>
                <a:latin typeface="Roboto Mono"/>
                <a:ea typeface="Times New Roman" panose="02020603050405020304" pitchFamily="18" charset="0"/>
                <a:cs typeface="Times New Roman" panose="02020603050405020304" pitchFamily="18" charset="0"/>
              </a:rPr>
            </a:br>
            <a:r>
              <a:rPr lang="en-US" sz="1000" dirty="0">
                <a:solidFill>
                  <a:srgbClr val="37474F"/>
                </a:solidFill>
                <a:latin typeface="Roboto Mono"/>
                <a:ea typeface="Times New Roman" panose="02020603050405020304" pitchFamily="18" charset="0"/>
                <a:cs typeface="Times New Roman" panose="02020603050405020304" pitchFamily="18" charset="0"/>
              </a:rPr>
              <a:t>    </a:t>
            </a:r>
            <a:r>
              <a:rPr lang="en-US" sz="1000" dirty="0">
                <a:solidFill>
                  <a:srgbClr val="3B78E7"/>
                </a:solidFill>
                <a:latin typeface="Roboto Mono"/>
                <a:ea typeface="Times New Roman" panose="02020603050405020304" pitchFamily="18" charset="0"/>
                <a:cs typeface="Times New Roman" panose="02020603050405020304" pitchFamily="18" charset="0"/>
              </a:rPr>
              <a:t>&lt;debug-overrides&gt;</a:t>
            </a:r>
            <a:r>
              <a:rPr lang="en-US" sz="1000" dirty="0">
                <a:solidFill>
                  <a:srgbClr val="37474F"/>
                </a:solidFill>
                <a:latin typeface="Roboto Mono"/>
                <a:ea typeface="Times New Roman" panose="02020603050405020304" pitchFamily="18" charset="0"/>
                <a:cs typeface="Times New Roman" panose="02020603050405020304" pitchFamily="18" charset="0"/>
              </a:rPr>
              <a:t/>
            </a:r>
            <a:br>
              <a:rPr lang="en-US" sz="1000" dirty="0">
                <a:solidFill>
                  <a:srgbClr val="37474F"/>
                </a:solidFill>
                <a:latin typeface="Roboto Mono"/>
                <a:ea typeface="Times New Roman" panose="02020603050405020304" pitchFamily="18" charset="0"/>
                <a:cs typeface="Times New Roman" panose="02020603050405020304" pitchFamily="18" charset="0"/>
              </a:rPr>
            </a:br>
            <a:r>
              <a:rPr lang="en-US" sz="1000" dirty="0">
                <a:solidFill>
                  <a:srgbClr val="37474F"/>
                </a:solidFill>
                <a:latin typeface="Roboto Mono"/>
                <a:ea typeface="Times New Roman" panose="02020603050405020304" pitchFamily="18" charset="0"/>
                <a:cs typeface="Times New Roman" panose="02020603050405020304" pitchFamily="18" charset="0"/>
              </a:rPr>
              <a:t>        </a:t>
            </a:r>
            <a:r>
              <a:rPr lang="en-US" sz="1000" dirty="0">
                <a:solidFill>
                  <a:srgbClr val="3B78E7"/>
                </a:solidFill>
                <a:latin typeface="Roboto Mono"/>
                <a:ea typeface="Times New Roman" panose="02020603050405020304" pitchFamily="18" charset="0"/>
                <a:cs typeface="Times New Roman" panose="02020603050405020304" pitchFamily="18" charset="0"/>
              </a:rPr>
              <a:t>&lt;trust-anchors&gt;</a:t>
            </a:r>
            <a:r>
              <a:rPr lang="en-US" sz="1000" dirty="0">
                <a:solidFill>
                  <a:srgbClr val="37474F"/>
                </a:solidFill>
                <a:latin typeface="Roboto Mono"/>
                <a:ea typeface="Times New Roman" panose="02020603050405020304" pitchFamily="18" charset="0"/>
                <a:cs typeface="Times New Roman" panose="02020603050405020304" pitchFamily="18" charset="0"/>
              </a:rPr>
              <a:t/>
            </a:r>
            <a:br>
              <a:rPr lang="en-US" sz="1000" dirty="0">
                <a:solidFill>
                  <a:srgbClr val="37474F"/>
                </a:solidFill>
                <a:latin typeface="Roboto Mono"/>
                <a:ea typeface="Times New Roman" panose="02020603050405020304" pitchFamily="18" charset="0"/>
                <a:cs typeface="Times New Roman" panose="02020603050405020304" pitchFamily="18" charset="0"/>
              </a:rPr>
            </a:br>
            <a:r>
              <a:rPr lang="en-US" sz="1000" dirty="0">
                <a:solidFill>
                  <a:srgbClr val="37474F"/>
                </a:solidFill>
                <a:latin typeface="Roboto Mono"/>
                <a:ea typeface="Times New Roman" panose="02020603050405020304" pitchFamily="18" charset="0"/>
                <a:cs typeface="Times New Roman" panose="02020603050405020304" pitchFamily="18" charset="0"/>
              </a:rPr>
              <a:t>            </a:t>
            </a:r>
            <a:r>
              <a:rPr lang="en-US" sz="1000" b="1" dirty="0">
                <a:solidFill>
                  <a:srgbClr val="3B78E7"/>
                </a:solidFill>
                <a:latin typeface="Roboto Mono"/>
                <a:ea typeface="Times New Roman" panose="02020603050405020304" pitchFamily="18" charset="0"/>
                <a:cs typeface="Times New Roman" panose="02020603050405020304" pitchFamily="18" charset="0"/>
              </a:rPr>
              <a:t>&lt;certificates</a:t>
            </a:r>
            <a:r>
              <a:rPr lang="en-US" sz="1000" b="1" dirty="0">
                <a:solidFill>
                  <a:srgbClr val="37474F"/>
                </a:solidFill>
                <a:latin typeface="Roboto Mono"/>
                <a:ea typeface="Times New Roman" panose="02020603050405020304" pitchFamily="18" charset="0"/>
                <a:cs typeface="Times New Roman" panose="02020603050405020304" pitchFamily="18" charset="0"/>
              </a:rPr>
              <a:t> </a:t>
            </a:r>
            <a:r>
              <a:rPr lang="en-US" sz="1000" b="1" dirty="0">
                <a:solidFill>
                  <a:srgbClr val="9C27B0"/>
                </a:solidFill>
                <a:latin typeface="Roboto Mono"/>
                <a:ea typeface="Times New Roman" panose="02020603050405020304" pitchFamily="18" charset="0"/>
                <a:cs typeface="Times New Roman" panose="02020603050405020304" pitchFamily="18" charset="0"/>
              </a:rPr>
              <a:t>src</a:t>
            </a:r>
            <a:r>
              <a:rPr lang="en-US" sz="1000" b="1" dirty="0">
                <a:solidFill>
                  <a:srgbClr val="37474F"/>
                </a:solidFill>
                <a:latin typeface="Roboto Mono"/>
                <a:ea typeface="Times New Roman" panose="02020603050405020304" pitchFamily="18" charset="0"/>
                <a:cs typeface="Times New Roman" panose="02020603050405020304" pitchFamily="18" charset="0"/>
              </a:rPr>
              <a:t>=</a:t>
            </a:r>
            <a:r>
              <a:rPr lang="en-US" sz="1000" b="1" dirty="0">
                <a:solidFill>
                  <a:srgbClr val="0D904F"/>
                </a:solidFill>
                <a:latin typeface="Roboto Mono"/>
                <a:ea typeface="Times New Roman" panose="02020603050405020304" pitchFamily="18" charset="0"/>
                <a:cs typeface="Times New Roman" panose="02020603050405020304" pitchFamily="18" charset="0"/>
              </a:rPr>
              <a:t>"user"</a:t>
            </a:r>
            <a:r>
              <a:rPr lang="en-US" sz="1000" b="1" dirty="0">
                <a:solidFill>
                  <a:srgbClr val="37474F"/>
                </a:solidFill>
                <a:latin typeface="Roboto Mono"/>
                <a:ea typeface="Times New Roman" panose="02020603050405020304" pitchFamily="18" charset="0"/>
                <a:cs typeface="Times New Roman" panose="02020603050405020304" pitchFamily="18" charset="0"/>
              </a:rPr>
              <a:t> </a:t>
            </a:r>
            <a:r>
              <a:rPr lang="en-US" sz="1000" b="1" dirty="0">
                <a:solidFill>
                  <a:srgbClr val="3B78E7"/>
                </a:solidFill>
                <a:latin typeface="Roboto Mono"/>
                <a:ea typeface="Times New Roman" panose="02020603050405020304" pitchFamily="18" charset="0"/>
                <a:cs typeface="Times New Roman" panose="02020603050405020304" pitchFamily="18" charset="0"/>
              </a:rPr>
              <a:t>/&gt;</a:t>
            </a:r>
            <a:r>
              <a:rPr lang="en-US" sz="1000" dirty="0">
                <a:solidFill>
                  <a:srgbClr val="37474F"/>
                </a:solidFill>
                <a:latin typeface="Roboto Mono"/>
                <a:ea typeface="Times New Roman" panose="02020603050405020304" pitchFamily="18" charset="0"/>
                <a:cs typeface="Times New Roman" panose="02020603050405020304" pitchFamily="18" charset="0"/>
              </a:rPr>
              <a:t/>
            </a:r>
            <a:br>
              <a:rPr lang="en-US" sz="1000" dirty="0">
                <a:solidFill>
                  <a:srgbClr val="37474F"/>
                </a:solidFill>
                <a:latin typeface="Roboto Mono"/>
                <a:ea typeface="Times New Roman" panose="02020603050405020304" pitchFamily="18" charset="0"/>
                <a:cs typeface="Times New Roman" panose="02020603050405020304" pitchFamily="18" charset="0"/>
              </a:rPr>
            </a:br>
            <a:r>
              <a:rPr lang="en-US" sz="1000" dirty="0">
                <a:solidFill>
                  <a:srgbClr val="37474F"/>
                </a:solidFill>
                <a:latin typeface="Roboto Mono"/>
                <a:ea typeface="Times New Roman" panose="02020603050405020304" pitchFamily="18" charset="0"/>
                <a:cs typeface="Times New Roman" panose="02020603050405020304" pitchFamily="18" charset="0"/>
              </a:rPr>
              <a:t>        </a:t>
            </a:r>
            <a:r>
              <a:rPr lang="en-US" sz="1000" dirty="0">
                <a:solidFill>
                  <a:srgbClr val="3B78E7"/>
                </a:solidFill>
                <a:latin typeface="Roboto Mono"/>
                <a:ea typeface="Times New Roman" panose="02020603050405020304" pitchFamily="18" charset="0"/>
                <a:cs typeface="Times New Roman" panose="02020603050405020304" pitchFamily="18" charset="0"/>
              </a:rPr>
              <a:t>&lt;/trust-anchors&gt;</a:t>
            </a:r>
            <a:r>
              <a:rPr lang="en-US" sz="1000" dirty="0">
                <a:solidFill>
                  <a:srgbClr val="37474F"/>
                </a:solidFill>
                <a:latin typeface="Roboto Mono"/>
                <a:ea typeface="Times New Roman" panose="02020603050405020304" pitchFamily="18" charset="0"/>
                <a:cs typeface="Times New Roman" panose="02020603050405020304" pitchFamily="18" charset="0"/>
              </a:rPr>
              <a:t/>
            </a:r>
            <a:br>
              <a:rPr lang="en-US" sz="1000" dirty="0">
                <a:solidFill>
                  <a:srgbClr val="37474F"/>
                </a:solidFill>
                <a:latin typeface="Roboto Mono"/>
                <a:ea typeface="Times New Roman" panose="02020603050405020304" pitchFamily="18" charset="0"/>
                <a:cs typeface="Times New Roman" panose="02020603050405020304" pitchFamily="18" charset="0"/>
              </a:rPr>
            </a:br>
            <a:r>
              <a:rPr lang="en-US" sz="1000" dirty="0">
                <a:solidFill>
                  <a:srgbClr val="37474F"/>
                </a:solidFill>
                <a:latin typeface="Roboto Mono"/>
                <a:ea typeface="Times New Roman" panose="02020603050405020304" pitchFamily="18" charset="0"/>
                <a:cs typeface="Times New Roman" panose="02020603050405020304" pitchFamily="18" charset="0"/>
              </a:rPr>
              <a:t>    </a:t>
            </a:r>
            <a:r>
              <a:rPr lang="en-US" sz="1000" dirty="0">
                <a:solidFill>
                  <a:srgbClr val="3B78E7"/>
                </a:solidFill>
                <a:latin typeface="Roboto Mono"/>
                <a:ea typeface="Times New Roman" panose="02020603050405020304" pitchFamily="18" charset="0"/>
                <a:cs typeface="Times New Roman" panose="02020603050405020304" pitchFamily="18" charset="0"/>
              </a:rPr>
              <a:t>&lt;/debug-overrides&gt;</a:t>
            </a:r>
            <a:r>
              <a:rPr lang="en-US" sz="1000" dirty="0">
                <a:solidFill>
                  <a:srgbClr val="37474F"/>
                </a:solidFill>
                <a:latin typeface="Roboto Mono"/>
                <a:ea typeface="Times New Roman" panose="02020603050405020304" pitchFamily="18" charset="0"/>
                <a:cs typeface="Times New Roman" panose="02020603050405020304" pitchFamily="18" charset="0"/>
              </a:rPr>
              <a:t/>
            </a:r>
            <a:br>
              <a:rPr lang="en-US" sz="1000" dirty="0">
                <a:solidFill>
                  <a:srgbClr val="37474F"/>
                </a:solidFill>
                <a:latin typeface="Roboto Mono"/>
                <a:ea typeface="Times New Roman" panose="02020603050405020304" pitchFamily="18" charset="0"/>
                <a:cs typeface="Times New Roman" panose="02020603050405020304" pitchFamily="18" charset="0"/>
              </a:rPr>
            </a:br>
            <a:r>
              <a:rPr lang="en-US" sz="1000" dirty="0">
                <a:solidFill>
                  <a:srgbClr val="3B78E7"/>
                </a:solidFill>
                <a:latin typeface="Roboto Mono"/>
                <a:ea typeface="Times New Roman" panose="02020603050405020304" pitchFamily="18" charset="0"/>
                <a:cs typeface="Times New Roman" panose="02020603050405020304" pitchFamily="18" charset="0"/>
              </a:rPr>
              <a:t>&lt;/network-security-config&gt;</a:t>
            </a:r>
            <a:r>
              <a:rPr lang="en-US" dirty="0">
                <a:solidFill>
                  <a:srgbClr val="37474F"/>
                </a:solidFill>
                <a:latin typeface="Times New Roman" panose="02020603050405020304" pitchFamily="18" charset="0"/>
                <a:ea typeface="Times New Roman" panose="02020603050405020304" pitchFamily="18" charset="0"/>
                <a:cs typeface="Times New Roman" panose="02020603050405020304" pitchFamily="18" charset="0"/>
              </a:rPr>
              <a:t/>
            </a:r>
            <a:br>
              <a:rPr lang="en-US" dirty="0">
                <a:solidFill>
                  <a:srgbClr val="37474F"/>
                </a:solidFill>
                <a:latin typeface="Times New Roman" panose="02020603050405020304" pitchFamily="18" charset="0"/>
                <a:ea typeface="Times New Roman" panose="02020603050405020304" pitchFamily="18" charset="0"/>
                <a:cs typeface="Times New Roman" panose="02020603050405020304" pitchFamily="18" charset="0"/>
              </a:rPr>
            </a:b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205570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6"/>
          <p:cNvSpPr txBox="1">
            <a:spLocks noGrp="1"/>
          </p:cNvSpPr>
          <p:nvPr>
            <p:ph type="title"/>
          </p:nvPr>
        </p:nvSpPr>
        <p:spPr>
          <a:xfrm>
            <a:off x="299896" y="476120"/>
            <a:ext cx="5972100" cy="636000"/>
          </a:xfrm>
          <a:prstGeom prst="rect">
            <a:avLst/>
          </a:prstGeom>
        </p:spPr>
        <p:txBody>
          <a:bodyPr spcFirstLastPara="1" wrap="square" lIns="91425" tIns="91425" rIns="91425" bIns="91425" anchor="b" anchorCtr="0">
            <a:noAutofit/>
          </a:bodyPr>
          <a:lstStyle/>
          <a:p>
            <a:r>
              <a:rPr lang="en-US" dirty="0" smtClean="0"/>
              <a:t>Enforce secure communication</a:t>
            </a:r>
            <a:br>
              <a:rPr lang="en-US" dirty="0" smtClean="0"/>
            </a:br>
            <a:r>
              <a:rPr lang="en-US" sz="1400" dirty="0" smtClean="0">
                <a:solidFill>
                  <a:srgbClr val="FF0000"/>
                </a:solidFill>
              </a:rPr>
              <a:t>Apply network security measures</a:t>
            </a:r>
            <a:endParaRPr lang="en-US" sz="1400" dirty="0">
              <a:solidFill>
                <a:srgbClr val="FF0000"/>
              </a:solidFill>
            </a:endParaRPr>
          </a:p>
        </p:txBody>
      </p:sp>
      <p:sp>
        <p:nvSpPr>
          <p:cNvPr id="205" name="Google Shape;205;p16"/>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3" name="Rectangle 2"/>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299896" y="1425384"/>
            <a:ext cx="65" cy="159026"/>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200" b="0" i="0" u="none" strike="noStrike" cap="none" normalizeH="0" baseline="0" dirty="0" smtClean="0">
              <a:ln>
                <a:noFill/>
              </a:ln>
              <a:solidFill>
                <a:schemeClr val="tx1"/>
              </a:solidFill>
              <a:effectLst/>
              <a:latin typeface="Arial" panose="020B0604020202020204" pitchFamily="34" charset="0"/>
              <a:cs typeface="Hind" panose="020B0604020202020204" charset="0"/>
            </a:endParaRPr>
          </a:p>
        </p:txBody>
      </p:sp>
      <p:sp>
        <p:nvSpPr>
          <p:cNvPr id="11" name="Google Shape;202;p16"/>
          <p:cNvSpPr txBox="1">
            <a:spLocks noGrp="1"/>
          </p:cNvSpPr>
          <p:nvPr>
            <p:ph type="body" idx="2"/>
          </p:nvPr>
        </p:nvSpPr>
        <p:spPr>
          <a:xfrm>
            <a:off x="0" y="1176581"/>
            <a:ext cx="7015304" cy="405181"/>
          </a:xfrm>
          <a:prstGeom prst="rect">
            <a:avLst/>
          </a:prstGeom>
        </p:spPr>
        <p:txBody>
          <a:bodyPr spcFirstLastPara="1" wrap="square" lIns="91425" tIns="91425" rIns="91425" bIns="91425" anchor="t" anchorCtr="0">
            <a:noAutofit/>
          </a:bodyPr>
          <a:lstStyle/>
          <a:p>
            <a:pPr marL="0" lvl="0" indent="0" eaLnBrk="0" fontAlgn="base" hangingPunct="0">
              <a:spcBef>
                <a:spcPct val="0"/>
              </a:spcBef>
              <a:spcAft>
                <a:spcPct val="0"/>
              </a:spcAft>
              <a:buClrTx/>
              <a:buSzTx/>
              <a:buNone/>
            </a:pPr>
            <a:r>
              <a:rPr lang="en-US" sz="1200" dirty="0" smtClean="0">
                <a:solidFill>
                  <a:schemeClr val="bg1"/>
                </a:solidFill>
                <a:latin typeface="inherit"/>
                <a:cs typeface="Hind" panose="020B0604020202020204" charset="0"/>
              </a:rPr>
              <a:t>    </a:t>
            </a:r>
          </a:p>
          <a:p>
            <a:pPr marL="0" lvl="0" indent="0" eaLnBrk="0" fontAlgn="base" hangingPunct="0">
              <a:spcBef>
                <a:spcPct val="0"/>
              </a:spcBef>
              <a:spcAft>
                <a:spcPct val="0"/>
              </a:spcAft>
              <a:buClrTx/>
              <a:buSzTx/>
              <a:buNone/>
            </a:pPr>
            <a:r>
              <a:rPr lang="en-US" sz="1200" dirty="0" smtClean="0">
                <a:solidFill>
                  <a:schemeClr val="bg1"/>
                </a:solidFill>
                <a:latin typeface="inherit"/>
                <a:cs typeface="Hind" panose="020B0604020202020204" charset="0"/>
              </a:rPr>
              <a:t>         </a:t>
            </a:r>
            <a:r>
              <a:rPr lang="en-US" sz="1200" b="1" i="1" dirty="0" smtClean="0">
                <a:solidFill>
                  <a:srgbClr val="00B0F0"/>
                </a:solidFill>
                <a:latin typeface="inherit"/>
                <a:cs typeface="Hind" panose="020B0604020202020204" charset="0"/>
              </a:rPr>
              <a:t>Thêm file xml resource file, ở </a:t>
            </a:r>
            <a:r>
              <a:rPr lang="en-US" sz="1200" b="1" i="1" dirty="0">
                <a:solidFill>
                  <a:srgbClr val="00B0F0"/>
                </a:solidFill>
              </a:rPr>
              <a:t>res/xml/network_security_config.xml</a:t>
            </a:r>
            <a:r>
              <a:rPr lang="vi-VN" sz="1200" b="1" i="1" dirty="0" smtClean="0">
                <a:solidFill>
                  <a:srgbClr val="00B0F0"/>
                </a:solidFill>
              </a:rPr>
              <a:t/>
            </a:r>
            <a:br>
              <a:rPr lang="vi-VN" sz="1200" b="1" i="1" dirty="0" smtClean="0">
                <a:solidFill>
                  <a:srgbClr val="00B0F0"/>
                </a:solidFill>
              </a:rPr>
            </a:br>
            <a:endParaRPr sz="1200" b="1" i="1" dirty="0">
              <a:solidFill>
                <a:srgbClr val="00B0F0"/>
              </a:solidFill>
              <a:latin typeface="inherit"/>
            </a:endParaRPr>
          </a:p>
        </p:txBody>
      </p:sp>
      <p:sp>
        <p:nvSpPr>
          <p:cNvPr id="4" name="Rectangle 1"/>
          <p:cNvSpPr>
            <a:spLocks noChangeArrowheads="1"/>
          </p:cNvSpPr>
          <p:nvPr/>
        </p:nvSpPr>
        <p:spPr bwMode="auto">
          <a:xfrm>
            <a:off x="0" y="149086"/>
            <a:ext cx="65" cy="159026"/>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200" b="0" i="0" u="none" strike="noStrike" cap="none" normalizeH="0" baseline="0" dirty="0" smtClean="0">
              <a:ln>
                <a:noFill/>
              </a:ln>
              <a:solidFill>
                <a:schemeClr val="tx1"/>
              </a:solidFill>
              <a:effectLst/>
              <a:latin typeface="Arial" panose="020B0604020202020204" pitchFamily="34" charset="0"/>
              <a:cs typeface="Hind" panose="020B0604020202020204" charset="0"/>
            </a:endParaRPr>
          </a:p>
        </p:txBody>
      </p:sp>
      <p:sp>
        <p:nvSpPr>
          <p:cNvPr id="6" name="Rectangle 1"/>
          <p:cNvSpPr>
            <a:spLocks noChangeArrowheads="1"/>
          </p:cNvSpPr>
          <p:nvPr/>
        </p:nvSpPr>
        <p:spPr bwMode="auto">
          <a:xfrm>
            <a:off x="0" y="28544"/>
            <a:ext cx="65" cy="400110"/>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800" b="0" i="0" u="none" strike="noStrike" cap="none" normalizeH="0" baseline="0" dirty="0" smtClean="0">
                <a:ln>
                  <a:noFill/>
                </a:ln>
                <a:solidFill>
                  <a:schemeClr val="tx1"/>
                </a:solidFill>
                <a:effectLst/>
              </a:rPr>
              <a:t/>
            </a:r>
            <a:br>
              <a:rPr kumimoji="0" lang="vi-VN" altLang="en-US" sz="800" b="0" i="0" u="none" strike="noStrike" cap="none" normalizeH="0" baseline="0" dirty="0" smtClean="0">
                <a:ln>
                  <a:noFill/>
                </a:ln>
                <a:solidFill>
                  <a:schemeClr val="tx1"/>
                </a:solidFill>
                <a:effectLst/>
              </a:rPr>
            </a:br>
            <a:endParaRPr kumimoji="0" lang="vi-V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525294" y="1868024"/>
            <a:ext cx="4202349" cy="923330"/>
          </a:xfrm>
          <a:prstGeom prst="rect">
            <a:avLst/>
          </a:prstGeom>
          <a:solidFill>
            <a:schemeClr val="accent2"/>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B78E7"/>
                </a:solidFill>
                <a:effectLst/>
                <a:latin typeface="Roboto Mono"/>
              </a:rPr>
              <a:t>&lt;network-security-config&gt;</a:t>
            </a:r>
            <a:r>
              <a:rPr kumimoji="0" lang="en-US" altLang="en-US" sz="1000" b="0" i="0" u="none" strike="noStrike" cap="none" normalizeH="0" baseline="0" dirty="0" smtClean="0">
                <a:ln>
                  <a:noFill/>
                </a:ln>
                <a:solidFill>
                  <a:srgbClr val="37474F"/>
                </a:solidFill>
                <a:effectLst/>
                <a:latin typeface="Roboto Mono"/>
              </a:rPr>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3B78E7"/>
                </a:solidFill>
                <a:effectLst/>
                <a:latin typeface="Roboto Mono"/>
              </a:rPr>
              <a:t>&lt;domain-config</a:t>
            </a:r>
            <a:r>
              <a:rPr kumimoji="0" lang="en-US" altLang="en-US" sz="1000" b="0" i="0" u="none" strike="noStrike" cap="none" normalizeH="0" baseline="0" dirty="0" smtClean="0">
                <a:ln>
                  <a:noFill/>
                </a:ln>
                <a:solidFill>
                  <a:srgbClr val="37474F"/>
                </a:solidFill>
                <a:effectLst/>
                <a:latin typeface="Roboto Mono"/>
              </a:rPr>
              <a:t> </a:t>
            </a:r>
            <a:r>
              <a:rPr kumimoji="0" lang="en-US" altLang="en-US" sz="1000" b="1" i="0" u="none" strike="noStrike" cap="none" normalizeH="0" baseline="0" dirty="0" smtClean="0">
                <a:ln>
                  <a:noFill/>
                </a:ln>
                <a:solidFill>
                  <a:srgbClr val="9C27B0"/>
                </a:solidFill>
                <a:effectLst/>
                <a:latin typeface="Roboto Mono"/>
              </a:rPr>
              <a:t>cleartextTrafficPermitted</a:t>
            </a:r>
            <a:r>
              <a:rPr kumimoji="0" lang="en-US" altLang="en-US" sz="1000" b="1" i="0" u="none" strike="noStrike" cap="none" normalizeH="0" baseline="0" dirty="0" smtClean="0">
                <a:ln>
                  <a:noFill/>
                </a:ln>
                <a:solidFill>
                  <a:srgbClr val="37474F"/>
                </a:solidFill>
                <a:effectLst/>
                <a:latin typeface="Roboto Mono"/>
              </a:rPr>
              <a:t>=</a:t>
            </a:r>
            <a:r>
              <a:rPr kumimoji="0" lang="en-US" altLang="en-US" sz="1000" b="1" i="0" u="none" strike="noStrike" cap="none" normalizeH="0" baseline="0" dirty="0" smtClean="0">
                <a:ln>
                  <a:noFill/>
                </a:ln>
                <a:solidFill>
                  <a:srgbClr val="0D904F"/>
                </a:solidFill>
                <a:effectLst/>
                <a:latin typeface="Roboto Mono"/>
              </a:rPr>
              <a:t>"false"</a:t>
            </a:r>
            <a:r>
              <a:rPr kumimoji="0" lang="en-US" altLang="en-US" sz="1000" b="0" i="0" u="none" strike="noStrike" cap="none" normalizeH="0" baseline="0" dirty="0" smtClean="0">
                <a:ln>
                  <a:noFill/>
                </a:ln>
                <a:solidFill>
                  <a:srgbClr val="3B78E7"/>
                </a:solidFill>
                <a:effectLst/>
                <a:latin typeface="Roboto Mono"/>
              </a:rPr>
              <a:t>&gt;</a:t>
            </a:r>
            <a:r>
              <a:rPr kumimoji="0" lang="en-US" altLang="en-US" sz="1000" b="0" i="0" u="none" strike="noStrike" cap="none" normalizeH="0" baseline="0" dirty="0" smtClean="0">
                <a:ln>
                  <a:noFill/>
                </a:ln>
                <a:solidFill>
                  <a:srgbClr val="37474F"/>
                </a:solidFill>
                <a:effectLst/>
                <a:latin typeface="Roboto Mono"/>
              </a:rPr>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3B78E7"/>
                </a:solidFill>
                <a:effectLst/>
                <a:latin typeface="Roboto Mono"/>
              </a:rPr>
              <a:t>&lt;domain</a:t>
            </a: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9C27B0"/>
                </a:solidFill>
                <a:effectLst/>
                <a:latin typeface="Roboto Mono"/>
              </a:rPr>
              <a:t>includeSubdomains</a:t>
            </a:r>
            <a:r>
              <a:rPr kumimoji="0" lang="en-US" altLang="en-US" sz="1000" b="0" i="0" u="none" strike="noStrike" cap="none" normalizeH="0" baseline="0" dirty="0" smtClean="0">
                <a:ln>
                  <a:noFill/>
                </a:ln>
                <a:solidFill>
                  <a:srgbClr val="37474F"/>
                </a:solidFill>
                <a:effectLst/>
                <a:latin typeface="Roboto Mono"/>
              </a:rPr>
              <a:t>=</a:t>
            </a:r>
            <a:r>
              <a:rPr kumimoji="0" lang="en-US" altLang="en-US" sz="1000" b="0" i="0" u="none" strike="noStrike" cap="none" normalizeH="0" baseline="0" dirty="0" smtClean="0">
                <a:ln>
                  <a:noFill/>
                </a:ln>
                <a:solidFill>
                  <a:srgbClr val="0D904F"/>
                </a:solidFill>
                <a:effectLst/>
                <a:latin typeface="Roboto Mono"/>
              </a:rPr>
              <a:t>"true"</a:t>
            </a:r>
            <a:r>
              <a:rPr kumimoji="0" lang="en-US" altLang="en-US" sz="1000" b="0" i="0" u="none" strike="noStrike" cap="none" normalizeH="0" baseline="0" dirty="0" smtClean="0">
                <a:ln>
                  <a:noFill/>
                </a:ln>
                <a:solidFill>
                  <a:srgbClr val="3B78E7"/>
                </a:solidFill>
                <a:effectLst/>
                <a:latin typeface="Roboto Mono"/>
              </a:rPr>
              <a:t>&gt;</a:t>
            </a:r>
            <a:r>
              <a:rPr kumimoji="0" lang="en-US" altLang="en-US" sz="1000" b="0" i="0" u="none" strike="noStrike" cap="none" normalizeH="0" baseline="0" dirty="0" smtClean="0">
                <a:ln>
                  <a:noFill/>
                </a:ln>
                <a:solidFill>
                  <a:srgbClr val="37474F"/>
                </a:solidFill>
                <a:effectLst/>
                <a:latin typeface="Roboto Mono"/>
              </a:rPr>
              <a:t>secure.example.com</a:t>
            </a:r>
            <a:r>
              <a:rPr kumimoji="0" lang="en-US" altLang="en-US" sz="1000" b="0" i="0" u="none" strike="noStrike" cap="none" normalizeH="0" baseline="0" dirty="0" smtClean="0">
                <a:ln>
                  <a:noFill/>
                </a:ln>
                <a:solidFill>
                  <a:srgbClr val="3B78E7"/>
                </a:solidFill>
                <a:effectLst/>
                <a:latin typeface="Roboto Mono"/>
              </a:rPr>
              <a:t>&lt;/domain&gt;</a:t>
            </a:r>
            <a:r>
              <a:rPr kumimoji="0" lang="en-US" altLang="en-US" sz="1000" b="0" i="0" u="none" strike="noStrike" cap="none" normalizeH="0" baseline="0" dirty="0" smtClean="0">
                <a:ln>
                  <a:noFill/>
                </a:ln>
                <a:solidFill>
                  <a:srgbClr val="37474F"/>
                </a:solidFill>
                <a:effectLst/>
                <a:latin typeface="Roboto Mono"/>
              </a:rPr>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3B78E7"/>
                </a:solidFill>
                <a:effectLst/>
                <a:latin typeface="Roboto Mono"/>
              </a:rPr>
              <a:t>&lt;/domain-config&gt;</a:t>
            </a:r>
            <a:r>
              <a:rPr kumimoji="0" lang="en-US" altLang="en-US" sz="1000" b="0" i="0" u="none" strike="noStrike" cap="none" normalizeH="0" baseline="0" dirty="0" smtClean="0">
                <a:ln>
                  <a:noFill/>
                </a:ln>
                <a:solidFill>
                  <a:srgbClr val="37474F"/>
                </a:solidFill>
                <a:effectLst/>
                <a:latin typeface="Roboto Mono"/>
              </a:rPr>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B78E7"/>
                </a:solidFill>
                <a:effectLst/>
                <a:latin typeface="Roboto Mono"/>
              </a:rPr>
              <a:t>&lt;/network-security-config&gt;</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7"/>
          <p:cNvSpPr/>
          <p:nvPr/>
        </p:nvSpPr>
        <p:spPr>
          <a:xfrm>
            <a:off x="846306" y="2968751"/>
            <a:ext cx="4572000" cy="1200329"/>
          </a:xfrm>
          <a:prstGeom prst="rect">
            <a:avLst/>
          </a:prstGeom>
        </p:spPr>
        <p:txBody>
          <a:bodyPr>
            <a:spAutoFit/>
          </a:bodyPr>
          <a:lstStyle/>
          <a:p>
            <a:r>
              <a:rPr lang="en-US" sz="1200" dirty="0" smtClean="0">
                <a:solidFill>
                  <a:schemeClr val="bg1"/>
                </a:solidFill>
                <a:latin typeface="inherit"/>
                <a:cs typeface="Hind" panose="020B0604020202020204" charset="0"/>
              </a:rPr>
              <a:t>Bạn </a:t>
            </a:r>
            <a:r>
              <a:rPr lang="en-US" sz="1200" dirty="0">
                <a:solidFill>
                  <a:schemeClr val="bg1"/>
                </a:solidFill>
                <a:latin typeface="inherit"/>
                <a:cs typeface="Hind" panose="020B0604020202020204" charset="0"/>
              </a:rPr>
              <a:t>có thể sử dụng </a:t>
            </a:r>
            <a:r>
              <a:rPr lang="en-US" sz="1200" dirty="0" smtClean="0">
                <a:solidFill>
                  <a:srgbClr val="FFFF00"/>
                </a:solidFill>
                <a:latin typeface="inherit"/>
                <a:cs typeface="Hind" panose="020B0604020202020204" charset="0"/>
              </a:rPr>
              <a:t>&lt;</a:t>
            </a:r>
            <a:r>
              <a:rPr lang="en-US" sz="1200" dirty="0">
                <a:solidFill>
                  <a:srgbClr val="FFFF00"/>
                </a:solidFill>
                <a:latin typeface="inherit"/>
                <a:cs typeface="Hind" panose="020B0604020202020204" charset="0"/>
              </a:rPr>
              <a:t>debug-overrides&gt; </a:t>
            </a:r>
            <a:r>
              <a:rPr lang="en-US" sz="1200" dirty="0">
                <a:solidFill>
                  <a:schemeClr val="bg1"/>
                </a:solidFill>
                <a:latin typeface="inherit"/>
                <a:cs typeface="Hind" panose="020B0604020202020204" charset="0"/>
              </a:rPr>
              <a:t>để cho phép chứng chỉ do người dùng cài đặt. </a:t>
            </a:r>
            <a:r>
              <a:rPr lang="en-US" sz="1200" dirty="0" smtClean="0">
                <a:solidFill>
                  <a:schemeClr val="bg1"/>
                </a:solidFill>
                <a:latin typeface="inherit"/>
                <a:cs typeface="Hind" panose="020B0604020202020204" charset="0"/>
              </a:rPr>
              <a:t>Nó sẽ ghi </a:t>
            </a:r>
            <a:r>
              <a:rPr lang="en-US" sz="1200" dirty="0">
                <a:solidFill>
                  <a:schemeClr val="bg1"/>
                </a:solidFill>
                <a:latin typeface="inherit"/>
                <a:cs typeface="Hind" panose="020B0604020202020204" charset="0"/>
              </a:rPr>
              <a:t>đè các tùy chọn quan trọng về bảo mật của ứng dụng trong quá trình gỡ lỗi và kiểm tra mà không ảnh hưởng đến cấu hình </a:t>
            </a:r>
            <a:r>
              <a:rPr lang="en-US" sz="1200" dirty="0" smtClean="0">
                <a:solidFill>
                  <a:schemeClr val="bg1"/>
                </a:solidFill>
                <a:latin typeface="inherit"/>
                <a:cs typeface="Hind" panose="020B0604020202020204" charset="0"/>
              </a:rPr>
              <a:t>của </a:t>
            </a:r>
            <a:r>
              <a:rPr lang="en-US" sz="1200" dirty="0">
                <a:solidFill>
                  <a:schemeClr val="bg1"/>
                </a:solidFill>
                <a:latin typeface="inherit"/>
                <a:cs typeface="Hind" panose="020B0604020202020204" charset="0"/>
              </a:rPr>
              <a:t>ứng </a:t>
            </a:r>
            <a:r>
              <a:rPr lang="en-US" sz="1200" dirty="0" smtClean="0">
                <a:solidFill>
                  <a:schemeClr val="bg1"/>
                </a:solidFill>
                <a:latin typeface="inherit"/>
                <a:cs typeface="Hind" panose="020B0604020202020204" charset="0"/>
              </a:rPr>
              <a:t>dụng</a:t>
            </a:r>
          </a:p>
          <a:p>
            <a:r>
              <a:rPr lang="en-US" sz="1200" dirty="0" smtClean="0">
                <a:solidFill>
                  <a:schemeClr val="bg1"/>
                </a:solidFill>
                <a:latin typeface="inherit"/>
                <a:cs typeface="Hind" panose="020B0604020202020204" charset="0"/>
              </a:rPr>
              <a:t>Đoạn mã sau cho biết cách định nghĩa phần tử này trong file XML:</a:t>
            </a:r>
            <a:endParaRPr lang="en-US" sz="1200" dirty="0">
              <a:solidFill>
                <a:schemeClr val="bg1"/>
              </a:solidFill>
              <a:latin typeface="inherit"/>
              <a:cs typeface="Hind" panose="020B0604020202020204" charset="0"/>
            </a:endParaRPr>
          </a:p>
        </p:txBody>
      </p:sp>
      <p:sp>
        <p:nvSpPr>
          <p:cNvPr id="9" name="Rectangle 8"/>
          <p:cNvSpPr/>
          <p:nvPr/>
        </p:nvSpPr>
        <p:spPr>
          <a:xfrm>
            <a:off x="5243208" y="3384249"/>
            <a:ext cx="2227634" cy="1631216"/>
          </a:xfrm>
          <a:prstGeom prst="rect">
            <a:avLst/>
          </a:prstGeom>
          <a:solidFill>
            <a:schemeClr val="accent2"/>
          </a:solidFill>
        </p:spPr>
        <p:txBody>
          <a:bodyPr wrap="square">
            <a:spAutoFit/>
          </a:bodyPr>
          <a:lstStyle/>
          <a:p>
            <a:pPr>
              <a:lnSpc>
                <a:spcPts val="15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B78E7"/>
                </a:solidFill>
                <a:latin typeface="Roboto Mono"/>
                <a:ea typeface="Times New Roman" panose="02020603050405020304" pitchFamily="18" charset="0"/>
                <a:cs typeface="Times New Roman" panose="02020603050405020304" pitchFamily="18" charset="0"/>
              </a:rPr>
              <a:t>&lt;network-security-config&gt;</a:t>
            </a:r>
            <a:r>
              <a:rPr lang="en-US" sz="1000" dirty="0">
                <a:solidFill>
                  <a:srgbClr val="37474F"/>
                </a:solidFill>
                <a:latin typeface="Roboto Mono"/>
                <a:ea typeface="Times New Roman" panose="02020603050405020304" pitchFamily="18" charset="0"/>
                <a:cs typeface="Times New Roman" panose="02020603050405020304" pitchFamily="18" charset="0"/>
              </a:rPr>
              <a:t/>
            </a:r>
            <a:br>
              <a:rPr lang="en-US" sz="1000" dirty="0">
                <a:solidFill>
                  <a:srgbClr val="37474F"/>
                </a:solidFill>
                <a:latin typeface="Roboto Mono"/>
                <a:ea typeface="Times New Roman" panose="02020603050405020304" pitchFamily="18" charset="0"/>
                <a:cs typeface="Times New Roman" panose="02020603050405020304" pitchFamily="18" charset="0"/>
              </a:rPr>
            </a:br>
            <a:r>
              <a:rPr lang="en-US" sz="1000" dirty="0">
                <a:solidFill>
                  <a:srgbClr val="37474F"/>
                </a:solidFill>
                <a:latin typeface="Roboto Mono"/>
                <a:ea typeface="Times New Roman" panose="02020603050405020304" pitchFamily="18" charset="0"/>
                <a:cs typeface="Times New Roman" panose="02020603050405020304" pitchFamily="18" charset="0"/>
              </a:rPr>
              <a:t>    </a:t>
            </a:r>
            <a:r>
              <a:rPr lang="en-US" sz="1000" dirty="0">
                <a:solidFill>
                  <a:srgbClr val="3B78E7"/>
                </a:solidFill>
                <a:latin typeface="Roboto Mono"/>
                <a:ea typeface="Times New Roman" panose="02020603050405020304" pitchFamily="18" charset="0"/>
                <a:cs typeface="Times New Roman" panose="02020603050405020304" pitchFamily="18" charset="0"/>
              </a:rPr>
              <a:t>&lt;debug-overrides&gt;</a:t>
            </a:r>
            <a:r>
              <a:rPr lang="en-US" sz="1000" dirty="0">
                <a:solidFill>
                  <a:srgbClr val="37474F"/>
                </a:solidFill>
                <a:latin typeface="Roboto Mono"/>
                <a:ea typeface="Times New Roman" panose="02020603050405020304" pitchFamily="18" charset="0"/>
                <a:cs typeface="Times New Roman" panose="02020603050405020304" pitchFamily="18" charset="0"/>
              </a:rPr>
              <a:t/>
            </a:r>
            <a:br>
              <a:rPr lang="en-US" sz="1000" dirty="0">
                <a:solidFill>
                  <a:srgbClr val="37474F"/>
                </a:solidFill>
                <a:latin typeface="Roboto Mono"/>
                <a:ea typeface="Times New Roman" panose="02020603050405020304" pitchFamily="18" charset="0"/>
                <a:cs typeface="Times New Roman" panose="02020603050405020304" pitchFamily="18" charset="0"/>
              </a:rPr>
            </a:br>
            <a:r>
              <a:rPr lang="en-US" sz="1000" dirty="0">
                <a:solidFill>
                  <a:srgbClr val="37474F"/>
                </a:solidFill>
                <a:latin typeface="Roboto Mono"/>
                <a:ea typeface="Times New Roman" panose="02020603050405020304" pitchFamily="18" charset="0"/>
                <a:cs typeface="Times New Roman" panose="02020603050405020304" pitchFamily="18" charset="0"/>
              </a:rPr>
              <a:t>        </a:t>
            </a:r>
            <a:r>
              <a:rPr lang="en-US" sz="1000" dirty="0">
                <a:solidFill>
                  <a:srgbClr val="3B78E7"/>
                </a:solidFill>
                <a:latin typeface="Roboto Mono"/>
                <a:ea typeface="Times New Roman" panose="02020603050405020304" pitchFamily="18" charset="0"/>
                <a:cs typeface="Times New Roman" panose="02020603050405020304" pitchFamily="18" charset="0"/>
              </a:rPr>
              <a:t>&lt;trust-anchors&gt;</a:t>
            </a:r>
            <a:r>
              <a:rPr lang="en-US" sz="1000" dirty="0">
                <a:solidFill>
                  <a:srgbClr val="37474F"/>
                </a:solidFill>
                <a:latin typeface="Roboto Mono"/>
                <a:ea typeface="Times New Roman" panose="02020603050405020304" pitchFamily="18" charset="0"/>
                <a:cs typeface="Times New Roman" panose="02020603050405020304" pitchFamily="18" charset="0"/>
              </a:rPr>
              <a:t/>
            </a:r>
            <a:br>
              <a:rPr lang="en-US" sz="1000" dirty="0">
                <a:solidFill>
                  <a:srgbClr val="37474F"/>
                </a:solidFill>
                <a:latin typeface="Roboto Mono"/>
                <a:ea typeface="Times New Roman" panose="02020603050405020304" pitchFamily="18" charset="0"/>
                <a:cs typeface="Times New Roman" panose="02020603050405020304" pitchFamily="18" charset="0"/>
              </a:rPr>
            </a:br>
            <a:r>
              <a:rPr lang="en-US" sz="1000" dirty="0">
                <a:solidFill>
                  <a:srgbClr val="37474F"/>
                </a:solidFill>
                <a:latin typeface="Roboto Mono"/>
                <a:ea typeface="Times New Roman" panose="02020603050405020304" pitchFamily="18" charset="0"/>
                <a:cs typeface="Times New Roman" panose="02020603050405020304" pitchFamily="18" charset="0"/>
              </a:rPr>
              <a:t>            </a:t>
            </a:r>
            <a:r>
              <a:rPr lang="en-US" sz="1000" b="1" dirty="0">
                <a:solidFill>
                  <a:srgbClr val="3B78E7"/>
                </a:solidFill>
                <a:latin typeface="Roboto Mono"/>
                <a:ea typeface="Times New Roman" panose="02020603050405020304" pitchFamily="18" charset="0"/>
                <a:cs typeface="Times New Roman" panose="02020603050405020304" pitchFamily="18" charset="0"/>
              </a:rPr>
              <a:t>&lt;certificates</a:t>
            </a:r>
            <a:r>
              <a:rPr lang="en-US" sz="1000" b="1" dirty="0">
                <a:solidFill>
                  <a:srgbClr val="37474F"/>
                </a:solidFill>
                <a:latin typeface="Roboto Mono"/>
                <a:ea typeface="Times New Roman" panose="02020603050405020304" pitchFamily="18" charset="0"/>
                <a:cs typeface="Times New Roman" panose="02020603050405020304" pitchFamily="18" charset="0"/>
              </a:rPr>
              <a:t> </a:t>
            </a:r>
            <a:r>
              <a:rPr lang="en-US" sz="1000" b="1" dirty="0">
                <a:solidFill>
                  <a:srgbClr val="9C27B0"/>
                </a:solidFill>
                <a:latin typeface="Roboto Mono"/>
                <a:ea typeface="Times New Roman" panose="02020603050405020304" pitchFamily="18" charset="0"/>
                <a:cs typeface="Times New Roman" panose="02020603050405020304" pitchFamily="18" charset="0"/>
              </a:rPr>
              <a:t>src</a:t>
            </a:r>
            <a:r>
              <a:rPr lang="en-US" sz="1000" b="1" dirty="0">
                <a:solidFill>
                  <a:srgbClr val="37474F"/>
                </a:solidFill>
                <a:latin typeface="Roboto Mono"/>
                <a:ea typeface="Times New Roman" panose="02020603050405020304" pitchFamily="18" charset="0"/>
                <a:cs typeface="Times New Roman" panose="02020603050405020304" pitchFamily="18" charset="0"/>
              </a:rPr>
              <a:t>=</a:t>
            </a:r>
            <a:r>
              <a:rPr lang="en-US" sz="1000" b="1" dirty="0">
                <a:solidFill>
                  <a:srgbClr val="0D904F"/>
                </a:solidFill>
                <a:latin typeface="Roboto Mono"/>
                <a:ea typeface="Times New Roman" panose="02020603050405020304" pitchFamily="18" charset="0"/>
                <a:cs typeface="Times New Roman" panose="02020603050405020304" pitchFamily="18" charset="0"/>
              </a:rPr>
              <a:t>"user"</a:t>
            </a:r>
            <a:r>
              <a:rPr lang="en-US" sz="1000" b="1" dirty="0">
                <a:solidFill>
                  <a:srgbClr val="37474F"/>
                </a:solidFill>
                <a:latin typeface="Roboto Mono"/>
                <a:ea typeface="Times New Roman" panose="02020603050405020304" pitchFamily="18" charset="0"/>
                <a:cs typeface="Times New Roman" panose="02020603050405020304" pitchFamily="18" charset="0"/>
              </a:rPr>
              <a:t> </a:t>
            </a:r>
            <a:r>
              <a:rPr lang="en-US" sz="1000" b="1" dirty="0">
                <a:solidFill>
                  <a:srgbClr val="3B78E7"/>
                </a:solidFill>
                <a:latin typeface="Roboto Mono"/>
                <a:ea typeface="Times New Roman" panose="02020603050405020304" pitchFamily="18" charset="0"/>
                <a:cs typeface="Times New Roman" panose="02020603050405020304" pitchFamily="18" charset="0"/>
              </a:rPr>
              <a:t>/&gt;</a:t>
            </a:r>
            <a:r>
              <a:rPr lang="en-US" sz="1000" dirty="0">
                <a:solidFill>
                  <a:srgbClr val="37474F"/>
                </a:solidFill>
                <a:latin typeface="Roboto Mono"/>
                <a:ea typeface="Times New Roman" panose="02020603050405020304" pitchFamily="18" charset="0"/>
                <a:cs typeface="Times New Roman" panose="02020603050405020304" pitchFamily="18" charset="0"/>
              </a:rPr>
              <a:t/>
            </a:r>
            <a:br>
              <a:rPr lang="en-US" sz="1000" dirty="0">
                <a:solidFill>
                  <a:srgbClr val="37474F"/>
                </a:solidFill>
                <a:latin typeface="Roboto Mono"/>
                <a:ea typeface="Times New Roman" panose="02020603050405020304" pitchFamily="18" charset="0"/>
                <a:cs typeface="Times New Roman" panose="02020603050405020304" pitchFamily="18" charset="0"/>
              </a:rPr>
            </a:br>
            <a:r>
              <a:rPr lang="en-US" sz="1000" dirty="0">
                <a:solidFill>
                  <a:srgbClr val="37474F"/>
                </a:solidFill>
                <a:latin typeface="Roboto Mono"/>
                <a:ea typeface="Times New Roman" panose="02020603050405020304" pitchFamily="18" charset="0"/>
                <a:cs typeface="Times New Roman" panose="02020603050405020304" pitchFamily="18" charset="0"/>
              </a:rPr>
              <a:t>        </a:t>
            </a:r>
            <a:r>
              <a:rPr lang="en-US" sz="1000" dirty="0">
                <a:solidFill>
                  <a:srgbClr val="3B78E7"/>
                </a:solidFill>
                <a:latin typeface="Roboto Mono"/>
                <a:ea typeface="Times New Roman" panose="02020603050405020304" pitchFamily="18" charset="0"/>
                <a:cs typeface="Times New Roman" panose="02020603050405020304" pitchFamily="18" charset="0"/>
              </a:rPr>
              <a:t>&lt;/trust-anchors&gt;</a:t>
            </a:r>
            <a:r>
              <a:rPr lang="en-US" sz="1000" dirty="0">
                <a:solidFill>
                  <a:srgbClr val="37474F"/>
                </a:solidFill>
                <a:latin typeface="Roboto Mono"/>
                <a:ea typeface="Times New Roman" panose="02020603050405020304" pitchFamily="18" charset="0"/>
                <a:cs typeface="Times New Roman" panose="02020603050405020304" pitchFamily="18" charset="0"/>
              </a:rPr>
              <a:t/>
            </a:r>
            <a:br>
              <a:rPr lang="en-US" sz="1000" dirty="0">
                <a:solidFill>
                  <a:srgbClr val="37474F"/>
                </a:solidFill>
                <a:latin typeface="Roboto Mono"/>
                <a:ea typeface="Times New Roman" panose="02020603050405020304" pitchFamily="18" charset="0"/>
                <a:cs typeface="Times New Roman" panose="02020603050405020304" pitchFamily="18" charset="0"/>
              </a:rPr>
            </a:br>
            <a:r>
              <a:rPr lang="en-US" sz="1000" dirty="0">
                <a:solidFill>
                  <a:srgbClr val="37474F"/>
                </a:solidFill>
                <a:latin typeface="Roboto Mono"/>
                <a:ea typeface="Times New Roman" panose="02020603050405020304" pitchFamily="18" charset="0"/>
                <a:cs typeface="Times New Roman" panose="02020603050405020304" pitchFamily="18" charset="0"/>
              </a:rPr>
              <a:t>    </a:t>
            </a:r>
            <a:r>
              <a:rPr lang="en-US" sz="1000" dirty="0">
                <a:solidFill>
                  <a:srgbClr val="3B78E7"/>
                </a:solidFill>
                <a:latin typeface="Roboto Mono"/>
                <a:ea typeface="Times New Roman" panose="02020603050405020304" pitchFamily="18" charset="0"/>
                <a:cs typeface="Times New Roman" panose="02020603050405020304" pitchFamily="18" charset="0"/>
              </a:rPr>
              <a:t>&lt;/debug-overrides&gt;</a:t>
            </a:r>
            <a:r>
              <a:rPr lang="en-US" sz="1000" dirty="0">
                <a:solidFill>
                  <a:srgbClr val="37474F"/>
                </a:solidFill>
                <a:latin typeface="Roboto Mono"/>
                <a:ea typeface="Times New Roman" panose="02020603050405020304" pitchFamily="18" charset="0"/>
                <a:cs typeface="Times New Roman" panose="02020603050405020304" pitchFamily="18" charset="0"/>
              </a:rPr>
              <a:t/>
            </a:r>
            <a:br>
              <a:rPr lang="en-US" sz="1000" dirty="0">
                <a:solidFill>
                  <a:srgbClr val="37474F"/>
                </a:solidFill>
                <a:latin typeface="Roboto Mono"/>
                <a:ea typeface="Times New Roman" panose="02020603050405020304" pitchFamily="18" charset="0"/>
                <a:cs typeface="Times New Roman" panose="02020603050405020304" pitchFamily="18" charset="0"/>
              </a:rPr>
            </a:br>
            <a:r>
              <a:rPr lang="en-US" sz="1000" dirty="0">
                <a:solidFill>
                  <a:srgbClr val="3B78E7"/>
                </a:solidFill>
                <a:latin typeface="Roboto Mono"/>
                <a:ea typeface="Times New Roman" panose="02020603050405020304" pitchFamily="18" charset="0"/>
                <a:cs typeface="Times New Roman" panose="02020603050405020304" pitchFamily="18" charset="0"/>
              </a:rPr>
              <a:t>&lt;/network-security-config&gt;</a:t>
            </a:r>
            <a:r>
              <a:rPr lang="en-US" dirty="0">
                <a:solidFill>
                  <a:srgbClr val="37474F"/>
                </a:solidFill>
                <a:latin typeface="Times New Roman" panose="02020603050405020304" pitchFamily="18" charset="0"/>
                <a:ea typeface="Times New Roman" panose="02020603050405020304" pitchFamily="18" charset="0"/>
                <a:cs typeface="Times New Roman" panose="02020603050405020304" pitchFamily="18" charset="0"/>
              </a:rPr>
              <a:t/>
            </a:r>
            <a:br>
              <a:rPr lang="en-US" dirty="0">
                <a:solidFill>
                  <a:srgbClr val="37474F"/>
                </a:solidFill>
                <a:latin typeface="Times New Roman" panose="02020603050405020304" pitchFamily="18" charset="0"/>
                <a:ea typeface="Times New Roman" panose="02020603050405020304" pitchFamily="18" charset="0"/>
                <a:cs typeface="Times New Roman" panose="02020603050405020304" pitchFamily="18" charset="0"/>
              </a:rPr>
            </a:b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612502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6"/>
          <p:cNvSpPr txBox="1">
            <a:spLocks noGrp="1"/>
          </p:cNvSpPr>
          <p:nvPr>
            <p:ph type="title"/>
          </p:nvPr>
        </p:nvSpPr>
        <p:spPr>
          <a:xfrm>
            <a:off x="299896" y="476120"/>
            <a:ext cx="5972100" cy="636000"/>
          </a:xfrm>
          <a:prstGeom prst="rect">
            <a:avLst/>
          </a:prstGeom>
        </p:spPr>
        <p:txBody>
          <a:bodyPr spcFirstLastPara="1" wrap="square" lIns="91425" tIns="91425" rIns="91425" bIns="91425" anchor="b" anchorCtr="0">
            <a:noAutofit/>
          </a:bodyPr>
          <a:lstStyle/>
          <a:p>
            <a:r>
              <a:rPr lang="en-US" dirty="0" smtClean="0"/>
              <a:t>Enforce secure communication</a:t>
            </a:r>
            <a:br>
              <a:rPr lang="en-US" dirty="0" smtClean="0"/>
            </a:br>
            <a:r>
              <a:rPr lang="en-US" sz="1400" dirty="0" smtClean="0">
                <a:solidFill>
                  <a:srgbClr val="FF0000"/>
                </a:solidFill>
              </a:rPr>
              <a:t>Apply network security measures</a:t>
            </a:r>
            <a:endParaRPr lang="en-US" sz="1400" dirty="0">
              <a:solidFill>
                <a:srgbClr val="FF0000"/>
              </a:solidFill>
            </a:endParaRPr>
          </a:p>
        </p:txBody>
      </p:sp>
      <p:sp>
        <p:nvSpPr>
          <p:cNvPr id="205" name="Google Shape;205;p16"/>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3" name="Rectangle 2"/>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299896" y="1425384"/>
            <a:ext cx="65" cy="159026"/>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200" b="0" i="0" u="none" strike="noStrike" cap="none" normalizeH="0" baseline="0" dirty="0" smtClean="0">
              <a:ln>
                <a:noFill/>
              </a:ln>
              <a:solidFill>
                <a:schemeClr val="tx1"/>
              </a:solidFill>
              <a:effectLst/>
              <a:latin typeface="Arial" panose="020B0604020202020204" pitchFamily="34" charset="0"/>
              <a:cs typeface="Hind" panose="020B0604020202020204" charset="0"/>
            </a:endParaRPr>
          </a:p>
        </p:txBody>
      </p:sp>
      <p:sp>
        <p:nvSpPr>
          <p:cNvPr id="11" name="Google Shape;202;p16"/>
          <p:cNvSpPr txBox="1">
            <a:spLocks noGrp="1"/>
          </p:cNvSpPr>
          <p:nvPr>
            <p:ph type="body" idx="2"/>
          </p:nvPr>
        </p:nvSpPr>
        <p:spPr>
          <a:xfrm>
            <a:off x="397172" y="1112120"/>
            <a:ext cx="7015304" cy="405181"/>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sz="1200" b="1" dirty="0" smtClean="0">
                <a:solidFill>
                  <a:srgbClr val="FFCC00"/>
                </a:solidFill>
              </a:rPr>
              <a:t>CREATE YOUR OWN TRUST MANAGER</a:t>
            </a:r>
          </a:p>
          <a:p>
            <a:pPr marL="0" lvl="0" indent="0">
              <a:buClr>
                <a:schemeClr val="dk1"/>
              </a:buClr>
              <a:buSzPts val="1100"/>
              <a:buNone/>
            </a:pPr>
            <a:r>
              <a:rPr lang="vi-VN" sz="1200" dirty="0" smtClean="0">
                <a:solidFill>
                  <a:schemeClr val="bg1"/>
                </a:solidFill>
                <a:latin typeface="inherit"/>
              </a:rPr>
              <a:t>Trình </a:t>
            </a:r>
            <a:r>
              <a:rPr lang="vi-VN" sz="1200" dirty="0">
                <a:solidFill>
                  <a:schemeClr val="bg1"/>
                </a:solidFill>
                <a:latin typeface="inherit"/>
              </a:rPr>
              <a:t>kiểm tra SSL của bạn không nên chấp nhận mọi chứng </a:t>
            </a:r>
            <a:r>
              <a:rPr lang="vi-VN" sz="1200" dirty="0" smtClean="0">
                <a:solidFill>
                  <a:schemeClr val="bg1"/>
                </a:solidFill>
                <a:latin typeface="inherit"/>
              </a:rPr>
              <a:t>chỉ</a:t>
            </a:r>
            <a:r>
              <a:rPr lang="en-US" sz="1200" dirty="0" smtClean="0">
                <a:solidFill>
                  <a:schemeClr val="bg1"/>
                </a:solidFill>
                <a:latin typeface="inherit"/>
              </a:rPr>
              <a:t> (certificate)</a:t>
            </a:r>
            <a:r>
              <a:rPr lang="vi-VN" sz="1200" dirty="0" smtClean="0">
                <a:solidFill>
                  <a:schemeClr val="bg1"/>
                </a:solidFill>
                <a:latin typeface="inherit"/>
              </a:rPr>
              <a:t>. </a:t>
            </a:r>
            <a:r>
              <a:rPr lang="vi-VN" sz="1200" dirty="0">
                <a:solidFill>
                  <a:schemeClr val="bg1"/>
                </a:solidFill>
                <a:latin typeface="inherit"/>
              </a:rPr>
              <a:t>Bạn có thể cần thiết lập trình quản lý </a:t>
            </a:r>
            <a:r>
              <a:rPr lang="en-US" sz="1200" dirty="0" smtClean="0">
                <a:solidFill>
                  <a:schemeClr val="bg1"/>
                </a:solidFill>
                <a:latin typeface="inherit"/>
              </a:rPr>
              <a:t>tin cậy </a:t>
            </a:r>
            <a:r>
              <a:rPr lang="vi-VN" sz="1200" dirty="0" smtClean="0">
                <a:solidFill>
                  <a:schemeClr val="bg1"/>
                </a:solidFill>
                <a:latin typeface="inherit"/>
              </a:rPr>
              <a:t>và </a:t>
            </a:r>
            <a:r>
              <a:rPr lang="vi-VN" sz="1200" dirty="0">
                <a:solidFill>
                  <a:schemeClr val="bg1"/>
                </a:solidFill>
                <a:latin typeface="inherit"/>
              </a:rPr>
              <a:t>xử lý tất cả các cảnh báo SSL xảy ra nếu một trong các điều kiện sau áp dụng cho trường hợp sử dụng của bạn</a:t>
            </a:r>
            <a:r>
              <a:rPr lang="vi-VN" sz="1200" dirty="0" smtClean="0">
                <a:solidFill>
                  <a:schemeClr val="bg1"/>
                </a:solidFill>
                <a:latin typeface="inherit"/>
              </a:rPr>
              <a:t>:</a:t>
            </a:r>
            <a:endParaRPr lang="en-US" sz="1200" dirty="0" smtClean="0">
              <a:solidFill>
                <a:schemeClr val="bg1"/>
              </a:solidFill>
              <a:latin typeface="inherit"/>
            </a:endParaRPr>
          </a:p>
          <a:p>
            <a:pPr marL="0" lvl="0" indent="0">
              <a:buClr>
                <a:schemeClr val="dk1"/>
              </a:buClr>
              <a:buSzPts val="1100"/>
              <a:buNone/>
            </a:pPr>
            <a:endParaRPr lang="vi-VN" sz="1200" dirty="0">
              <a:solidFill>
                <a:schemeClr val="bg1"/>
              </a:solidFill>
              <a:latin typeface="inherit"/>
            </a:endParaRPr>
          </a:p>
          <a:p>
            <a:pPr marL="628650" lvl="1" indent="-171450">
              <a:buClr>
                <a:schemeClr val="dk1"/>
              </a:buClr>
              <a:buSzPts val="1100"/>
            </a:pPr>
            <a:r>
              <a:rPr lang="vi-VN" sz="1200" dirty="0" smtClean="0">
                <a:solidFill>
                  <a:schemeClr val="bg1"/>
                </a:solidFill>
                <a:latin typeface="inherit"/>
              </a:rPr>
              <a:t>Bạn </a:t>
            </a:r>
            <a:r>
              <a:rPr lang="vi-VN" sz="1200" dirty="0">
                <a:solidFill>
                  <a:schemeClr val="bg1"/>
                </a:solidFill>
                <a:latin typeface="inherit"/>
              </a:rPr>
              <a:t>đang liên lạc với một máy chủ web có chứng chỉ được ký bởi CA mới hoặc tùy chỉnh</a:t>
            </a:r>
            <a:r>
              <a:rPr lang="vi-VN" sz="1200" dirty="0" smtClean="0">
                <a:solidFill>
                  <a:schemeClr val="bg1"/>
                </a:solidFill>
                <a:latin typeface="inherit"/>
              </a:rPr>
              <a:t>.</a:t>
            </a:r>
            <a:endParaRPr lang="en-US" sz="1200" dirty="0" smtClean="0">
              <a:solidFill>
                <a:schemeClr val="bg1"/>
              </a:solidFill>
              <a:latin typeface="inherit"/>
            </a:endParaRPr>
          </a:p>
          <a:p>
            <a:pPr marL="628650" lvl="1" indent="-171450">
              <a:buClr>
                <a:schemeClr val="dk1"/>
              </a:buClr>
              <a:buSzPts val="1100"/>
            </a:pPr>
            <a:endParaRPr lang="vi-VN" sz="1200" dirty="0">
              <a:solidFill>
                <a:schemeClr val="bg1"/>
              </a:solidFill>
              <a:latin typeface="inherit"/>
            </a:endParaRPr>
          </a:p>
          <a:p>
            <a:pPr marL="628650" lvl="1" indent="-171450">
              <a:buClr>
                <a:schemeClr val="dk1"/>
              </a:buClr>
              <a:buSzPts val="1100"/>
            </a:pPr>
            <a:r>
              <a:rPr lang="vi-VN" sz="1200" dirty="0">
                <a:solidFill>
                  <a:schemeClr val="bg1"/>
                </a:solidFill>
                <a:latin typeface="inherit"/>
              </a:rPr>
              <a:t>CA đó không được tin cậy bởi thiết bị bạn đang sử dụng</a:t>
            </a:r>
            <a:r>
              <a:rPr lang="vi-VN" sz="1200" dirty="0" smtClean="0">
                <a:solidFill>
                  <a:schemeClr val="bg1"/>
                </a:solidFill>
                <a:latin typeface="inherit"/>
              </a:rPr>
              <a:t>.</a:t>
            </a:r>
            <a:endParaRPr lang="en-US" sz="1200" dirty="0" smtClean="0">
              <a:solidFill>
                <a:schemeClr val="bg1"/>
              </a:solidFill>
              <a:latin typeface="inherit"/>
            </a:endParaRPr>
          </a:p>
          <a:p>
            <a:pPr marL="628650" lvl="1" indent="-171450">
              <a:buClr>
                <a:schemeClr val="dk1"/>
              </a:buClr>
              <a:buSzPts val="1100"/>
            </a:pPr>
            <a:endParaRPr lang="vi-VN" sz="1200" dirty="0">
              <a:solidFill>
                <a:schemeClr val="bg1"/>
              </a:solidFill>
              <a:latin typeface="inherit"/>
            </a:endParaRPr>
          </a:p>
          <a:p>
            <a:pPr marL="628650" lvl="1" indent="-171450">
              <a:buClr>
                <a:schemeClr val="dk1"/>
              </a:buClr>
              <a:buSzPts val="1100"/>
            </a:pPr>
            <a:r>
              <a:rPr lang="vi-VN" sz="1200" dirty="0">
                <a:solidFill>
                  <a:schemeClr val="bg1"/>
                </a:solidFill>
                <a:latin typeface="inherit"/>
              </a:rPr>
              <a:t>Bạn không thể sử dụng cấu hình bảo mật mạng.</a:t>
            </a:r>
            <a:r>
              <a:rPr lang="vi-VN" sz="1200" dirty="0">
                <a:solidFill>
                  <a:schemeClr val="bg1"/>
                </a:solidFill>
              </a:rPr>
              <a:t/>
            </a:r>
            <a:br>
              <a:rPr lang="vi-VN" sz="1200" dirty="0">
                <a:solidFill>
                  <a:schemeClr val="bg1"/>
                </a:solidFill>
              </a:rPr>
            </a:br>
            <a:endParaRPr sz="1200" dirty="0">
              <a:solidFill>
                <a:schemeClr val="bg1"/>
              </a:solidFill>
              <a:latin typeface="inherit"/>
            </a:endParaRPr>
          </a:p>
        </p:txBody>
      </p:sp>
      <p:sp>
        <p:nvSpPr>
          <p:cNvPr id="4" name="Rectangle 1"/>
          <p:cNvSpPr>
            <a:spLocks noChangeArrowheads="1"/>
          </p:cNvSpPr>
          <p:nvPr/>
        </p:nvSpPr>
        <p:spPr bwMode="auto">
          <a:xfrm>
            <a:off x="0" y="149086"/>
            <a:ext cx="65" cy="159026"/>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200" b="0" i="0" u="none" strike="noStrike" cap="none" normalizeH="0" baseline="0" dirty="0" smtClean="0">
              <a:ln>
                <a:noFill/>
              </a:ln>
              <a:solidFill>
                <a:schemeClr val="tx1"/>
              </a:solidFill>
              <a:effectLst/>
              <a:latin typeface="Arial" panose="020B0604020202020204" pitchFamily="34" charset="0"/>
              <a:cs typeface="Hind" panose="020B0604020202020204" charset="0"/>
            </a:endParaRPr>
          </a:p>
        </p:txBody>
      </p:sp>
    </p:spTree>
    <p:extLst>
      <p:ext uri="{BB962C8B-B14F-4D97-AF65-F5344CB8AC3E}">
        <p14:creationId xmlns:p14="http://schemas.microsoft.com/office/powerpoint/2010/main" val="33234801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6"/>
          <p:cNvSpPr txBox="1">
            <a:spLocks noGrp="1"/>
          </p:cNvSpPr>
          <p:nvPr>
            <p:ph type="title"/>
          </p:nvPr>
        </p:nvSpPr>
        <p:spPr>
          <a:xfrm>
            <a:off x="299896" y="476120"/>
            <a:ext cx="5972100" cy="636000"/>
          </a:xfrm>
          <a:prstGeom prst="rect">
            <a:avLst/>
          </a:prstGeom>
        </p:spPr>
        <p:txBody>
          <a:bodyPr spcFirstLastPara="1" wrap="square" lIns="91425" tIns="91425" rIns="91425" bIns="91425" anchor="b" anchorCtr="0">
            <a:noAutofit/>
          </a:bodyPr>
          <a:lstStyle/>
          <a:p>
            <a:r>
              <a:rPr lang="en-US" dirty="0" smtClean="0"/>
              <a:t>Enforce secure communication</a:t>
            </a:r>
            <a:br>
              <a:rPr lang="en-US" dirty="0" smtClean="0"/>
            </a:br>
            <a:r>
              <a:rPr lang="en-US" sz="1400" dirty="0">
                <a:solidFill>
                  <a:srgbClr val="FF0000"/>
                </a:solidFill>
              </a:rPr>
              <a:t>U</a:t>
            </a:r>
            <a:r>
              <a:rPr lang="en-US" sz="1400" dirty="0" smtClean="0">
                <a:solidFill>
                  <a:srgbClr val="FF0000"/>
                </a:solidFill>
              </a:rPr>
              <a:t>se WebView objects carefully</a:t>
            </a:r>
            <a:endParaRPr lang="en-US" sz="1400" dirty="0">
              <a:solidFill>
                <a:srgbClr val="FF0000"/>
              </a:solidFill>
            </a:endParaRPr>
          </a:p>
        </p:txBody>
      </p:sp>
      <p:sp>
        <p:nvSpPr>
          <p:cNvPr id="205" name="Google Shape;205;p16"/>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3" name="Rectangle 2"/>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299896" y="1425384"/>
            <a:ext cx="65" cy="159026"/>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200" b="0" i="0" u="none" strike="noStrike" cap="none" normalizeH="0" baseline="0" dirty="0" smtClean="0">
              <a:ln>
                <a:noFill/>
              </a:ln>
              <a:solidFill>
                <a:schemeClr val="tx1"/>
              </a:solidFill>
              <a:effectLst/>
              <a:latin typeface="Arial" panose="020B0604020202020204" pitchFamily="34" charset="0"/>
              <a:cs typeface="Hind" panose="020B0604020202020204" charset="0"/>
            </a:endParaRPr>
          </a:p>
        </p:txBody>
      </p:sp>
      <p:sp>
        <p:nvSpPr>
          <p:cNvPr id="11" name="Google Shape;202;p16"/>
          <p:cNvSpPr txBox="1">
            <a:spLocks noGrp="1"/>
          </p:cNvSpPr>
          <p:nvPr>
            <p:ph type="body" idx="2"/>
          </p:nvPr>
        </p:nvSpPr>
        <p:spPr>
          <a:xfrm>
            <a:off x="387444" y="1020203"/>
            <a:ext cx="7015304" cy="405181"/>
          </a:xfrm>
          <a:prstGeom prst="rect">
            <a:avLst/>
          </a:prstGeom>
        </p:spPr>
        <p:txBody>
          <a:bodyPr spcFirstLastPara="1" wrap="square" lIns="91425" tIns="91425" rIns="91425" bIns="91425" anchor="t" anchorCtr="0">
            <a:noAutofit/>
          </a:bodyPr>
          <a:lstStyle/>
          <a:p>
            <a:pPr marL="0" lvl="0" indent="0">
              <a:buNone/>
            </a:pPr>
            <a:r>
              <a:rPr lang="en-US" sz="1200" dirty="0">
                <a:solidFill>
                  <a:schemeClr val="bg1"/>
                </a:solidFill>
                <a:latin typeface="inherit"/>
              </a:rPr>
              <a:t>C</a:t>
            </a:r>
            <a:r>
              <a:rPr lang="vi-VN" sz="1200" dirty="0" smtClean="0">
                <a:solidFill>
                  <a:schemeClr val="bg1"/>
                </a:solidFill>
                <a:latin typeface="inherit"/>
              </a:rPr>
              <a:t>ác </a:t>
            </a:r>
            <a:r>
              <a:rPr lang="vi-VN" sz="1200" dirty="0">
                <a:solidFill>
                  <a:schemeClr val="bg1"/>
                </a:solidFill>
                <a:latin typeface="inherit"/>
              </a:rPr>
              <a:t>đối tượng WebView trong ứng dụng của bạn không nên cho phép người dùng điều hướng đến các trang web nằm ngoài tầm kiểm soát của </a:t>
            </a:r>
            <a:r>
              <a:rPr lang="vi-VN" sz="1200" dirty="0" smtClean="0">
                <a:solidFill>
                  <a:schemeClr val="bg1"/>
                </a:solidFill>
                <a:latin typeface="inherit"/>
              </a:rPr>
              <a:t>bạn.</a:t>
            </a:r>
            <a:r>
              <a:rPr lang="en-US" sz="1200" dirty="0" smtClean="0">
                <a:solidFill>
                  <a:schemeClr val="bg1"/>
                </a:solidFill>
                <a:latin typeface="inherit"/>
              </a:rPr>
              <a:t> B</a:t>
            </a:r>
            <a:r>
              <a:rPr lang="vi-VN" sz="1200" dirty="0" smtClean="0">
                <a:solidFill>
                  <a:schemeClr val="bg1"/>
                </a:solidFill>
                <a:latin typeface="inherit"/>
              </a:rPr>
              <a:t>ạn </a:t>
            </a:r>
            <a:r>
              <a:rPr lang="vi-VN" sz="1200" dirty="0">
                <a:solidFill>
                  <a:schemeClr val="bg1"/>
                </a:solidFill>
                <a:latin typeface="inherit"/>
              </a:rPr>
              <a:t>không </a:t>
            </a:r>
            <a:r>
              <a:rPr lang="en-US" sz="1200" dirty="0" smtClean="0">
                <a:solidFill>
                  <a:schemeClr val="bg1"/>
                </a:solidFill>
                <a:latin typeface="inherit"/>
              </a:rPr>
              <a:t>nên </a:t>
            </a:r>
            <a:r>
              <a:rPr lang="vi-VN" sz="1200" dirty="0" smtClean="0">
                <a:solidFill>
                  <a:schemeClr val="bg1"/>
                </a:solidFill>
                <a:latin typeface="inherit"/>
              </a:rPr>
              <a:t>kích </a:t>
            </a:r>
            <a:r>
              <a:rPr lang="vi-VN" sz="1200" dirty="0">
                <a:solidFill>
                  <a:schemeClr val="bg1"/>
                </a:solidFill>
                <a:latin typeface="inherit"/>
              </a:rPr>
              <a:t>hoạt hỗ trợ giao </a:t>
            </a:r>
            <a:r>
              <a:rPr lang="vi-VN" sz="1200" dirty="0" smtClean="0">
                <a:solidFill>
                  <a:schemeClr val="bg1"/>
                </a:solidFill>
                <a:latin typeface="inherit"/>
              </a:rPr>
              <a:t>diện</a:t>
            </a:r>
            <a:r>
              <a:rPr lang="en-US" sz="1200" dirty="0" smtClean="0">
                <a:solidFill>
                  <a:schemeClr val="bg1"/>
                </a:solidFill>
                <a:latin typeface="inherit"/>
              </a:rPr>
              <a:t> </a:t>
            </a:r>
            <a:r>
              <a:rPr lang="vi-VN" sz="1200" dirty="0" smtClean="0">
                <a:solidFill>
                  <a:schemeClr val="bg1"/>
                </a:solidFill>
                <a:latin typeface="inherit"/>
              </a:rPr>
              <a:t>JavaScript </a:t>
            </a:r>
            <a:r>
              <a:rPr lang="vi-VN" sz="1200" dirty="0">
                <a:solidFill>
                  <a:schemeClr val="bg1"/>
                </a:solidFill>
                <a:latin typeface="inherit"/>
              </a:rPr>
              <a:t>trừ khi bạn hoàn toàn kiểm soát và tin tưởng nội dung trong các đối tượng WebView của ứng dụng.</a:t>
            </a:r>
            <a:r>
              <a:rPr lang="vi-VN" altLang="en-US" sz="1200" dirty="0">
                <a:solidFill>
                  <a:schemeClr val="bg1"/>
                </a:solidFill>
                <a:latin typeface="inherit"/>
                <a:cs typeface="Hind" panose="020B0604020202020204" charset="0"/>
              </a:rPr>
              <a:t/>
            </a:r>
            <a:br>
              <a:rPr lang="vi-VN" altLang="en-US" sz="1200" dirty="0">
                <a:solidFill>
                  <a:schemeClr val="bg1"/>
                </a:solidFill>
                <a:latin typeface="inherit"/>
                <a:cs typeface="Hind" panose="020B0604020202020204" charset="0"/>
              </a:rPr>
            </a:br>
            <a:r>
              <a:rPr lang="en-US" sz="1200" dirty="0" smtClean="0">
                <a:solidFill>
                  <a:schemeClr val="bg1"/>
                </a:solidFill>
                <a:latin typeface="inherit"/>
                <a:cs typeface="Hind" panose="020B0604020202020204" charset="0"/>
              </a:rPr>
              <a:t>    </a:t>
            </a:r>
          </a:p>
          <a:p>
            <a:pPr marL="0" lvl="0" indent="0" eaLnBrk="0" fontAlgn="base" hangingPunct="0">
              <a:spcBef>
                <a:spcPct val="0"/>
              </a:spcBef>
              <a:spcAft>
                <a:spcPct val="0"/>
              </a:spcAft>
              <a:buClrTx/>
              <a:buSzTx/>
              <a:buNone/>
            </a:pPr>
            <a:r>
              <a:rPr lang="en-US" sz="1200" dirty="0" smtClean="0">
                <a:solidFill>
                  <a:schemeClr val="bg1"/>
                </a:solidFill>
                <a:latin typeface="inherit"/>
                <a:cs typeface="Hind" panose="020B0604020202020204" charset="0"/>
              </a:rPr>
              <a:t>         </a:t>
            </a:r>
            <a:endParaRPr sz="1200" b="1" i="1" dirty="0">
              <a:solidFill>
                <a:srgbClr val="00B0F0"/>
              </a:solidFill>
              <a:latin typeface="inherit"/>
            </a:endParaRPr>
          </a:p>
        </p:txBody>
      </p:sp>
      <p:sp>
        <p:nvSpPr>
          <p:cNvPr id="4" name="Rectangle 1"/>
          <p:cNvSpPr>
            <a:spLocks noChangeArrowheads="1"/>
          </p:cNvSpPr>
          <p:nvPr/>
        </p:nvSpPr>
        <p:spPr bwMode="auto">
          <a:xfrm>
            <a:off x="0" y="149086"/>
            <a:ext cx="65" cy="159026"/>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200" b="0" i="0" u="none" strike="noStrike" cap="none" normalizeH="0" baseline="0" dirty="0" smtClean="0">
              <a:ln>
                <a:noFill/>
              </a:ln>
              <a:solidFill>
                <a:schemeClr val="tx1"/>
              </a:solidFill>
              <a:effectLst/>
              <a:latin typeface="Arial" panose="020B0604020202020204" pitchFamily="34" charset="0"/>
              <a:cs typeface="Hind" panose="020B0604020202020204" charset="0"/>
            </a:endParaRPr>
          </a:p>
        </p:txBody>
      </p:sp>
      <p:sp>
        <p:nvSpPr>
          <p:cNvPr id="6" name="Rectangle 1"/>
          <p:cNvSpPr>
            <a:spLocks noChangeArrowheads="1"/>
          </p:cNvSpPr>
          <p:nvPr/>
        </p:nvSpPr>
        <p:spPr bwMode="auto">
          <a:xfrm>
            <a:off x="0" y="28544"/>
            <a:ext cx="65" cy="400110"/>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800" b="0" i="0" u="none" strike="noStrike" cap="none" normalizeH="0" baseline="0" dirty="0" smtClean="0">
                <a:ln>
                  <a:noFill/>
                </a:ln>
                <a:solidFill>
                  <a:schemeClr val="tx1"/>
                </a:solidFill>
                <a:effectLst/>
              </a:rPr>
              <a:t/>
            </a:r>
            <a:br>
              <a:rPr kumimoji="0" lang="vi-VN" altLang="en-US" sz="800" b="0" i="0" u="none" strike="noStrike" cap="none" normalizeH="0" baseline="0" dirty="0" smtClean="0">
                <a:ln>
                  <a:noFill/>
                </a:ln>
                <a:solidFill>
                  <a:schemeClr val="tx1"/>
                </a:solidFill>
                <a:effectLst/>
              </a:rPr>
            </a:br>
            <a:endParaRPr kumimoji="0" lang="vi-V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387444" y="2346279"/>
            <a:ext cx="7052555" cy="646331"/>
          </a:xfrm>
          <a:prstGeom prst="rect">
            <a:avLst/>
          </a:prstGeom>
        </p:spPr>
        <p:txBody>
          <a:bodyPr wrap="square">
            <a:spAutoFit/>
          </a:bodyPr>
          <a:lstStyle/>
          <a:p>
            <a:r>
              <a:rPr lang="en-US" sz="1200" dirty="0">
                <a:solidFill>
                  <a:schemeClr val="bg1"/>
                </a:solidFill>
                <a:latin typeface="inherit"/>
              </a:rPr>
              <a:t>Nếu ứng dụng của bạn phải sử dụng hỗ trợ giao diện JavaScript trên các thiết bị chạy Android 6.0 (API </a:t>
            </a:r>
            <a:r>
              <a:rPr lang="en-US" sz="1200" dirty="0" smtClean="0">
                <a:solidFill>
                  <a:schemeClr val="bg1"/>
                </a:solidFill>
                <a:latin typeface="inherit"/>
              </a:rPr>
              <a:t>level 23</a:t>
            </a:r>
            <a:r>
              <a:rPr lang="en-US" sz="1200" dirty="0">
                <a:solidFill>
                  <a:schemeClr val="bg1"/>
                </a:solidFill>
                <a:latin typeface="inherit"/>
              </a:rPr>
              <a:t>) trở lên, hãy sử dụng </a:t>
            </a:r>
            <a:r>
              <a:rPr lang="en-US" sz="1200" dirty="0" smtClean="0">
                <a:solidFill>
                  <a:schemeClr val="bg1"/>
                </a:solidFill>
                <a:latin typeface="inherit"/>
              </a:rPr>
              <a:t>HTML message channels thay </a:t>
            </a:r>
            <a:r>
              <a:rPr lang="en-US" sz="1200" dirty="0">
                <a:solidFill>
                  <a:schemeClr val="bg1"/>
                </a:solidFill>
                <a:latin typeface="inherit"/>
              </a:rPr>
              <a:t>vì AssessmentJavascript () để </a:t>
            </a:r>
            <a:r>
              <a:rPr lang="en-US" sz="1200" dirty="0" smtClean="0">
                <a:solidFill>
                  <a:schemeClr val="bg1"/>
                </a:solidFill>
                <a:latin typeface="inherit"/>
              </a:rPr>
              <a:t>giao tiếp giữa </a:t>
            </a:r>
            <a:r>
              <a:rPr lang="en-US" sz="1200" dirty="0">
                <a:solidFill>
                  <a:schemeClr val="bg1"/>
                </a:solidFill>
                <a:latin typeface="inherit"/>
              </a:rPr>
              <a:t>một trang web và ứng dụng của </a:t>
            </a:r>
            <a:r>
              <a:rPr lang="en-US" sz="1200" dirty="0" smtClean="0">
                <a:solidFill>
                  <a:schemeClr val="bg1"/>
                </a:solidFill>
                <a:latin typeface="inherit"/>
              </a:rPr>
              <a:t>bạn</a:t>
            </a:r>
            <a:r>
              <a:rPr lang="en-US" sz="1200" dirty="0">
                <a:solidFill>
                  <a:schemeClr val="bg1"/>
                </a:solidFill>
                <a:latin typeface="inherit"/>
              </a:rPr>
              <a:t>:</a:t>
            </a:r>
          </a:p>
        </p:txBody>
      </p:sp>
      <p:sp>
        <p:nvSpPr>
          <p:cNvPr id="8" name="Rectangle 7"/>
          <p:cNvSpPr/>
          <p:nvPr/>
        </p:nvSpPr>
        <p:spPr>
          <a:xfrm>
            <a:off x="387444" y="2038502"/>
            <a:ext cx="2778325" cy="307777"/>
          </a:xfrm>
          <a:prstGeom prst="rect">
            <a:avLst/>
          </a:prstGeom>
        </p:spPr>
        <p:txBody>
          <a:bodyPr wrap="none">
            <a:spAutoFit/>
          </a:bodyPr>
          <a:lstStyle/>
          <a:p>
            <a:pPr lvl="0">
              <a:spcBef>
                <a:spcPts val="600"/>
              </a:spcBef>
            </a:pPr>
            <a:r>
              <a:rPr lang="en-US" b="1" dirty="0" smtClean="0">
                <a:solidFill>
                  <a:srgbClr val="FFCC00"/>
                </a:solidFill>
                <a:latin typeface="Hind" panose="020B0604020202020204" charset="0"/>
                <a:cs typeface="Hind" panose="020B0604020202020204" charset="0"/>
              </a:rPr>
              <a:t>USE HTML MESSAGE CHANNELS</a:t>
            </a:r>
            <a:endParaRPr lang="en-US" b="1" dirty="0">
              <a:solidFill>
                <a:srgbClr val="FFCC00"/>
              </a:solidFill>
              <a:latin typeface="Hind" panose="020B0604020202020204" charset="0"/>
              <a:cs typeface="Hind" panose="020B0604020202020204" charset="0"/>
            </a:endParaRPr>
          </a:p>
        </p:txBody>
      </p:sp>
      <p:sp>
        <p:nvSpPr>
          <p:cNvPr id="10" name="Rectangle 2"/>
          <p:cNvSpPr>
            <a:spLocks noChangeArrowheads="1"/>
          </p:cNvSpPr>
          <p:nvPr/>
        </p:nvSpPr>
        <p:spPr bwMode="auto">
          <a:xfrm>
            <a:off x="2799721" y="3008556"/>
            <a:ext cx="4941651" cy="2000548"/>
          </a:xfrm>
          <a:prstGeom prst="rect">
            <a:avLst/>
          </a:prstGeom>
          <a:solidFill>
            <a:schemeClr val="accent2"/>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9C27B0"/>
                </a:solidFill>
                <a:effectLst/>
                <a:latin typeface="Roboto Mono"/>
              </a:rPr>
              <a:t>WebView</a:t>
            </a:r>
            <a:r>
              <a:rPr kumimoji="0" lang="en-US" altLang="en-US" sz="1000" b="0" i="0" u="none" strike="noStrike" cap="none" normalizeH="0" baseline="0" dirty="0" smtClean="0">
                <a:ln>
                  <a:noFill/>
                </a:ln>
                <a:solidFill>
                  <a:srgbClr val="37474F"/>
                </a:solidFill>
                <a:effectLst/>
                <a:latin typeface="Roboto Mono"/>
              </a:rPr>
              <a:t> myWebView = (</a:t>
            </a:r>
            <a:r>
              <a:rPr kumimoji="0" lang="en-US" altLang="en-US" sz="1000" b="0" i="0" u="none" strike="noStrike" cap="none" normalizeH="0" baseline="0" dirty="0" smtClean="0">
                <a:ln>
                  <a:noFill/>
                </a:ln>
                <a:solidFill>
                  <a:srgbClr val="9C27B0"/>
                </a:solidFill>
                <a:effectLst/>
                <a:latin typeface="Roboto Mono"/>
              </a:rPr>
              <a:t>WebView</a:t>
            </a:r>
            <a:r>
              <a:rPr kumimoji="0" lang="en-US" altLang="en-US" sz="1000" b="0" i="0" u="none" strike="noStrike" cap="none" normalizeH="0" baseline="0" dirty="0" smtClean="0">
                <a:ln>
                  <a:noFill/>
                </a:ln>
                <a:solidFill>
                  <a:srgbClr val="37474F"/>
                </a:solidFill>
                <a:effectLst/>
                <a:latin typeface="Roboto Mono"/>
              </a:rPr>
              <a:t>) findViewById(R.id.webview);</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D81B60"/>
                </a:solidFill>
                <a:effectLst/>
                <a:latin typeface="Roboto Mono"/>
              </a:rPr>
              <a:t>// messagePorts[0] and messagePorts[1] represent the two ports.</a:t>
            </a:r>
            <a:r>
              <a:rPr kumimoji="0" lang="en-US" altLang="en-US" sz="1000" b="0" i="0" u="none" strike="noStrike" cap="none" normalizeH="0" baseline="0" dirty="0" smtClean="0">
                <a:ln>
                  <a:noFill/>
                </a:ln>
                <a:solidFill>
                  <a:srgbClr val="37474F"/>
                </a:solidFill>
                <a:effectLst/>
                <a:latin typeface="Roboto Mono"/>
              </a:rPr>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D81B60"/>
                </a:solidFill>
                <a:effectLst/>
                <a:latin typeface="Roboto Mono"/>
              </a:rPr>
              <a:t>// They are already tangled to each other and have been started.</a:t>
            </a:r>
            <a:r>
              <a:rPr kumimoji="0" lang="en-US" altLang="en-US" sz="1000" b="0" i="0" u="none" strike="noStrike" cap="none" normalizeH="0" baseline="0" dirty="0" smtClean="0">
                <a:ln>
                  <a:noFill/>
                </a:ln>
                <a:solidFill>
                  <a:srgbClr val="37474F"/>
                </a:solidFill>
                <a:effectLst/>
                <a:latin typeface="Roboto Mono"/>
              </a:rPr>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9C27B0"/>
                </a:solidFill>
                <a:effectLst/>
                <a:latin typeface="Roboto Mono"/>
              </a:rPr>
              <a:t>WebMessagePort</a:t>
            </a:r>
            <a:r>
              <a:rPr kumimoji="0" lang="en-US" altLang="en-US" sz="1000" b="0" i="0" u="none" strike="noStrike" cap="none" normalizeH="0" baseline="0" dirty="0" smtClean="0">
                <a:ln>
                  <a:noFill/>
                </a:ln>
                <a:solidFill>
                  <a:srgbClr val="37474F"/>
                </a:solidFill>
                <a:effectLst/>
                <a:latin typeface="Roboto Mono"/>
              </a:rPr>
              <a:t>[] channel = myWebView.createWebMessageChannel();</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D81B60"/>
                </a:solidFill>
                <a:effectLst/>
                <a:latin typeface="Roboto Mono"/>
              </a:rPr>
              <a:t>// Create handler for channel[0] to receive messages.</a:t>
            </a:r>
            <a:r>
              <a:rPr kumimoji="0" lang="en-US" altLang="en-US" sz="1000" b="0" i="0" u="none" strike="noStrike" cap="none" normalizeH="0" baseline="0" dirty="0" smtClean="0">
                <a:ln>
                  <a:noFill/>
                </a:ln>
                <a:solidFill>
                  <a:srgbClr val="37474F"/>
                </a:solidFill>
                <a:effectLst/>
                <a:latin typeface="Roboto Mono"/>
              </a:rPr>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channel[</a:t>
            </a:r>
            <a:r>
              <a:rPr kumimoji="0" lang="en-US" altLang="en-US" sz="1000" b="0" i="0" u="none" strike="noStrike" cap="none" normalizeH="0" baseline="0" dirty="0" smtClean="0">
                <a:ln>
                  <a:noFill/>
                </a:ln>
                <a:solidFill>
                  <a:srgbClr val="C53929"/>
                </a:solidFill>
                <a:effectLst/>
                <a:latin typeface="Roboto Mono"/>
              </a:rPr>
              <a:t>0</a:t>
            </a:r>
            <a:r>
              <a:rPr kumimoji="0" lang="en-US" altLang="en-US" sz="1000" b="0" i="0" u="none" strike="noStrike" cap="none" normalizeH="0" baseline="0" dirty="0" smtClean="0">
                <a:ln>
                  <a:noFill/>
                </a:ln>
                <a:solidFill>
                  <a:srgbClr val="37474F"/>
                </a:solidFill>
                <a:effectLst/>
                <a:latin typeface="Roboto Mono"/>
              </a:rPr>
              <a:t>].setWebMessageCallback(</a:t>
            </a:r>
            <a:r>
              <a:rPr kumimoji="0" lang="en-US" altLang="en-US" sz="1000" b="0" i="0" u="none" strike="noStrike" cap="none" normalizeH="0" baseline="0" dirty="0" smtClean="0">
                <a:ln>
                  <a:noFill/>
                </a:ln>
                <a:solidFill>
                  <a:srgbClr val="3B78E7"/>
                </a:solidFill>
                <a:effectLst/>
                <a:latin typeface="Roboto Mono"/>
              </a:rPr>
              <a:t>new</a:t>
            </a: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9C27B0"/>
                </a:solidFill>
                <a:effectLst/>
                <a:latin typeface="Roboto Mono"/>
              </a:rPr>
              <a:t>WebMessagePort</a:t>
            </a:r>
            <a:r>
              <a:rPr kumimoji="0" lang="en-US" altLang="en-US" sz="1000" b="0" i="0" u="none" strike="noStrike" cap="none" normalizeH="0" baseline="0" dirty="0" smtClean="0">
                <a:ln>
                  <a:noFill/>
                </a:ln>
                <a:solidFill>
                  <a:srgbClr val="37474F"/>
                </a:solidFill>
                <a:effectLst/>
                <a:latin typeface="Roboto Mono"/>
              </a:rPr>
              <a:t>.</a:t>
            </a:r>
            <a:r>
              <a:rPr kumimoji="0" lang="en-US" altLang="en-US" sz="1000" b="0" i="0" u="none" strike="noStrike" cap="none" normalizeH="0" baseline="0" dirty="0" smtClean="0">
                <a:ln>
                  <a:noFill/>
                </a:ln>
                <a:solidFill>
                  <a:srgbClr val="9C27B0"/>
                </a:solidFill>
                <a:effectLst/>
                <a:latin typeface="Roboto Mono"/>
              </a:rPr>
              <a:t>WebMessageCallback</a:t>
            </a:r>
            <a:r>
              <a:rPr kumimoji="0" lang="en-US" altLang="en-US" sz="1000" b="0" i="0" u="none" strike="noStrike" cap="none" normalizeH="0" baseline="0" dirty="0" smtClean="0">
                <a:ln>
                  <a:noFill/>
                </a:ln>
                <a:solidFill>
                  <a:srgbClr val="37474F"/>
                </a:solidFill>
                <a:effectLst/>
                <a:latin typeface="Roboto Mono"/>
              </a:rPr>
              <a:t>()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C53929"/>
                </a:solidFill>
                <a:effectLst/>
                <a:latin typeface="Roboto Mono"/>
              </a:rPr>
              <a:t>@Override</a:t>
            </a:r>
            <a:r>
              <a:rPr kumimoji="0" lang="en-US" altLang="en-US" sz="1000" b="0" i="0" u="none" strike="noStrike" cap="none" normalizeH="0" baseline="0" dirty="0" smtClean="0">
                <a:ln>
                  <a:noFill/>
                </a:ln>
                <a:solidFill>
                  <a:srgbClr val="37474F"/>
                </a:solidFill>
                <a:effectLst/>
                <a:latin typeface="Roboto Mono"/>
              </a:rPr>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3B78E7"/>
                </a:solidFill>
                <a:effectLst/>
                <a:latin typeface="Roboto Mono"/>
              </a:rPr>
              <a:t>public</a:t>
            </a: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3B78E7"/>
                </a:solidFill>
                <a:effectLst/>
                <a:latin typeface="Roboto Mono"/>
              </a:rPr>
              <a:t>void</a:t>
            </a:r>
            <a:r>
              <a:rPr kumimoji="0" lang="en-US" altLang="en-US" sz="1000" b="0" i="0" u="none" strike="noStrike" cap="none" normalizeH="0" baseline="0" dirty="0" smtClean="0">
                <a:ln>
                  <a:noFill/>
                </a:ln>
                <a:solidFill>
                  <a:srgbClr val="37474F"/>
                </a:solidFill>
                <a:effectLst/>
                <a:latin typeface="Roboto Mono"/>
              </a:rPr>
              <a:t> onMessage(</a:t>
            </a:r>
            <a:r>
              <a:rPr kumimoji="0" lang="en-US" altLang="en-US" sz="1000" b="0" i="0" u="none" strike="noStrike" cap="none" normalizeH="0" baseline="0" dirty="0" smtClean="0">
                <a:ln>
                  <a:noFill/>
                </a:ln>
                <a:solidFill>
                  <a:srgbClr val="9C27B0"/>
                </a:solidFill>
                <a:effectLst/>
                <a:latin typeface="Roboto Mono"/>
              </a:rPr>
              <a:t>WebMessagePort</a:t>
            </a:r>
            <a:r>
              <a:rPr kumimoji="0" lang="en-US" altLang="en-US" sz="1000" b="0" i="0" u="none" strike="noStrike" cap="none" normalizeH="0" baseline="0" dirty="0" smtClean="0">
                <a:ln>
                  <a:noFill/>
                </a:ln>
                <a:solidFill>
                  <a:srgbClr val="37474F"/>
                </a:solidFill>
                <a:effectLst/>
                <a:latin typeface="Roboto Mono"/>
              </a:rPr>
              <a:t> port, </a:t>
            </a:r>
            <a:r>
              <a:rPr kumimoji="0" lang="en-US" altLang="en-US" sz="1000" b="0" i="0" u="none" strike="noStrike" cap="none" normalizeH="0" baseline="0" dirty="0" smtClean="0">
                <a:ln>
                  <a:noFill/>
                </a:ln>
                <a:solidFill>
                  <a:srgbClr val="9C27B0"/>
                </a:solidFill>
                <a:effectLst/>
                <a:latin typeface="Roboto Mono"/>
              </a:rPr>
              <a:t>WebMessage</a:t>
            </a:r>
            <a:r>
              <a:rPr kumimoji="0" lang="en-US" altLang="en-US" sz="1000" b="0" i="0" u="none" strike="noStrike" cap="none" normalizeH="0" baseline="0" dirty="0" smtClean="0">
                <a:ln>
                  <a:noFill/>
                </a:ln>
                <a:solidFill>
                  <a:srgbClr val="37474F"/>
                </a:solidFill>
                <a:effectLst/>
                <a:latin typeface="Roboto Mono"/>
              </a:rPr>
              <a:t> message)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9C27B0"/>
                </a:solidFill>
                <a:effectLst/>
                <a:latin typeface="Roboto Mono"/>
              </a:rPr>
              <a:t>Log</a:t>
            </a:r>
            <a:r>
              <a:rPr kumimoji="0" lang="en-US" altLang="en-US" sz="1000" b="0" i="0" u="none" strike="noStrike" cap="none" normalizeH="0" baseline="0" dirty="0" smtClean="0">
                <a:ln>
                  <a:noFill/>
                </a:ln>
                <a:solidFill>
                  <a:srgbClr val="37474F"/>
                </a:solidFill>
                <a:effectLst/>
                <a:latin typeface="Roboto Mono"/>
              </a:rPr>
              <a:t>.d(TAG, </a:t>
            </a:r>
            <a:r>
              <a:rPr kumimoji="0" lang="en-US" altLang="en-US" sz="1000" b="0" i="0" u="none" strike="noStrike" cap="none" normalizeH="0" baseline="0" dirty="0" smtClean="0">
                <a:ln>
                  <a:noFill/>
                </a:ln>
                <a:solidFill>
                  <a:srgbClr val="0D904F"/>
                </a:solidFill>
                <a:effectLst/>
                <a:latin typeface="Roboto Mono"/>
              </a:rPr>
              <a:t>"On port "</a:t>
            </a:r>
            <a:r>
              <a:rPr kumimoji="0" lang="en-US" altLang="en-US" sz="1000" b="0" i="0" u="none" strike="noStrike" cap="none" normalizeH="0" baseline="0" dirty="0" smtClean="0">
                <a:ln>
                  <a:noFill/>
                </a:ln>
                <a:solidFill>
                  <a:srgbClr val="37474F"/>
                </a:solidFill>
                <a:effectLst/>
                <a:latin typeface="Roboto Mono"/>
              </a:rPr>
              <a:t> + port + </a:t>
            </a:r>
            <a:r>
              <a:rPr kumimoji="0" lang="en-US" altLang="en-US" sz="1000" b="0" i="0" u="none" strike="noStrike" cap="none" normalizeH="0" baseline="0" dirty="0" smtClean="0">
                <a:ln>
                  <a:noFill/>
                </a:ln>
                <a:solidFill>
                  <a:srgbClr val="0D904F"/>
                </a:solidFill>
                <a:effectLst/>
                <a:latin typeface="Roboto Mono"/>
              </a:rPr>
              <a:t>", received this message: "</a:t>
            </a:r>
            <a:r>
              <a:rPr kumimoji="0" lang="en-US" altLang="en-US" sz="1000" b="0" i="0" u="none" strike="noStrike" cap="none" normalizeH="0" baseline="0" dirty="0" smtClean="0">
                <a:ln>
                  <a:noFill/>
                </a:ln>
                <a:solidFill>
                  <a:srgbClr val="37474F"/>
                </a:solidFill>
                <a:effectLst/>
                <a:latin typeface="Roboto Mono"/>
              </a:rPr>
              <a:t> + message);</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D81B60"/>
                </a:solidFill>
                <a:effectLst/>
                <a:latin typeface="Roboto Mono"/>
              </a:rPr>
              <a:t>// Send a message from channel[1] to channel[0].</a:t>
            </a:r>
            <a:r>
              <a:rPr kumimoji="0" lang="en-US" altLang="en-US" sz="1000" b="0" i="0" u="none" strike="noStrike" cap="none" normalizeH="0" baseline="0" dirty="0" smtClean="0">
                <a:ln>
                  <a:noFill/>
                </a:ln>
                <a:solidFill>
                  <a:srgbClr val="37474F"/>
                </a:solidFill>
                <a:effectLst/>
                <a:latin typeface="Roboto Mono"/>
              </a:rPr>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channel[</a:t>
            </a:r>
            <a:r>
              <a:rPr kumimoji="0" lang="en-US" altLang="en-US" sz="1000" b="0" i="0" u="none" strike="noStrike" cap="none" normalizeH="0" baseline="0" dirty="0" smtClean="0">
                <a:ln>
                  <a:noFill/>
                </a:ln>
                <a:solidFill>
                  <a:srgbClr val="C53929"/>
                </a:solidFill>
                <a:effectLst/>
                <a:latin typeface="Roboto Mono"/>
              </a:rPr>
              <a:t>1</a:t>
            </a:r>
            <a:r>
              <a:rPr kumimoji="0" lang="en-US" altLang="en-US" sz="1000" b="0" i="0" u="none" strike="noStrike" cap="none" normalizeH="0" baseline="0" dirty="0" smtClean="0">
                <a:ln>
                  <a:noFill/>
                </a:ln>
                <a:solidFill>
                  <a:srgbClr val="37474F"/>
                </a:solidFill>
                <a:effectLst/>
                <a:latin typeface="Roboto Mono"/>
              </a:rPr>
              <a:t>].postMessage(</a:t>
            </a:r>
            <a:r>
              <a:rPr kumimoji="0" lang="en-US" altLang="en-US" sz="1000" b="0" i="0" u="none" strike="noStrike" cap="none" normalizeH="0" baseline="0" dirty="0" smtClean="0">
                <a:ln>
                  <a:noFill/>
                </a:ln>
                <a:solidFill>
                  <a:srgbClr val="3B78E7"/>
                </a:solidFill>
                <a:effectLst/>
                <a:latin typeface="Roboto Mono"/>
              </a:rPr>
              <a:t>new</a:t>
            </a: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9C27B0"/>
                </a:solidFill>
                <a:effectLst/>
                <a:latin typeface="Roboto Mono"/>
              </a:rPr>
              <a:t>WebMessage</a:t>
            </a:r>
            <a:r>
              <a:rPr kumimoji="0" lang="en-US" altLang="en-US" sz="1000" b="0" i="0" u="none" strike="noStrike" cap="none" normalizeH="0" baseline="0" dirty="0" smtClean="0">
                <a:ln>
                  <a:noFill/>
                </a:ln>
                <a:solidFill>
                  <a:srgbClr val="37474F"/>
                </a:solidFill>
                <a:effectLst/>
                <a:latin typeface="Roboto Mono"/>
              </a:rPr>
              <a:t>(</a:t>
            </a:r>
            <a:r>
              <a:rPr kumimoji="0" lang="en-US" altLang="en-US" sz="1000" b="0" i="0" u="none" strike="noStrike" cap="none" normalizeH="0" baseline="0" dirty="0" smtClean="0">
                <a:ln>
                  <a:noFill/>
                </a:ln>
                <a:solidFill>
                  <a:srgbClr val="0D904F"/>
                </a:solidFill>
                <a:effectLst/>
                <a:latin typeface="Roboto Mono"/>
              </a:rPr>
              <a:t>"My secure message"</a:t>
            </a:r>
            <a:r>
              <a:rPr kumimoji="0" lang="en-US" altLang="en-US" sz="1000" b="0" i="0" u="none" strike="noStrike" cap="none" normalizeH="0" baseline="0" dirty="0" smtClean="0">
                <a:ln>
                  <a:noFill/>
                </a:ln>
                <a:solidFill>
                  <a:srgbClr val="37474F"/>
                </a:solidFill>
                <a:effectLst/>
                <a:latin typeface="Roboto Mono"/>
              </a:rPr>
              <a:t>));</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672883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6"/>
          <p:cNvSpPr txBox="1">
            <a:spLocks noGrp="1"/>
          </p:cNvSpPr>
          <p:nvPr>
            <p:ph type="title"/>
          </p:nvPr>
        </p:nvSpPr>
        <p:spPr>
          <a:xfrm>
            <a:off x="387444" y="368257"/>
            <a:ext cx="5972100" cy="636000"/>
          </a:xfrm>
          <a:prstGeom prst="rect">
            <a:avLst/>
          </a:prstGeom>
        </p:spPr>
        <p:txBody>
          <a:bodyPr spcFirstLastPara="1" wrap="square" lIns="91425" tIns="91425" rIns="91425" bIns="91425" anchor="b" anchorCtr="0">
            <a:noAutofit/>
          </a:bodyPr>
          <a:lstStyle/>
          <a:p>
            <a:r>
              <a:rPr lang="en-US" dirty="0"/>
              <a:t>Provide the right </a:t>
            </a:r>
            <a:r>
              <a:rPr lang="en-US" dirty="0" smtClean="0"/>
              <a:t>permissions</a:t>
            </a:r>
            <a:br>
              <a:rPr lang="en-US" dirty="0" smtClean="0"/>
            </a:br>
            <a:endParaRPr lang="en-US" sz="1400" dirty="0">
              <a:solidFill>
                <a:srgbClr val="FF0000"/>
              </a:solidFill>
            </a:endParaRPr>
          </a:p>
        </p:txBody>
      </p:sp>
      <p:sp>
        <p:nvSpPr>
          <p:cNvPr id="205" name="Google Shape;205;p16"/>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3" name="Rectangle 2"/>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299896" y="1425384"/>
            <a:ext cx="65" cy="159026"/>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200" b="0" i="0" u="none" strike="noStrike" cap="none" normalizeH="0" baseline="0" dirty="0" smtClean="0">
              <a:ln>
                <a:noFill/>
              </a:ln>
              <a:solidFill>
                <a:schemeClr val="tx1"/>
              </a:solidFill>
              <a:effectLst/>
              <a:latin typeface="Arial" panose="020B0604020202020204" pitchFamily="34" charset="0"/>
              <a:cs typeface="Hind" panose="020B0604020202020204" charset="0"/>
            </a:endParaRPr>
          </a:p>
        </p:txBody>
      </p:sp>
      <p:sp>
        <p:nvSpPr>
          <p:cNvPr id="11" name="Google Shape;202;p16"/>
          <p:cNvSpPr txBox="1">
            <a:spLocks noGrp="1"/>
          </p:cNvSpPr>
          <p:nvPr>
            <p:ph type="body" idx="2"/>
          </p:nvPr>
        </p:nvSpPr>
        <p:spPr>
          <a:xfrm>
            <a:off x="1272661" y="1302306"/>
            <a:ext cx="7015304" cy="405181"/>
          </a:xfrm>
          <a:prstGeom prst="rect">
            <a:avLst/>
          </a:prstGeom>
        </p:spPr>
        <p:txBody>
          <a:bodyPr spcFirstLastPara="1" wrap="square" lIns="91425" tIns="91425" rIns="91425" bIns="91425" anchor="t" anchorCtr="0">
            <a:noAutofit/>
          </a:bodyPr>
          <a:lstStyle/>
          <a:p>
            <a:pPr marL="0" lvl="0" indent="0">
              <a:buNone/>
            </a:pPr>
            <a:r>
              <a:rPr lang="en-US" sz="1200" dirty="0" smtClean="0">
                <a:solidFill>
                  <a:schemeClr val="bg1"/>
                </a:solidFill>
                <a:latin typeface="inherit"/>
              </a:rPr>
              <a:t>Giới hạn các quyền để app hoạt động hiệu quả. Khi không cần thiết thì xoá chúng</a:t>
            </a:r>
            <a:r>
              <a:rPr lang="vi-VN" altLang="en-US" sz="1200" dirty="0">
                <a:solidFill>
                  <a:schemeClr val="bg1"/>
                </a:solidFill>
                <a:latin typeface="inherit"/>
                <a:cs typeface="Hind" panose="020B0604020202020204" charset="0"/>
              </a:rPr>
              <a:t/>
            </a:r>
            <a:br>
              <a:rPr lang="vi-VN" altLang="en-US" sz="1200" dirty="0">
                <a:solidFill>
                  <a:schemeClr val="bg1"/>
                </a:solidFill>
                <a:latin typeface="inherit"/>
                <a:cs typeface="Hind" panose="020B0604020202020204" charset="0"/>
              </a:rPr>
            </a:br>
            <a:r>
              <a:rPr lang="en-US" sz="1200" dirty="0" smtClean="0">
                <a:solidFill>
                  <a:schemeClr val="bg1"/>
                </a:solidFill>
                <a:latin typeface="inherit"/>
                <a:cs typeface="Hind" panose="020B0604020202020204" charset="0"/>
              </a:rPr>
              <a:t>    </a:t>
            </a:r>
          </a:p>
          <a:p>
            <a:pPr marL="0" lvl="0" indent="0" eaLnBrk="0" fontAlgn="base" hangingPunct="0">
              <a:spcBef>
                <a:spcPct val="0"/>
              </a:spcBef>
              <a:spcAft>
                <a:spcPct val="0"/>
              </a:spcAft>
              <a:buClrTx/>
              <a:buSzTx/>
              <a:buNone/>
            </a:pPr>
            <a:r>
              <a:rPr lang="en-US" sz="1200" dirty="0" smtClean="0">
                <a:solidFill>
                  <a:schemeClr val="bg1"/>
                </a:solidFill>
                <a:latin typeface="inherit"/>
                <a:cs typeface="Hind" panose="020B0604020202020204" charset="0"/>
              </a:rPr>
              <a:t>         </a:t>
            </a:r>
            <a:endParaRPr sz="1200" b="1" i="1" dirty="0">
              <a:solidFill>
                <a:srgbClr val="00B0F0"/>
              </a:solidFill>
              <a:latin typeface="inherit"/>
            </a:endParaRPr>
          </a:p>
        </p:txBody>
      </p:sp>
      <p:sp>
        <p:nvSpPr>
          <p:cNvPr id="4" name="Rectangle 1"/>
          <p:cNvSpPr>
            <a:spLocks noChangeArrowheads="1"/>
          </p:cNvSpPr>
          <p:nvPr/>
        </p:nvSpPr>
        <p:spPr bwMode="auto">
          <a:xfrm>
            <a:off x="0" y="149086"/>
            <a:ext cx="65" cy="159026"/>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200" b="0" i="0" u="none" strike="noStrike" cap="none" normalizeH="0" baseline="0" dirty="0" smtClean="0">
              <a:ln>
                <a:noFill/>
              </a:ln>
              <a:solidFill>
                <a:schemeClr val="tx1"/>
              </a:solidFill>
              <a:effectLst/>
              <a:latin typeface="Arial" panose="020B0604020202020204" pitchFamily="34" charset="0"/>
              <a:cs typeface="Hind" panose="020B0604020202020204" charset="0"/>
            </a:endParaRPr>
          </a:p>
        </p:txBody>
      </p:sp>
      <p:sp>
        <p:nvSpPr>
          <p:cNvPr id="6" name="Rectangle 1"/>
          <p:cNvSpPr>
            <a:spLocks noChangeArrowheads="1"/>
          </p:cNvSpPr>
          <p:nvPr/>
        </p:nvSpPr>
        <p:spPr bwMode="auto">
          <a:xfrm>
            <a:off x="0" y="28544"/>
            <a:ext cx="65" cy="400110"/>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800" b="0" i="0" u="none" strike="noStrike" cap="none" normalizeH="0" baseline="0" dirty="0" smtClean="0">
                <a:ln>
                  <a:noFill/>
                </a:ln>
                <a:solidFill>
                  <a:schemeClr val="tx1"/>
                </a:solidFill>
                <a:effectLst/>
              </a:rPr>
              <a:t/>
            </a:r>
            <a:br>
              <a:rPr kumimoji="0" lang="vi-VN" altLang="en-US" sz="800" b="0" i="0" u="none" strike="noStrike" cap="none" normalizeH="0" baseline="0" dirty="0" smtClean="0">
                <a:ln>
                  <a:noFill/>
                </a:ln>
                <a:solidFill>
                  <a:schemeClr val="tx1"/>
                </a:solidFill>
                <a:effectLst/>
              </a:rPr>
            </a:br>
            <a:endParaRPr kumimoji="0" lang="vi-VN"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6783" y="1927090"/>
            <a:ext cx="4572383" cy="2496762"/>
          </a:xfrm>
          <a:prstGeom prst="rect">
            <a:avLst/>
          </a:prstGeom>
        </p:spPr>
      </p:pic>
    </p:spTree>
    <p:extLst>
      <p:ext uri="{BB962C8B-B14F-4D97-AF65-F5344CB8AC3E}">
        <p14:creationId xmlns:p14="http://schemas.microsoft.com/office/powerpoint/2010/main" val="26874299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6"/>
          <p:cNvSpPr txBox="1">
            <a:spLocks noGrp="1"/>
          </p:cNvSpPr>
          <p:nvPr>
            <p:ph type="title"/>
          </p:nvPr>
        </p:nvSpPr>
        <p:spPr>
          <a:xfrm>
            <a:off x="387444" y="368257"/>
            <a:ext cx="5972100" cy="636000"/>
          </a:xfrm>
          <a:prstGeom prst="rect">
            <a:avLst/>
          </a:prstGeom>
        </p:spPr>
        <p:txBody>
          <a:bodyPr spcFirstLastPara="1" wrap="square" lIns="91425" tIns="91425" rIns="91425" bIns="91425" anchor="b" anchorCtr="0">
            <a:noAutofit/>
          </a:bodyPr>
          <a:lstStyle/>
          <a:p>
            <a:r>
              <a:rPr lang="en-US" dirty="0" smtClean="0"/>
              <a:t>Provide the right permissions</a:t>
            </a:r>
            <a:br>
              <a:rPr lang="en-US" dirty="0" smtClean="0"/>
            </a:br>
            <a:r>
              <a:rPr lang="en-US" sz="1400" dirty="0" smtClean="0">
                <a:solidFill>
                  <a:srgbClr val="FF0000"/>
                </a:solidFill>
              </a:rPr>
              <a:t>Use intents to defer permissions</a:t>
            </a:r>
            <a:endParaRPr lang="en-US" sz="1400" dirty="0">
              <a:solidFill>
                <a:srgbClr val="FF0000"/>
              </a:solidFill>
            </a:endParaRPr>
          </a:p>
        </p:txBody>
      </p:sp>
      <p:sp>
        <p:nvSpPr>
          <p:cNvPr id="205" name="Google Shape;205;p16"/>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3" name="Rectangle 2"/>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299896" y="1425384"/>
            <a:ext cx="65" cy="159026"/>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200" b="0" i="0" u="none" strike="noStrike" cap="none" normalizeH="0" baseline="0" dirty="0" smtClean="0">
              <a:ln>
                <a:noFill/>
              </a:ln>
              <a:solidFill>
                <a:schemeClr val="tx1"/>
              </a:solidFill>
              <a:effectLst/>
              <a:latin typeface="Arial" panose="020B0604020202020204" pitchFamily="34" charset="0"/>
              <a:cs typeface="Hind" panose="020B0604020202020204" charset="0"/>
            </a:endParaRPr>
          </a:p>
        </p:txBody>
      </p:sp>
      <p:sp>
        <p:nvSpPr>
          <p:cNvPr id="11" name="Google Shape;202;p16"/>
          <p:cNvSpPr txBox="1">
            <a:spLocks noGrp="1"/>
          </p:cNvSpPr>
          <p:nvPr>
            <p:ph type="body" idx="2"/>
          </p:nvPr>
        </p:nvSpPr>
        <p:spPr>
          <a:xfrm>
            <a:off x="1414543" y="2226433"/>
            <a:ext cx="7015304" cy="405181"/>
          </a:xfrm>
          <a:prstGeom prst="rect">
            <a:avLst/>
          </a:prstGeom>
        </p:spPr>
        <p:txBody>
          <a:bodyPr spcFirstLastPara="1" wrap="square" lIns="91425" tIns="91425" rIns="91425" bIns="91425" anchor="t" anchorCtr="0">
            <a:noAutofit/>
          </a:bodyPr>
          <a:lstStyle/>
          <a:p>
            <a:pPr marL="0" lvl="0" indent="0">
              <a:buNone/>
            </a:pPr>
            <a:r>
              <a:rPr lang="en-US" sz="1200" dirty="0" smtClean="0">
                <a:solidFill>
                  <a:schemeClr val="bg1"/>
                </a:solidFill>
                <a:latin typeface="inherit"/>
              </a:rPr>
              <a:t>Sử dụng intent để hoãn request đến app khác mà có permissions cần </a:t>
            </a:r>
            <a:r>
              <a:rPr lang="en-US" sz="1200" dirty="0">
                <a:solidFill>
                  <a:schemeClr val="bg1"/>
                </a:solidFill>
                <a:latin typeface="inherit"/>
              </a:rPr>
              <a:t>thiết.</a:t>
            </a:r>
            <a:r>
              <a:rPr lang="vi-VN" altLang="en-US" sz="1200" dirty="0">
                <a:solidFill>
                  <a:schemeClr val="bg1"/>
                </a:solidFill>
                <a:latin typeface="inherit"/>
                <a:cs typeface="Hind" panose="020B0604020202020204" charset="0"/>
              </a:rPr>
              <a:t/>
            </a:r>
            <a:br>
              <a:rPr lang="vi-VN" altLang="en-US" sz="1200" dirty="0">
                <a:solidFill>
                  <a:schemeClr val="bg1"/>
                </a:solidFill>
                <a:latin typeface="inherit"/>
                <a:cs typeface="Hind" panose="020B0604020202020204" charset="0"/>
              </a:rPr>
            </a:br>
            <a:r>
              <a:rPr lang="en-US" sz="1200" dirty="0" smtClean="0">
                <a:solidFill>
                  <a:schemeClr val="bg1"/>
                </a:solidFill>
                <a:latin typeface="inherit"/>
                <a:cs typeface="Hind" panose="020B0604020202020204" charset="0"/>
              </a:rPr>
              <a:t>    </a:t>
            </a:r>
          </a:p>
          <a:p>
            <a:pPr marL="0" lvl="0" indent="0" eaLnBrk="0" fontAlgn="base" hangingPunct="0">
              <a:spcBef>
                <a:spcPct val="0"/>
              </a:spcBef>
              <a:spcAft>
                <a:spcPct val="0"/>
              </a:spcAft>
              <a:buClrTx/>
              <a:buSzTx/>
              <a:buNone/>
            </a:pPr>
            <a:r>
              <a:rPr lang="en-US" sz="1200" dirty="0" smtClean="0">
                <a:solidFill>
                  <a:schemeClr val="bg1"/>
                </a:solidFill>
                <a:latin typeface="inherit"/>
                <a:cs typeface="Hind" panose="020B0604020202020204" charset="0"/>
              </a:rPr>
              <a:t>         </a:t>
            </a:r>
            <a:endParaRPr sz="1200" b="1" i="1" dirty="0">
              <a:solidFill>
                <a:srgbClr val="00B0F0"/>
              </a:solidFill>
              <a:latin typeface="inherit"/>
            </a:endParaRPr>
          </a:p>
        </p:txBody>
      </p:sp>
      <p:sp>
        <p:nvSpPr>
          <p:cNvPr id="4" name="Rectangle 1"/>
          <p:cNvSpPr>
            <a:spLocks noChangeArrowheads="1"/>
          </p:cNvSpPr>
          <p:nvPr/>
        </p:nvSpPr>
        <p:spPr bwMode="auto">
          <a:xfrm>
            <a:off x="0" y="149086"/>
            <a:ext cx="65" cy="159026"/>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200" b="0" i="0" u="none" strike="noStrike" cap="none" normalizeH="0" baseline="0" dirty="0" smtClean="0">
              <a:ln>
                <a:noFill/>
              </a:ln>
              <a:solidFill>
                <a:schemeClr val="tx1"/>
              </a:solidFill>
              <a:effectLst/>
              <a:latin typeface="Arial" panose="020B0604020202020204" pitchFamily="34" charset="0"/>
              <a:cs typeface="Hind" panose="020B0604020202020204" charset="0"/>
            </a:endParaRPr>
          </a:p>
        </p:txBody>
      </p:sp>
      <p:sp>
        <p:nvSpPr>
          <p:cNvPr id="6" name="Rectangle 1"/>
          <p:cNvSpPr>
            <a:spLocks noChangeArrowheads="1"/>
          </p:cNvSpPr>
          <p:nvPr/>
        </p:nvSpPr>
        <p:spPr bwMode="auto">
          <a:xfrm>
            <a:off x="0" y="28544"/>
            <a:ext cx="65" cy="400110"/>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800" b="0" i="0" u="none" strike="noStrike" cap="none" normalizeH="0" baseline="0" dirty="0" smtClean="0">
                <a:ln>
                  <a:noFill/>
                </a:ln>
                <a:solidFill>
                  <a:schemeClr val="tx1"/>
                </a:solidFill>
                <a:effectLst/>
              </a:rPr>
              <a:t/>
            </a:r>
            <a:br>
              <a:rPr kumimoji="0" lang="vi-VN" altLang="en-US" sz="800" b="0" i="0" u="none" strike="noStrike" cap="none" normalizeH="0" baseline="0" dirty="0" smtClean="0">
                <a:ln>
                  <a:noFill/>
                </a:ln>
                <a:solidFill>
                  <a:schemeClr val="tx1"/>
                </a:solidFill>
                <a:effectLst/>
              </a:rPr>
            </a:br>
            <a:endParaRPr kumimoji="0" lang="vi-V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1"/>
          <p:cNvSpPr>
            <a:spLocks noChangeArrowheads="1"/>
          </p:cNvSpPr>
          <p:nvPr/>
        </p:nvSpPr>
        <p:spPr bwMode="auto">
          <a:xfrm>
            <a:off x="0" y="-72553"/>
            <a:ext cx="65" cy="6023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14245" rIns="0" bIns="10791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1"/>
          <p:cNvSpPr>
            <a:spLocks noChangeArrowheads="1"/>
          </p:cNvSpPr>
          <p:nvPr/>
        </p:nvSpPr>
        <p:spPr bwMode="auto">
          <a:xfrm>
            <a:off x="1414543" y="2883932"/>
            <a:ext cx="5482368" cy="1384995"/>
          </a:xfrm>
          <a:prstGeom prst="rect">
            <a:avLst/>
          </a:prstGeom>
          <a:solidFill>
            <a:schemeClr val="accent2"/>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D81B60"/>
                </a:solidFill>
                <a:effectLst/>
                <a:latin typeface="Roboto Mono"/>
              </a:rPr>
              <a:t>// Delegates the responsibility of creating the contact to a contacts app,</a:t>
            </a:r>
            <a:r>
              <a:rPr kumimoji="0" lang="en-US" altLang="en-US" sz="1000" b="0" i="0" u="none" strike="noStrike" cap="none" normalizeH="0" baseline="0" dirty="0" smtClean="0">
                <a:ln>
                  <a:noFill/>
                </a:ln>
                <a:solidFill>
                  <a:srgbClr val="37474F"/>
                </a:solidFill>
                <a:effectLst/>
                <a:latin typeface="Roboto Mono"/>
              </a:rPr>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D81B60"/>
                </a:solidFill>
                <a:effectLst/>
                <a:latin typeface="Roboto Mono"/>
              </a:rPr>
              <a:t>// which has already been granted the appropriate WRITE_CONTACTS permission.</a:t>
            </a:r>
            <a:r>
              <a:rPr kumimoji="0" lang="en-US" altLang="en-US" sz="1000" b="0" i="0" u="none" strike="noStrike" cap="none" normalizeH="0" baseline="0" dirty="0" smtClean="0">
                <a:ln>
                  <a:noFill/>
                </a:ln>
                <a:solidFill>
                  <a:srgbClr val="37474F"/>
                </a:solidFill>
                <a:effectLst/>
                <a:latin typeface="Roboto Mono"/>
              </a:rPr>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9C27B0"/>
                </a:solidFill>
                <a:effectLst/>
                <a:latin typeface="Roboto Mono"/>
              </a:rPr>
              <a:t>Intent</a:t>
            </a:r>
            <a:r>
              <a:rPr kumimoji="0" lang="en-US" altLang="en-US" sz="1000" b="0" i="0" u="none" strike="noStrike" cap="none" normalizeH="0" baseline="0" dirty="0" smtClean="0">
                <a:ln>
                  <a:noFill/>
                </a:ln>
                <a:solidFill>
                  <a:srgbClr val="37474F"/>
                </a:solidFill>
                <a:effectLst/>
                <a:latin typeface="Roboto Mono"/>
              </a:rPr>
              <a:t> insertContactIntent = </a:t>
            </a:r>
            <a:r>
              <a:rPr kumimoji="0" lang="en-US" altLang="en-US" sz="1000" b="0" i="0" u="none" strike="noStrike" cap="none" normalizeH="0" baseline="0" dirty="0" smtClean="0">
                <a:ln>
                  <a:noFill/>
                </a:ln>
                <a:solidFill>
                  <a:srgbClr val="3B78E7"/>
                </a:solidFill>
                <a:effectLst/>
                <a:latin typeface="Roboto Mono"/>
              </a:rPr>
              <a:t>new</a:t>
            </a: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9C27B0"/>
                </a:solidFill>
                <a:effectLst/>
                <a:latin typeface="Roboto Mono"/>
              </a:rPr>
              <a:t>Intent</a:t>
            </a:r>
            <a:r>
              <a:rPr kumimoji="0" lang="en-US" altLang="en-US" sz="1000" b="0" i="0" u="none" strike="noStrike" cap="none" normalizeH="0" baseline="0" dirty="0" smtClean="0">
                <a:ln>
                  <a:noFill/>
                </a:ln>
                <a:solidFill>
                  <a:srgbClr val="37474F"/>
                </a:solidFill>
                <a:effectLst/>
                <a:latin typeface="Roboto Mono"/>
              </a:rPr>
              <a:t>(</a:t>
            </a:r>
            <a:r>
              <a:rPr kumimoji="0" lang="en-US" altLang="en-US" sz="1000" b="0" i="0" u="none" strike="noStrike" cap="none" normalizeH="0" baseline="0" dirty="0" smtClean="0">
                <a:ln>
                  <a:noFill/>
                </a:ln>
                <a:solidFill>
                  <a:srgbClr val="9C27B0"/>
                </a:solidFill>
                <a:effectLst/>
                <a:latin typeface="Roboto Mono"/>
              </a:rPr>
              <a:t>Intent</a:t>
            </a:r>
            <a:r>
              <a:rPr kumimoji="0" lang="en-US" altLang="en-US" sz="1000" b="0" i="0" u="none" strike="noStrike" cap="none" normalizeH="0" baseline="0" dirty="0" smtClean="0">
                <a:ln>
                  <a:noFill/>
                </a:ln>
                <a:solidFill>
                  <a:srgbClr val="37474F"/>
                </a:solidFill>
                <a:effectLst/>
                <a:latin typeface="Roboto Mono"/>
              </a:rPr>
              <a:t>.ACTION_INSERT);</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insertContactIntent.setType(</a:t>
            </a:r>
            <a:r>
              <a:rPr kumimoji="0" lang="en-US" altLang="en-US" sz="1000" b="0" i="0" u="none" strike="noStrike" cap="none" normalizeH="0" baseline="0" dirty="0" smtClean="0">
                <a:ln>
                  <a:noFill/>
                </a:ln>
                <a:solidFill>
                  <a:srgbClr val="9C27B0"/>
                </a:solidFill>
                <a:effectLst/>
                <a:latin typeface="Roboto Mono"/>
              </a:rPr>
              <a:t>ContactsContract</a:t>
            </a:r>
            <a:r>
              <a:rPr kumimoji="0" lang="en-US" altLang="en-US" sz="1000" b="0" i="0" u="none" strike="noStrike" cap="none" normalizeH="0" baseline="0" dirty="0" smtClean="0">
                <a:ln>
                  <a:noFill/>
                </a:ln>
                <a:solidFill>
                  <a:srgbClr val="37474F"/>
                </a:solidFill>
                <a:effectLst/>
                <a:latin typeface="Roboto Mono"/>
              </a:rPr>
              <a:t>.</a:t>
            </a:r>
            <a:r>
              <a:rPr kumimoji="0" lang="en-US" altLang="en-US" sz="1000" b="0" i="0" u="none" strike="noStrike" cap="none" normalizeH="0" baseline="0" dirty="0" smtClean="0">
                <a:ln>
                  <a:noFill/>
                </a:ln>
                <a:solidFill>
                  <a:srgbClr val="9C27B0"/>
                </a:solidFill>
                <a:effectLst/>
                <a:latin typeface="Roboto Mono"/>
              </a:rPr>
              <a:t>Contacts</a:t>
            </a:r>
            <a:r>
              <a:rPr kumimoji="0" lang="en-US" altLang="en-US" sz="1000" b="0" i="0" u="none" strike="noStrike" cap="none" normalizeH="0" baseline="0" dirty="0" smtClean="0">
                <a:ln>
                  <a:noFill/>
                </a:ln>
                <a:solidFill>
                  <a:srgbClr val="37474F"/>
                </a:solidFill>
                <a:effectLst/>
                <a:latin typeface="Roboto Mono"/>
              </a:rPr>
              <a:t>.CONTENT_TYPE);</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D81B60"/>
                </a:solidFill>
                <a:effectLst/>
                <a:latin typeface="Roboto Mono"/>
              </a:rPr>
              <a:t>// Make sure that the user has a contacts app installed on their device.</a:t>
            </a:r>
            <a:r>
              <a:rPr kumimoji="0" lang="en-US" altLang="en-US" sz="1000" b="0" i="0" u="none" strike="noStrike" cap="none" normalizeH="0" baseline="0" dirty="0" smtClean="0">
                <a:ln>
                  <a:noFill/>
                </a:ln>
                <a:solidFill>
                  <a:srgbClr val="37474F"/>
                </a:solidFill>
                <a:effectLst/>
                <a:latin typeface="Roboto Mono"/>
              </a:rPr>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B78E7"/>
                </a:solidFill>
                <a:effectLst/>
                <a:latin typeface="Roboto Mono"/>
              </a:rPr>
              <a:t>if</a:t>
            </a:r>
            <a:r>
              <a:rPr kumimoji="0" lang="en-US" altLang="en-US" sz="1000" b="0" i="0" u="none" strike="noStrike" cap="none" normalizeH="0" baseline="0" dirty="0" smtClean="0">
                <a:ln>
                  <a:noFill/>
                </a:ln>
                <a:solidFill>
                  <a:srgbClr val="37474F"/>
                </a:solidFill>
                <a:effectLst/>
                <a:latin typeface="Roboto Mono"/>
              </a:rPr>
              <a:t> (insertContactIntent.resolveActivity(getPackageManager()) != </a:t>
            </a:r>
            <a:r>
              <a:rPr kumimoji="0" lang="en-US" altLang="en-US" sz="1000" b="0" i="0" u="none" strike="noStrike" cap="none" normalizeH="0" baseline="0" dirty="0" smtClean="0">
                <a:ln>
                  <a:noFill/>
                </a:ln>
                <a:solidFill>
                  <a:srgbClr val="3B78E7"/>
                </a:solidFill>
                <a:effectLst/>
                <a:latin typeface="Roboto Mono"/>
              </a:rPr>
              <a:t>null</a:t>
            </a:r>
            <a:r>
              <a:rPr kumimoji="0" lang="en-US" altLang="en-US" sz="1000" b="0" i="0" u="none" strike="noStrike" cap="none" normalizeH="0" baseline="0" dirty="0" smtClean="0">
                <a:ln>
                  <a:noFill/>
                </a:ln>
                <a:solidFill>
                  <a:srgbClr val="37474F"/>
                </a:solidFill>
                <a:effectLst/>
                <a:latin typeface="Roboto Mono"/>
              </a:rPr>
              <a:t>)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startActivity(insertContactIntent);</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646126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6"/>
          <p:cNvSpPr txBox="1">
            <a:spLocks noGrp="1"/>
          </p:cNvSpPr>
          <p:nvPr>
            <p:ph type="title"/>
          </p:nvPr>
        </p:nvSpPr>
        <p:spPr>
          <a:xfrm>
            <a:off x="387444" y="368257"/>
            <a:ext cx="5972100" cy="636000"/>
          </a:xfrm>
          <a:prstGeom prst="rect">
            <a:avLst/>
          </a:prstGeom>
        </p:spPr>
        <p:txBody>
          <a:bodyPr spcFirstLastPara="1" wrap="square" lIns="91425" tIns="91425" rIns="91425" bIns="91425" anchor="b" anchorCtr="0">
            <a:noAutofit/>
          </a:bodyPr>
          <a:lstStyle/>
          <a:p>
            <a:r>
              <a:rPr lang="en-US" dirty="0" smtClean="0"/>
              <a:t>Provide the right permissions</a:t>
            </a:r>
            <a:br>
              <a:rPr lang="en-US" dirty="0" smtClean="0"/>
            </a:br>
            <a:r>
              <a:rPr lang="en-US" sz="1400" dirty="0" smtClean="0">
                <a:solidFill>
                  <a:srgbClr val="FF0000"/>
                </a:solidFill>
              </a:rPr>
              <a:t>Share data securely across apss</a:t>
            </a:r>
            <a:endParaRPr lang="en-US" sz="1400" dirty="0">
              <a:solidFill>
                <a:srgbClr val="FF0000"/>
              </a:solidFill>
            </a:endParaRPr>
          </a:p>
        </p:txBody>
      </p:sp>
      <p:sp>
        <p:nvSpPr>
          <p:cNvPr id="205" name="Google Shape;205;p16"/>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3" name="Rectangle 2"/>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299896" y="1425384"/>
            <a:ext cx="65" cy="159026"/>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200" b="0" i="0" u="none" strike="noStrike" cap="none" normalizeH="0" baseline="0" dirty="0" smtClean="0">
              <a:ln>
                <a:noFill/>
              </a:ln>
              <a:solidFill>
                <a:schemeClr val="tx1"/>
              </a:solidFill>
              <a:effectLst/>
              <a:latin typeface="Arial" panose="020B0604020202020204" pitchFamily="34" charset="0"/>
              <a:cs typeface="Hind" panose="020B0604020202020204" charset="0"/>
            </a:endParaRPr>
          </a:p>
        </p:txBody>
      </p:sp>
      <p:sp>
        <p:nvSpPr>
          <p:cNvPr id="11" name="Google Shape;202;p16"/>
          <p:cNvSpPr txBox="1">
            <a:spLocks noGrp="1"/>
          </p:cNvSpPr>
          <p:nvPr>
            <p:ph type="body" idx="2"/>
          </p:nvPr>
        </p:nvSpPr>
        <p:spPr>
          <a:xfrm>
            <a:off x="387444" y="1020203"/>
            <a:ext cx="7015304" cy="405181"/>
          </a:xfrm>
          <a:prstGeom prst="rect">
            <a:avLst/>
          </a:prstGeom>
        </p:spPr>
        <p:txBody>
          <a:bodyPr spcFirstLastPara="1" wrap="square" lIns="91425" tIns="91425" rIns="91425" bIns="91425" anchor="t" anchorCtr="0">
            <a:noAutofit/>
          </a:bodyPr>
          <a:lstStyle/>
          <a:p>
            <a:pPr marL="0" lvl="0" indent="0">
              <a:buNone/>
            </a:pPr>
            <a:r>
              <a:rPr lang="vi-VN" sz="1200" dirty="0" smtClean="0">
                <a:solidFill>
                  <a:schemeClr val="bg1"/>
                </a:solidFill>
                <a:latin typeface="inherit"/>
              </a:rPr>
              <a:t>Thực </a:t>
            </a:r>
            <a:r>
              <a:rPr lang="vi-VN" sz="1200" dirty="0">
                <a:solidFill>
                  <a:schemeClr val="bg1"/>
                </a:solidFill>
                <a:latin typeface="inherit"/>
              </a:rPr>
              <a:t>thi </a:t>
            </a:r>
            <a:r>
              <a:rPr lang="en-US" sz="1200" dirty="0" smtClean="0">
                <a:solidFill>
                  <a:schemeClr val="bg1"/>
                </a:solidFill>
                <a:latin typeface="inherit"/>
              </a:rPr>
              <a:t>permissions Read-only hoặc Write-only </a:t>
            </a:r>
            <a:r>
              <a:rPr lang="vi-VN" sz="1200" dirty="0" smtClean="0">
                <a:solidFill>
                  <a:schemeClr val="bg1"/>
                </a:solidFill>
                <a:latin typeface="inherit"/>
              </a:rPr>
              <a:t>khi </a:t>
            </a:r>
            <a:r>
              <a:rPr lang="vi-VN" sz="1200" dirty="0">
                <a:solidFill>
                  <a:schemeClr val="bg1"/>
                </a:solidFill>
                <a:latin typeface="inherit"/>
              </a:rPr>
              <a:t>cần thiết.</a:t>
            </a:r>
          </a:p>
          <a:p>
            <a:pPr marL="0" lvl="0" indent="0">
              <a:buNone/>
            </a:pPr>
            <a:r>
              <a:rPr lang="en-US" sz="1200" dirty="0" smtClean="0">
                <a:solidFill>
                  <a:schemeClr val="bg1"/>
                </a:solidFill>
                <a:latin typeface="inherit"/>
              </a:rPr>
              <a:t>Clients </a:t>
            </a:r>
            <a:r>
              <a:rPr lang="vi-VN" sz="1200" dirty="0" smtClean="0">
                <a:solidFill>
                  <a:schemeClr val="bg1"/>
                </a:solidFill>
                <a:latin typeface="inherit"/>
              </a:rPr>
              <a:t>truy</a:t>
            </a:r>
            <a:r>
              <a:rPr lang="en-US" sz="1200" dirty="0" smtClean="0">
                <a:solidFill>
                  <a:schemeClr val="bg1"/>
                </a:solidFill>
                <a:latin typeface="inherit"/>
              </a:rPr>
              <a:t> cập</a:t>
            </a:r>
            <a:r>
              <a:rPr lang="vi-VN" sz="1200" dirty="0" smtClean="0">
                <a:solidFill>
                  <a:schemeClr val="bg1"/>
                </a:solidFill>
                <a:latin typeface="inherit"/>
              </a:rPr>
              <a:t> </a:t>
            </a:r>
            <a:r>
              <a:rPr lang="vi-VN" sz="1200" dirty="0">
                <a:solidFill>
                  <a:schemeClr val="bg1"/>
                </a:solidFill>
                <a:latin typeface="inherit"/>
              </a:rPr>
              <a:t>dữ liệu bằng cách sử dụng các cờ FLAG_GRANT_READ_URI_PERMISSION và FLAG_GRANT_WRITE_URI_PERMISSION.</a:t>
            </a:r>
          </a:p>
          <a:p>
            <a:pPr marL="0" lvl="0" indent="0">
              <a:buNone/>
            </a:pPr>
            <a:r>
              <a:rPr lang="vi-VN" sz="1200" dirty="0" smtClean="0">
                <a:solidFill>
                  <a:schemeClr val="bg1"/>
                </a:solidFill>
                <a:latin typeface="inherit"/>
              </a:rPr>
              <a:t>Khi</a:t>
            </a:r>
            <a:r>
              <a:rPr lang="en-US" sz="1200" dirty="0" smtClean="0">
                <a:solidFill>
                  <a:schemeClr val="bg1"/>
                </a:solidFill>
                <a:latin typeface="inherit"/>
              </a:rPr>
              <a:t> chia sẻ, s</a:t>
            </a:r>
            <a:r>
              <a:rPr lang="vi-VN" sz="1200" dirty="0" smtClean="0">
                <a:solidFill>
                  <a:schemeClr val="bg1"/>
                </a:solidFill>
                <a:latin typeface="inherit"/>
              </a:rPr>
              <a:t>ử </a:t>
            </a:r>
            <a:r>
              <a:rPr lang="vi-VN" sz="1200" dirty="0">
                <a:solidFill>
                  <a:schemeClr val="bg1"/>
                </a:solidFill>
                <a:latin typeface="inherit"/>
              </a:rPr>
              <a:t>dụng </a:t>
            </a:r>
            <a:r>
              <a:rPr lang="vi-VN" sz="1200" dirty="0" smtClean="0">
                <a:solidFill>
                  <a:schemeClr val="bg1"/>
                </a:solidFill>
                <a:latin typeface="inherit"/>
              </a:rPr>
              <a:t>“</a:t>
            </a:r>
            <a:r>
              <a:rPr lang="en-US" sz="1200" dirty="0" smtClean="0">
                <a:solidFill>
                  <a:schemeClr val="bg1"/>
                </a:solidFill>
                <a:latin typeface="inherit"/>
              </a:rPr>
              <a:t>content</a:t>
            </a:r>
            <a:r>
              <a:rPr lang="vi-VN" sz="1200" dirty="0" smtClean="0">
                <a:solidFill>
                  <a:schemeClr val="bg1"/>
                </a:solidFill>
                <a:latin typeface="inherit"/>
              </a:rPr>
              <a:t>//" URI</a:t>
            </a:r>
            <a:r>
              <a:rPr lang="en-US" sz="1200" dirty="0" smtClean="0">
                <a:solidFill>
                  <a:schemeClr val="bg1"/>
                </a:solidFill>
                <a:latin typeface="inherit"/>
              </a:rPr>
              <a:t>s</a:t>
            </a:r>
            <a:r>
              <a:rPr lang="vi-VN" sz="1200" dirty="0" smtClean="0">
                <a:solidFill>
                  <a:schemeClr val="bg1"/>
                </a:solidFill>
                <a:latin typeface="inherit"/>
              </a:rPr>
              <a:t>, </a:t>
            </a:r>
            <a:r>
              <a:rPr lang="vi-VN" sz="1200" dirty="0">
                <a:solidFill>
                  <a:schemeClr val="bg1"/>
                </a:solidFill>
                <a:latin typeface="inherit"/>
              </a:rPr>
              <a:t>không phải </a:t>
            </a:r>
            <a:r>
              <a:rPr lang="vi-VN" sz="1200" dirty="0" smtClean="0">
                <a:solidFill>
                  <a:schemeClr val="bg1"/>
                </a:solidFill>
                <a:latin typeface="inherit"/>
              </a:rPr>
              <a:t>“</a:t>
            </a:r>
            <a:r>
              <a:rPr lang="en-US" sz="1200" dirty="0" smtClean="0">
                <a:solidFill>
                  <a:schemeClr val="bg1"/>
                </a:solidFill>
                <a:latin typeface="inherit"/>
              </a:rPr>
              <a:t>file</a:t>
            </a:r>
            <a:r>
              <a:rPr lang="vi-VN" sz="1200" dirty="0" smtClean="0">
                <a:solidFill>
                  <a:schemeClr val="bg1"/>
                </a:solidFill>
                <a:latin typeface="inherit"/>
              </a:rPr>
              <a:t>: </a:t>
            </a:r>
            <a:r>
              <a:rPr lang="vi-VN" sz="1200" dirty="0">
                <a:solidFill>
                  <a:schemeClr val="bg1"/>
                </a:solidFill>
                <a:latin typeface="inherit"/>
              </a:rPr>
              <a:t>//" </a:t>
            </a:r>
            <a:r>
              <a:rPr lang="vi-VN" sz="1200" dirty="0" smtClean="0">
                <a:solidFill>
                  <a:schemeClr val="bg1"/>
                </a:solidFill>
                <a:latin typeface="inherit"/>
              </a:rPr>
              <a:t>URI</a:t>
            </a:r>
            <a:r>
              <a:rPr lang="en-US" sz="1200" dirty="0">
                <a:solidFill>
                  <a:schemeClr val="bg1"/>
                </a:solidFill>
                <a:latin typeface="inherit"/>
              </a:rPr>
              <a:t> </a:t>
            </a:r>
            <a:r>
              <a:rPr lang="en-US" sz="1200" dirty="0" smtClean="0">
                <a:solidFill>
                  <a:schemeClr val="bg1"/>
                </a:solidFill>
                <a:latin typeface="inherit"/>
              </a:rPr>
              <a:t>bằng việc sử dụng FileProvider</a:t>
            </a:r>
            <a:endParaRPr lang="vi-VN" sz="1200" dirty="0">
              <a:solidFill>
                <a:schemeClr val="bg1"/>
              </a:solidFill>
              <a:latin typeface="inherit"/>
            </a:endParaRPr>
          </a:p>
          <a:p>
            <a:pPr marL="0" lvl="0" indent="0" eaLnBrk="0" fontAlgn="base" hangingPunct="0">
              <a:spcBef>
                <a:spcPct val="0"/>
              </a:spcBef>
              <a:spcAft>
                <a:spcPct val="0"/>
              </a:spcAft>
              <a:buClrTx/>
              <a:buSzTx/>
              <a:buNone/>
            </a:pPr>
            <a:endParaRPr lang="en-US" sz="1200" dirty="0" smtClean="0">
              <a:solidFill>
                <a:schemeClr val="bg1"/>
              </a:solidFill>
              <a:latin typeface="inherit"/>
              <a:cs typeface="Hind" panose="020B0604020202020204" charset="0"/>
            </a:endParaRPr>
          </a:p>
          <a:p>
            <a:pPr marL="0" lvl="0" indent="0" eaLnBrk="0" fontAlgn="base" hangingPunct="0">
              <a:spcBef>
                <a:spcPct val="0"/>
              </a:spcBef>
              <a:spcAft>
                <a:spcPct val="0"/>
              </a:spcAft>
              <a:buClrTx/>
              <a:buSzTx/>
              <a:buNone/>
            </a:pPr>
            <a:endParaRPr lang="en-US" sz="1200" dirty="0">
              <a:solidFill>
                <a:schemeClr val="bg1"/>
              </a:solidFill>
              <a:latin typeface="inherit"/>
              <a:cs typeface="Hind" panose="020B0604020202020204" charset="0"/>
            </a:endParaRPr>
          </a:p>
          <a:p>
            <a:pPr marL="0" lvl="0" indent="0" eaLnBrk="0" fontAlgn="base" hangingPunct="0">
              <a:spcBef>
                <a:spcPct val="0"/>
              </a:spcBef>
              <a:spcAft>
                <a:spcPct val="0"/>
              </a:spcAft>
              <a:buClrTx/>
              <a:buSzTx/>
              <a:buNone/>
            </a:pPr>
            <a:r>
              <a:rPr lang="en-US" sz="1200" dirty="0" smtClean="0">
                <a:solidFill>
                  <a:schemeClr val="bg1"/>
                </a:solidFill>
                <a:latin typeface="inherit"/>
                <a:cs typeface="Hind" panose="020B0604020202020204" charset="0"/>
              </a:rPr>
              <a:t>Ví dụ sau minh hoạ cấp quyền để đọc PDF trên app:         </a:t>
            </a:r>
            <a:endParaRPr sz="1200" b="1" i="1" dirty="0">
              <a:solidFill>
                <a:srgbClr val="00B0F0"/>
              </a:solidFill>
              <a:latin typeface="inherit"/>
            </a:endParaRPr>
          </a:p>
        </p:txBody>
      </p:sp>
      <p:sp>
        <p:nvSpPr>
          <p:cNvPr id="4" name="Rectangle 1"/>
          <p:cNvSpPr>
            <a:spLocks noChangeArrowheads="1"/>
          </p:cNvSpPr>
          <p:nvPr/>
        </p:nvSpPr>
        <p:spPr bwMode="auto">
          <a:xfrm>
            <a:off x="0" y="149086"/>
            <a:ext cx="65" cy="159026"/>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200" b="0" i="0" u="none" strike="noStrike" cap="none" normalizeH="0" baseline="0" dirty="0" smtClean="0">
              <a:ln>
                <a:noFill/>
              </a:ln>
              <a:solidFill>
                <a:schemeClr val="tx1"/>
              </a:solidFill>
              <a:effectLst/>
              <a:latin typeface="Arial" panose="020B0604020202020204" pitchFamily="34" charset="0"/>
              <a:cs typeface="Hind" panose="020B0604020202020204" charset="0"/>
            </a:endParaRPr>
          </a:p>
        </p:txBody>
      </p:sp>
      <p:sp>
        <p:nvSpPr>
          <p:cNvPr id="6" name="Rectangle 1"/>
          <p:cNvSpPr>
            <a:spLocks noChangeArrowheads="1"/>
          </p:cNvSpPr>
          <p:nvPr/>
        </p:nvSpPr>
        <p:spPr bwMode="auto">
          <a:xfrm>
            <a:off x="0" y="28544"/>
            <a:ext cx="65" cy="400110"/>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800" b="0" i="0" u="none" strike="noStrike" cap="none" normalizeH="0" baseline="0" dirty="0" smtClean="0">
                <a:ln>
                  <a:noFill/>
                </a:ln>
                <a:solidFill>
                  <a:schemeClr val="tx1"/>
                </a:solidFill>
                <a:effectLst/>
              </a:rPr>
              <a:t/>
            </a:r>
            <a:br>
              <a:rPr kumimoji="0" lang="vi-VN" altLang="en-US" sz="800" b="0" i="0" u="none" strike="noStrike" cap="none" normalizeH="0" baseline="0" dirty="0" smtClean="0">
                <a:ln>
                  <a:noFill/>
                </a:ln>
                <a:solidFill>
                  <a:schemeClr val="tx1"/>
                </a:solidFill>
                <a:effectLst/>
              </a:rPr>
            </a:br>
            <a:endParaRPr kumimoji="0" lang="vi-V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1"/>
          <p:cNvSpPr>
            <a:spLocks noChangeArrowheads="1"/>
          </p:cNvSpPr>
          <p:nvPr/>
        </p:nvSpPr>
        <p:spPr bwMode="auto">
          <a:xfrm>
            <a:off x="0" y="-72553"/>
            <a:ext cx="65" cy="6023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14245" rIns="0" bIns="10791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865762" y="2971721"/>
            <a:ext cx="4572000" cy="1692771"/>
          </a:xfrm>
          <a:prstGeom prst="rect">
            <a:avLst/>
          </a:prstGeom>
          <a:solidFill>
            <a:schemeClr val="accent2"/>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D81B60"/>
                </a:solidFill>
                <a:effectLst/>
                <a:latin typeface="Roboto Mono"/>
              </a:rPr>
              <a:t>// Create an Intent to launch a PDF viewer for a file owned by this app.</a:t>
            </a:r>
            <a:r>
              <a:rPr kumimoji="0" lang="en-US" altLang="en-US" sz="1000" b="0" i="0" u="none" strike="noStrike" cap="none" normalizeH="0" baseline="0" dirty="0" smtClean="0">
                <a:ln>
                  <a:noFill/>
                </a:ln>
                <a:solidFill>
                  <a:srgbClr val="37474F"/>
                </a:solidFill>
                <a:effectLst/>
                <a:latin typeface="Roboto Mono"/>
              </a:rPr>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9C27B0"/>
                </a:solidFill>
                <a:effectLst/>
                <a:latin typeface="Roboto Mono"/>
              </a:rPr>
              <a:t>Intent</a:t>
            </a:r>
            <a:r>
              <a:rPr kumimoji="0" lang="en-US" altLang="en-US" sz="1000" b="0" i="0" u="none" strike="noStrike" cap="none" normalizeH="0" baseline="0" dirty="0" smtClean="0">
                <a:ln>
                  <a:noFill/>
                </a:ln>
                <a:solidFill>
                  <a:srgbClr val="37474F"/>
                </a:solidFill>
                <a:effectLst/>
                <a:latin typeface="Roboto Mono"/>
              </a:rPr>
              <a:t> viewPdfIntent = </a:t>
            </a:r>
            <a:r>
              <a:rPr kumimoji="0" lang="en-US" altLang="en-US" sz="1000" b="0" i="0" u="none" strike="noStrike" cap="none" normalizeH="0" baseline="0" dirty="0" smtClean="0">
                <a:ln>
                  <a:noFill/>
                </a:ln>
                <a:solidFill>
                  <a:srgbClr val="3B78E7"/>
                </a:solidFill>
                <a:effectLst/>
                <a:latin typeface="Roboto Mono"/>
              </a:rPr>
              <a:t>new</a:t>
            </a: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9C27B0"/>
                </a:solidFill>
                <a:effectLst/>
                <a:latin typeface="Roboto Mono"/>
              </a:rPr>
              <a:t>Intent</a:t>
            </a:r>
            <a:r>
              <a:rPr kumimoji="0" lang="en-US" altLang="en-US" sz="1000" b="0" i="0" u="none" strike="noStrike" cap="none" normalizeH="0" baseline="0" dirty="0" smtClean="0">
                <a:ln>
                  <a:noFill/>
                </a:ln>
                <a:solidFill>
                  <a:srgbClr val="37474F"/>
                </a:solidFill>
                <a:effectLst/>
                <a:latin typeface="Roboto Mono"/>
              </a:rPr>
              <a:t>(</a:t>
            </a:r>
            <a:r>
              <a:rPr kumimoji="0" lang="en-US" altLang="en-US" sz="1000" b="0" i="0" u="none" strike="noStrike" cap="none" normalizeH="0" baseline="0" dirty="0" smtClean="0">
                <a:ln>
                  <a:noFill/>
                </a:ln>
                <a:solidFill>
                  <a:srgbClr val="9C27B0"/>
                </a:solidFill>
                <a:effectLst/>
                <a:latin typeface="Roboto Mono"/>
              </a:rPr>
              <a:t>Intent</a:t>
            </a:r>
            <a:r>
              <a:rPr kumimoji="0" lang="en-US" altLang="en-US" sz="1000" b="0" i="0" u="none" strike="noStrike" cap="none" normalizeH="0" baseline="0" dirty="0" smtClean="0">
                <a:ln>
                  <a:noFill/>
                </a:ln>
                <a:solidFill>
                  <a:srgbClr val="37474F"/>
                </a:solidFill>
                <a:effectLst/>
                <a:latin typeface="Roboto Mono"/>
              </a:rPr>
              <a:t>.ACTION_VIEW);</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viewPdfIntent.setData(</a:t>
            </a:r>
            <a:r>
              <a:rPr kumimoji="0" lang="en-US" altLang="en-US" sz="1000" b="0" i="0" u="none" strike="noStrike" cap="none" normalizeH="0" baseline="0" dirty="0" smtClean="0">
                <a:ln>
                  <a:noFill/>
                </a:ln>
                <a:solidFill>
                  <a:srgbClr val="9C27B0"/>
                </a:solidFill>
                <a:effectLst/>
                <a:latin typeface="Roboto Mono"/>
              </a:rPr>
              <a:t>Uri</a:t>
            </a:r>
            <a:r>
              <a:rPr kumimoji="0" lang="en-US" altLang="en-US" sz="1000" b="0" i="0" u="none" strike="noStrike" cap="none" normalizeH="0" baseline="0" dirty="0" smtClean="0">
                <a:ln>
                  <a:noFill/>
                </a:ln>
                <a:solidFill>
                  <a:srgbClr val="37474F"/>
                </a:solidFill>
                <a:effectLst/>
                <a:latin typeface="Roboto Mono"/>
              </a:rPr>
              <a:t>.parse(</a:t>
            </a:r>
            <a:r>
              <a:rPr kumimoji="0" lang="en-US" altLang="en-US" sz="1000" b="0" i="0" u="none" strike="noStrike" cap="none" normalizeH="0" baseline="0" dirty="0" smtClean="0">
                <a:ln>
                  <a:noFill/>
                </a:ln>
                <a:solidFill>
                  <a:srgbClr val="0D904F"/>
                </a:solidFill>
                <a:effectLst/>
                <a:latin typeface="Roboto Mono"/>
              </a:rPr>
              <a:t>"</a:t>
            </a:r>
            <a:r>
              <a:rPr kumimoji="0" lang="en-US" altLang="en-US" sz="1000" b="1" i="0" u="none" strike="noStrike" cap="none" normalizeH="0" baseline="0" dirty="0" smtClean="0">
                <a:ln>
                  <a:noFill/>
                </a:ln>
                <a:solidFill>
                  <a:srgbClr val="0D904F"/>
                </a:solidFill>
                <a:effectLst/>
                <a:latin typeface="Roboto Mono"/>
              </a:rPr>
              <a:t>content://</a:t>
            </a:r>
            <a:r>
              <a:rPr kumimoji="0" lang="en-US" altLang="en-US" sz="1000" b="0" i="0" u="none" strike="noStrike" cap="none" normalizeH="0" baseline="0" dirty="0" smtClean="0">
                <a:ln>
                  <a:noFill/>
                </a:ln>
                <a:solidFill>
                  <a:srgbClr val="0D904F"/>
                </a:solidFill>
                <a:effectLst/>
                <a:latin typeface="Roboto Mono"/>
              </a:rPr>
              <a:t>com.example/personal-info.pdf"</a:t>
            </a:r>
            <a:r>
              <a:rPr kumimoji="0" lang="en-US" altLang="en-US" sz="1000" b="0" i="0" u="none" strike="noStrike" cap="none" normalizeH="0" baseline="0" dirty="0" smtClean="0">
                <a:ln>
                  <a:noFill/>
                </a:ln>
                <a:solidFill>
                  <a:srgbClr val="37474F"/>
                </a:solidFill>
                <a:effectLst/>
                <a:latin typeface="Roboto Mono"/>
              </a:rPr>
              <a:t>));</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D81B60"/>
                </a:solidFill>
                <a:effectLst/>
                <a:latin typeface="Roboto Mono"/>
              </a:rPr>
              <a:t>// This flag gives the started app read access to the file.</a:t>
            </a:r>
            <a:r>
              <a:rPr kumimoji="0" lang="en-US" altLang="en-US" sz="1000" b="0" i="0" u="none" strike="noStrike" cap="none" normalizeH="0" baseline="0" dirty="0" smtClean="0">
                <a:ln>
                  <a:noFill/>
                </a:ln>
                <a:solidFill>
                  <a:srgbClr val="37474F"/>
                </a:solidFill>
                <a:effectLst/>
                <a:latin typeface="Roboto Mono"/>
              </a:rPr>
              <a:t/>
            </a:r>
            <a:br>
              <a:rPr kumimoji="0" lang="en-US" altLang="en-US" sz="1000" b="0" i="0" u="none" strike="noStrike" cap="none" normalizeH="0" baseline="0" dirty="0" smtClean="0">
                <a:ln>
                  <a:noFill/>
                </a:ln>
                <a:solidFill>
                  <a:srgbClr val="37474F"/>
                </a:solidFill>
                <a:effectLst/>
                <a:latin typeface="Roboto Mono"/>
              </a:rPr>
            </a:br>
            <a:r>
              <a:rPr kumimoji="0" lang="en-US" altLang="en-US" sz="1000" b="1" i="0" u="none" strike="noStrike" cap="none" normalizeH="0" baseline="0" dirty="0" smtClean="0">
                <a:ln>
                  <a:noFill/>
                </a:ln>
                <a:solidFill>
                  <a:srgbClr val="37474F"/>
                </a:solidFill>
                <a:effectLst/>
                <a:latin typeface="Roboto Mono"/>
              </a:rPr>
              <a:t>viewPdfIntent.addFlags(</a:t>
            </a:r>
            <a:r>
              <a:rPr kumimoji="0" lang="en-US" altLang="en-US" sz="1000" b="1" i="0" u="none" strike="noStrike" cap="none" normalizeH="0" baseline="0" dirty="0" smtClean="0">
                <a:ln>
                  <a:noFill/>
                </a:ln>
                <a:solidFill>
                  <a:srgbClr val="9C27B0"/>
                </a:solidFill>
                <a:effectLst/>
                <a:latin typeface="Roboto Mono"/>
              </a:rPr>
              <a:t>Intent</a:t>
            </a:r>
            <a:r>
              <a:rPr kumimoji="0" lang="en-US" altLang="en-US" sz="1000" b="1" i="0" u="none" strike="noStrike" cap="none" normalizeH="0" baseline="0" dirty="0" smtClean="0">
                <a:ln>
                  <a:noFill/>
                </a:ln>
                <a:solidFill>
                  <a:srgbClr val="37474F"/>
                </a:solidFill>
                <a:effectLst/>
                <a:latin typeface="Roboto Mono"/>
              </a:rPr>
              <a:t>.FLAG_GRANT_READ_URI_PERMISSION);</a:t>
            </a:r>
            <a:r>
              <a:rPr kumimoji="0" lang="en-US" altLang="en-US" sz="1000" b="0" i="0" u="none" strike="noStrike" cap="none" normalizeH="0" baseline="0" dirty="0" smtClean="0">
                <a:ln>
                  <a:noFill/>
                </a:ln>
                <a:solidFill>
                  <a:srgbClr val="37474F"/>
                </a:solidFill>
                <a:effectLst/>
                <a:latin typeface="Roboto Mono"/>
              </a:rPr>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D81B60"/>
                </a:solidFill>
                <a:effectLst/>
                <a:latin typeface="Roboto Mono"/>
              </a:rPr>
              <a:t>// Make sure that the user has a PDF viewer app installed on their device.</a:t>
            </a:r>
            <a:r>
              <a:rPr kumimoji="0" lang="en-US" altLang="en-US" sz="1000" b="0" i="0" u="none" strike="noStrike" cap="none" normalizeH="0" baseline="0" dirty="0" smtClean="0">
                <a:ln>
                  <a:noFill/>
                </a:ln>
                <a:solidFill>
                  <a:srgbClr val="37474F"/>
                </a:solidFill>
                <a:effectLst/>
                <a:latin typeface="Roboto Mono"/>
              </a:rPr>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B78E7"/>
                </a:solidFill>
                <a:effectLst/>
                <a:latin typeface="Roboto Mono"/>
              </a:rPr>
              <a:t>if</a:t>
            </a:r>
            <a:r>
              <a:rPr kumimoji="0" lang="en-US" altLang="en-US" sz="1000" b="0" i="0" u="none" strike="noStrike" cap="none" normalizeH="0" baseline="0" dirty="0" smtClean="0">
                <a:ln>
                  <a:noFill/>
                </a:ln>
                <a:solidFill>
                  <a:srgbClr val="37474F"/>
                </a:solidFill>
                <a:effectLst/>
                <a:latin typeface="Roboto Mono"/>
              </a:rPr>
              <a:t> (viewPdfIntent.resolveActivity(getPackageManager()) != </a:t>
            </a:r>
            <a:r>
              <a:rPr kumimoji="0" lang="en-US" altLang="en-US" sz="1000" b="0" i="0" u="none" strike="noStrike" cap="none" normalizeH="0" baseline="0" dirty="0" smtClean="0">
                <a:ln>
                  <a:noFill/>
                </a:ln>
                <a:solidFill>
                  <a:srgbClr val="3B78E7"/>
                </a:solidFill>
                <a:effectLst/>
                <a:latin typeface="Roboto Mono"/>
              </a:rPr>
              <a:t>null</a:t>
            </a:r>
            <a:r>
              <a:rPr kumimoji="0" lang="en-US" altLang="en-US" sz="1000" b="0" i="0" u="none" strike="noStrike" cap="none" normalizeH="0" baseline="0" dirty="0" smtClean="0">
                <a:ln>
                  <a:noFill/>
                </a:ln>
                <a:solidFill>
                  <a:srgbClr val="37474F"/>
                </a:solidFill>
                <a:effectLst/>
                <a:latin typeface="Roboto Mono"/>
              </a:rPr>
              <a:t>)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startActivity(viewPdfIntent);</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434630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6"/>
          <p:cNvSpPr txBox="1">
            <a:spLocks noGrp="1"/>
          </p:cNvSpPr>
          <p:nvPr>
            <p:ph type="title"/>
          </p:nvPr>
        </p:nvSpPr>
        <p:spPr>
          <a:xfrm>
            <a:off x="387444" y="368257"/>
            <a:ext cx="5972100" cy="636000"/>
          </a:xfrm>
          <a:prstGeom prst="rect">
            <a:avLst/>
          </a:prstGeom>
        </p:spPr>
        <p:txBody>
          <a:bodyPr spcFirstLastPara="1" wrap="square" lIns="91425" tIns="91425" rIns="91425" bIns="91425" anchor="b" anchorCtr="0">
            <a:noAutofit/>
          </a:bodyPr>
          <a:lstStyle/>
          <a:p>
            <a:r>
              <a:rPr lang="en-US" dirty="0" smtClean="0"/>
              <a:t>Store data safely</a:t>
            </a:r>
            <a:br>
              <a:rPr lang="en-US" dirty="0" smtClean="0"/>
            </a:br>
            <a:r>
              <a:rPr lang="en-US" sz="1400" dirty="0">
                <a:solidFill>
                  <a:srgbClr val="FF0000"/>
                </a:solidFill>
              </a:rPr>
              <a:t>Store private data within internal </a:t>
            </a:r>
            <a:r>
              <a:rPr lang="en-US" sz="1400" dirty="0" smtClean="0">
                <a:solidFill>
                  <a:srgbClr val="FF0000"/>
                </a:solidFill>
              </a:rPr>
              <a:t>storage</a:t>
            </a:r>
            <a:endParaRPr lang="en-US" sz="1400" dirty="0">
              <a:solidFill>
                <a:srgbClr val="FF0000"/>
              </a:solidFill>
            </a:endParaRPr>
          </a:p>
        </p:txBody>
      </p:sp>
      <p:sp>
        <p:nvSpPr>
          <p:cNvPr id="205" name="Google Shape;205;p16"/>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3" name="Rectangle 2"/>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299896" y="1425384"/>
            <a:ext cx="65" cy="159026"/>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200" b="0" i="0" u="none" strike="noStrike" cap="none" normalizeH="0" baseline="0" dirty="0" smtClean="0">
              <a:ln>
                <a:noFill/>
              </a:ln>
              <a:solidFill>
                <a:schemeClr val="tx1"/>
              </a:solidFill>
              <a:effectLst/>
              <a:latin typeface="Arial" panose="020B0604020202020204" pitchFamily="34" charset="0"/>
              <a:cs typeface="Hind" panose="020B0604020202020204" charset="0"/>
            </a:endParaRPr>
          </a:p>
        </p:txBody>
      </p:sp>
      <p:sp>
        <p:nvSpPr>
          <p:cNvPr id="11" name="Google Shape;202;p16"/>
          <p:cNvSpPr txBox="1">
            <a:spLocks noGrp="1"/>
          </p:cNvSpPr>
          <p:nvPr>
            <p:ph type="body" idx="2"/>
          </p:nvPr>
        </p:nvSpPr>
        <p:spPr>
          <a:xfrm>
            <a:off x="299896" y="884392"/>
            <a:ext cx="8215049" cy="405181"/>
          </a:xfrm>
          <a:prstGeom prst="rect">
            <a:avLst/>
          </a:prstGeom>
        </p:spPr>
        <p:txBody>
          <a:bodyPr spcFirstLastPara="1" wrap="square" lIns="91425" tIns="91425" rIns="91425" bIns="91425" anchor="t" anchorCtr="0">
            <a:noAutofit/>
          </a:bodyPr>
          <a:lstStyle/>
          <a:p>
            <a:pPr marL="0" lvl="0" indent="0">
              <a:buNone/>
            </a:pPr>
            <a:r>
              <a:rPr lang="vi-VN" sz="1200" dirty="0">
                <a:solidFill>
                  <a:schemeClr val="bg1"/>
                </a:solidFill>
                <a:latin typeface="inherit"/>
              </a:rPr>
              <a:t>Lưu trữ tất cả dữ liệu riêng tư trong </a:t>
            </a:r>
            <a:r>
              <a:rPr lang="en-US" sz="1200" dirty="0" smtClean="0">
                <a:solidFill>
                  <a:schemeClr val="bg1"/>
                </a:solidFill>
                <a:latin typeface="inherit"/>
              </a:rPr>
              <a:t>internal </a:t>
            </a:r>
            <a:r>
              <a:rPr lang="vi-VN" sz="1200" dirty="0" smtClean="0">
                <a:solidFill>
                  <a:schemeClr val="bg1"/>
                </a:solidFill>
                <a:latin typeface="inherit"/>
              </a:rPr>
              <a:t>của </a:t>
            </a:r>
            <a:r>
              <a:rPr lang="vi-VN" sz="1200" dirty="0">
                <a:solidFill>
                  <a:schemeClr val="bg1"/>
                </a:solidFill>
                <a:latin typeface="inherit"/>
              </a:rPr>
              <a:t>thiết </a:t>
            </a:r>
            <a:r>
              <a:rPr lang="vi-VN" sz="1200" dirty="0" smtClean="0">
                <a:solidFill>
                  <a:schemeClr val="bg1"/>
                </a:solidFill>
                <a:latin typeface="inherit"/>
              </a:rPr>
              <a:t>bị</a:t>
            </a:r>
            <a:r>
              <a:rPr lang="en-US" sz="1200" dirty="0" smtClean="0">
                <a:solidFill>
                  <a:schemeClr val="bg1"/>
                </a:solidFill>
                <a:latin typeface="inherit"/>
              </a:rPr>
              <a:t>.</a:t>
            </a:r>
          </a:p>
          <a:p>
            <a:pPr marL="0" lvl="0" indent="0">
              <a:buNone/>
            </a:pPr>
            <a:r>
              <a:rPr lang="vi-VN" sz="1200" dirty="0" smtClean="0">
                <a:solidFill>
                  <a:schemeClr val="bg1"/>
                </a:solidFill>
                <a:latin typeface="inherit"/>
              </a:rPr>
              <a:t>Ứng </a:t>
            </a:r>
            <a:r>
              <a:rPr lang="vi-VN" sz="1200" dirty="0">
                <a:solidFill>
                  <a:schemeClr val="bg1"/>
                </a:solidFill>
                <a:latin typeface="inherit"/>
              </a:rPr>
              <a:t>dụng </a:t>
            </a:r>
            <a:r>
              <a:rPr lang="vi-VN" sz="1200" dirty="0" smtClean="0">
                <a:solidFill>
                  <a:schemeClr val="bg1"/>
                </a:solidFill>
                <a:latin typeface="inherit"/>
              </a:rPr>
              <a:t>không </a:t>
            </a:r>
            <a:r>
              <a:rPr lang="vi-VN" sz="1200" dirty="0">
                <a:solidFill>
                  <a:schemeClr val="bg1"/>
                </a:solidFill>
                <a:latin typeface="inherit"/>
              </a:rPr>
              <a:t>cần yêu cầu quyền xem các </a:t>
            </a:r>
            <a:r>
              <a:rPr lang="en-US" sz="1200" dirty="0" smtClean="0">
                <a:solidFill>
                  <a:schemeClr val="bg1"/>
                </a:solidFill>
                <a:latin typeface="inherit"/>
              </a:rPr>
              <a:t>files</a:t>
            </a:r>
            <a:r>
              <a:rPr lang="vi-VN" sz="1200" dirty="0" smtClean="0">
                <a:solidFill>
                  <a:schemeClr val="bg1"/>
                </a:solidFill>
                <a:latin typeface="inherit"/>
              </a:rPr>
              <a:t> </a:t>
            </a:r>
            <a:r>
              <a:rPr lang="vi-VN" sz="1200" dirty="0">
                <a:solidFill>
                  <a:schemeClr val="bg1"/>
                </a:solidFill>
                <a:latin typeface="inherit"/>
              </a:rPr>
              <a:t>này và các ứng dụng khác không thể truy cập các </a:t>
            </a:r>
            <a:r>
              <a:rPr lang="en-US" sz="1200" dirty="0" smtClean="0">
                <a:solidFill>
                  <a:schemeClr val="bg1"/>
                </a:solidFill>
                <a:latin typeface="inherit"/>
              </a:rPr>
              <a:t>files</a:t>
            </a:r>
            <a:r>
              <a:rPr lang="vi-VN" sz="1200" dirty="0" smtClean="0">
                <a:solidFill>
                  <a:schemeClr val="bg1"/>
                </a:solidFill>
                <a:latin typeface="inherit"/>
              </a:rPr>
              <a:t>.</a:t>
            </a:r>
            <a:endParaRPr lang="en-US" sz="1200" dirty="0" smtClean="0">
              <a:solidFill>
                <a:schemeClr val="bg1"/>
              </a:solidFill>
              <a:latin typeface="inherit"/>
            </a:endParaRPr>
          </a:p>
          <a:p>
            <a:pPr marL="0" lvl="0" indent="0">
              <a:buNone/>
            </a:pPr>
            <a:r>
              <a:rPr lang="en-US" sz="1200" dirty="0" smtClean="0">
                <a:solidFill>
                  <a:schemeClr val="bg1"/>
                </a:solidFill>
                <a:latin typeface="inherit"/>
              </a:rPr>
              <a:t>K</a:t>
            </a:r>
            <a:r>
              <a:rPr lang="vi-VN" sz="1200" dirty="0" smtClean="0">
                <a:solidFill>
                  <a:schemeClr val="bg1"/>
                </a:solidFill>
                <a:latin typeface="inherit"/>
              </a:rPr>
              <a:t>hi </a:t>
            </a:r>
            <a:r>
              <a:rPr lang="vi-VN" sz="1200" dirty="0">
                <a:solidFill>
                  <a:schemeClr val="bg1"/>
                </a:solidFill>
                <a:latin typeface="inherit"/>
              </a:rPr>
              <a:t>người dùng </a:t>
            </a:r>
            <a:r>
              <a:rPr lang="en-US" sz="1200" dirty="0" smtClean="0">
                <a:solidFill>
                  <a:schemeClr val="bg1"/>
                </a:solidFill>
                <a:latin typeface="inherit"/>
              </a:rPr>
              <a:t>xoá app</a:t>
            </a:r>
            <a:r>
              <a:rPr lang="vi-VN" sz="1200" dirty="0" smtClean="0">
                <a:solidFill>
                  <a:schemeClr val="bg1"/>
                </a:solidFill>
                <a:latin typeface="inherit"/>
              </a:rPr>
              <a:t>, </a:t>
            </a:r>
            <a:r>
              <a:rPr lang="vi-VN" sz="1200" dirty="0">
                <a:solidFill>
                  <a:schemeClr val="bg1"/>
                </a:solidFill>
                <a:latin typeface="inherit"/>
              </a:rPr>
              <a:t>thiết bị sẽ xóa tất cả </a:t>
            </a:r>
            <a:r>
              <a:rPr lang="vi-VN" sz="1200" dirty="0" smtClean="0">
                <a:solidFill>
                  <a:schemeClr val="bg1"/>
                </a:solidFill>
                <a:latin typeface="inherit"/>
              </a:rPr>
              <a:t>các</a:t>
            </a:r>
            <a:r>
              <a:rPr lang="en-US" sz="1200" dirty="0" smtClean="0">
                <a:solidFill>
                  <a:schemeClr val="bg1"/>
                </a:solidFill>
                <a:latin typeface="inherit"/>
              </a:rPr>
              <a:t> files </a:t>
            </a:r>
            <a:r>
              <a:rPr lang="vi-VN" sz="1200" dirty="0" smtClean="0">
                <a:solidFill>
                  <a:schemeClr val="bg1"/>
                </a:solidFill>
                <a:latin typeface="inherit"/>
              </a:rPr>
              <a:t>mà </a:t>
            </a:r>
            <a:r>
              <a:rPr lang="vi-VN" sz="1200" dirty="0">
                <a:solidFill>
                  <a:schemeClr val="bg1"/>
                </a:solidFill>
                <a:latin typeface="inherit"/>
              </a:rPr>
              <a:t>ứng dụng đã lưu trong </a:t>
            </a:r>
            <a:r>
              <a:rPr lang="en-US" sz="1200" dirty="0" smtClean="0">
                <a:solidFill>
                  <a:schemeClr val="bg1"/>
                </a:solidFill>
                <a:latin typeface="inherit"/>
              </a:rPr>
              <a:t>internal.</a:t>
            </a:r>
            <a:endParaRPr sz="1200" b="1" i="1" dirty="0">
              <a:solidFill>
                <a:srgbClr val="00B0F0"/>
              </a:solidFill>
              <a:latin typeface="inherit"/>
            </a:endParaRPr>
          </a:p>
        </p:txBody>
      </p:sp>
      <p:sp>
        <p:nvSpPr>
          <p:cNvPr id="4" name="Rectangle 1"/>
          <p:cNvSpPr>
            <a:spLocks noChangeArrowheads="1"/>
          </p:cNvSpPr>
          <p:nvPr/>
        </p:nvSpPr>
        <p:spPr bwMode="auto">
          <a:xfrm>
            <a:off x="0" y="149086"/>
            <a:ext cx="65" cy="159026"/>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200" b="0" i="0" u="none" strike="noStrike" cap="none" normalizeH="0" baseline="0" dirty="0" smtClean="0">
              <a:ln>
                <a:noFill/>
              </a:ln>
              <a:solidFill>
                <a:schemeClr val="tx1"/>
              </a:solidFill>
              <a:effectLst/>
              <a:latin typeface="Arial" panose="020B0604020202020204" pitchFamily="34" charset="0"/>
              <a:cs typeface="Hind" panose="020B0604020202020204" charset="0"/>
            </a:endParaRPr>
          </a:p>
        </p:txBody>
      </p:sp>
      <p:sp>
        <p:nvSpPr>
          <p:cNvPr id="6" name="Rectangle 1"/>
          <p:cNvSpPr>
            <a:spLocks noChangeArrowheads="1"/>
          </p:cNvSpPr>
          <p:nvPr/>
        </p:nvSpPr>
        <p:spPr bwMode="auto">
          <a:xfrm>
            <a:off x="0" y="28544"/>
            <a:ext cx="65" cy="400110"/>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800" b="0" i="0" u="none" strike="noStrike" cap="none" normalizeH="0" baseline="0" dirty="0" smtClean="0">
                <a:ln>
                  <a:noFill/>
                </a:ln>
                <a:solidFill>
                  <a:schemeClr val="tx1"/>
                </a:solidFill>
                <a:effectLst/>
              </a:rPr>
              <a:t/>
            </a:r>
            <a:br>
              <a:rPr kumimoji="0" lang="vi-VN" altLang="en-US" sz="800" b="0" i="0" u="none" strike="noStrike" cap="none" normalizeH="0" baseline="0" dirty="0" smtClean="0">
                <a:ln>
                  <a:noFill/>
                </a:ln>
                <a:solidFill>
                  <a:schemeClr val="tx1"/>
                </a:solidFill>
                <a:effectLst/>
              </a:rPr>
            </a:br>
            <a:endParaRPr kumimoji="0" lang="vi-V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1"/>
          <p:cNvSpPr>
            <a:spLocks noChangeArrowheads="1"/>
          </p:cNvSpPr>
          <p:nvPr/>
        </p:nvSpPr>
        <p:spPr bwMode="auto">
          <a:xfrm>
            <a:off x="0" y="-72553"/>
            <a:ext cx="65" cy="6023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14245" rIns="0" bIns="10791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1"/>
          <p:cNvSpPr>
            <a:spLocks noChangeArrowheads="1"/>
          </p:cNvSpPr>
          <p:nvPr/>
        </p:nvSpPr>
        <p:spPr bwMode="auto">
          <a:xfrm>
            <a:off x="2157695" y="1781695"/>
            <a:ext cx="6692630" cy="3231654"/>
          </a:xfrm>
          <a:prstGeom prst="rect">
            <a:avLst/>
          </a:prstGeom>
          <a:solidFill>
            <a:schemeClr val="accent2"/>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D81B60"/>
                </a:solidFill>
                <a:effectLst/>
                <a:latin typeface="Roboto Mono"/>
              </a:rPr>
              <a:t>// Although you can define your own key generation parameter specification, it's</a:t>
            </a:r>
            <a:r>
              <a:rPr kumimoji="0" lang="en-US" altLang="en-US" sz="1000" b="0" i="0" u="none" strike="noStrike" cap="none" normalizeH="0" baseline="0" dirty="0" smtClean="0">
                <a:ln>
                  <a:noFill/>
                </a:ln>
                <a:solidFill>
                  <a:srgbClr val="37474F"/>
                </a:solidFill>
                <a:effectLst/>
                <a:latin typeface="Roboto Mono"/>
              </a:rPr>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D81B60"/>
                </a:solidFill>
                <a:effectLst/>
                <a:latin typeface="Roboto Mono"/>
              </a:rPr>
              <a:t>// recommended that you use the value specified here.</a:t>
            </a:r>
            <a:r>
              <a:rPr kumimoji="0" lang="en-US" altLang="en-US" sz="1000" b="0" i="0" u="none" strike="noStrike" cap="none" normalizeH="0" baseline="0" dirty="0" smtClean="0">
                <a:ln>
                  <a:noFill/>
                </a:ln>
                <a:solidFill>
                  <a:srgbClr val="37474F"/>
                </a:solidFill>
                <a:effectLst/>
                <a:latin typeface="Roboto Mono"/>
              </a:rPr>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9C27B0"/>
                </a:solidFill>
                <a:effectLst/>
                <a:latin typeface="Roboto Mono"/>
              </a:rPr>
              <a:t>KeyGenParameterSpec</a:t>
            </a:r>
            <a:r>
              <a:rPr kumimoji="0" lang="en-US" altLang="en-US" sz="1000" b="0" i="0" u="none" strike="noStrike" cap="none" normalizeH="0" baseline="0" dirty="0" smtClean="0">
                <a:ln>
                  <a:noFill/>
                </a:ln>
                <a:solidFill>
                  <a:srgbClr val="37474F"/>
                </a:solidFill>
                <a:effectLst/>
                <a:latin typeface="Roboto Mono"/>
              </a:rPr>
              <a:t> keyGenParameterSpec = </a:t>
            </a:r>
            <a:r>
              <a:rPr kumimoji="0" lang="en-US" altLang="en-US" sz="1000" b="0" i="0" u="none" strike="noStrike" cap="none" normalizeH="0" baseline="0" dirty="0" smtClean="0">
                <a:ln>
                  <a:noFill/>
                </a:ln>
                <a:solidFill>
                  <a:srgbClr val="9C27B0"/>
                </a:solidFill>
                <a:effectLst/>
                <a:latin typeface="Roboto Mono"/>
              </a:rPr>
              <a:t>MasterKeys</a:t>
            </a:r>
            <a:r>
              <a:rPr kumimoji="0" lang="en-US" altLang="en-US" sz="1000" b="0" i="0" u="none" strike="noStrike" cap="none" normalizeH="0" baseline="0" dirty="0" smtClean="0">
                <a:ln>
                  <a:noFill/>
                </a:ln>
                <a:solidFill>
                  <a:srgbClr val="37474F"/>
                </a:solidFill>
                <a:effectLst/>
                <a:latin typeface="Roboto Mono"/>
              </a:rPr>
              <a:t>.AES256_GCM_SPEC;</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9C27B0"/>
                </a:solidFill>
                <a:effectLst/>
                <a:latin typeface="Roboto Mono"/>
              </a:rPr>
              <a:t>String</a:t>
            </a:r>
            <a:r>
              <a:rPr kumimoji="0" lang="en-US" altLang="en-US" sz="1000" b="0" i="0" u="none" strike="noStrike" cap="none" normalizeH="0" baseline="0" dirty="0" smtClean="0">
                <a:ln>
                  <a:noFill/>
                </a:ln>
                <a:solidFill>
                  <a:srgbClr val="37474F"/>
                </a:solidFill>
                <a:effectLst/>
                <a:latin typeface="Roboto Mono"/>
              </a:rPr>
              <a:t> masterKeyAlias = </a:t>
            </a:r>
            <a:r>
              <a:rPr kumimoji="0" lang="en-US" altLang="en-US" sz="1000" b="0" i="0" u="none" strike="noStrike" cap="none" normalizeH="0" baseline="0" dirty="0" smtClean="0">
                <a:ln>
                  <a:noFill/>
                </a:ln>
                <a:solidFill>
                  <a:srgbClr val="9C27B0"/>
                </a:solidFill>
                <a:effectLst/>
                <a:latin typeface="Roboto Mono"/>
              </a:rPr>
              <a:t>MasterKeys</a:t>
            </a:r>
            <a:r>
              <a:rPr kumimoji="0" lang="en-US" altLang="en-US" sz="1000" b="0" i="0" u="none" strike="noStrike" cap="none" normalizeH="0" baseline="0" dirty="0" smtClean="0">
                <a:ln>
                  <a:noFill/>
                </a:ln>
                <a:solidFill>
                  <a:srgbClr val="37474F"/>
                </a:solidFill>
                <a:effectLst/>
                <a:latin typeface="Roboto Mono"/>
              </a:rPr>
              <a:t>.getOrCreate(keyGenParameterSpec);</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D81B60"/>
                </a:solidFill>
                <a:effectLst/>
                <a:latin typeface="Roboto Mono"/>
              </a:rPr>
              <a:t>// Creates a file with this name, or replaces an existing file</a:t>
            </a:r>
            <a:r>
              <a:rPr kumimoji="0" lang="en-US" altLang="en-US" sz="1000" b="0" i="0" u="none" strike="noStrike" cap="none" normalizeH="0" baseline="0" dirty="0" smtClean="0">
                <a:ln>
                  <a:noFill/>
                </a:ln>
                <a:solidFill>
                  <a:srgbClr val="37474F"/>
                </a:solidFill>
                <a:effectLst/>
                <a:latin typeface="Roboto Mono"/>
              </a:rPr>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D81B60"/>
                </a:solidFill>
                <a:effectLst/>
                <a:latin typeface="Roboto Mono"/>
              </a:rPr>
              <a:t>// that has the same name. Note that the file name cannot contain</a:t>
            </a:r>
            <a:r>
              <a:rPr kumimoji="0" lang="en-US" altLang="en-US" sz="1000" b="0" i="0" u="none" strike="noStrike" cap="none" normalizeH="0" baseline="0" dirty="0" smtClean="0">
                <a:ln>
                  <a:noFill/>
                </a:ln>
                <a:solidFill>
                  <a:srgbClr val="37474F"/>
                </a:solidFill>
                <a:effectLst/>
                <a:latin typeface="Roboto Mono"/>
              </a:rPr>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D81B60"/>
                </a:solidFill>
                <a:effectLst/>
                <a:latin typeface="Roboto Mono"/>
              </a:rPr>
              <a:t>// path separators.</a:t>
            </a:r>
            <a:r>
              <a:rPr kumimoji="0" lang="en-US" altLang="en-US" sz="1000" b="0" i="0" u="none" strike="noStrike" cap="none" normalizeH="0" baseline="0" dirty="0" smtClean="0">
                <a:ln>
                  <a:noFill/>
                </a:ln>
                <a:solidFill>
                  <a:srgbClr val="37474F"/>
                </a:solidFill>
                <a:effectLst/>
                <a:latin typeface="Roboto Mono"/>
              </a:rPr>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9C27B0"/>
                </a:solidFill>
                <a:effectLst/>
                <a:latin typeface="Roboto Mono"/>
              </a:rPr>
              <a:t>String</a:t>
            </a:r>
            <a:r>
              <a:rPr kumimoji="0" lang="en-US" altLang="en-US" sz="1000" b="0" i="0" u="none" strike="noStrike" cap="none" normalizeH="0" baseline="0" dirty="0" smtClean="0">
                <a:ln>
                  <a:noFill/>
                </a:ln>
                <a:solidFill>
                  <a:srgbClr val="37474F"/>
                </a:solidFill>
                <a:effectLst/>
                <a:latin typeface="Roboto Mono"/>
              </a:rPr>
              <a:t> fileToWrite = </a:t>
            </a:r>
            <a:r>
              <a:rPr kumimoji="0" lang="en-US" altLang="en-US" sz="1000" b="0" i="0" u="none" strike="noStrike" cap="none" normalizeH="0" baseline="0" dirty="0" smtClean="0">
                <a:ln>
                  <a:noFill/>
                </a:ln>
                <a:solidFill>
                  <a:srgbClr val="0D904F"/>
                </a:solidFill>
                <a:effectLst/>
                <a:latin typeface="Roboto Mono"/>
              </a:rPr>
              <a:t>"my_sensitive_data.txt"</a:t>
            </a:r>
            <a:r>
              <a:rPr kumimoji="0" lang="en-US" altLang="en-US" sz="1000" b="0" i="0" u="none" strike="noStrike" cap="none" normalizeH="0" baseline="0" dirty="0" smtClean="0">
                <a:ln>
                  <a:noFill/>
                </a:ln>
                <a:solidFill>
                  <a:srgbClr val="37474F"/>
                </a:solidFill>
                <a:effectLst/>
                <a:latin typeface="Roboto Mono"/>
              </a:rPr>
              <a:t>;</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B78E7"/>
                </a:solidFill>
                <a:effectLst/>
                <a:latin typeface="Roboto Mono"/>
              </a:rPr>
              <a:t>try</a:t>
            </a:r>
            <a:r>
              <a:rPr kumimoji="0" lang="en-US" altLang="en-US" sz="1000" b="0" i="0" u="none" strike="noStrike" cap="none" normalizeH="0" baseline="0" dirty="0" smtClean="0">
                <a:ln>
                  <a:noFill/>
                </a:ln>
                <a:solidFill>
                  <a:srgbClr val="37474F"/>
                </a:solidFill>
                <a:effectLst/>
                <a:latin typeface="Roboto Mono"/>
              </a:rPr>
              <a:t>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9C27B0"/>
                </a:solidFill>
                <a:effectLst/>
                <a:latin typeface="Roboto Mono"/>
              </a:rPr>
              <a:t>EncryptedFile</a:t>
            </a:r>
            <a:r>
              <a:rPr kumimoji="0" lang="en-US" altLang="en-US" sz="1000" b="0" i="0" u="none" strike="noStrike" cap="none" normalizeH="0" baseline="0" dirty="0" smtClean="0">
                <a:ln>
                  <a:noFill/>
                </a:ln>
                <a:solidFill>
                  <a:srgbClr val="37474F"/>
                </a:solidFill>
                <a:effectLst/>
                <a:latin typeface="Roboto Mono"/>
              </a:rPr>
              <a:t> encryptedFile = </a:t>
            </a:r>
            <a:r>
              <a:rPr kumimoji="0" lang="en-US" altLang="en-US" sz="1000" b="0" i="0" u="none" strike="noStrike" cap="none" normalizeH="0" baseline="0" dirty="0" smtClean="0">
                <a:ln>
                  <a:noFill/>
                </a:ln>
                <a:solidFill>
                  <a:srgbClr val="3B78E7"/>
                </a:solidFill>
                <a:effectLst/>
                <a:latin typeface="Roboto Mono"/>
              </a:rPr>
              <a:t>new</a:t>
            </a: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9C27B0"/>
                </a:solidFill>
                <a:effectLst/>
                <a:latin typeface="Roboto Mono"/>
              </a:rPr>
              <a:t>EncryptedFile</a:t>
            </a:r>
            <a:r>
              <a:rPr kumimoji="0" lang="en-US" altLang="en-US" sz="1000" b="0" i="0" u="none" strike="noStrike" cap="none" normalizeH="0" baseline="0" dirty="0" smtClean="0">
                <a:ln>
                  <a:noFill/>
                </a:ln>
                <a:solidFill>
                  <a:srgbClr val="37474F"/>
                </a:solidFill>
                <a:effectLst/>
                <a:latin typeface="Roboto Mono"/>
              </a:rPr>
              <a:t>.</a:t>
            </a:r>
            <a:r>
              <a:rPr kumimoji="0" lang="en-US" altLang="en-US" sz="1000" b="0" i="0" u="none" strike="noStrike" cap="none" normalizeH="0" baseline="0" dirty="0" smtClean="0">
                <a:ln>
                  <a:noFill/>
                </a:ln>
                <a:solidFill>
                  <a:srgbClr val="9C27B0"/>
                </a:solidFill>
                <a:effectLst/>
                <a:latin typeface="Roboto Mono"/>
              </a:rPr>
              <a:t>Builder</a:t>
            </a:r>
            <a:r>
              <a:rPr kumimoji="0" lang="en-US" altLang="en-US" sz="1000" b="0" i="0" u="none" strike="noStrike" cap="none" normalizeH="0" baseline="0" dirty="0" smtClean="0">
                <a:ln>
                  <a:noFill/>
                </a:ln>
                <a:solidFill>
                  <a:srgbClr val="37474F"/>
                </a:solidFill>
                <a:effectLst/>
                <a:latin typeface="Roboto Mono"/>
              </a:rPr>
              <a:t>(</a:t>
            </a:r>
            <a:r>
              <a:rPr kumimoji="0" lang="en-US" altLang="en-US" sz="1000" b="0" i="0" u="none" strike="noStrike" cap="none" normalizeH="0" baseline="0" dirty="0" smtClean="0">
                <a:ln>
                  <a:noFill/>
                </a:ln>
                <a:solidFill>
                  <a:srgbClr val="3B78E7"/>
                </a:solidFill>
                <a:effectLst/>
                <a:latin typeface="Roboto Mono"/>
              </a:rPr>
              <a:t>new</a:t>
            </a: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9C27B0"/>
                </a:solidFill>
                <a:effectLst/>
                <a:latin typeface="Roboto Mono"/>
              </a:rPr>
              <a:t>File</a:t>
            </a:r>
            <a:r>
              <a:rPr kumimoji="0" lang="en-US" altLang="en-US" sz="1000" b="0" i="0" u="none" strike="noStrike" cap="none" normalizeH="0" baseline="0" dirty="0" smtClean="0">
                <a:ln>
                  <a:noFill/>
                </a:ln>
                <a:solidFill>
                  <a:srgbClr val="37474F"/>
                </a:solidFill>
                <a:effectLst/>
                <a:latin typeface="Roboto Mono"/>
              </a:rPr>
              <a:t>(</a:t>
            </a:r>
            <a:r>
              <a:rPr kumimoji="0" lang="en-US" altLang="en-US" sz="1000" b="1" i="1" u="none" strike="noStrike" cap="none" normalizeH="0" baseline="0" dirty="0" smtClean="0">
                <a:ln>
                  <a:noFill/>
                </a:ln>
                <a:solidFill>
                  <a:srgbClr val="EC407A"/>
                </a:solidFill>
                <a:effectLst/>
                <a:latin typeface="Roboto Mono"/>
              </a:rPr>
              <a:t>directory</a:t>
            </a:r>
            <a:r>
              <a:rPr kumimoji="0" lang="en-US" altLang="en-US" sz="1000" b="0" i="0" u="none" strike="noStrike" cap="none" normalizeH="0" baseline="0" dirty="0" smtClean="0">
                <a:ln>
                  <a:noFill/>
                </a:ln>
                <a:solidFill>
                  <a:srgbClr val="37474F"/>
                </a:solidFill>
                <a:effectLst/>
                <a:latin typeface="Roboto Mono"/>
              </a:rPr>
              <a:t>, fileToWrite),context,masterKeyAlias,</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9C27B0"/>
                </a:solidFill>
                <a:effectLst/>
                <a:latin typeface="Roboto Mono"/>
              </a:rPr>
              <a:t>EncryptedFile</a:t>
            </a:r>
            <a:r>
              <a:rPr kumimoji="0" lang="en-US" altLang="en-US" sz="1000" b="0" i="0" u="none" strike="noStrike" cap="none" normalizeH="0" baseline="0" dirty="0" smtClean="0">
                <a:ln>
                  <a:noFill/>
                </a:ln>
                <a:solidFill>
                  <a:srgbClr val="37474F"/>
                </a:solidFill>
                <a:effectLst/>
                <a:latin typeface="Roboto Mono"/>
              </a:rPr>
              <a:t>.</a:t>
            </a:r>
            <a:r>
              <a:rPr kumimoji="0" lang="en-US" altLang="en-US" sz="1000" b="0" i="0" u="none" strike="noStrike" cap="none" normalizeH="0" baseline="0" dirty="0" smtClean="0">
                <a:ln>
                  <a:noFill/>
                </a:ln>
                <a:solidFill>
                  <a:srgbClr val="9C27B0"/>
                </a:solidFill>
                <a:effectLst/>
                <a:latin typeface="Roboto Mono"/>
              </a:rPr>
              <a:t>FileEncryptionScheme</a:t>
            </a:r>
            <a:r>
              <a:rPr kumimoji="0" lang="en-US" altLang="en-US" sz="1000" b="0" i="0" u="none" strike="noStrike" cap="none" normalizeH="0" baseline="0" dirty="0" smtClean="0">
                <a:ln>
                  <a:noFill/>
                </a:ln>
                <a:solidFill>
                  <a:srgbClr val="37474F"/>
                </a:solidFill>
                <a:effectLst/>
                <a:latin typeface="Roboto Mono"/>
              </a:rPr>
              <a:t>.AES256_GCM_HKDF_4KB ).build();</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D81B60"/>
                </a:solidFill>
                <a:effectLst/>
                <a:latin typeface="Roboto Mono"/>
              </a:rPr>
              <a:t>// Write to a file.</a:t>
            </a:r>
            <a:r>
              <a:rPr kumimoji="0" lang="en-US" altLang="en-US" sz="1000" b="0" i="0" u="none" strike="noStrike" cap="none" normalizeH="0" baseline="0" dirty="0" smtClean="0">
                <a:ln>
                  <a:noFill/>
                </a:ln>
                <a:solidFill>
                  <a:srgbClr val="37474F"/>
                </a:solidFill>
                <a:effectLst/>
                <a:latin typeface="Roboto Mono"/>
              </a:rPr>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9C27B0"/>
                </a:solidFill>
                <a:effectLst/>
                <a:latin typeface="Roboto Mono"/>
              </a:rPr>
              <a:t>BufferedWriter</a:t>
            </a:r>
            <a:r>
              <a:rPr kumimoji="0" lang="en-US" altLang="en-US" sz="1000" b="0" i="0" u="none" strike="noStrike" cap="none" normalizeH="0" baseline="0" dirty="0" smtClean="0">
                <a:ln>
                  <a:noFill/>
                </a:ln>
                <a:solidFill>
                  <a:srgbClr val="37474F"/>
                </a:solidFill>
                <a:effectLst/>
                <a:latin typeface="Roboto Mono"/>
              </a:rPr>
              <a:t> writer = </a:t>
            </a:r>
            <a:r>
              <a:rPr kumimoji="0" lang="en-US" altLang="en-US" sz="1000" b="0" i="0" u="none" strike="noStrike" cap="none" normalizeH="0" baseline="0" dirty="0" smtClean="0">
                <a:ln>
                  <a:noFill/>
                </a:ln>
                <a:solidFill>
                  <a:srgbClr val="3B78E7"/>
                </a:solidFill>
                <a:effectLst/>
                <a:latin typeface="Roboto Mono"/>
              </a:rPr>
              <a:t>new</a:t>
            </a: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9C27B0"/>
                </a:solidFill>
                <a:effectLst/>
                <a:latin typeface="Roboto Mono"/>
              </a:rPr>
              <a:t>BufferedWriter</a:t>
            </a:r>
            <a:r>
              <a:rPr kumimoji="0" lang="en-US" altLang="en-US" sz="1000" b="0" i="0" u="none" strike="noStrike" cap="none" normalizeH="0" baseline="0" dirty="0" smtClean="0">
                <a:ln>
                  <a:noFill/>
                </a:ln>
                <a:solidFill>
                  <a:srgbClr val="37474F"/>
                </a:solidFill>
                <a:effectLst/>
                <a:latin typeface="Roboto Mono"/>
              </a:rPr>
              <a:t>(</a:t>
            </a:r>
            <a:r>
              <a:rPr kumimoji="0" lang="en-US" altLang="en-US" sz="1000" b="0" i="0" u="none" strike="noStrike" cap="none" normalizeH="0" baseline="0" dirty="0" smtClean="0">
                <a:ln>
                  <a:noFill/>
                </a:ln>
                <a:solidFill>
                  <a:srgbClr val="3B78E7"/>
                </a:solidFill>
                <a:effectLst/>
                <a:latin typeface="Roboto Mono"/>
              </a:rPr>
              <a:t>new</a:t>
            </a: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9C27B0"/>
                </a:solidFill>
                <a:effectLst/>
                <a:latin typeface="Roboto Mono"/>
              </a:rPr>
              <a:t>OutputStreamWriter</a:t>
            </a:r>
            <a:r>
              <a:rPr kumimoji="0" lang="en-US" altLang="en-US" sz="1000" b="0" i="0" u="none" strike="noStrike" cap="none" normalizeH="0" baseline="0" dirty="0" smtClean="0">
                <a:ln>
                  <a:noFill/>
                </a:ln>
                <a:solidFill>
                  <a:srgbClr val="37474F"/>
                </a:solidFill>
                <a:effectLst/>
                <a:latin typeface="Roboto Mono"/>
              </a:rPr>
              <a:t>(encryptedFile.openFileOutput()));</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37474F"/>
                </a:solidFill>
                <a:effectLst/>
                <a:latin typeface="Roboto Mono"/>
              </a:rPr>
              <a:t> writer.write(</a:t>
            </a:r>
            <a:r>
              <a:rPr kumimoji="0" lang="en-US" altLang="en-US" sz="1000" b="0" i="0" u="none" strike="noStrike" cap="none" normalizeH="0" baseline="0" dirty="0" smtClean="0">
                <a:ln>
                  <a:noFill/>
                </a:ln>
                <a:solidFill>
                  <a:srgbClr val="0D904F"/>
                </a:solidFill>
                <a:effectLst/>
                <a:latin typeface="Roboto Mono"/>
              </a:rPr>
              <a:t>"MY SUPER-SECRET INFORMATION"</a:t>
            </a:r>
            <a:r>
              <a:rPr kumimoji="0" lang="en-US" altLang="en-US" sz="1000" b="0" i="0" u="none" strike="noStrike" cap="none" normalizeH="0" baseline="0" dirty="0" smtClean="0">
                <a:ln>
                  <a:noFill/>
                </a:ln>
                <a:solidFill>
                  <a:srgbClr val="37474F"/>
                </a:solidFill>
                <a:effectLst/>
                <a:latin typeface="Roboto Mono"/>
              </a:rPr>
              <a:t>);</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3B78E7"/>
                </a:solidFill>
                <a:effectLst/>
                <a:latin typeface="Roboto Mono"/>
              </a:rPr>
              <a:t>catch</a:t>
            </a: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9C27B0"/>
                </a:solidFill>
                <a:effectLst/>
                <a:latin typeface="Roboto Mono"/>
              </a:rPr>
              <a:t>GeneralSecurityException</a:t>
            </a:r>
            <a:r>
              <a:rPr kumimoji="0" lang="en-US" altLang="en-US" sz="1000" b="0" i="0" u="none" strike="noStrike" cap="none" normalizeH="0" baseline="0" dirty="0" smtClean="0">
                <a:ln>
                  <a:noFill/>
                </a:ln>
                <a:solidFill>
                  <a:srgbClr val="37474F"/>
                </a:solidFill>
                <a:effectLst/>
                <a:latin typeface="Roboto Mono"/>
              </a:rPr>
              <a:t> gse)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D81B60"/>
                </a:solidFill>
                <a:effectLst/>
                <a:latin typeface="Roboto Mono"/>
              </a:rPr>
              <a:t>// Error occurred getting or creating keyset.</a:t>
            </a:r>
            <a:r>
              <a:rPr kumimoji="0" lang="en-US" altLang="en-US" sz="1000" b="0" i="0" u="none" strike="noStrike" cap="none" normalizeH="0" baseline="0" dirty="0" smtClean="0">
                <a:ln>
                  <a:noFill/>
                </a:ln>
                <a:solidFill>
                  <a:srgbClr val="37474F"/>
                </a:solidFill>
                <a:effectLst/>
                <a:latin typeface="Roboto Mono"/>
              </a:rPr>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3B78E7"/>
                </a:solidFill>
                <a:effectLst/>
                <a:latin typeface="Roboto Mono"/>
              </a:rPr>
              <a:t>catch</a:t>
            </a: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9C27B0"/>
                </a:solidFill>
                <a:effectLst/>
                <a:latin typeface="Roboto Mono"/>
              </a:rPr>
              <a:t>IOException</a:t>
            </a:r>
            <a:r>
              <a:rPr kumimoji="0" lang="en-US" altLang="en-US" sz="1000" b="0" i="0" u="none" strike="noStrike" cap="none" normalizeH="0" baseline="0" dirty="0" smtClean="0">
                <a:ln>
                  <a:noFill/>
                </a:ln>
                <a:solidFill>
                  <a:srgbClr val="37474F"/>
                </a:solidFill>
                <a:effectLst/>
                <a:latin typeface="Roboto Mono"/>
              </a:rPr>
              <a:t> ex)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D81B60"/>
                </a:solidFill>
                <a:effectLst/>
                <a:latin typeface="Roboto Mono"/>
              </a:rPr>
              <a:t>// Error occurred opening file for writing.</a:t>
            </a:r>
            <a:r>
              <a:rPr kumimoji="0" lang="en-US" altLang="en-US" sz="1000" b="0" i="0" u="none" strike="noStrike" cap="none" normalizeH="0" baseline="0" dirty="0" smtClean="0">
                <a:ln>
                  <a:noFill/>
                </a:ln>
                <a:solidFill>
                  <a:srgbClr val="37474F"/>
                </a:solidFill>
                <a:effectLst/>
                <a:latin typeface="Roboto Mono"/>
              </a:rPr>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682511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6"/>
          <p:cNvSpPr txBox="1">
            <a:spLocks noGrp="1"/>
          </p:cNvSpPr>
          <p:nvPr>
            <p:ph type="title"/>
          </p:nvPr>
        </p:nvSpPr>
        <p:spPr>
          <a:xfrm>
            <a:off x="387444" y="368257"/>
            <a:ext cx="5972100" cy="636000"/>
          </a:xfrm>
          <a:prstGeom prst="rect">
            <a:avLst/>
          </a:prstGeom>
        </p:spPr>
        <p:txBody>
          <a:bodyPr spcFirstLastPara="1" wrap="square" lIns="91425" tIns="91425" rIns="91425" bIns="91425" anchor="b" anchorCtr="0">
            <a:noAutofit/>
          </a:bodyPr>
          <a:lstStyle/>
          <a:p>
            <a:r>
              <a:rPr lang="en-US" dirty="0" smtClean="0"/>
              <a:t>Store data safely</a:t>
            </a:r>
            <a:br>
              <a:rPr lang="en-US" dirty="0" smtClean="0"/>
            </a:br>
            <a:r>
              <a:rPr lang="en-US" sz="1400" dirty="0">
                <a:solidFill>
                  <a:srgbClr val="FF0000"/>
                </a:solidFill>
              </a:rPr>
              <a:t>Store private data within internal </a:t>
            </a:r>
            <a:r>
              <a:rPr lang="en-US" sz="1400" dirty="0" smtClean="0">
                <a:solidFill>
                  <a:srgbClr val="FF0000"/>
                </a:solidFill>
              </a:rPr>
              <a:t>storage</a:t>
            </a:r>
            <a:endParaRPr lang="en-US" sz="1400" dirty="0">
              <a:solidFill>
                <a:srgbClr val="FF0000"/>
              </a:solidFill>
            </a:endParaRPr>
          </a:p>
        </p:txBody>
      </p:sp>
      <p:sp>
        <p:nvSpPr>
          <p:cNvPr id="205" name="Google Shape;205;p16"/>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
        <p:nvSpPr>
          <p:cNvPr id="3" name="Rectangle 2"/>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299896" y="1425384"/>
            <a:ext cx="65" cy="159026"/>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200" b="0" i="0" u="none" strike="noStrike" cap="none" normalizeH="0" baseline="0" dirty="0" smtClean="0">
              <a:ln>
                <a:noFill/>
              </a:ln>
              <a:solidFill>
                <a:schemeClr val="tx1"/>
              </a:solidFill>
              <a:effectLst/>
              <a:latin typeface="Arial" panose="020B0604020202020204" pitchFamily="34" charset="0"/>
              <a:cs typeface="Hind" panose="020B0604020202020204" charset="0"/>
            </a:endParaRPr>
          </a:p>
        </p:txBody>
      </p:sp>
      <p:sp>
        <p:nvSpPr>
          <p:cNvPr id="11" name="Google Shape;202;p16"/>
          <p:cNvSpPr txBox="1">
            <a:spLocks noGrp="1"/>
          </p:cNvSpPr>
          <p:nvPr>
            <p:ph type="body" idx="2"/>
          </p:nvPr>
        </p:nvSpPr>
        <p:spPr>
          <a:xfrm>
            <a:off x="299896" y="1092617"/>
            <a:ext cx="8215049" cy="405181"/>
          </a:xfrm>
          <a:prstGeom prst="rect">
            <a:avLst/>
          </a:prstGeom>
        </p:spPr>
        <p:txBody>
          <a:bodyPr spcFirstLastPara="1" wrap="square" lIns="91425" tIns="91425" rIns="91425" bIns="91425" anchor="t" anchorCtr="0">
            <a:noAutofit/>
          </a:bodyPr>
          <a:lstStyle/>
          <a:p>
            <a:pPr marL="0" lvl="0" indent="0">
              <a:buNone/>
            </a:pPr>
            <a:r>
              <a:rPr lang="en-US" sz="1200" dirty="0" smtClean="0">
                <a:solidFill>
                  <a:schemeClr val="bg1"/>
                </a:solidFill>
                <a:latin typeface="inherit"/>
              </a:rPr>
              <a:t>Đoạn code sau minh hoạ ngược lại, đọc dữ liệu từ nơi lưu trữ:</a:t>
            </a:r>
            <a:endParaRPr sz="1200" b="1" i="1" dirty="0">
              <a:solidFill>
                <a:srgbClr val="00B0F0"/>
              </a:solidFill>
              <a:latin typeface="inherit"/>
            </a:endParaRPr>
          </a:p>
        </p:txBody>
      </p:sp>
      <p:sp>
        <p:nvSpPr>
          <p:cNvPr id="4" name="Rectangle 1"/>
          <p:cNvSpPr>
            <a:spLocks noChangeArrowheads="1"/>
          </p:cNvSpPr>
          <p:nvPr/>
        </p:nvSpPr>
        <p:spPr bwMode="auto">
          <a:xfrm>
            <a:off x="0" y="149086"/>
            <a:ext cx="65" cy="159026"/>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200" b="0" i="0" u="none" strike="noStrike" cap="none" normalizeH="0" baseline="0" dirty="0" smtClean="0">
              <a:ln>
                <a:noFill/>
              </a:ln>
              <a:solidFill>
                <a:schemeClr val="tx1"/>
              </a:solidFill>
              <a:effectLst/>
              <a:latin typeface="Arial" panose="020B0604020202020204" pitchFamily="34" charset="0"/>
              <a:cs typeface="Hind" panose="020B0604020202020204" charset="0"/>
            </a:endParaRPr>
          </a:p>
        </p:txBody>
      </p:sp>
      <p:sp>
        <p:nvSpPr>
          <p:cNvPr id="6" name="Rectangle 1"/>
          <p:cNvSpPr>
            <a:spLocks noChangeArrowheads="1"/>
          </p:cNvSpPr>
          <p:nvPr/>
        </p:nvSpPr>
        <p:spPr bwMode="auto">
          <a:xfrm>
            <a:off x="0" y="28544"/>
            <a:ext cx="65" cy="400110"/>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800" b="0" i="0" u="none" strike="noStrike" cap="none" normalizeH="0" baseline="0" dirty="0" smtClean="0">
                <a:ln>
                  <a:noFill/>
                </a:ln>
                <a:solidFill>
                  <a:schemeClr val="tx1"/>
                </a:solidFill>
                <a:effectLst/>
              </a:rPr>
              <a:t/>
            </a:r>
            <a:br>
              <a:rPr kumimoji="0" lang="vi-VN" altLang="en-US" sz="800" b="0" i="0" u="none" strike="noStrike" cap="none" normalizeH="0" baseline="0" dirty="0" smtClean="0">
                <a:ln>
                  <a:noFill/>
                </a:ln>
                <a:solidFill>
                  <a:schemeClr val="tx1"/>
                </a:solidFill>
                <a:effectLst/>
              </a:rPr>
            </a:br>
            <a:endParaRPr kumimoji="0" lang="vi-V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1"/>
          <p:cNvSpPr>
            <a:spLocks noChangeArrowheads="1"/>
          </p:cNvSpPr>
          <p:nvPr/>
        </p:nvSpPr>
        <p:spPr bwMode="auto">
          <a:xfrm>
            <a:off x="0" y="-72553"/>
            <a:ext cx="65" cy="6023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14245" rIns="0" bIns="10791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1001949" y="1504897"/>
            <a:ext cx="6546715" cy="3539430"/>
          </a:xfrm>
          <a:prstGeom prst="rect">
            <a:avLst/>
          </a:prstGeom>
          <a:solidFill>
            <a:schemeClr val="accent2"/>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D81B60"/>
                </a:solidFill>
                <a:effectLst/>
                <a:latin typeface="Roboto Mono"/>
              </a:rPr>
              <a:t>// Although you can define your own key generation parameter specification, it's</a:t>
            </a:r>
            <a:r>
              <a:rPr kumimoji="0" lang="en-US" altLang="en-US" sz="1000" b="0" i="0" u="none" strike="noStrike" cap="none" normalizeH="0" baseline="0" dirty="0" smtClean="0">
                <a:ln>
                  <a:noFill/>
                </a:ln>
                <a:solidFill>
                  <a:srgbClr val="37474F"/>
                </a:solidFill>
                <a:effectLst/>
                <a:latin typeface="Roboto Mono"/>
              </a:rPr>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D81B60"/>
                </a:solidFill>
                <a:effectLst/>
                <a:latin typeface="Roboto Mono"/>
              </a:rPr>
              <a:t>// recommended that you use the value specified here.</a:t>
            </a:r>
            <a:r>
              <a:rPr kumimoji="0" lang="en-US" altLang="en-US" sz="1000" b="0" i="0" u="none" strike="noStrike" cap="none" normalizeH="0" baseline="0" dirty="0" smtClean="0">
                <a:ln>
                  <a:noFill/>
                </a:ln>
                <a:solidFill>
                  <a:srgbClr val="37474F"/>
                </a:solidFill>
                <a:effectLst/>
                <a:latin typeface="Roboto Mono"/>
              </a:rPr>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9C27B0"/>
                </a:solidFill>
                <a:effectLst/>
                <a:latin typeface="Roboto Mono"/>
              </a:rPr>
              <a:t>KeyGenParameterSpec</a:t>
            </a:r>
            <a:r>
              <a:rPr kumimoji="0" lang="en-US" altLang="en-US" sz="1000" b="0" i="0" u="none" strike="noStrike" cap="none" normalizeH="0" baseline="0" dirty="0" smtClean="0">
                <a:ln>
                  <a:noFill/>
                </a:ln>
                <a:solidFill>
                  <a:srgbClr val="37474F"/>
                </a:solidFill>
                <a:effectLst/>
                <a:latin typeface="Roboto Mono"/>
              </a:rPr>
              <a:t> keyGenParameterSpec = </a:t>
            </a:r>
            <a:r>
              <a:rPr kumimoji="0" lang="en-US" altLang="en-US" sz="1000" b="0" i="0" u="none" strike="noStrike" cap="none" normalizeH="0" baseline="0" dirty="0" smtClean="0">
                <a:ln>
                  <a:noFill/>
                </a:ln>
                <a:solidFill>
                  <a:srgbClr val="9C27B0"/>
                </a:solidFill>
                <a:effectLst/>
                <a:latin typeface="Roboto Mono"/>
              </a:rPr>
              <a:t>MasterKeys</a:t>
            </a:r>
            <a:r>
              <a:rPr kumimoji="0" lang="en-US" altLang="en-US" sz="1000" b="0" i="0" u="none" strike="noStrike" cap="none" normalizeH="0" baseline="0" dirty="0" smtClean="0">
                <a:ln>
                  <a:noFill/>
                </a:ln>
                <a:solidFill>
                  <a:srgbClr val="37474F"/>
                </a:solidFill>
                <a:effectLst/>
                <a:latin typeface="Roboto Mono"/>
              </a:rPr>
              <a:t>.AES256_GCM_SPEC;</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9C27B0"/>
                </a:solidFill>
                <a:effectLst/>
                <a:latin typeface="Roboto Mono"/>
              </a:rPr>
              <a:t>String</a:t>
            </a:r>
            <a:r>
              <a:rPr kumimoji="0" lang="en-US" altLang="en-US" sz="1000" b="0" i="0" u="none" strike="noStrike" cap="none" normalizeH="0" baseline="0" dirty="0" smtClean="0">
                <a:ln>
                  <a:noFill/>
                </a:ln>
                <a:solidFill>
                  <a:srgbClr val="37474F"/>
                </a:solidFill>
                <a:effectLst/>
                <a:latin typeface="Roboto Mono"/>
              </a:rPr>
              <a:t> masterKeyAlias = </a:t>
            </a:r>
            <a:r>
              <a:rPr kumimoji="0" lang="en-US" altLang="en-US" sz="1000" b="0" i="0" u="none" strike="noStrike" cap="none" normalizeH="0" baseline="0" dirty="0" smtClean="0">
                <a:ln>
                  <a:noFill/>
                </a:ln>
                <a:solidFill>
                  <a:srgbClr val="9C27B0"/>
                </a:solidFill>
                <a:effectLst/>
                <a:latin typeface="Roboto Mono"/>
              </a:rPr>
              <a:t>MasterKeys</a:t>
            </a:r>
            <a:r>
              <a:rPr kumimoji="0" lang="en-US" altLang="en-US" sz="1000" b="0" i="0" u="none" strike="noStrike" cap="none" normalizeH="0" baseline="0" dirty="0" smtClean="0">
                <a:ln>
                  <a:noFill/>
                </a:ln>
                <a:solidFill>
                  <a:srgbClr val="37474F"/>
                </a:solidFill>
                <a:effectLst/>
                <a:latin typeface="Roboto Mono"/>
              </a:rPr>
              <a:t>.getOrCreate(keyGenParameterSpec);</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9C27B0"/>
                </a:solidFill>
                <a:effectLst/>
                <a:latin typeface="Roboto Mono"/>
              </a:rPr>
              <a:t>String</a:t>
            </a:r>
            <a:r>
              <a:rPr kumimoji="0" lang="en-US" altLang="en-US" sz="1000" b="0" i="0" u="none" strike="noStrike" cap="none" normalizeH="0" baseline="0" dirty="0" smtClean="0">
                <a:ln>
                  <a:noFill/>
                </a:ln>
                <a:solidFill>
                  <a:srgbClr val="37474F"/>
                </a:solidFill>
                <a:effectLst/>
                <a:latin typeface="Roboto Mono"/>
              </a:rPr>
              <a:t> fileToRead = </a:t>
            </a:r>
            <a:r>
              <a:rPr kumimoji="0" lang="en-US" altLang="en-US" sz="1000" b="0" i="0" u="none" strike="noStrike" cap="none" normalizeH="0" baseline="0" dirty="0" smtClean="0">
                <a:ln>
                  <a:noFill/>
                </a:ln>
                <a:solidFill>
                  <a:srgbClr val="0D904F"/>
                </a:solidFill>
                <a:effectLst/>
                <a:latin typeface="Roboto Mono"/>
              </a:rPr>
              <a:t>"my_sensitive_data.txt"</a:t>
            </a:r>
            <a:r>
              <a:rPr kumimoji="0" lang="en-US" altLang="en-US" sz="1000" b="0" i="0" u="none" strike="noStrike" cap="none" normalizeH="0" baseline="0" dirty="0" smtClean="0">
                <a:ln>
                  <a:noFill/>
                </a:ln>
                <a:solidFill>
                  <a:srgbClr val="37474F"/>
                </a:solidFill>
                <a:effectLst/>
                <a:latin typeface="Roboto Mono"/>
              </a:rPr>
              <a:t>;</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9C27B0"/>
                </a:solidFill>
                <a:effectLst/>
                <a:latin typeface="Roboto Mono"/>
              </a:rPr>
              <a:t>EncryptedFile</a:t>
            </a:r>
            <a:r>
              <a:rPr kumimoji="0" lang="en-US" altLang="en-US" sz="1000" b="0" i="0" u="none" strike="noStrike" cap="none" normalizeH="0" baseline="0" dirty="0" smtClean="0">
                <a:ln>
                  <a:noFill/>
                </a:ln>
                <a:solidFill>
                  <a:srgbClr val="37474F"/>
                </a:solidFill>
                <a:effectLst/>
                <a:latin typeface="Roboto Mono"/>
              </a:rPr>
              <a:t> encryptedFile = </a:t>
            </a:r>
            <a:r>
              <a:rPr kumimoji="0" lang="en-US" altLang="en-US" sz="1000" b="0" i="0" u="none" strike="noStrike" cap="none" normalizeH="0" baseline="0" dirty="0" smtClean="0">
                <a:ln>
                  <a:noFill/>
                </a:ln>
                <a:solidFill>
                  <a:srgbClr val="3B78E7"/>
                </a:solidFill>
                <a:effectLst/>
                <a:latin typeface="Roboto Mono"/>
              </a:rPr>
              <a:t>new</a:t>
            </a: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9C27B0"/>
                </a:solidFill>
                <a:effectLst/>
                <a:latin typeface="Roboto Mono"/>
              </a:rPr>
              <a:t>EncryptedFile</a:t>
            </a:r>
            <a:r>
              <a:rPr kumimoji="0" lang="en-US" altLang="en-US" sz="1000" b="0" i="0" u="none" strike="noStrike" cap="none" normalizeH="0" baseline="0" dirty="0" smtClean="0">
                <a:ln>
                  <a:noFill/>
                </a:ln>
                <a:solidFill>
                  <a:srgbClr val="37474F"/>
                </a:solidFill>
                <a:effectLst/>
                <a:latin typeface="Roboto Mono"/>
              </a:rPr>
              <a:t>.</a:t>
            </a:r>
            <a:r>
              <a:rPr kumimoji="0" lang="en-US" altLang="en-US" sz="1000" b="0" i="0" u="none" strike="noStrike" cap="none" normalizeH="0" baseline="0" dirty="0" smtClean="0">
                <a:ln>
                  <a:noFill/>
                </a:ln>
                <a:solidFill>
                  <a:srgbClr val="9C27B0"/>
                </a:solidFill>
                <a:effectLst/>
                <a:latin typeface="Roboto Mono"/>
              </a:rPr>
              <a:t>Builder</a:t>
            </a:r>
            <a:r>
              <a:rPr lang="en-US" altLang="en-US" sz="1000" dirty="0">
                <a:solidFill>
                  <a:srgbClr val="37474F"/>
                </a:solidFill>
                <a:latin typeface="Roboto Mono"/>
              </a:rPr>
              <a:t>(</a:t>
            </a:r>
            <a:r>
              <a:rPr kumimoji="0" lang="en-US" altLang="en-US" sz="1000" b="0" i="0" u="none" strike="noStrike" cap="none" normalizeH="0" baseline="0" dirty="0" smtClean="0">
                <a:ln>
                  <a:noFill/>
                </a:ln>
                <a:solidFill>
                  <a:srgbClr val="9C27B0"/>
                </a:solidFill>
                <a:effectLst/>
                <a:latin typeface="Roboto Mono"/>
              </a:rPr>
              <a:t>File</a:t>
            </a:r>
            <a:r>
              <a:rPr kumimoji="0" lang="en-US" altLang="en-US" sz="1000" b="0" i="0" u="none" strike="noStrike" cap="none" normalizeH="0" baseline="0" dirty="0" smtClean="0">
                <a:ln>
                  <a:noFill/>
                </a:ln>
                <a:solidFill>
                  <a:srgbClr val="37474F"/>
                </a:solidFill>
                <a:effectLst/>
                <a:latin typeface="Roboto Mono"/>
              </a:rPr>
              <a:t>(</a:t>
            </a:r>
            <a:r>
              <a:rPr kumimoji="0" lang="en-US" altLang="en-US" sz="1000" b="1" i="1" u="none" strike="noStrike" cap="none" normalizeH="0" baseline="0" dirty="0" smtClean="0">
                <a:ln>
                  <a:noFill/>
                </a:ln>
                <a:solidFill>
                  <a:srgbClr val="EC407A"/>
                </a:solidFill>
                <a:effectLst/>
                <a:latin typeface="Roboto Mono"/>
              </a:rPr>
              <a:t>directory</a:t>
            </a:r>
            <a:r>
              <a:rPr kumimoji="0" lang="en-US" altLang="en-US" sz="1000" b="0" i="0" u="none" strike="noStrike" cap="none" normalizeH="0" baseline="0" dirty="0" smtClean="0">
                <a:ln>
                  <a:noFill/>
                </a:ln>
                <a:solidFill>
                  <a:srgbClr val="37474F"/>
                </a:solidFill>
                <a:effectLst/>
                <a:latin typeface="Roboto Mono"/>
              </a:rPr>
              <a:t>, fileToRead),context  masterKeyAlias,</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9C27B0"/>
                </a:solidFill>
                <a:effectLst/>
                <a:latin typeface="Roboto Mono"/>
              </a:rPr>
              <a:t>EncryptedFile</a:t>
            </a:r>
            <a:r>
              <a:rPr kumimoji="0" lang="en-US" altLang="en-US" sz="1000" b="0" i="0" u="none" strike="noStrike" cap="none" normalizeH="0" baseline="0" dirty="0" smtClean="0">
                <a:ln>
                  <a:noFill/>
                </a:ln>
                <a:solidFill>
                  <a:srgbClr val="37474F"/>
                </a:solidFill>
                <a:effectLst/>
                <a:latin typeface="Roboto Mono"/>
              </a:rPr>
              <a:t>.</a:t>
            </a:r>
            <a:r>
              <a:rPr kumimoji="0" lang="en-US" altLang="en-US" sz="1000" b="0" i="0" u="none" strike="noStrike" cap="none" normalizeH="0" baseline="0" dirty="0" smtClean="0">
                <a:ln>
                  <a:noFill/>
                </a:ln>
                <a:solidFill>
                  <a:srgbClr val="9C27B0"/>
                </a:solidFill>
                <a:effectLst/>
                <a:latin typeface="Roboto Mono"/>
              </a:rPr>
              <a:t>FileEncryptionScheme</a:t>
            </a:r>
            <a:r>
              <a:rPr kumimoji="0" lang="en-US" altLang="en-US" sz="1000" b="0" i="0" u="none" strike="noStrike" cap="none" normalizeH="0" baseline="0" dirty="0" smtClean="0">
                <a:ln>
                  <a:noFill/>
                </a:ln>
                <a:solidFill>
                  <a:srgbClr val="37474F"/>
                </a:solidFill>
                <a:effectLst/>
                <a:latin typeface="Roboto Mono"/>
              </a:rPr>
              <a:t>.AES256_GCM_HKDF_4KB).build();</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9C27B0"/>
                </a:solidFill>
                <a:effectLst/>
                <a:latin typeface="Roboto Mono"/>
              </a:rPr>
              <a:t>StringBuffer</a:t>
            </a:r>
            <a:r>
              <a:rPr kumimoji="0" lang="en-US" altLang="en-US" sz="1000" b="0" i="0" u="none" strike="noStrike" cap="none" normalizeH="0" baseline="0" dirty="0" smtClean="0">
                <a:ln>
                  <a:noFill/>
                </a:ln>
                <a:solidFill>
                  <a:srgbClr val="37474F"/>
                </a:solidFill>
                <a:effectLst/>
                <a:latin typeface="Roboto Mono"/>
              </a:rPr>
              <a:t> stringBuffer = </a:t>
            </a:r>
            <a:r>
              <a:rPr kumimoji="0" lang="en-US" altLang="en-US" sz="1000" b="0" i="0" u="none" strike="noStrike" cap="none" normalizeH="0" baseline="0" dirty="0" smtClean="0">
                <a:ln>
                  <a:noFill/>
                </a:ln>
                <a:solidFill>
                  <a:srgbClr val="3B78E7"/>
                </a:solidFill>
                <a:effectLst/>
                <a:latin typeface="Roboto Mono"/>
              </a:rPr>
              <a:t>new</a:t>
            </a: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9C27B0"/>
                </a:solidFill>
                <a:effectLst/>
                <a:latin typeface="Roboto Mono"/>
              </a:rPr>
              <a:t>StringBuffer</a:t>
            </a:r>
            <a:r>
              <a:rPr kumimoji="0" lang="en-US" altLang="en-US" sz="1000" b="0" i="0" u="none" strike="noStrike" cap="none" normalizeH="0" baseline="0" dirty="0" smtClean="0">
                <a:ln>
                  <a:noFill/>
                </a:ln>
                <a:solidFill>
                  <a:srgbClr val="37474F"/>
                </a:solidFill>
                <a:effectLst/>
                <a:latin typeface="Roboto Mono"/>
              </a:rPr>
              <a:t>();</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B78E7"/>
                </a:solidFill>
                <a:effectLst/>
                <a:latin typeface="Roboto Mono"/>
              </a:rPr>
              <a:t>try</a:t>
            </a: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9C27B0"/>
                </a:solidFill>
                <a:effectLst/>
                <a:latin typeface="Roboto Mono"/>
              </a:rPr>
              <a:t>BufferedReader</a:t>
            </a:r>
            <a:r>
              <a:rPr kumimoji="0" lang="en-US" altLang="en-US" sz="1000" b="0" i="0" u="none" strike="noStrike" cap="none" normalizeH="0" baseline="0" dirty="0" smtClean="0">
                <a:ln>
                  <a:noFill/>
                </a:ln>
                <a:solidFill>
                  <a:srgbClr val="37474F"/>
                </a:solidFill>
                <a:effectLst/>
                <a:latin typeface="Roboto Mono"/>
              </a:rPr>
              <a:t> reader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3B78E7"/>
                </a:solidFill>
                <a:effectLst/>
                <a:latin typeface="Roboto Mono"/>
              </a:rPr>
              <a:t>new</a:t>
            </a: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9C27B0"/>
                </a:solidFill>
                <a:effectLst/>
                <a:latin typeface="Roboto Mono"/>
              </a:rPr>
              <a:t>BufferedReader</a:t>
            </a:r>
            <a:r>
              <a:rPr kumimoji="0" lang="en-US" altLang="en-US" sz="1000" b="0" i="0" u="none" strike="noStrike" cap="none" normalizeH="0" baseline="0" dirty="0" smtClean="0">
                <a:ln>
                  <a:noFill/>
                </a:ln>
                <a:solidFill>
                  <a:srgbClr val="37474F"/>
                </a:solidFill>
                <a:effectLst/>
                <a:latin typeface="Roboto Mono"/>
              </a:rPr>
              <a:t>(</a:t>
            </a:r>
            <a:r>
              <a:rPr kumimoji="0" lang="en-US" altLang="en-US" sz="1000" b="0" i="0" u="none" strike="noStrike" cap="none" normalizeH="0" baseline="0" dirty="0" smtClean="0">
                <a:ln>
                  <a:noFill/>
                </a:ln>
                <a:solidFill>
                  <a:srgbClr val="3B78E7"/>
                </a:solidFill>
                <a:effectLst/>
                <a:latin typeface="Roboto Mono"/>
              </a:rPr>
              <a:t>new</a:t>
            </a: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9C27B0"/>
                </a:solidFill>
                <a:effectLst/>
                <a:latin typeface="Roboto Mono"/>
              </a:rPr>
              <a:t>FileReader</a:t>
            </a:r>
            <a:r>
              <a:rPr kumimoji="0" lang="en-US" altLang="en-US" sz="1000" b="0" i="0" u="none" strike="noStrike" cap="none" normalizeH="0" baseline="0" dirty="0" smtClean="0">
                <a:ln>
                  <a:noFill/>
                </a:ln>
                <a:solidFill>
                  <a:srgbClr val="37474F"/>
                </a:solidFill>
                <a:effectLst/>
                <a:latin typeface="Roboto Mono"/>
              </a:rPr>
              <a:t>(encryptedFile)))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9C27B0"/>
                </a:solidFill>
                <a:effectLst/>
                <a:latin typeface="Roboto Mono"/>
              </a:rPr>
              <a:t>String</a:t>
            </a:r>
            <a:r>
              <a:rPr kumimoji="0" lang="en-US" altLang="en-US" sz="1000" b="0" i="0" u="none" strike="noStrike" cap="none" normalizeH="0" baseline="0" dirty="0" smtClean="0">
                <a:ln>
                  <a:noFill/>
                </a:ln>
                <a:solidFill>
                  <a:srgbClr val="37474F"/>
                </a:solidFill>
                <a:effectLst/>
                <a:latin typeface="Roboto Mono"/>
              </a:rPr>
              <a:t> line = reader.readLine();</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3B78E7"/>
                </a:solidFill>
                <a:effectLst/>
                <a:latin typeface="Roboto Mono"/>
              </a:rPr>
              <a:t>while</a:t>
            </a:r>
            <a:r>
              <a:rPr kumimoji="0" lang="en-US" altLang="en-US" sz="1000" b="0" i="0" u="none" strike="noStrike" cap="none" normalizeH="0" baseline="0" dirty="0" smtClean="0">
                <a:ln>
                  <a:noFill/>
                </a:ln>
                <a:solidFill>
                  <a:srgbClr val="37474F"/>
                </a:solidFill>
                <a:effectLst/>
                <a:latin typeface="Roboto Mono"/>
              </a:rPr>
              <a:t> (line != </a:t>
            </a:r>
            <a:r>
              <a:rPr kumimoji="0" lang="en-US" altLang="en-US" sz="1000" b="0" i="0" u="none" strike="noStrike" cap="none" normalizeH="0" baseline="0" dirty="0" smtClean="0">
                <a:ln>
                  <a:noFill/>
                </a:ln>
                <a:solidFill>
                  <a:srgbClr val="3B78E7"/>
                </a:solidFill>
                <a:effectLst/>
                <a:latin typeface="Roboto Mono"/>
              </a:rPr>
              <a:t>null</a:t>
            </a:r>
            <a:r>
              <a:rPr kumimoji="0" lang="en-US" altLang="en-US" sz="1000" b="0" i="0" u="none" strike="noStrike" cap="none" normalizeH="0" baseline="0" dirty="0" smtClean="0">
                <a:ln>
                  <a:noFill/>
                </a:ln>
                <a:solidFill>
                  <a:srgbClr val="37474F"/>
                </a:solidFill>
                <a:effectLst/>
                <a:latin typeface="Roboto Mono"/>
              </a:rPr>
              <a:t>)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stringBuffer.append(line).append(</a:t>
            </a:r>
            <a:r>
              <a:rPr kumimoji="0" lang="en-US" altLang="en-US" sz="1000" b="0" i="0" u="none" strike="noStrike" cap="none" normalizeH="0" baseline="0" dirty="0" smtClean="0">
                <a:ln>
                  <a:noFill/>
                </a:ln>
                <a:solidFill>
                  <a:srgbClr val="0D904F"/>
                </a:solidFill>
                <a:effectLst/>
                <a:latin typeface="Roboto Mono"/>
              </a:rPr>
              <a:t>'\n'</a:t>
            </a:r>
            <a:r>
              <a:rPr kumimoji="0" lang="en-US" altLang="en-US" sz="1000" b="0" i="0" u="none" strike="noStrike" cap="none" normalizeH="0" baseline="0" dirty="0" smtClean="0">
                <a:ln>
                  <a:noFill/>
                </a:ln>
                <a:solidFill>
                  <a:srgbClr val="37474F"/>
                </a:solidFill>
                <a:effectLst/>
                <a:latin typeface="Roboto Mono"/>
              </a:rPr>
              <a:t>);</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line = reader.readLine();</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3B78E7"/>
                </a:solidFill>
                <a:effectLst/>
                <a:latin typeface="Roboto Mono"/>
              </a:rPr>
              <a:t>catch</a:t>
            </a: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9C27B0"/>
                </a:solidFill>
                <a:effectLst/>
                <a:latin typeface="Roboto Mono"/>
              </a:rPr>
              <a:t>IOException</a:t>
            </a:r>
            <a:r>
              <a:rPr kumimoji="0" lang="en-US" altLang="en-US" sz="1000" b="0" i="0" u="none" strike="noStrike" cap="none" normalizeH="0" baseline="0" dirty="0" smtClean="0">
                <a:ln>
                  <a:noFill/>
                </a:ln>
                <a:solidFill>
                  <a:srgbClr val="37474F"/>
                </a:solidFill>
                <a:effectLst/>
                <a:latin typeface="Roboto Mono"/>
              </a:rPr>
              <a:t> e)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D81B60"/>
                </a:solidFill>
                <a:effectLst/>
                <a:latin typeface="Roboto Mono"/>
              </a:rPr>
              <a:t>// Error occurred opening raw file for reading.</a:t>
            </a:r>
            <a:r>
              <a:rPr kumimoji="0" lang="en-US" altLang="en-US" sz="1000" b="0" i="0" u="none" strike="noStrike" cap="none" normalizeH="0" baseline="0" dirty="0" smtClean="0">
                <a:ln>
                  <a:noFill/>
                </a:ln>
                <a:solidFill>
                  <a:srgbClr val="37474F"/>
                </a:solidFill>
                <a:effectLst/>
                <a:latin typeface="Roboto Mono"/>
              </a:rPr>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3B78E7"/>
                </a:solidFill>
                <a:effectLst/>
                <a:latin typeface="Roboto Mono"/>
              </a:rPr>
              <a:t>finally</a:t>
            </a:r>
            <a:r>
              <a:rPr kumimoji="0" lang="en-US" altLang="en-US" sz="1000" b="0" i="0" u="none" strike="noStrike" cap="none" normalizeH="0" baseline="0" dirty="0" smtClean="0">
                <a:ln>
                  <a:noFill/>
                </a:ln>
                <a:solidFill>
                  <a:srgbClr val="37474F"/>
                </a:solidFill>
                <a:effectLst/>
                <a:latin typeface="Roboto Mono"/>
              </a:rPr>
              <a:t>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9C27B0"/>
                </a:solidFill>
                <a:effectLst/>
                <a:latin typeface="Roboto Mono"/>
              </a:rPr>
              <a:t>String</a:t>
            </a:r>
            <a:r>
              <a:rPr kumimoji="0" lang="en-US" altLang="en-US" sz="1000" b="0" i="0" u="none" strike="noStrike" cap="none" normalizeH="0" baseline="0" dirty="0" smtClean="0">
                <a:ln>
                  <a:noFill/>
                </a:ln>
                <a:solidFill>
                  <a:srgbClr val="37474F"/>
                </a:solidFill>
                <a:effectLst/>
                <a:latin typeface="Roboto Mono"/>
              </a:rPr>
              <a:t> contents = stringBuffer.toString();</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887347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8"/>
          <p:cNvSpPr txBox="1">
            <a:spLocks noGrp="1"/>
          </p:cNvSpPr>
          <p:nvPr>
            <p:ph type="ctrTitle"/>
          </p:nvPr>
        </p:nvSpPr>
        <p:spPr>
          <a:xfrm>
            <a:off x="1468877" y="1756450"/>
            <a:ext cx="5659421"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1.</a:t>
            </a:r>
            <a:endParaRPr dirty="0"/>
          </a:p>
          <a:p>
            <a:pPr marL="0" lvl="0" indent="0" algn="ctr" rtl="0">
              <a:spcBef>
                <a:spcPts val="0"/>
              </a:spcBef>
              <a:spcAft>
                <a:spcPts val="0"/>
              </a:spcAft>
              <a:buNone/>
            </a:pPr>
            <a:r>
              <a:rPr lang="en" dirty="0" smtClean="0"/>
              <a:t>APP SECURITY BEST PRACTICES</a:t>
            </a:r>
            <a:endParaRPr dirty="0"/>
          </a:p>
        </p:txBody>
      </p:sp>
      <p:sp>
        <p:nvSpPr>
          <p:cNvPr id="220" name="Google Shape;220;p18"/>
          <p:cNvSpPr txBox="1">
            <a:spLocks noGrp="1"/>
          </p:cNvSpPr>
          <p:nvPr>
            <p:ph type="sldNum" idx="4294967295"/>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6"/>
          <p:cNvSpPr txBox="1">
            <a:spLocks noGrp="1"/>
          </p:cNvSpPr>
          <p:nvPr>
            <p:ph type="title"/>
          </p:nvPr>
        </p:nvSpPr>
        <p:spPr>
          <a:xfrm>
            <a:off x="387444" y="368257"/>
            <a:ext cx="5972100" cy="636000"/>
          </a:xfrm>
          <a:prstGeom prst="rect">
            <a:avLst/>
          </a:prstGeom>
        </p:spPr>
        <p:txBody>
          <a:bodyPr spcFirstLastPara="1" wrap="square" lIns="91425" tIns="91425" rIns="91425" bIns="91425" anchor="b" anchorCtr="0">
            <a:noAutofit/>
          </a:bodyPr>
          <a:lstStyle/>
          <a:p>
            <a:r>
              <a:rPr lang="en-US" dirty="0" smtClean="0"/>
              <a:t>Store data safely</a:t>
            </a:r>
            <a:br>
              <a:rPr lang="en-US" dirty="0" smtClean="0"/>
            </a:br>
            <a:r>
              <a:rPr lang="en-US" sz="1400" dirty="0" smtClean="0">
                <a:solidFill>
                  <a:srgbClr val="FF0000"/>
                </a:solidFill>
              </a:rPr>
              <a:t>Use external storage cautiously</a:t>
            </a:r>
            <a:endParaRPr lang="en-US" sz="1400" dirty="0">
              <a:solidFill>
                <a:srgbClr val="FF0000"/>
              </a:solidFill>
            </a:endParaRPr>
          </a:p>
        </p:txBody>
      </p:sp>
      <p:sp>
        <p:nvSpPr>
          <p:cNvPr id="205" name="Google Shape;205;p16"/>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
        <p:nvSpPr>
          <p:cNvPr id="3" name="Rectangle 2"/>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299896" y="1425384"/>
            <a:ext cx="65" cy="159026"/>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200" b="0" i="0" u="none" strike="noStrike" cap="none" normalizeH="0" baseline="0" dirty="0" smtClean="0">
              <a:ln>
                <a:noFill/>
              </a:ln>
              <a:solidFill>
                <a:schemeClr val="tx1"/>
              </a:solidFill>
              <a:effectLst/>
              <a:latin typeface="Arial" panose="020B0604020202020204" pitchFamily="34" charset="0"/>
              <a:cs typeface="Hind" panose="020B0604020202020204" charset="0"/>
            </a:endParaRPr>
          </a:p>
        </p:txBody>
      </p:sp>
      <p:sp>
        <p:nvSpPr>
          <p:cNvPr id="11" name="Google Shape;202;p16"/>
          <p:cNvSpPr txBox="1">
            <a:spLocks noGrp="1"/>
          </p:cNvSpPr>
          <p:nvPr>
            <p:ph type="body" idx="2"/>
          </p:nvPr>
        </p:nvSpPr>
        <p:spPr>
          <a:xfrm>
            <a:off x="107318" y="1504897"/>
            <a:ext cx="2100862" cy="405181"/>
          </a:xfrm>
          <a:prstGeom prst="rect">
            <a:avLst/>
          </a:prstGeom>
        </p:spPr>
        <p:txBody>
          <a:bodyPr spcFirstLastPara="1" wrap="square" lIns="91425" tIns="91425" rIns="91425" bIns="91425" anchor="t" anchorCtr="0">
            <a:noAutofit/>
          </a:bodyPr>
          <a:lstStyle/>
          <a:p>
            <a:pPr marL="0" lvl="0" indent="0">
              <a:buNone/>
            </a:pPr>
            <a:r>
              <a:rPr lang="en-US" sz="1200" dirty="0">
                <a:solidFill>
                  <a:schemeClr val="bg1"/>
                </a:solidFill>
                <a:latin typeface="inherit"/>
              </a:rPr>
              <a:t>Sử dụng scoped directory </a:t>
            </a:r>
            <a:r>
              <a:rPr lang="en-US" sz="1200" dirty="0" smtClean="0">
                <a:solidFill>
                  <a:schemeClr val="bg1"/>
                </a:solidFill>
                <a:latin typeface="inherit"/>
              </a:rPr>
              <a:t>access để giới hạn sự truy cập app của bạn đến external của thiết bị</a:t>
            </a:r>
            <a:endParaRPr sz="1200" b="1" i="1" dirty="0">
              <a:solidFill>
                <a:srgbClr val="00B0F0"/>
              </a:solidFill>
              <a:latin typeface="inherit"/>
            </a:endParaRPr>
          </a:p>
        </p:txBody>
      </p:sp>
      <p:sp>
        <p:nvSpPr>
          <p:cNvPr id="4" name="Rectangle 1"/>
          <p:cNvSpPr>
            <a:spLocks noChangeArrowheads="1"/>
          </p:cNvSpPr>
          <p:nvPr/>
        </p:nvSpPr>
        <p:spPr bwMode="auto">
          <a:xfrm>
            <a:off x="0" y="149086"/>
            <a:ext cx="65" cy="159026"/>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200" b="0" i="0" u="none" strike="noStrike" cap="none" normalizeH="0" baseline="0" dirty="0" smtClean="0">
              <a:ln>
                <a:noFill/>
              </a:ln>
              <a:solidFill>
                <a:schemeClr val="tx1"/>
              </a:solidFill>
              <a:effectLst/>
              <a:latin typeface="Arial" panose="020B0604020202020204" pitchFamily="34" charset="0"/>
              <a:cs typeface="Hind" panose="020B0604020202020204" charset="0"/>
            </a:endParaRPr>
          </a:p>
        </p:txBody>
      </p:sp>
      <p:sp>
        <p:nvSpPr>
          <p:cNvPr id="6" name="Rectangle 1"/>
          <p:cNvSpPr>
            <a:spLocks noChangeArrowheads="1"/>
          </p:cNvSpPr>
          <p:nvPr/>
        </p:nvSpPr>
        <p:spPr bwMode="auto">
          <a:xfrm>
            <a:off x="0" y="28544"/>
            <a:ext cx="65" cy="400110"/>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800" b="0" i="0" u="none" strike="noStrike" cap="none" normalizeH="0" baseline="0" dirty="0" smtClean="0">
                <a:ln>
                  <a:noFill/>
                </a:ln>
                <a:solidFill>
                  <a:schemeClr val="tx1"/>
                </a:solidFill>
                <a:effectLst/>
              </a:rPr>
              <a:t/>
            </a:r>
            <a:br>
              <a:rPr kumimoji="0" lang="vi-VN" altLang="en-US" sz="800" b="0" i="0" u="none" strike="noStrike" cap="none" normalizeH="0" baseline="0" dirty="0" smtClean="0">
                <a:ln>
                  <a:noFill/>
                </a:ln>
                <a:solidFill>
                  <a:schemeClr val="tx1"/>
                </a:solidFill>
                <a:effectLst/>
              </a:rPr>
            </a:br>
            <a:endParaRPr kumimoji="0" lang="vi-V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1"/>
          <p:cNvSpPr>
            <a:spLocks noChangeArrowheads="1"/>
          </p:cNvSpPr>
          <p:nvPr/>
        </p:nvSpPr>
        <p:spPr bwMode="auto">
          <a:xfrm>
            <a:off x="0" y="-72553"/>
            <a:ext cx="65" cy="6023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14245" rIns="0" bIns="10791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3"/>
          <p:cNvSpPr>
            <a:spLocks noChangeArrowheads="1"/>
          </p:cNvSpPr>
          <p:nvPr/>
        </p:nvSpPr>
        <p:spPr bwMode="auto">
          <a:xfrm>
            <a:off x="2595559" y="921374"/>
            <a:ext cx="6481945" cy="4154984"/>
          </a:xfrm>
          <a:prstGeom prst="rect">
            <a:avLst/>
          </a:prstGeom>
          <a:solidFill>
            <a:schemeClr val="accent2"/>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B78E7"/>
                </a:solidFill>
                <a:effectLst/>
                <a:latin typeface="Roboto Mono"/>
              </a:rPr>
              <a:t>private</a:t>
            </a: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3B78E7"/>
                </a:solidFill>
                <a:effectLst/>
                <a:latin typeface="Roboto Mono"/>
              </a:rPr>
              <a:t>static</a:t>
            </a: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3B78E7"/>
                </a:solidFill>
                <a:effectLst/>
                <a:latin typeface="Roboto Mono"/>
              </a:rPr>
              <a:t>final</a:t>
            </a: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3B78E7"/>
                </a:solidFill>
                <a:effectLst/>
                <a:latin typeface="Roboto Mono"/>
              </a:rPr>
              <a:t>int</a:t>
            </a:r>
            <a:r>
              <a:rPr kumimoji="0" lang="en-US" altLang="en-US" sz="1000" b="0" i="0" u="none" strike="noStrike" cap="none" normalizeH="0" baseline="0" dirty="0" smtClean="0">
                <a:ln>
                  <a:noFill/>
                </a:ln>
                <a:solidFill>
                  <a:srgbClr val="37474F"/>
                </a:solidFill>
                <a:effectLst/>
                <a:latin typeface="Roboto Mono"/>
              </a:rPr>
              <a:t> PICTURES_DIR_ACCESS_REQUEST_CODE = </a:t>
            </a:r>
            <a:r>
              <a:rPr kumimoji="0" lang="en-US" altLang="en-US" sz="1000" b="0" i="0" u="none" strike="noStrike" cap="none" normalizeH="0" baseline="0" dirty="0" smtClean="0">
                <a:ln>
                  <a:noFill/>
                </a:ln>
                <a:solidFill>
                  <a:srgbClr val="C53929"/>
                </a:solidFill>
                <a:effectLst/>
                <a:latin typeface="Roboto Mono"/>
              </a:rPr>
              <a:t>42</a:t>
            </a:r>
            <a:r>
              <a:rPr kumimoji="0" lang="en-US" altLang="en-US" sz="1000" b="0" i="0" u="none" strike="noStrike" cap="none" normalizeH="0" baseline="0" dirty="0" smtClean="0">
                <a:ln>
                  <a:noFill/>
                </a:ln>
                <a:solidFill>
                  <a:srgbClr val="37474F"/>
                </a:solidFill>
                <a:effectLst/>
                <a:latin typeface="Roboto Mono"/>
              </a:rPr>
              <a:t>;</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B78E7"/>
                </a:solidFill>
                <a:effectLst/>
                <a:latin typeface="Roboto Mono"/>
              </a:rPr>
              <a:t>private</a:t>
            </a: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3B78E7"/>
                </a:solidFill>
                <a:effectLst/>
                <a:latin typeface="Roboto Mono"/>
              </a:rPr>
              <a:t>void</a:t>
            </a:r>
            <a:r>
              <a:rPr kumimoji="0" lang="en-US" altLang="en-US" sz="1000" b="0" i="0" u="none" strike="noStrike" cap="none" normalizeH="0" baseline="0" dirty="0" smtClean="0">
                <a:ln>
                  <a:noFill/>
                </a:ln>
                <a:solidFill>
                  <a:srgbClr val="37474F"/>
                </a:solidFill>
                <a:effectLst/>
                <a:latin typeface="Roboto Mono"/>
              </a:rPr>
              <a:t> accessExternalPicturesDirectory()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9C27B0"/>
                </a:solidFill>
                <a:effectLst/>
                <a:latin typeface="Roboto Mono"/>
              </a:rPr>
              <a:t>StorageManager</a:t>
            </a:r>
            <a:r>
              <a:rPr kumimoji="0" lang="en-US" altLang="en-US" sz="1000" b="0" i="0" u="none" strike="noStrike" cap="none" normalizeH="0" baseline="0" dirty="0" smtClean="0">
                <a:ln>
                  <a:noFill/>
                </a:ln>
                <a:solidFill>
                  <a:srgbClr val="37474F"/>
                </a:solidFill>
                <a:effectLst/>
                <a:latin typeface="Roboto Mono"/>
              </a:rPr>
              <a:t> sm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9C27B0"/>
                </a:solidFill>
                <a:effectLst/>
                <a:latin typeface="Roboto Mono"/>
              </a:rPr>
              <a:t>StorageManager</a:t>
            </a:r>
            <a:r>
              <a:rPr kumimoji="0" lang="en-US" altLang="en-US" sz="1000" b="0" i="0" u="none" strike="noStrike" cap="none" normalizeH="0" baseline="0" dirty="0" smtClean="0">
                <a:ln>
                  <a:noFill/>
                </a:ln>
                <a:solidFill>
                  <a:srgbClr val="37474F"/>
                </a:solidFill>
                <a:effectLst/>
                <a:latin typeface="Roboto Mono"/>
              </a:rPr>
              <a:t>) getSystemService(</a:t>
            </a:r>
            <a:r>
              <a:rPr kumimoji="0" lang="en-US" altLang="en-US" sz="1000" b="0" i="0" u="none" strike="noStrike" cap="none" normalizeH="0" baseline="0" dirty="0" smtClean="0">
                <a:ln>
                  <a:noFill/>
                </a:ln>
                <a:solidFill>
                  <a:srgbClr val="9C27B0"/>
                </a:solidFill>
                <a:effectLst/>
                <a:latin typeface="Roboto Mono"/>
              </a:rPr>
              <a:t>Context</a:t>
            </a:r>
            <a:r>
              <a:rPr kumimoji="0" lang="en-US" altLang="en-US" sz="1000" b="0" i="0" u="none" strike="noStrike" cap="none" normalizeH="0" baseline="0" dirty="0" smtClean="0">
                <a:ln>
                  <a:noFill/>
                </a:ln>
                <a:solidFill>
                  <a:srgbClr val="37474F"/>
                </a:solidFill>
                <a:effectLst/>
                <a:latin typeface="Roboto Mono"/>
              </a:rPr>
              <a:t>.STORAGE_SERVICE);</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9C27B0"/>
                </a:solidFill>
                <a:effectLst/>
                <a:latin typeface="Roboto Mono"/>
              </a:rPr>
              <a:t>StorageVolume</a:t>
            </a:r>
            <a:r>
              <a:rPr kumimoji="0" lang="en-US" altLang="en-US" sz="1000" b="0" i="0" u="none" strike="noStrike" cap="none" normalizeH="0" baseline="0" dirty="0" smtClean="0">
                <a:ln>
                  <a:noFill/>
                </a:ln>
                <a:solidFill>
                  <a:srgbClr val="37474F"/>
                </a:solidFill>
                <a:effectLst/>
                <a:latin typeface="Roboto Mono"/>
              </a:rPr>
              <a:t> volume = sm.getPrimaryStorageVolume();</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9C27B0"/>
                </a:solidFill>
                <a:effectLst/>
                <a:latin typeface="Roboto Mono"/>
              </a:rPr>
              <a:t>Intent</a:t>
            </a:r>
            <a:r>
              <a:rPr kumimoji="0" lang="en-US" altLang="en-US" sz="1000" b="0" i="0" u="none" strike="noStrike" cap="none" normalizeH="0" baseline="0" dirty="0" smtClean="0">
                <a:ln>
                  <a:noFill/>
                </a:ln>
                <a:solidFill>
                  <a:srgbClr val="37474F"/>
                </a:solidFill>
                <a:effectLst/>
                <a:latin typeface="Roboto Mono"/>
              </a:rPr>
              <a:t> intent =volume.createAccessIntent(</a:t>
            </a:r>
            <a:r>
              <a:rPr kumimoji="0" lang="en-US" altLang="en-US" sz="1000" b="0" i="0" u="none" strike="noStrike" cap="none" normalizeH="0" baseline="0" dirty="0" smtClean="0">
                <a:ln>
                  <a:noFill/>
                </a:ln>
                <a:solidFill>
                  <a:srgbClr val="9C27B0"/>
                </a:solidFill>
                <a:effectLst/>
                <a:latin typeface="Roboto Mono"/>
              </a:rPr>
              <a:t>Environment</a:t>
            </a:r>
            <a:r>
              <a:rPr kumimoji="0" lang="en-US" altLang="en-US" sz="1000" b="0" i="0" u="none" strike="noStrike" cap="none" normalizeH="0" baseline="0" dirty="0" smtClean="0">
                <a:ln>
                  <a:noFill/>
                </a:ln>
                <a:solidFill>
                  <a:srgbClr val="37474F"/>
                </a:solidFill>
                <a:effectLst/>
                <a:latin typeface="Roboto Mono"/>
              </a:rPr>
              <a:t>.DIRECTORY_PICTURES);</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startActivityForResult(intent, PICTURES_DIR_ACCESS_REQUEST_CODE);</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a:t>
            </a:r>
            <a:endParaRPr lang="en-US" altLang="en-US" sz="1000" dirty="0">
              <a:solidFill>
                <a:srgbClr val="37474F"/>
              </a:solidFill>
              <a:latin typeface="Roboto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7474F"/>
                </a:solidFill>
                <a:effectLst/>
                <a:latin typeface="Roboto Mono"/>
              </a:rPr>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C53929"/>
                </a:solidFill>
                <a:effectLst/>
                <a:latin typeface="Roboto Mono"/>
              </a:rPr>
              <a:t>@Override</a:t>
            </a:r>
            <a:r>
              <a:rPr kumimoji="0" lang="en-US" altLang="en-US" sz="1000" b="0" i="0" u="none" strike="noStrike" cap="none" normalizeH="0" baseline="0" dirty="0" smtClean="0">
                <a:ln>
                  <a:noFill/>
                </a:ln>
                <a:solidFill>
                  <a:srgbClr val="37474F"/>
                </a:solidFill>
                <a:effectLst/>
                <a:latin typeface="Roboto Mono"/>
              </a:rPr>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B78E7"/>
                </a:solidFill>
                <a:effectLst/>
                <a:latin typeface="Roboto Mono"/>
              </a:rPr>
              <a:t>public</a:t>
            </a: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3B78E7"/>
                </a:solidFill>
                <a:effectLst/>
                <a:latin typeface="Roboto Mono"/>
              </a:rPr>
              <a:t>void</a:t>
            </a:r>
            <a:r>
              <a:rPr kumimoji="0" lang="en-US" altLang="en-US" sz="1000" b="0" i="0" u="none" strike="noStrike" cap="none" normalizeH="0" baseline="0" dirty="0" smtClean="0">
                <a:ln>
                  <a:noFill/>
                </a:ln>
                <a:solidFill>
                  <a:srgbClr val="37474F"/>
                </a:solidFill>
                <a:effectLst/>
                <a:latin typeface="Roboto Mono"/>
              </a:rPr>
              <a:t> onActivityResult(</a:t>
            </a:r>
            <a:r>
              <a:rPr kumimoji="0" lang="en-US" altLang="en-US" sz="1000" b="0" i="0" u="none" strike="noStrike" cap="none" normalizeH="0" baseline="0" dirty="0" smtClean="0">
                <a:ln>
                  <a:noFill/>
                </a:ln>
                <a:solidFill>
                  <a:srgbClr val="3B78E7"/>
                </a:solidFill>
                <a:effectLst/>
                <a:latin typeface="Roboto Mono"/>
              </a:rPr>
              <a:t>int</a:t>
            </a:r>
            <a:r>
              <a:rPr kumimoji="0" lang="en-US" altLang="en-US" sz="1000" b="0" i="0" u="none" strike="noStrike" cap="none" normalizeH="0" baseline="0" dirty="0" smtClean="0">
                <a:ln>
                  <a:noFill/>
                </a:ln>
                <a:solidFill>
                  <a:srgbClr val="37474F"/>
                </a:solidFill>
                <a:effectLst/>
                <a:latin typeface="Roboto Mono"/>
              </a:rPr>
              <a:t> requestCode, </a:t>
            </a:r>
            <a:r>
              <a:rPr kumimoji="0" lang="en-US" altLang="en-US" sz="1000" b="0" i="0" u="none" strike="noStrike" cap="none" normalizeH="0" baseline="0" dirty="0" smtClean="0">
                <a:ln>
                  <a:noFill/>
                </a:ln>
                <a:solidFill>
                  <a:srgbClr val="3B78E7"/>
                </a:solidFill>
                <a:effectLst/>
                <a:latin typeface="Roboto Mono"/>
              </a:rPr>
              <a:t>int</a:t>
            </a:r>
            <a:r>
              <a:rPr kumimoji="0" lang="en-US" altLang="en-US" sz="1000" b="0" i="0" u="none" strike="noStrike" cap="none" normalizeH="0" baseline="0" dirty="0" smtClean="0">
                <a:ln>
                  <a:noFill/>
                </a:ln>
                <a:solidFill>
                  <a:srgbClr val="37474F"/>
                </a:solidFill>
                <a:effectLst/>
                <a:latin typeface="Roboto Mono"/>
              </a:rPr>
              <a:t> resultCode,</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9C27B0"/>
                </a:solidFill>
                <a:effectLst/>
                <a:latin typeface="Roboto Mono"/>
              </a:rPr>
              <a:t>Intent</a:t>
            </a:r>
            <a:r>
              <a:rPr kumimoji="0" lang="en-US" altLang="en-US" sz="1000" b="0" i="0" u="none" strike="noStrike" cap="none" normalizeH="0" baseline="0" dirty="0" smtClean="0">
                <a:ln>
                  <a:noFill/>
                </a:ln>
                <a:solidFill>
                  <a:srgbClr val="37474F"/>
                </a:solidFill>
                <a:effectLst/>
                <a:latin typeface="Roboto Mono"/>
              </a:rPr>
              <a:t> resultData)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3B78E7"/>
                </a:solidFill>
                <a:effectLst/>
                <a:latin typeface="Roboto Mono"/>
              </a:rPr>
              <a:t>if</a:t>
            </a:r>
            <a:r>
              <a:rPr kumimoji="0" lang="en-US" altLang="en-US" sz="1000" b="0" i="0" u="none" strike="noStrike" cap="none" normalizeH="0" baseline="0" dirty="0" smtClean="0">
                <a:ln>
                  <a:noFill/>
                </a:ln>
                <a:solidFill>
                  <a:srgbClr val="37474F"/>
                </a:solidFill>
                <a:effectLst/>
                <a:latin typeface="Roboto Mono"/>
              </a:rPr>
              <a:t> (requestCode == PICTURES_DIR_ACCESS_REQUEST_CODE &amp;&amp;</a:t>
            </a:r>
            <a:r>
              <a:rPr lang="en-US" altLang="en-US" sz="1000" dirty="0">
                <a:solidFill>
                  <a:srgbClr val="37474F"/>
                </a:solidFill>
                <a:latin typeface="Roboto Mono"/>
              </a:rPr>
              <a:t> </a:t>
            </a:r>
            <a:r>
              <a:rPr kumimoji="0" lang="en-US" altLang="en-US" sz="1000" b="0" i="0" u="none" strike="noStrike" cap="none" normalizeH="0" baseline="0" dirty="0" smtClean="0">
                <a:ln>
                  <a:noFill/>
                </a:ln>
                <a:solidFill>
                  <a:srgbClr val="37474F"/>
                </a:solidFill>
                <a:effectLst/>
                <a:latin typeface="Roboto Mono"/>
              </a:rPr>
              <a:t>resultCode == </a:t>
            </a:r>
            <a:r>
              <a:rPr kumimoji="0" lang="en-US" altLang="en-US" sz="1000" b="0" i="0" u="none" strike="noStrike" cap="none" normalizeH="0" baseline="0" dirty="0" smtClean="0">
                <a:ln>
                  <a:noFill/>
                </a:ln>
                <a:solidFill>
                  <a:srgbClr val="9C27B0"/>
                </a:solidFill>
                <a:effectLst/>
                <a:latin typeface="Roboto Mono"/>
              </a:rPr>
              <a:t>Activity</a:t>
            </a:r>
            <a:r>
              <a:rPr kumimoji="0" lang="en-US" altLang="en-US" sz="1000" b="0" i="0" u="none" strike="noStrike" cap="none" normalizeH="0" baseline="0" dirty="0" smtClean="0">
                <a:ln>
                  <a:noFill/>
                </a:ln>
                <a:solidFill>
                  <a:srgbClr val="37474F"/>
                </a:solidFill>
                <a:effectLst/>
                <a:latin typeface="Roboto Mono"/>
              </a:rPr>
              <a:t>.RESULT_OK)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D81B60"/>
                </a:solidFill>
                <a:effectLst/>
                <a:latin typeface="Roboto Mono"/>
              </a:rPr>
              <a:t>// User approved access to scoped directory.</a:t>
            </a:r>
            <a:r>
              <a:rPr kumimoji="0" lang="en-US" altLang="en-US" sz="1000" b="0" i="0" u="none" strike="noStrike" cap="none" normalizeH="0" baseline="0" dirty="0" smtClean="0">
                <a:ln>
                  <a:noFill/>
                </a:ln>
                <a:solidFill>
                  <a:srgbClr val="37474F"/>
                </a:solidFill>
                <a:effectLst/>
                <a:latin typeface="Roboto Mono"/>
              </a:rPr>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3B78E7"/>
                </a:solidFill>
                <a:effectLst/>
                <a:latin typeface="Roboto Mono"/>
              </a:rPr>
              <a:t>if</a:t>
            </a:r>
            <a:r>
              <a:rPr kumimoji="0" lang="en-US" altLang="en-US" sz="1000" b="0" i="0" u="none" strike="noStrike" cap="none" normalizeH="0" baseline="0" dirty="0" smtClean="0">
                <a:ln>
                  <a:noFill/>
                </a:ln>
                <a:solidFill>
                  <a:srgbClr val="37474F"/>
                </a:solidFill>
                <a:effectLst/>
                <a:latin typeface="Roboto Mono"/>
              </a:rPr>
              <a:t> (resultData != </a:t>
            </a:r>
            <a:r>
              <a:rPr kumimoji="0" lang="en-US" altLang="en-US" sz="1000" b="0" i="0" u="none" strike="noStrike" cap="none" normalizeH="0" baseline="0" dirty="0" smtClean="0">
                <a:ln>
                  <a:noFill/>
                </a:ln>
                <a:solidFill>
                  <a:srgbClr val="3B78E7"/>
                </a:solidFill>
                <a:effectLst/>
                <a:latin typeface="Roboto Mono"/>
              </a:rPr>
              <a:t>null</a:t>
            </a:r>
            <a:r>
              <a:rPr kumimoji="0" lang="en-US" altLang="en-US" sz="1000" b="0" i="0" u="none" strike="noStrike" cap="none" normalizeH="0" baseline="0" dirty="0" smtClean="0">
                <a:ln>
                  <a:noFill/>
                </a:ln>
                <a:solidFill>
                  <a:srgbClr val="37474F"/>
                </a:solidFill>
                <a:effectLst/>
                <a:latin typeface="Roboto Mono"/>
              </a:rPr>
              <a:t>)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9C27B0"/>
                </a:solidFill>
                <a:effectLst/>
                <a:latin typeface="Roboto Mono"/>
              </a:rPr>
              <a:t>Uri</a:t>
            </a:r>
            <a:r>
              <a:rPr kumimoji="0" lang="en-US" altLang="en-US" sz="1000" b="0" i="0" u="none" strike="noStrike" cap="none" normalizeH="0" baseline="0" dirty="0" smtClean="0">
                <a:ln>
                  <a:noFill/>
                </a:ln>
                <a:solidFill>
                  <a:srgbClr val="37474F"/>
                </a:solidFill>
                <a:effectLst/>
                <a:latin typeface="Roboto Mono"/>
              </a:rPr>
              <a:t> picturesDirUri = resultData.getData();</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D81B60"/>
                </a:solidFill>
                <a:effectLst/>
                <a:latin typeface="Roboto Mono"/>
              </a:rPr>
              <a:t>// Save user's approval for accessing this directory</a:t>
            </a:r>
            <a:r>
              <a:rPr kumimoji="0" lang="en-US" altLang="en-US" sz="1000" b="0" i="0" u="none" strike="noStrike" cap="none" normalizeH="0" baseline="0" dirty="0" smtClean="0">
                <a:ln>
                  <a:noFill/>
                </a:ln>
                <a:solidFill>
                  <a:srgbClr val="37474F"/>
                </a:solidFill>
                <a:effectLst/>
                <a:latin typeface="Roboto Mono"/>
              </a:rPr>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D81B60"/>
                </a:solidFill>
                <a:effectLst/>
                <a:latin typeface="Roboto Mono"/>
              </a:rPr>
              <a:t>// in your app.</a:t>
            </a:r>
            <a:r>
              <a:rPr kumimoji="0" lang="en-US" altLang="en-US" sz="1000" b="0" i="0" u="none" strike="noStrike" cap="none" normalizeH="0" baseline="0" dirty="0" smtClean="0">
                <a:ln>
                  <a:noFill/>
                </a:ln>
                <a:solidFill>
                  <a:srgbClr val="37474F"/>
                </a:solidFill>
                <a:effectLst/>
                <a:latin typeface="Roboto Mono"/>
              </a:rPr>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9C27B0"/>
                </a:solidFill>
                <a:effectLst/>
                <a:latin typeface="Roboto Mono"/>
              </a:rPr>
              <a:t>ContentResolver</a:t>
            </a:r>
            <a:r>
              <a:rPr kumimoji="0" lang="en-US" altLang="en-US" sz="1000" b="0" i="0" u="none" strike="noStrike" cap="none" normalizeH="0" baseline="0" dirty="0" smtClean="0">
                <a:ln>
                  <a:noFill/>
                </a:ln>
                <a:solidFill>
                  <a:srgbClr val="37474F"/>
                </a:solidFill>
                <a:effectLst/>
                <a:latin typeface="Roboto Mono"/>
              </a:rPr>
              <a:t> myContentResolver = getContentResolver();</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myContentResolver.takePersistableUriPermission(picturesDirUri,</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9C27B0"/>
                </a:solidFill>
                <a:effectLst/>
                <a:latin typeface="Roboto Mono"/>
              </a:rPr>
              <a:t>Intent</a:t>
            </a:r>
            <a:r>
              <a:rPr kumimoji="0" lang="en-US" altLang="en-US" sz="1000" b="0" i="0" u="none" strike="noStrike" cap="none" normalizeH="0" baseline="0" dirty="0" smtClean="0">
                <a:ln>
                  <a:noFill/>
                </a:ln>
                <a:solidFill>
                  <a:srgbClr val="37474F"/>
                </a:solidFill>
                <a:effectLst/>
                <a:latin typeface="Roboto Mono"/>
              </a:rPr>
              <a:t>.FLAG_GRANT_READ_URI_PERMISSION);</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13"/>
          <p:cNvSpPr/>
          <p:nvPr/>
        </p:nvSpPr>
        <p:spPr>
          <a:xfrm>
            <a:off x="6142800" y="598686"/>
            <a:ext cx="3151448" cy="307777"/>
          </a:xfrm>
          <a:prstGeom prst="rect">
            <a:avLst/>
          </a:prstGeom>
        </p:spPr>
        <p:txBody>
          <a:bodyPr wrap="square">
            <a:spAutoFit/>
          </a:bodyPr>
          <a:lstStyle/>
          <a:p>
            <a:pPr lvl="0">
              <a:spcBef>
                <a:spcPts val="600"/>
              </a:spcBef>
            </a:pPr>
            <a:r>
              <a:rPr lang="en-US" b="1" dirty="0" smtClean="0">
                <a:solidFill>
                  <a:srgbClr val="FFCC00"/>
                </a:solidFill>
                <a:latin typeface="Hind" panose="020B0604020202020204" charset="0"/>
                <a:cs typeface="Hind" panose="020B0604020202020204" charset="0"/>
              </a:rPr>
              <a:t>USE SCOPED DIRECTORY ACCESS</a:t>
            </a:r>
            <a:endParaRPr lang="en-US" b="1" dirty="0">
              <a:solidFill>
                <a:srgbClr val="FFCC00"/>
              </a:solidFill>
              <a:latin typeface="Hind" panose="020B0604020202020204" charset="0"/>
              <a:cs typeface="Hind" panose="020B0604020202020204" charset="0"/>
            </a:endParaRPr>
          </a:p>
        </p:txBody>
      </p:sp>
    </p:spTree>
    <p:extLst>
      <p:ext uri="{BB962C8B-B14F-4D97-AF65-F5344CB8AC3E}">
        <p14:creationId xmlns:p14="http://schemas.microsoft.com/office/powerpoint/2010/main" val="774200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6"/>
          <p:cNvSpPr txBox="1">
            <a:spLocks noGrp="1"/>
          </p:cNvSpPr>
          <p:nvPr>
            <p:ph type="title"/>
          </p:nvPr>
        </p:nvSpPr>
        <p:spPr>
          <a:xfrm>
            <a:off x="387444" y="368257"/>
            <a:ext cx="5972100" cy="636000"/>
          </a:xfrm>
          <a:prstGeom prst="rect">
            <a:avLst/>
          </a:prstGeom>
        </p:spPr>
        <p:txBody>
          <a:bodyPr spcFirstLastPara="1" wrap="square" lIns="91425" tIns="91425" rIns="91425" bIns="91425" anchor="b" anchorCtr="0">
            <a:noAutofit/>
          </a:bodyPr>
          <a:lstStyle/>
          <a:p>
            <a:r>
              <a:rPr lang="en-US" dirty="0" smtClean="0"/>
              <a:t>Store data safely</a:t>
            </a:r>
            <a:br>
              <a:rPr lang="en-US" dirty="0" smtClean="0"/>
            </a:br>
            <a:r>
              <a:rPr lang="en-US" sz="1400" dirty="0" smtClean="0">
                <a:solidFill>
                  <a:srgbClr val="FF0000"/>
                </a:solidFill>
              </a:rPr>
              <a:t>Use external storage cautiously</a:t>
            </a:r>
            <a:endParaRPr lang="en-US" sz="1400" dirty="0">
              <a:solidFill>
                <a:srgbClr val="FF0000"/>
              </a:solidFill>
            </a:endParaRPr>
          </a:p>
        </p:txBody>
      </p:sp>
      <p:sp>
        <p:nvSpPr>
          <p:cNvPr id="205" name="Google Shape;205;p16"/>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
        <p:nvSpPr>
          <p:cNvPr id="3" name="Rectangle 2"/>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299896" y="1425384"/>
            <a:ext cx="65" cy="159026"/>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200" b="0" i="0" u="none" strike="noStrike" cap="none" normalizeH="0" baseline="0" dirty="0" smtClean="0">
              <a:ln>
                <a:noFill/>
              </a:ln>
              <a:solidFill>
                <a:schemeClr val="tx1"/>
              </a:solidFill>
              <a:effectLst/>
              <a:latin typeface="Arial" panose="020B0604020202020204" pitchFamily="34" charset="0"/>
              <a:cs typeface="Hind" panose="020B0604020202020204" charset="0"/>
            </a:endParaRPr>
          </a:p>
        </p:txBody>
      </p:sp>
      <p:sp>
        <p:nvSpPr>
          <p:cNvPr id="11" name="Google Shape;202;p16"/>
          <p:cNvSpPr txBox="1">
            <a:spLocks noGrp="1"/>
          </p:cNvSpPr>
          <p:nvPr>
            <p:ph type="body" idx="2"/>
          </p:nvPr>
        </p:nvSpPr>
        <p:spPr>
          <a:xfrm>
            <a:off x="2665378" y="931934"/>
            <a:ext cx="2470670" cy="405181"/>
          </a:xfrm>
          <a:prstGeom prst="rect">
            <a:avLst/>
          </a:prstGeom>
        </p:spPr>
        <p:txBody>
          <a:bodyPr spcFirstLastPara="1" wrap="square" lIns="91425" tIns="91425" rIns="91425" bIns="91425" anchor="t" anchorCtr="0">
            <a:noAutofit/>
          </a:bodyPr>
          <a:lstStyle/>
          <a:p>
            <a:pPr marL="0" lvl="0" indent="0">
              <a:buNone/>
            </a:pPr>
            <a:r>
              <a:rPr lang="en-US" sz="1200" dirty="0" smtClean="0">
                <a:solidFill>
                  <a:schemeClr val="bg1"/>
                </a:solidFill>
                <a:latin typeface="inherit"/>
              </a:rPr>
              <a:t>Thêm vào Manifest như sau:</a:t>
            </a:r>
            <a:endParaRPr sz="1200" b="1" i="1" dirty="0">
              <a:solidFill>
                <a:srgbClr val="00B0F0"/>
              </a:solidFill>
              <a:latin typeface="inherit"/>
            </a:endParaRPr>
          </a:p>
        </p:txBody>
      </p:sp>
      <p:sp>
        <p:nvSpPr>
          <p:cNvPr id="4" name="Rectangle 1"/>
          <p:cNvSpPr>
            <a:spLocks noChangeArrowheads="1"/>
          </p:cNvSpPr>
          <p:nvPr/>
        </p:nvSpPr>
        <p:spPr bwMode="auto">
          <a:xfrm>
            <a:off x="0" y="149086"/>
            <a:ext cx="65" cy="159026"/>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200" b="0" i="0" u="none" strike="noStrike" cap="none" normalizeH="0" baseline="0" dirty="0" smtClean="0">
              <a:ln>
                <a:noFill/>
              </a:ln>
              <a:solidFill>
                <a:schemeClr val="tx1"/>
              </a:solidFill>
              <a:effectLst/>
              <a:latin typeface="Arial" panose="020B0604020202020204" pitchFamily="34" charset="0"/>
              <a:cs typeface="Hind" panose="020B0604020202020204" charset="0"/>
            </a:endParaRPr>
          </a:p>
        </p:txBody>
      </p:sp>
      <p:sp>
        <p:nvSpPr>
          <p:cNvPr id="6" name="Rectangle 1"/>
          <p:cNvSpPr>
            <a:spLocks noChangeArrowheads="1"/>
          </p:cNvSpPr>
          <p:nvPr/>
        </p:nvSpPr>
        <p:spPr bwMode="auto">
          <a:xfrm>
            <a:off x="0" y="28544"/>
            <a:ext cx="65" cy="400110"/>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800" b="0" i="0" u="none" strike="noStrike" cap="none" normalizeH="0" baseline="0" dirty="0" smtClean="0">
                <a:ln>
                  <a:noFill/>
                </a:ln>
                <a:solidFill>
                  <a:schemeClr val="tx1"/>
                </a:solidFill>
                <a:effectLst/>
              </a:rPr>
              <a:t/>
            </a:r>
            <a:br>
              <a:rPr kumimoji="0" lang="vi-VN" altLang="en-US" sz="800" b="0" i="0" u="none" strike="noStrike" cap="none" normalizeH="0" baseline="0" dirty="0" smtClean="0">
                <a:ln>
                  <a:noFill/>
                </a:ln>
                <a:solidFill>
                  <a:schemeClr val="tx1"/>
                </a:solidFill>
                <a:effectLst/>
              </a:rPr>
            </a:br>
            <a:endParaRPr kumimoji="0" lang="vi-V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1"/>
          <p:cNvSpPr>
            <a:spLocks noChangeArrowheads="1"/>
          </p:cNvSpPr>
          <p:nvPr/>
        </p:nvSpPr>
        <p:spPr bwMode="auto">
          <a:xfrm>
            <a:off x="0" y="-72553"/>
            <a:ext cx="65" cy="6023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14245" rIns="0" bIns="10791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13"/>
          <p:cNvSpPr/>
          <p:nvPr/>
        </p:nvSpPr>
        <p:spPr>
          <a:xfrm>
            <a:off x="6142800" y="598686"/>
            <a:ext cx="3151448" cy="307777"/>
          </a:xfrm>
          <a:prstGeom prst="rect">
            <a:avLst/>
          </a:prstGeom>
        </p:spPr>
        <p:txBody>
          <a:bodyPr wrap="square">
            <a:spAutoFit/>
          </a:bodyPr>
          <a:lstStyle/>
          <a:p>
            <a:pPr lvl="0">
              <a:spcBef>
                <a:spcPts val="600"/>
              </a:spcBef>
            </a:pPr>
            <a:r>
              <a:rPr lang="en-US" b="1" dirty="0" smtClean="0">
                <a:solidFill>
                  <a:srgbClr val="FFCC00"/>
                </a:solidFill>
                <a:latin typeface="Hind" panose="020B0604020202020204" charset="0"/>
                <a:cs typeface="Hind" panose="020B0604020202020204" charset="0"/>
              </a:rPr>
              <a:t>CHECK VALIDITY OF DATA</a:t>
            </a:r>
            <a:endParaRPr lang="en-US" b="1" dirty="0">
              <a:solidFill>
                <a:srgbClr val="FFCC00"/>
              </a:solidFill>
              <a:latin typeface="Hind" panose="020B0604020202020204" charset="0"/>
              <a:cs typeface="Hind" panose="020B0604020202020204" charset="0"/>
            </a:endParaRPr>
          </a:p>
        </p:txBody>
      </p:sp>
      <p:sp>
        <p:nvSpPr>
          <p:cNvPr id="5" name="Rectangle 1"/>
          <p:cNvSpPr>
            <a:spLocks noChangeArrowheads="1"/>
          </p:cNvSpPr>
          <p:nvPr/>
        </p:nvSpPr>
        <p:spPr bwMode="auto">
          <a:xfrm>
            <a:off x="2665378" y="1337115"/>
            <a:ext cx="5433593" cy="1538883"/>
          </a:xfrm>
          <a:prstGeom prst="rect">
            <a:avLst/>
          </a:prstGeom>
          <a:solidFill>
            <a:schemeClr val="accent2"/>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B78E7"/>
                </a:solidFill>
                <a:effectLst/>
                <a:latin typeface="Roboto Mono"/>
              </a:rPr>
              <a:t>&lt;manifest</a:t>
            </a:r>
            <a:r>
              <a:rPr kumimoji="0" lang="en-US" altLang="en-US" sz="1000" b="0" i="0" u="none" strike="noStrike" cap="none" normalizeH="0" baseline="0" dirty="0" smtClean="0">
                <a:ln>
                  <a:noFill/>
                </a:ln>
                <a:solidFill>
                  <a:srgbClr val="37474F"/>
                </a:solidFill>
                <a:effectLst/>
                <a:latin typeface="Roboto Mono"/>
              </a:rPr>
              <a:t> ... </a:t>
            </a:r>
            <a:r>
              <a:rPr kumimoji="0" lang="en-US" altLang="en-US" sz="1000" b="0" i="0" u="none" strike="noStrike" cap="none" normalizeH="0" baseline="0" dirty="0" smtClean="0">
                <a:ln>
                  <a:noFill/>
                </a:ln>
                <a:solidFill>
                  <a:srgbClr val="3B78E7"/>
                </a:solidFill>
                <a:effectLst/>
                <a:latin typeface="Roboto Mono"/>
              </a:rPr>
              <a:t>&gt;</a:t>
            </a:r>
            <a:r>
              <a:rPr kumimoji="0" lang="en-US" altLang="en-US" sz="1000" b="0" i="0" u="none" strike="noStrike" cap="none" normalizeH="0" baseline="0" dirty="0" smtClean="0">
                <a:ln>
                  <a:noFill/>
                </a:ln>
                <a:solidFill>
                  <a:srgbClr val="37474F"/>
                </a:solidFill>
                <a:effectLst/>
                <a:latin typeface="Roboto Mono"/>
              </a:rPr>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D81B60"/>
                </a:solidFill>
                <a:effectLst/>
                <a:latin typeface="Roboto Mono"/>
              </a:rPr>
              <a:t>&lt;!-- Apps on devices running Android 4.4 (API level 19) or higher cannot</a:t>
            </a:r>
            <a:br>
              <a:rPr kumimoji="0" lang="en-US" altLang="en-US" sz="1000" b="0" i="0" u="none" strike="noStrike" cap="none" normalizeH="0" baseline="0" dirty="0" smtClean="0">
                <a:ln>
                  <a:noFill/>
                </a:ln>
                <a:solidFill>
                  <a:srgbClr val="D81B60"/>
                </a:solidFill>
                <a:effectLst/>
                <a:latin typeface="Roboto Mono"/>
              </a:rPr>
            </a:br>
            <a:r>
              <a:rPr kumimoji="0" lang="en-US" altLang="en-US" sz="1000" b="0" i="0" u="none" strike="noStrike" cap="none" normalizeH="0" baseline="0" dirty="0" smtClean="0">
                <a:ln>
                  <a:noFill/>
                </a:ln>
                <a:solidFill>
                  <a:srgbClr val="D81B60"/>
                </a:solidFill>
                <a:effectLst/>
                <a:latin typeface="Roboto Mono"/>
              </a:rPr>
              <a:t>         access external storage outside their own "sandboxed" directory, so</a:t>
            </a:r>
            <a:br>
              <a:rPr kumimoji="0" lang="en-US" altLang="en-US" sz="1000" b="0" i="0" u="none" strike="noStrike" cap="none" normalizeH="0" baseline="0" dirty="0" smtClean="0">
                <a:ln>
                  <a:noFill/>
                </a:ln>
                <a:solidFill>
                  <a:srgbClr val="D81B60"/>
                </a:solidFill>
                <a:effectLst/>
                <a:latin typeface="Roboto Mono"/>
              </a:rPr>
            </a:br>
            <a:r>
              <a:rPr kumimoji="0" lang="en-US" altLang="en-US" sz="1000" b="0" i="0" u="none" strike="noStrike" cap="none" normalizeH="0" baseline="0" dirty="0" smtClean="0">
                <a:ln>
                  <a:noFill/>
                </a:ln>
                <a:solidFill>
                  <a:srgbClr val="D81B60"/>
                </a:solidFill>
                <a:effectLst/>
                <a:latin typeface="Roboto Mono"/>
              </a:rPr>
              <a:t>         the READ_EXTERNAL_STORAGE (and WRITE_EXTERNAL_STORAGE) permissions</a:t>
            </a:r>
            <a:br>
              <a:rPr kumimoji="0" lang="en-US" altLang="en-US" sz="1000" b="0" i="0" u="none" strike="noStrike" cap="none" normalizeH="0" baseline="0" dirty="0" smtClean="0">
                <a:ln>
                  <a:noFill/>
                </a:ln>
                <a:solidFill>
                  <a:srgbClr val="D81B60"/>
                </a:solidFill>
                <a:effectLst/>
                <a:latin typeface="Roboto Mono"/>
              </a:rPr>
            </a:br>
            <a:r>
              <a:rPr kumimoji="0" lang="en-US" altLang="en-US" sz="1000" b="0" i="0" u="none" strike="noStrike" cap="none" normalizeH="0" baseline="0" dirty="0" smtClean="0">
                <a:ln>
                  <a:noFill/>
                </a:ln>
                <a:solidFill>
                  <a:srgbClr val="D81B60"/>
                </a:solidFill>
                <a:effectLst/>
                <a:latin typeface="Roboto Mono"/>
              </a:rPr>
              <a:t>         aren't necessary. --&gt;</a:t>
            </a:r>
            <a:r>
              <a:rPr kumimoji="0" lang="en-US" altLang="en-US" sz="1000" b="0" i="0" u="none" strike="noStrike" cap="none" normalizeH="0" baseline="0" dirty="0" smtClean="0">
                <a:ln>
                  <a:noFill/>
                </a:ln>
                <a:solidFill>
                  <a:srgbClr val="37474F"/>
                </a:solidFill>
                <a:effectLst/>
                <a:latin typeface="Roboto Mono"/>
              </a:rPr>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3B78E7"/>
                </a:solidFill>
                <a:effectLst/>
                <a:latin typeface="Roboto Mono"/>
              </a:rPr>
              <a:t>&lt;uses-permission</a:t>
            </a:r>
            <a:r>
              <a:rPr kumimoji="0" lang="en-US" altLang="en-US" sz="1000" b="0" i="0" u="none" strike="noStrike" cap="none" normalizeH="0" baseline="0" dirty="0" smtClean="0">
                <a:ln>
                  <a:noFill/>
                </a:ln>
                <a:solidFill>
                  <a:srgbClr val="37474F"/>
                </a:solidFill>
                <a:effectLst/>
                <a:latin typeface="Roboto Mono"/>
              </a:rPr>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9C27B0"/>
                </a:solidFill>
                <a:effectLst/>
                <a:latin typeface="Roboto Mono"/>
              </a:rPr>
              <a:t>android:name</a:t>
            </a:r>
            <a:r>
              <a:rPr kumimoji="0" lang="en-US" altLang="en-US" sz="1000" b="0" i="0" u="none" strike="noStrike" cap="none" normalizeH="0" baseline="0" dirty="0" smtClean="0">
                <a:ln>
                  <a:noFill/>
                </a:ln>
                <a:solidFill>
                  <a:srgbClr val="37474F"/>
                </a:solidFill>
                <a:effectLst/>
                <a:latin typeface="Roboto Mono"/>
              </a:rPr>
              <a:t>=</a:t>
            </a:r>
            <a:r>
              <a:rPr kumimoji="0" lang="en-US" altLang="en-US" sz="1000" b="0" i="0" u="none" strike="noStrike" cap="none" normalizeH="0" baseline="0" dirty="0" smtClean="0">
                <a:ln>
                  <a:noFill/>
                </a:ln>
                <a:solidFill>
                  <a:srgbClr val="0D904F"/>
                </a:solidFill>
                <a:effectLst/>
                <a:latin typeface="Roboto Mono"/>
              </a:rPr>
              <a:t>"android.permission.READ_EXTERNAL_STORAGE"</a:t>
            </a:r>
            <a:r>
              <a:rPr kumimoji="0" lang="en-US" altLang="en-US" sz="1000" b="0" i="0" u="none" strike="noStrike" cap="none" normalizeH="0" baseline="0" dirty="0" smtClean="0">
                <a:ln>
                  <a:noFill/>
                </a:ln>
                <a:solidFill>
                  <a:srgbClr val="37474F"/>
                </a:solidFill>
                <a:effectLst/>
                <a:latin typeface="Roboto Mono"/>
              </a:rPr>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9C27B0"/>
                </a:solidFill>
                <a:effectLst/>
                <a:latin typeface="Roboto Mono"/>
              </a:rPr>
              <a:t>android:maxSdkVersion</a:t>
            </a:r>
            <a:r>
              <a:rPr kumimoji="0" lang="en-US" altLang="en-US" sz="1000" b="0" i="0" u="none" strike="noStrike" cap="none" normalizeH="0" baseline="0" dirty="0" smtClean="0">
                <a:ln>
                  <a:noFill/>
                </a:ln>
                <a:solidFill>
                  <a:srgbClr val="37474F"/>
                </a:solidFill>
                <a:effectLst/>
                <a:latin typeface="Roboto Mono"/>
              </a:rPr>
              <a:t>=</a:t>
            </a:r>
            <a:r>
              <a:rPr kumimoji="0" lang="en-US" altLang="en-US" sz="1000" b="0" i="0" u="none" strike="noStrike" cap="none" normalizeH="0" baseline="0" dirty="0" smtClean="0">
                <a:ln>
                  <a:noFill/>
                </a:ln>
                <a:solidFill>
                  <a:srgbClr val="0D904F"/>
                </a:solidFill>
                <a:effectLst/>
                <a:latin typeface="Roboto Mono"/>
              </a:rPr>
              <a:t>"18"</a:t>
            </a: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3B78E7"/>
                </a:solidFill>
                <a:effectLst/>
                <a:latin typeface="Roboto Mono"/>
              </a:rPr>
              <a:t>/&gt;</a:t>
            </a:r>
            <a:r>
              <a:rPr kumimoji="0" lang="en-US" altLang="en-US" sz="1000" b="0" i="0" u="none" strike="noStrike" cap="none" normalizeH="0" baseline="0" dirty="0" smtClean="0">
                <a:ln>
                  <a:noFill/>
                </a:ln>
                <a:solidFill>
                  <a:srgbClr val="37474F"/>
                </a:solidFill>
                <a:effectLst/>
                <a:latin typeface="Roboto Mono"/>
              </a:rPr>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B78E7"/>
                </a:solidFill>
                <a:effectLst/>
                <a:latin typeface="Roboto Mono"/>
              </a:rPr>
              <a:t>&lt;/manifest&gt;</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Google Shape;202;p16"/>
          <p:cNvSpPr txBox="1">
            <a:spLocks noGrp="1"/>
          </p:cNvSpPr>
          <p:nvPr>
            <p:ph type="body" idx="2"/>
          </p:nvPr>
        </p:nvSpPr>
        <p:spPr>
          <a:xfrm>
            <a:off x="259718" y="1657297"/>
            <a:ext cx="2100862" cy="405181"/>
          </a:xfrm>
          <a:prstGeom prst="rect">
            <a:avLst/>
          </a:prstGeom>
        </p:spPr>
        <p:txBody>
          <a:bodyPr spcFirstLastPara="1" wrap="square" lIns="91425" tIns="91425" rIns="91425" bIns="91425" anchor="t" anchorCtr="0">
            <a:noAutofit/>
          </a:bodyPr>
          <a:lstStyle/>
          <a:p>
            <a:pPr marL="0" lvl="0" indent="0">
              <a:buNone/>
            </a:pPr>
            <a:r>
              <a:rPr lang="en-US" sz="1200" dirty="0" smtClean="0">
                <a:solidFill>
                  <a:schemeClr val="bg1"/>
                </a:solidFill>
                <a:latin typeface="inherit"/>
              </a:rPr>
              <a:t>Đảm bảo rằng dữ liệu của bạn không bị thay đổi hoặc bị lỗi khi sử dụng dữ liệu từ bộ nhớ external</a:t>
            </a:r>
            <a:endParaRPr sz="1200" b="1" i="1" dirty="0">
              <a:solidFill>
                <a:srgbClr val="00B0F0"/>
              </a:solidFill>
              <a:latin typeface="inherit"/>
            </a:endParaRPr>
          </a:p>
        </p:txBody>
      </p:sp>
    </p:spTree>
    <p:extLst>
      <p:ext uri="{BB962C8B-B14F-4D97-AF65-F5344CB8AC3E}">
        <p14:creationId xmlns:p14="http://schemas.microsoft.com/office/powerpoint/2010/main" val="14753152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6"/>
          <p:cNvSpPr txBox="1">
            <a:spLocks noGrp="1"/>
          </p:cNvSpPr>
          <p:nvPr>
            <p:ph type="title"/>
          </p:nvPr>
        </p:nvSpPr>
        <p:spPr>
          <a:xfrm>
            <a:off x="387444" y="368257"/>
            <a:ext cx="5972100" cy="636000"/>
          </a:xfrm>
          <a:prstGeom prst="rect">
            <a:avLst/>
          </a:prstGeom>
        </p:spPr>
        <p:txBody>
          <a:bodyPr spcFirstLastPara="1" wrap="square" lIns="91425" tIns="91425" rIns="91425" bIns="91425" anchor="b" anchorCtr="0">
            <a:noAutofit/>
          </a:bodyPr>
          <a:lstStyle/>
          <a:p>
            <a:r>
              <a:rPr lang="en-US" dirty="0" smtClean="0"/>
              <a:t>Store data safely</a:t>
            </a:r>
            <a:br>
              <a:rPr lang="en-US" dirty="0" smtClean="0"/>
            </a:br>
            <a:r>
              <a:rPr lang="en-US" sz="1400" dirty="0" smtClean="0">
                <a:solidFill>
                  <a:srgbClr val="FF0000"/>
                </a:solidFill>
              </a:rPr>
              <a:t>Use external storage cautiously</a:t>
            </a:r>
            <a:endParaRPr lang="en-US" sz="1400" dirty="0">
              <a:solidFill>
                <a:srgbClr val="FF0000"/>
              </a:solidFill>
            </a:endParaRPr>
          </a:p>
        </p:txBody>
      </p:sp>
      <p:sp>
        <p:nvSpPr>
          <p:cNvPr id="205" name="Google Shape;205;p16"/>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
        <p:nvSpPr>
          <p:cNvPr id="3" name="Rectangle 2"/>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299896" y="1425384"/>
            <a:ext cx="65" cy="159026"/>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200" b="0" i="0" u="none" strike="noStrike" cap="none" normalizeH="0" baseline="0" dirty="0" smtClean="0">
              <a:ln>
                <a:noFill/>
              </a:ln>
              <a:solidFill>
                <a:schemeClr val="tx1"/>
              </a:solidFill>
              <a:effectLst/>
              <a:latin typeface="Arial" panose="020B0604020202020204" pitchFamily="34" charset="0"/>
              <a:cs typeface="Hind" panose="020B0604020202020204" charset="0"/>
            </a:endParaRPr>
          </a:p>
        </p:txBody>
      </p:sp>
      <p:sp>
        <p:nvSpPr>
          <p:cNvPr id="11" name="Google Shape;202;p16"/>
          <p:cNvSpPr txBox="1">
            <a:spLocks noGrp="1"/>
          </p:cNvSpPr>
          <p:nvPr>
            <p:ph type="body" idx="2"/>
          </p:nvPr>
        </p:nvSpPr>
        <p:spPr>
          <a:xfrm>
            <a:off x="2665378" y="931934"/>
            <a:ext cx="2470670" cy="405181"/>
          </a:xfrm>
          <a:prstGeom prst="rect">
            <a:avLst/>
          </a:prstGeom>
        </p:spPr>
        <p:txBody>
          <a:bodyPr spcFirstLastPara="1" wrap="square" lIns="91425" tIns="91425" rIns="91425" bIns="91425" anchor="t" anchorCtr="0">
            <a:noAutofit/>
          </a:bodyPr>
          <a:lstStyle/>
          <a:p>
            <a:pPr marL="0" lvl="0" indent="0">
              <a:buNone/>
            </a:pPr>
            <a:r>
              <a:rPr lang="en-US" sz="1200" dirty="0" smtClean="0">
                <a:solidFill>
                  <a:schemeClr val="bg1"/>
                </a:solidFill>
                <a:latin typeface="inherit"/>
              </a:rPr>
              <a:t>Ở MyFileValidityChecker:</a:t>
            </a:r>
            <a:endParaRPr sz="1200" b="1" i="1" dirty="0">
              <a:solidFill>
                <a:srgbClr val="00B0F0"/>
              </a:solidFill>
              <a:latin typeface="inherit"/>
            </a:endParaRPr>
          </a:p>
        </p:txBody>
      </p:sp>
      <p:sp>
        <p:nvSpPr>
          <p:cNvPr id="4" name="Rectangle 1"/>
          <p:cNvSpPr>
            <a:spLocks noChangeArrowheads="1"/>
          </p:cNvSpPr>
          <p:nvPr/>
        </p:nvSpPr>
        <p:spPr bwMode="auto">
          <a:xfrm>
            <a:off x="0" y="149086"/>
            <a:ext cx="65" cy="159026"/>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200" b="0" i="0" u="none" strike="noStrike" cap="none" normalizeH="0" baseline="0" dirty="0" smtClean="0">
              <a:ln>
                <a:noFill/>
              </a:ln>
              <a:solidFill>
                <a:schemeClr val="tx1"/>
              </a:solidFill>
              <a:effectLst/>
              <a:latin typeface="Arial" panose="020B0604020202020204" pitchFamily="34" charset="0"/>
              <a:cs typeface="Hind" panose="020B0604020202020204" charset="0"/>
            </a:endParaRPr>
          </a:p>
        </p:txBody>
      </p:sp>
      <p:sp>
        <p:nvSpPr>
          <p:cNvPr id="6" name="Rectangle 1"/>
          <p:cNvSpPr>
            <a:spLocks noChangeArrowheads="1"/>
          </p:cNvSpPr>
          <p:nvPr/>
        </p:nvSpPr>
        <p:spPr bwMode="auto">
          <a:xfrm>
            <a:off x="0" y="28544"/>
            <a:ext cx="65" cy="400110"/>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800" b="0" i="0" u="none" strike="noStrike" cap="none" normalizeH="0" baseline="0" dirty="0" smtClean="0">
                <a:ln>
                  <a:noFill/>
                </a:ln>
                <a:solidFill>
                  <a:schemeClr val="tx1"/>
                </a:solidFill>
                <a:effectLst/>
              </a:rPr>
              <a:t/>
            </a:r>
            <a:br>
              <a:rPr kumimoji="0" lang="vi-VN" altLang="en-US" sz="800" b="0" i="0" u="none" strike="noStrike" cap="none" normalizeH="0" baseline="0" dirty="0" smtClean="0">
                <a:ln>
                  <a:noFill/>
                </a:ln>
                <a:solidFill>
                  <a:schemeClr val="tx1"/>
                </a:solidFill>
                <a:effectLst/>
              </a:rPr>
            </a:br>
            <a:endParaRPr kumimoji="0" lang="vi-V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1"/>
          <p:cNvSpPr>
            <a:spLocks noChangeArrowheads="1"/>
          </p:cNvSpPr>
          <p:nvPr/>
        </p:nvSpPr>
        <p:spPr bwMode="auto">
          <a:xfrm>
            <a:off x="0" y="-72553"/>
            <a:ext cx="65" cy="6023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14245" rIns="0" bIns="10791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13"/>
          <p:cNvSpPr/>
          <p:nvPr/>
        </p:nvSpPr>
        <p:spPr>
          <a:xfrm>
            <a:off x="6142800" y="598686"/>
            <a:ext cx="3151448" cy="307777"/>
          </a:xfrm>
          <a:prstGeom prst="rect">
            <a:avLst/>
          </a:prstGeom>
        </p:spPr>
        <p:txBody>
          <a:bodyPr wrap="square">
            <a:spAutoFit/>
          </a:bodyPr>
          <a:lstStyle/>
          <a:p>
            <a:pPr lvl="0">
              <a:spcBef>
                <a:spcPts val="600"/>
              </a:spcBef>
            </a:pPr>
            <a:r>
              <a:rPr lang="en-US" b="1" dirty="0" smtClean="0">
                <a:solidFill>
                  <a:srgbClr val="FFCC00"/>
                </a:solidFill>
                <a:latin typeface="Hind" panose="020B0604020202020204" charset="0"/>
                <a:cs typeface="Hind" panose="020B0604020202020204" charset="0"/>
              </a:rPr>
              <a:t>CHECK VALIDITY OF DATA</a:t>
            </a:r>
            <a:endParaRPr lang="en-US" b="1" dirty="0">
              <a:solidFill>
                <a:srgbClr val="FFCC00"/>
              </a:solidFill>
              <a:latin typeface="Hind" panose="020B0604020202020204" charset="0"/>
              <a:cs typeface="Hind" panose="020B0604020202020204" charset="0"/>
            </a:endParaRPr>
          </a:p>
        </p:txBody>
      </p:sp>
      <p:sp>
        <p:nvSpPr>
          <p:cNvPr id="8" name="Rectangle 1"/>
          <p:cNvSpPr>
            <a:spLocks noChangeArrowheads="1"/>
          </p:cNvSpPr>
          <p:nvPr/>
        </p:nvSpPr>
        <p:spPr bwMode="auto">
          <a:xfrm>
            <a:off x="1361872" y="1483310"/>
            <a:ext cx="5069073" cy="3385542"/>
          </a:xfrm>
          <a:prstGeom prst="rect">
            <a:avLst/>
          </a:prstGeom>
          <a:solidFill>
            <a:schemeClr val="accent2"/>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9C27B0"/>
                </a:solidFill>
                <a:effectLst/>
                <a:latin typeface="Roboto Mono"/>
              </a:rPr>
              <a:t>File</a:t>
            </a:r>
            <a:r>
              <a:rPr kumimoji="0" lang="en-US" altLang="en-US" sz="1000" b="0" i="0" u="none" strike="noStrike" cap="none" normalizeH="0" baseline="0" dirty="0" smtClean="0">
                <a:ln>
                  <a:noFill/>
                </a:ln>
                <a:solidFill>
                  <a:srgbClr val="37474F"/>
                </a:solidFill>
                <a:effectLst/>
                <a:latin typeface="Roboto Mono"/>
              </a:rPr>
              <a:t> ringtone = </a:t>
            </a:r>
            <a:r>
              <a:rPr kumimoji="0" lang="en-US" altLang="en-US" sz="1000" b="0" i="0" u="none" strike="noStrike" cap="none" normalizeH="0" baseline="0" dirty="0" smtClean="0">
                <a:ln>
                  <a:noFill/>
                </a:ln>
                <a:solidFill>
                  <a:srgbClr val="3B78E7"/>
                </a:solidFill>
                <a:effectLst/>
                <a:latin typeface="Roboto Mono"/>
              </a:rPr>
              <a:t>new</a:t>
            </a: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9C27B0"/>
                </a:solidFill>
                <a:effectLst/>
                <a:latin typeface="Roboto Mono"/>
              </a:rPr>
              <a:t>File</a:t>
            </a:r>
            <a:r>
              <a:rPr kumimoji="0" lang="en-US" altLang="en-US" sz="1000" b="0" i="0" u="none" strike="noStrike" cap="none" normalizeH="0" baseline="0" dirty="0" smtClean="0">
                <a:ln>
                  <a:noFill/>
                </a:ln>
                <a:solidFill>
                  <a:srgbClr val="37474F"/>
                </a:solidFill>
                <a:effectLst/>
                <a:latin typeface="Roboto Mono"/>
              </a:rPr>
              <a:t>(getExternalFilesDir(DIRECTORY_RINGTONES,</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0D904F"/>
                </a:solidFill>
                <a:effectLst/>
                <a:latin typeface="Roboto Mono"/>
              </a:rPr>
              <a:t>"my_awesome_new_ringtone.m4a"</a:t>
            </a:r>
            <a:r>
              <a:rPr kumimoji="0" lang="en-US" altLang="en-US" sz="1000" b="0" i="0" u="none" strike="noStrike" cap="none" normalizeH="0" baseline="0" dirty="0" smtClean="0">
                <a:ln>
                  <a:noFill/>
                </a:ln>
                <a:solidFill>
                  <a:srgbClr val="37474F"/>
                </a:solidFill>
                <a:effectLst/>
                <a:latin typeface="Roboto Mono"/>
              </a:rPr>
              <a:t>));</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B78E7"/>
                </a:solidFill>
                <a:effectLst/>
                <a:latin typeface="Roboto Mono"/>
              </a:rPr>
              <a:t>if</a:t>
            </a:r>
            <a:r>
              <a:rPr kumimoji="0" lang="en-US" altLang="en-US" sz="1000" b="0" i="0" u="none" strike="noStrike" cap="none" normalizeH="0" baseline="0" dirty="0" smtClean="0">
                <a:ln>
                  <a:noFill/>
                </a:ln>
                <a:solidFill>
                  <a:srgbClr val="37474F"/>
                </a:solidFill>
                <a:effectLst/>
                <a:latin typeface="Roboto Mono"/>
              </a:rPr>
              <a:t> (isExternalStorageEmulated(ringtone))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9C27B0"/>
                </a:solidFill>
                <a:effectLst/>
                <a:latin typeface="Roboto Mono"/>
              </a:rPr>
              <a:t>Logger</a:t>
            </a:r>
            <a:r>
              <a:rPr kumimoji="0" lang="en-US" altLang="en-US" sz="1000" b="0" i="0" u="none" strike="noStrike" cap="none" normalizeH="0" baseline="0" dirty="0" smtClean="0">
                <a:ln>
                  <a:noFill/>
                </a:ln>
                <a:solidFill>
                  <a:srgbClr val="37474F"/>
                </a:solidFill>
                <a:effectLst/>
                <a:latin typeface="Roboto Mono"/>
              </a:rPr>
              <a:t>.e(TAG, </a:t>
            </a:r>
            <a:r>
              <a:rPr kumimoji="0" lang="en-US" altLang="en-US" sz="1000" b="0" i="0" u="none" strike="noStrike" cap="none" normalizeH="0" baseline="0" dirty="0" smtClean="0">
                <a:ln>
                  <a:noFill/>
                </a:ln>
                <a:solidFill>
                  <a:srgbClr val="0D904F"/>
                </a:solidFill>
                <a:effectLst/>
                <a:latin typeface="Roboto Mono"/>
              </a:rPr>
              <a:t>"External storage is not present"</a:t>
            </a:r>
            <a:r>
              <a:rPr kumimoji="0" lang="en-US" altLang="en-US" sz="1000" b="0" i="0" u="none" strike="noStrike" cap="none" normalizeH="0" baseline="0" dirty="0" smtClean="0">
                <a:ln>
                  <a:noFill/>
                </a:ln>
                <a:solidFill>
                  <a:srgbClr val="37474F"/>
                </a:solidFill>
                <a:effectLst/>
                <a:latin typeface="Roboto Mono"/>
              </a:rPr>
              <a:t>);</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3B78E7"/>
                </a:solidFill>
                <a:effectLst/>
                <a:latin typeface="Roboto Mono"/>
              </a:rPr>
              <a:t>else</a:t>
            </a: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3B78E7"/>
                </a:solidFill>
                <a:effectLst/>
                <a:latin typeface="Roboto Mono"/>
              </a:rPr>
              <a:t>if</a:t>
            </a:r>
            <a:r>
              <a:rPr kumimoji="0" lang="en-US" altLang="en-US" sz="1000" b="0" i="0" u="none" strike="noStrike" cap="none" normalizeH="0" baseline="0" dirty="0" smtClean="0">
                <a:ln>
                  <a:noFill/>
                </a:ln>
                <a:solidFill>
                  <a:srgbClr val="37474F"/>
                </a:solidFill>
                <a:effectLst/>
                <a:latin typeface="Roboto Mono"/>
              </a:rPr>
              <a:t> (getExternalStorageState(ringtone) == MEDIA_REMOVED</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 MEDIA_UNMOUNTED | MEDIA_BAD_REMOVAL | MEDIA_UNMOUNTABLE)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9C27B0"/>
                </a:solidFill>
                <a:effectLst/>
                <a:latin typeface="Roboto Mono"/>
              </a:rPr>
              <a:t>Logger</a:t>
            </a:r>
            <a:r>
              <a:rPr kumimoji="0" lang="en-US" altLang="en-US" sz="1000" b="0" i="0" u="none" strike="noStrike" cap="none" normalizeH="0" baseline="0" dirty="0" smtClean="0">
                <a:ln>
                  <a:noFill/>
                </a:ln>
                <a:solidFill>
                  <a:srgbClr val="37474F"/>
                </a:solidFill>
                <a:effectLst/>
                <a:latin typeface="Roboto Mono"/>
              </a:rPr>
              <a:t>.e(TAG, </a:t>
            </a:r>
            <a:r>
              <a:rPr kumimoji="0" lang="en-US" altLang="en-US" sz="1000" b="0" i="0" u="none" strike="noStrike" cap="none" normalizeH="0" baseline="0" dirty="0" smtClean="0">
                <a:ln>
                  <a:noFill/>
                </a:ln>
                <a:solidFill>
                  <a:srgbClr val="0D904F"/>
                </a:solidFill>
                <a:effectLst/>
                <a:latin typeface="Roboto Mono"/>
              </a:rPr>
              <a:t>"External storage is not available"</a:t>
            </a:r>
            <a:r>
              <a:rPr kumimoji="0" lang="en-US" altLang="en-US" sz="1000" b="0" i="0" u="none" strike="noStrike" cap="none" normalizeH="0" baseline="0" dirty="0" smtClean="0">
                <a:ln>
                  <a:noFill/>
                </a:ln>
                <a:solidFill>
                  <a:srgbClr val="37474F"/>
                </a:solidFill>
                <a:effectLst/>
                <a:latin typeface="Roboto Mono"/>
              </a:rPr>
              <a:t>);</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3B78E7"/>
                </a:solidFill>
                <a:effectLst/>
                <a:latin typeface="Roboto Mono"/>
              </a:rPr>
              <a:t>else</a:t>
            </a:r>
            <a:r>
              <a:rPr kumimoji="0" lang="en-US" altLang="en-US" sz="1000" b="0" i="0" u="none" strike="noStrike" cap="none" normalizeH="0" baseline="0" dirty="0" smtClean="0">
                <a:ln>
                  <a:noFill/>
                </a:ln>
                <a:solidFill>
                  <a:srgbClr val="37474F"/>
                </a:solidFill>
                <a:effectLst/>
                <a:latin typeface="Roboto Mono"/>
              </a:rPr>
              <a:t>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9C27B0"/>
                </a:solidFill>
                <a:effectLst/>
                <a:latin typeface="Roboto Mono"/>
              </a:rPr>
              <a:t>FileInputStream</a:t>
            </a:r>
            <a:r>
              <a:rPr kumimoji="0" lang="en-US" altLang="en-US" sz="1000" b="0" i="0" u="none" strike="noStrike" cap="none" normalizeH="0" baseline="0" dirty="0" smtClean="0">
                <a:ln>
                  <a:noFill/>
                </a:ln>
                <a:solidFill>
                  <a:srgbClr val="37474F"/>
                </a:solidFill>
                <a:effectLst/>
                <a:latin typeface="Roboto Mono"/>
              </a:rPr>
              <a:t> fis = </a:t>
            </a:r>
            <a:r>
              <a:rPr kumimoji="0" lang="en-US" altLang="en-US" sz="1000" b="0" i="0" u="none" strike="noStrike" cap="none" normalizeH="0" baseline="0" dirty="0" smtClean="0">
                <a:ln>
                  <a:noFill/>
                </a:ln>
                <a:solidFill>
                  <a:srgbClr val="3B78E7"/>
                </a:solidFill>
                <a:effectLst/>
                <a:latin typeface="Roboto Mono"/>
              </a:rPr>
              <a:t>new</a:t>
            </a: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9C27B0"/>
                </a:solidFill>
                <a:effectLst/>
                <a:latin typeface="Roboto Mono"/>
              </a:rPr>
              <a:t>FileInputStream</a:t>
            </a:r>
            <a:r>
              <a:rPr kumimoji="0" lang="en-US" altLang="en-US" sz="1000" b="0" i="0" u="none" strike="noStrike" cap="none" normalizeH="0" baseline="0" dirty="0" smtClean="0">
                <a:ln>
                  <a:noFill/>
                </a:ln>
                <a:solidFill>
                  <a:srgbClr val="37474F"/>
                </a:solidFill>
                <a:effectLst/>
                <a:latin typeface="Roboto Mono"/>
              </a:rPr>
              <a:t>(ringtone);</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D81B60"/>
                </a:solidFill>
                <a:effectLst/>
                <a:latin typeface="Roboto Mono"/>
              </a:rPr>
              <a:t>// available() determines the approximate number of bytes that</a:t>
            </a:r>
            <a:r>
              <a:rPr kumimoji="0" lang="en-US" altLang="en-US" sz="1000" b="0" i="0" u="none" strike="noStrike" cap="none" normalizeH="0" baseline="0" dirty="0" smtClean="0">
                <a:ln>
                  <a:noFill/>
                </a:ln>
                <a:solidFill>
                  <a:srgbClr val="37474F"/>
                </a:solidFill>
                <a:effectLst/>
                <a:latin typeface="Roboto Mono"/>
              </a:rPr>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D81B60"/>
                </a:solidFill>
                <a:effectLst/>
                <a:latin typeface="Roboto Mono"/>
              </a:rPr>
              <a:t>// can be read without blocking.</a:t>
            </a:r>
            <a:r>
              <a:rPr kumimoji="0" lang="en-US" altLang="en-US" sz="1000" b="0" i="0" u="none" strike="noStrike" cap="none" normalizeH="0" baseline="0" dirty="0" smtClean="0">
                <a:ln>
                  <a:noFill/>
                </a:ln>
                <a:solidFill>
                  <a:srgbClr val="37474F"/>
                </a:solidFill>
                <a:effectLst/>
                <a:latin typeface="Roboto Mono"/>
              </a:rPr>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3B78E7"/>
                </a:solidFill>
                <a:effectLst/>
                <a:latin typeface="Roboto Mono"/>
              </a:rPr>
              <a:t>int</a:t>
            </a:r>
            <a:r>
              <a:rPr kumimoji="0" lang="en-US" altLang="en-US" sz="1000" b="0" i="0" u="none" strike="noStrike" cap="none" normalizeH="0" baseline="0" dirty="0" smtClean="0">
                <a:ln>
                  <a:noFill/>
                </a:ln>
                <a:solidFill>
                  <a:srgbClr val="37474F"/>
                </a:solidFill>
                <a:effectLst/>
                <a:latin typeface="Roboto Mono"/>
              </a:rPr>
              <a:t> bytesAvailable = fis.available();</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9C27B0"/>
                </a:solidFill>
                <a:effectLst/>
                <a:latin typeface="Roboto Mono"/>
              </a:rPr>
              <a:t>StringBuilder</a:t>
            </a:r>
            <a:r>
              <a:rPr kumimoji="0" lang="en-US" altLang="en-US" sz="1000" b="0" i="0" u="none" strike="noStrike" cap="none" normalizeH="0" baseline="0" dirty="0" smtClean="0">
                <a:ln>
                  <a:noFill/>
                </a:ln>
                <a:solidFill>
                  <a:srgbClr val="37474F"/>
                </a:solidFill>
                <a:effectLst/>
                <a:latin typeface="Roboto Mono"/>
              </a:rPr>
              <a:t> fileContents = </a:t>
            </a:r>
            <a:r>
              <a:rPr kumimoji="0" lang="en-US" altLang="en-US" sz="1000" b="0" i="0" u="none" strike="noStrike" cap="none" normalizeH="0" baseline="0" dirty="0" smtClean="0">
                <a:ln>
                  <a:noFill/>
                </a:ln>
                <a:solidFill>
                  <a:srgbClr val="3B78E7"/>
                </a:solidFill>
                <a:effectLst/>
                <a:latin typeface="Roboto Mono"/>
              </a:rPr>
              <a:t>new</a:t>
            </a: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9C27B0"/>
                </a:solidFill>
                <a:effectLst/>
                <a:latin typeface="Roboto Mono"/>
              </a:rPr>
              <a:t>StringBuilder</a:t>
            </a:r>
            <a:r>
              <a:rPr kumimoji="0" lang="en-US" altLang="en-US" sz="1000" b="0" i="0" u="none" strike="noStrike" cap="none" normalizeH="0" baseline="0" dirty="0" smtClean="0">
                <a:ln>
                  <a:noFill/>
                </a:ln>
                <a:solidFill>
                  <a:srgbClr val="37474F"/>
                </a:solidFill>
                <a:effectLst/>
                <a:latin typeface="Roboto Mono"/>
              </a:rPr>
              <a:t>(bytesAvailable);</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3B78E7"/>
                </a:solidFill>
                <a:effectLst/>
                <a:latin typeface="Roboto Mono"/>
              </a:rPr>
              <a:t>byte</a:t>
            </a:r>
            <a:r>
              <a:rPr kumimoji="0" lang="en-US" altLang="en-US" sz="1000" b="0" i="0" u="none" strike="noStrike" cap="none" normalizeH="0" baseline="0" dirty="0" smtClean="0">
                <a:ln>
                  <a:noFill/>
                </a:ln>
                <a:solidFill>
                  <a:srgbClr val="37474F"/>
                </a:solidFill>
                <a:effectLst/>
                <a:latin typeface="Roboto Mono"/>
              </a:rPr>
              <a:t>[] fileBuffer = </a:t>
            </a:r>
            <a:r>
              <a:rPr kumimoji="0" lang="en-US" altLang="en-US" sz="1000" b="0" i="0" u="none" strike="noStrike" cap="none" normalizeH="0" baseline="0" dirty="0" smtClean="0">
                <a:ln>
                  <a:noFill/>
                </a:ln>
                <a:solidFill>
                  <a:srgbClr val="3B78E7"/>
                </a:solidFill>
                <a:effectLst/>
                <a:latin typeface="Roboto Mono"/>
              </a:rPr>
              <a:t>new</a:t>
            </a: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3B78E7"/>
                </a:solidFill>
                <a:effectLst/>
                <a:latin typeface="Roboto Mono"/>
              </a:rPr>
              <a:t>byte</a:t>
            </a:r>
            <a:r>
              <a:rPr kumimoji="0" lang="en-US" altLang="en-US" sz="1000" b="0" i="0" u="none" strike="noStrike" cap="none" normalizeH="0" baseline="0" dirty="0" smtClean="0">
                <a:ln>
                  <a:noFill/>
                </a:ln>
                <a:solidFill>
                  <a:srgbClr val="37474F"/>
                </a:solidFill>
                <a:effectLst/>
                <a:latin typeface="Roboto Mono"/>
              </a:rPr>
              <a:t>[bytesAvailable];</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3B78E7"/>
                </a:solidFill>
                <a:effectLst/>
                <a:latin typeface="Roboto Mono"/>
              </a:rPr>
              <a:t>while</a:t>
            </a:r>
            <a:r>
              <a:rPr kumimoji="0" lang="en-US" altLang="en-US" sz="1000" b="0" i="0" u="none" strike="noStrike" cap="none" normalizeH="0" baseline="0" dirty="0" smtClean="0">
                <a:ln>
                  <a:noFill/>
                </a:ln>
                <a:solidFill>
                  <a:srgbClr val="37474F"/>
                </a:solidFill>
                <a:effectLst/>
                <a:latin typeface="Roboto Mono"/>
              </a:rPr>
              <a:t> (fis.read(fileBuffer) != -</a:t>
            </a:r>
            <a:r>
              <a:rPr kumimoji="0" lang="en-US" altLang="en-US" sz="1000" b="0" i="0" u="none" strike="noStrike" cap="none" normalizeH="0" baseline="0" dirty="0" smtClean="0">
                <a:ln>
                  <a:noFill/>
                </a:ln>
                <a:solidFill>
                  <a:srgbClr val="C53929"/>
                </a:solidFill>
                <a:effectLst/>
                <a:latin typeface="Roboto Mono"/>
              </a:rPr>
              <a:t>1</a:t>
            </a:r>
            <a:r>
              <a:rPr kumimoji="0" lang="en-US" altLang="en-US" sz="1000" b="0" i="0" u="none" strike="noStrike" cap="none" normalizeH="0" baseline="0" dirty="0" smtClean="0">
                <a:ln>
                  <a:noFill/>
                </a:ln>
                <a:solidFill>
                  <a:srgbClr val="37474F"/>
                </a:solidFill>
                <a:effectLst/>
                <a:latin typeface="Roboto Mono"/>
              </a:rPr>
              <a:t>)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fileContents.append(fileBuffer);</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D81B60"/>
                </a:solidFill>
                <a:effectLst/>
                <a:latin typeface="Roboto Mono"/>
              </a:rPr>
              <a:t>// Implement appropriate logic for checking a file's validity.</a:t>
            </a:r>
            <a:r>
              <a:rPr kumimoji="0" lang="en-US" altLang="en-US" sz="1000" b="0" i="0" u="none" strike="noStrike" cap="none" normalizeH="0" baseline="0" dirty="0" smtClean="0">
                <a:ln>
                  <a:noFill/>
                </a:ln>
                <a:solidFill>
                  <a:srgbClr val="37474F"/>
                </a:solidFill>
                <a:effectLst/>
                <a:latin typeface="Roboto Mono"/>
              </a:rPr>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checkFileValidity(fileContents);</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779161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6"/>
          <p:cNvSpPr txBox="1">
            <a:spLocks noGrp="1"/>
          </p:cNvSpPr>
          <p:nvPr>
            <p:ph type="title"/>
          </p:nvPr>
        </p:nvSpPr>
        <p:spPr>
          <a:xfrm>
            <a:off x="387444" y="368257"/>
            <a:ext cx="5972100" cy="636000"/>
          </a:xfrm>
          <a:prstGeom prst="rect">
            <a:avLst/>
          </a:prstGeom>
        </p:spPr>
        <p:txBody>
          <a:bodyPr spcFirstLastPara="1" wrap="square" lIns="91425" tIns="91425" rIns="91425" bIns="91425" anchor="b" anchorCtr="0">
            <a:noAutofit/>
          </a:bodyPr>
          <a:lstStyle/>
          <a:p>
            <a:r>
              <a:rPr lang="en-US" dirty="0" smtClean="0"/>
              <a:t>Store data safely</a:t>
            </a:r>
            <a:br>
              <a:rPr lang="en-US" dirty="0" smtClean="0"/>
            </a:br>
            <a:r>
              <a:rPr lang="en-US" sz="1400" dirty="0" smtClean="0">
                <a:solidFill>
                  <a:srgbClr val="FF0000"/>
                </a:solidFill>
              </a:rPr>
              <a:t>Store only non-sensitive data in cache files</a:t>
            </a:r>
            <a:endParaRPr lang="en-US" sz="1400" dirty="0">
              <a:solidFill>
                <a:srgbClr val="FF0000"/>
              </a:solidFill>
            </a:endParaRPr>
          </a:p>
        </p:txBody>
      </p:sp>
      <p:sp>
        <p:nvSpPr>
          <p:cNvPr id="205" name="Google Shape;205;p16"/>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
        <p:nvSpPr>
          <p:cNvPr id="3" name="Rectangle 2"/>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299896" y="1425384"/>
            <a:ext cx="65" cy="159026"/>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200" b="0" i="0" u="none" strike="noStrike" cap="none" normalizeH="0" baseline="0" dirty="0" smtClean="0">
              <a:ln>
                <a:noFill/>
              </a:ln>
              <a:solidFill>
                <a:schemeClr val="tx1"/>
              </a:solidFill>
              <a:effectLst/>
              <a:latin typeface="Arial" panose="020B0604020202020204" pitchFamily="34" charset="0"/>
              <a:cs typeface="Hind" panose="020B0604020202020204" charset="0"/>
            </a:endParaRPr>
          </a:p>
        </p:txBody>
      </p:sp>
      <p:sp>
        <p:nvSpPr>
          <p:cNvPr id="4" name="Rectangle 1"/>
          <p:cNvSpPr>
            <a:spLocks noChangeArrowheads="1"/>
          </p:cNvSpPr>
          <p:nvPr/>
        </p:nvSpPr>
        <p:spPr bwMode="auto">
          <a:xfrm>
            <a:off x="0" y="149086"/>
            <a:ext cx="65" cy="159026"/>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200" b="0" i="0" u="none" strike="noStrike" cap="none" normalizeH="0" baseline="0" dirty="0" smtClean="0">
              <a:ln>
                <a:noFill/>
              </a:ln>
              <a:solidFill>
                <a:schemeClr val="tx1"/>
              </a:solidFill>
              <a:effectLst/>
              <a:latin typeface="Arial" panose="020B0604020202020204" pitchFamily="34" charset="0"/>
              <a:cs typeface="Hind" panose="020B0604020202020204" charset="0"/>
            </a:endParaRPr>
          </a:p>
        </p:txBody>
      </p:sp>
      <p:sp>
        <p:nvSpPr>
          <p:cNvPr id="6" name="Rectangle 1"/>
          <p:cNvSpPr>
            <a:spLocks noChangeArrowheads="1"/>
          </p:cNvSpPr>
          <p:nvPr/>
        </p:nvSpPr>
        <p:spPr bwMode="auto">
          <a:xfrm>
            <a:off x="0" y="28544"/>
            <a:ext cx="65" cy="400110"/>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800" b="0" i="0" u="none" strike="noStrike" cap="none" normalizeH="0" baseline="0" dirty="0" smtClean="0">
                <a:ln>
                  <a:noFill/>
                </a:ln>
                <a:solidFill>
                  <a:schemeClr val="tx1"/>
                </a:solidFill>
                <a:effectLst/>
              </a:rPr>
              <a:t/>
            </a:r>
            <a:br>
              <a:rPr kumimoji="0" lang="vi-VN" altLang="en-US" sz="800" b="0" i="0" u="none" strike="noStrike" cap="none" normalizeH="0" baseline="0" dirty="0" smtClean="0">
                <a:ln>
                  <a:noFill/>
                </a:ln>
                <a:solidFill>
                  <a:schemeClr val="tx1"/>
                </a:solidFill>
                <a:effectLst/>
              </a:rPr>
            </a:br>
            <a:endParaRPr kumimoji="0" lang="vi-V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1"/>
          <p:cNvSpPr>
            <a:spLocks noChangeArrowheads="1"/>
          </p:cNvSpPr>
          <p:nvPr/>
        </p:nvSpPr>
        <p:spPr bwMode="auto">
          <a:xfrm>
            <a:off x="0" y="-72553"/>
            <a:ext cx="65" cy="6023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14245" rIns="0" bIns="10791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Google Shape;202;p16"/>
          <p:cNvSpPr txBox="1">
            <a:spLocks noGrp="1"/>
          </p:cNvSpPr>
          <p:nvPr>
            <p:ph type="body" idx="2"/>
          </p:nvPr>
        </p:nvSpPr>
        <p:spPr>
          <a:xfrm>
            <a:off x="387444" y="1234686"/>
            <a:ext cx="6591654" cy="405181"/>
          </a:xfrm>
          <a:prstGeom prst="rect">
            <a:avLst/>
          </a:prstGeom>
        </p:spPr>
        <p:txBody>
          <a:bodyPr spcFirstLastPara="1" wrap="square" lIns="91425" tIns="91425" rIns="91425" bIns="91425" anchor="t" anchorCtr="0">
            <a:noAutofit/>
          </a:bodyPr>
          <a:lstStyle/>
          <a:p>
            <a:pPr marL="0" lvl="0" indent="0">
              <a:buNone/>
            </a:pPr>
            <a:r>
              <a:rPr lang="vi-VN" sz="1200" dirty="0">
                <a:solidFill>
                  <a:schemeClr val="bg1"/>
                </a:solidFill>
                <a:latin typeface="inherit"/>
              </a:rPr>
              <a:t>Đối với </a:t>
            </a:r>
            <a:r>
              <a:rPr lang="en-US" sz="1200" dirty="0" smtClean="0">
                <a:solidFill>
                  <a:schemeClr val="bg1"/>
                </a:solidFill>
                <a:latin typeface="inherit"/>
              </a:rPr>
              <a:t>cache </a:t>
            </a:r>
            <a:r>
              <a:rPr lang="vi-VN" sz="1200" dirty="0" smtClean="0">
                <a:solidFill>
                  <a:schemeClr val="bg1"/>
                </a:solidFill>
                <a:latin typeface="inherit"/>
              </a:rPr>
              <a:t>có </a:t>
            </a:r>
            <a:r>
              <a:rPr lang="vi-VN" sz="1200" dirty="0">
                <a:solidFill>
                  <a:schemeClr val="bg1"/>
                </a:solidFill>
                <a:latin typeface="inherit"/>
              </a:rPr>
              <a:t>kích thước lớn hơn 1MB, hãy sử dụng getExternalCacheDir (); mặt khác, sử dụng getCacheDir (). </a:t>
            </a:r>
            <a:endParaRPr lang="en-US" sz="1200" dirty="0" smtClean="0">
              <a:solidFill>
                <a:schemeClr val="bg1"/>
              </a:solidFill>
              <a:latin typeface="inherit"/>
            </a:endParaRPr>
          </a:p>
          <a:p>
            <a:pPr marL="0" lvl="0" indent="0">
              <a:buNone/>
            </a:pPr>
            <a:r>
              <a:rPr lang="vi-VN" sz="1200" dirty="0" smtClean="0">
                <a:solidFill>
                  <a:schemeClr val="bg1"/>
                </a:solidFill>
                <a:latin typeface="inherit"/>
              </a:rPr>
              <a:t>Mỗi </a:t>
            </a:r>
            <a:r>
              <a:rPr lang="vi-VN" sz="1200" dirty="0">
                <a:solidFill>
                  <a:schemeClr val="bg1"/>
                </a:solidFill>
                <a:latin typeface="inherit"/>
              </a:rPr>
              <a:t>phương thức cung cấp cho bạn </a:t>
            </a:r>
            <a:r>
              <a:rPr lang="en-US" sz="1200" dirty="0" smtClean="0">
                <a:solidFill>
                  <a:schemeClr val="bg1"/>
                </a:solidFill>
                <a:latin typeface="inherit"/>
              </a:rPr>
              <a:t>đối tượng File</a:t>
            </a:r>
            <a:r>
              <a:rPr lang="vi-VN" sz="1200" dirty="0" smtClean="0">
                <a:solidFill>
                  <a:schemeClr val="bg1"/>
                </a:solidFill>
                <a:latin typeface="inherit"/>
              </a:rPr>
              <a:t> </a:t>
            </a:r>
            <a:r>
              <a:rPr lang="vi-VN" sz="1200" dirty="0">
                <a:solidFill>
                  <a:schemeClr val="bg1"/>
                </a:solidFill>
                <a:latin typeface="inherit"/>
              </a:rPr>
              <a:t>có chứa dữ liệu được lưu trong bộ nhớ cache của ứng dụng.</a:t>
            </a:r>
          </a:p>
        </p:txBody>
      </p:sp>
      <p:sp>
        <p:nvSpPr>
          <p:cNvPr id="9" name="Rectangle 1"/>
          <p:cNvSpPr>
            <a:spLocks noChangeArrowheads="1"/>
          </p:cNvSpPr>
          <p:nvPr/>
        </p:nvSpPr>
        <p:spPr bwMode="auto">
          <a:xfrm>
            <a:off x="2015904" y="3035493"/>
            <a:ext cx="4550266" cy="615553"/>
          </a:xfrm>
          <a:prstGeom prst="rect">
            <a:avLst/>
          </a:prstGeom>
          <a:solidFill>
            <a:schemeClr val="accent2"/>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9C27B0"/>
                </a:solidFill>
                <a:effectLst/>
                <a:latin typeface="Roboto Mono"/>
              </a:rPr>
              <a:t>File</a:t>
            </a:r>
            <a:r>
              <a:rPr kumimoji="0" lang="en-US" altLang="en-US" sz="1000" b="0" i="0" u="none" strike="noStrike" cap="none" normalizeH="0" baseline="0" dirty="0" smtClean="0">
                <a:ln>
                  <a:noFill/>
                </a:ln>
                <a:solidFill>
                  <a:srgbClr val="37474F"/>
                </a:solidFill>
                <a:effectLst/>
                <a:latin typeface="Roboto Mono"/>
              </a:rPr>
              <a:t> cacheDir = getCacheDir();</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9C27B0"/>
                </a:solidFill>
                <a:effectLst/>
                <a:latin typeface="Roboto Mono"/>
              </a:rPr>
              <a:t>File</a:t>
            </a:r>
            <a:r>
              <a:rPr kumimoji="0" lang="en-US" altLang="en-US" sz="1000" b="0" i="0" u="none" strike="noStrike" cap="none" normalizeH="0" baseline="0" dirty="0" smtClean="0">
                <a:ln>
                  <a:noFill/>
                </a:ln>
                <a:solidFill>
                  <a:srgbClr val="37474F"/>
                </a:solidFill>
                <a:effectLst/>
                <a:latin typeface="Roboto Mono"/>
              </a:rPr>
              <a:t> fileToCache = </a:t>
            </a:r>
            <a:r>
              <a:rPr kumimoji="0" lang="en-US" altLang="en-US" sz="1000" b="0" i="0" u="none" strike="noStrike" cap="none" normalizeH="0" baseline="0" dirty="0" smtClean="0">
                <a:ln>
                  <a:noFill/>
                </a:ln>
                <a:solidFill>
                  <a:srgbClr val="3B78E7"/>
                </a:solidFill>
                <a:effectLst/>
                <a:latin typeface="Roboto Mono"/>
              </a:rPr>
              <a:t>new</a:t>
            </a: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9C27B0"/>
                </a:solidFill>
                <a:effectLst/>
                <a:latin typeface="Roboto Mono"/>
              </a:rPr>
              <a:t>File</a:t>
            </a:r>
            <a:r>
              <a:rPr kumimoji="0" lang="en-US" altLang="en-US" sz="1000" b="0" i="0" u="none" strike="noStrike" cap="none" normalizeH="0" baseline="0" dirty="0" smtClean="0">
                <a:ln>
                  <a:noFill/>
                </a:ln>
                <a:solidFill>
                  <a:srgbClr val="37474F"/>
                </a:solidFill>
                <a:effectLst/>
                <a:latin typeface="Roboto Mono"/>
              </a:rPr>
              <a:t>(myDownloadedFileUri);</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9C27B0"/>
                </a:solidFill>
                <a:effectLst/>
                <a:latin typeface="Roboto Mono"/>
              </a:rPr>
              <a:t>String</a:t>
            </a:r>
            <a:r>
              <a:rPr kumimoji="0" lang="en-US" altLang="en-US" sz="1000" b="0" i="0" u="none" strike="noStrike" cap="none" normalizeH="0" baseline="0" dirty="0" smtClean="0">
                <a:ln>
                  <a:noFill/>
                </a:ln>
                <a:solidFill>
                  <a:srgbClr val="37474F"/>
                </a:solidFill>
                <a:effectLst/>
                <a:latin typeface="Roboto Mono"/>
              </a:rPr>
              <a:t> fileToCacheName = fileToCache.getName();</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9C27B0"/>
                </a:solidFill>
                <a:effectLst/>
                <a:latin typeface="Roboto Mono"/>
              </a:rPr>
              <a:t>File</a:t>
            </a:r>
            <a:r>
              <a:rPr kumimoji="0" lang="en-US" altLang="en-US" sz="1000" b="0" i="0" u="none" strike="noStrike" cap="none" normalizeH="0" baseline="0" dirty="0" smtClean="0">
                <a:ln>
                  <a:noFill/>
                </a:ln>
                <a:solidFill>
                  <a:srgbClr val="37474F"/>
                </a:solidFill>
                <a:effectLst/>
                <a:latin typeface="Roboto Mono"/>
              </a:rPr>
              <a:t> cacheFile = </a:t>
            </a:r>
            <a:r>
              <a:rPr kumimoji="0" lang="en-US" altLang="en-US" sz="1000" b="0" i="0" u="none" strike="noStrike" cap="none" normalizeH="0" baseline="0" dirty="0" smtClean="0">
                <a:ln>
                  <a:noFill/>
                </a:ln>
                <a:solidFill>
                  <a:srgbClr val="3B78E7"/>
                </a:solidFill>
                <a:effectLst/>
                <a:latin typeface="Roboto Mono"/>
              </a:rPr>
              <a:t>new</a:t>
            </a: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9C27B0"/>
                </a:solidFill>
                <a:effectLst/>
                <a:latin typeface="Roboto Mono"/>
              </a:rPr>
              <a:t>File</a:t>
            </a:r>
            <a:r>
              <a:rPr kumimoji="0" lang="en-US" altLang="en-US" sz="1000" b="0" i="0" u="none" strike="noStrike" cap="none" normalizeH="0" baseline="0" dirty="0" smtClean="0">
                <a:ln>
                  <a:noFill/>
                </a:ln>
                <a:solidFill>
                  <a:srgbClr val="37474F"/>
                </a:solidFill>
                <a:effectLst/>
                <a:latin typeface="Roboto Mono"/>
              </a:rPr>
              <a:t>(cacheDir.getPath(), fileToCacheName);</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290086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6"/>
          <p:cNvSpPr txBox="1">
            <a:spLocks noGrp="1"/>
          </p:cNvSpPr>
          <p:nvPr>
            <p:ph type="title"/>
          </p:nvPr>
        </p:nvSpPr>
        <p:spPr>
          <a:xfrm>
            <a:off x="387444" y="368257"/>
            <a:ext cx="5972100" cy="636000"/>
          </a:xfrm>
          <a:prstGeom prst="rect">
            <a:avLst/>
          </a:prstGeom>
        </p:spPr>
        <p:txBody>
          <a:bodyPr spcFirstLastPara="1" wrap="square" lIns="91425" tIns="91425" rIns="91425" bIns="91425" anchor="b" anchorCtr="0">
            <a:noAutofit/>
          </a:bodyPr>
          <a:lstStyle/>
          <a:p>
            <a:r>
              <a:rPr lang="en-US" dirty="0" smtClean="0"/>
              <a:t>Store data safely</a:t>
            </a:r>
            <a:br>
              <a:rPr lang="en-US" dirty="0" smtClean="0"/>
            </a:br>
            <a:r>
              <a:rPr lang="en-US" sz="1400" dirty="0" smtClean="0">
                <a:solidFill>
                  <a:srgbClr val="FF0000"/>
                </a:solidFill>
              </a:rPr>
              <a:t>Use SharePreferences in private mode</a:t>
            </a:r>
            <a:endParaRPr lang="en-US" sz="1400" dirty="0">
              <a:solidFill>
                <a:srgbClr val="FF0000"/>
              </a:solidFill>
            </a:endParaRPr>
          </a:p>
        </p:txBody>
      </p:sp>
      <p:sp>
        <p:nvSpPr>
          <p:cNvPr id="205" name="Google Shape;205;p16"/>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
        <p:nvSpPr>
          <p:cNvPr id="3" name="Rectangle 2"/>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299896" y="1425384"/>
            <a:ext cx="65" cy="159026"/>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200" b="0" i="0" u="none" strike="noStrike" cap="none" normalizeH="0" baseline="0" dirty="0" smtClean="0">
              <a:ln>
                <a:noFill/>
              </a:ln>
              <a:solidFill>
                <a:schemeClr val="tx1"/>
              </a:solidFill>
              <a:effectLst/>
              <a:latin typeface="Arial" panose="020B0604020202020204" pitchFamily="34" charset="0"/>
              <a:cs typeface="Hind" panose="020B0604020202020204" charset="0"/>
            </a:endParaRPr>
          </a:p>
        </p:txBody>
      </p:sp>
      <p:sp>
        <p:nvSpPr>
          <p:cNvPr id="4" name="Rectangle 1"/>
          <p:cNvSpPr>
            <a:spLocks noChangeArrowheads="1"/>
          </p:cNvSpPr>
          <p:nvPr/>
        </p:nvSpPr>
        <p:spPr bwMode="auto">
          <a:xfrm>
            <a:off x="0" y="149086"/>
            <a:ext cx="65" cy="159026"/>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200" b="0" i="0" u="none" strike="noStrike" cap="none" normalizeH="0" baseline="0" dirty="0" smtClean="0">
              <a:ln>
                <a:noFill/>
              </a:ln>
              <a:solidFill>
                <a:schemeClr val="tx1"/>
              </a:solidFill>
              <a:effectLst/>
              <a:latin typeface="Arial" panose="020B0604020202020204" pitchFamily="34" charset="0"/>
              <a:cs typeface="Hind" panose="020B0604020202020204" charset="0"/>
            </a:endParaRPr>
          </a:p>
        </p:txBody>
      </p:sp>
      <p:sp>
        <p:nvSpPr>
          <p:cNvPr id="6" name="Rectangle 1"/>
          <p:cNvSpPr>
            <a:spLocks noChangeArrowheads="1"/>
          </p:cNvSpPr>
          <p:nvPr/>
        </p:nvSpPr>
        <p:spPr bwMode="auto">
          <a:xfrm>
            <a:off x="0" y="28544"/>
            <a:ext cx="65" cy="400110"/>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800" b="0" i="0" u="none" strike="noStrike" cap="none" normalizeH="0" baseline="0" dirty="0" smtClean="0">
                <a:ln>
                  <a:noFill/>
                </a:ln>
                <a:solidFill>
                  <a:schemeClr val="tx1"/>
                </a:solidFill>
                <a:effectLst/>
              </a:rPr>
              <a:t/>
            </a:r>
            <a:br>
              <a:rPr kumimoji="0" lang="vi-VN" altLang="en-US" sz="800" b="0" i="0" u="none" strike="noStrike" cap="none" normalizeH="0" baseline="0" dirty="0" smtClean="0">
                <a:ln>
                  <a:noFill/>
                </a:ln>
                <a:solidFill>
                  <a:schemeClr val="tx1"/>
                </a:solidFill>
                <a:effectLst/>
              </a:rPr>
            </a:br>
            <a:endParaRPr kumimoji="0" lang="vi-V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1"/>
          <p:cNvSpPr>
            <a:spLocks noChangeArrowheads="1"/>
          </p:cNvSpPr>
          <p:nvPr/>
        </p:nvSpPr>
        <p:spPr bwMode="auto">
          <a:xfrm>
            <a:off x="0" y="-72553"/>
            <a:ext cx="65" cy="6023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14245" rIns="0" bIns="10791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Google Shape;202;p16"/>
          <p:cNvSpPr txBox="1">
            <a:spLocks noGrp="1"/>
          </p:cNvSpPr>
          <p:nvPr>
            <p:ph type="body" idx="2"/>
          </p:nvPr>
        </p:nvSpPr>
        <p:spPr>
          <a:xfrm>
            <a:off x="387444" y="1234686"/>
            <a:ext cx="6591654" cy="405181"/>
          </a:xfrm>
          <a:prstGeom prst="rect">
            <a:avLst/>
          </a:prstGeom>
        </p:spPr>
        <p:txBody>
          <a:bodyPr spcFirstLastPara="1" wrap="square" lIns="91425" tIns="91425" rIns="91425" bIns="91425" anchor="t" anchorCtr="0">
            <a:noAutofit/>
          </a:bodyPr>
          <a:lstStyle/>
          <a:p>
            <a:pPr marL="0" lvl="0" indent="0">
              <a:buNone/>
            </a:pPr>
            <a:r>
              <a:rPr lang="en-US" sz="1200" dirty="0" smtClean="0">
                <a:solidFill>
                  <a:schemeClr val="bg1"/>
                </a:solidFill>
                <a:latin typeface="inherit"/>
              </a:rPr>
              <a:t>Sử dụng mode là PRIVATE_MODE khi dùng sharePreferences</a:t>
            </a:r>
          </a:p>
          <a:p>
            <a:pPr marL="0" lvl="0" indent="0">
              <a:buNone/>
            </a:pPr>
            <a:r>
              <a:rPr lang="en-US" sz="1200" dirty="0" smtClean="0">
                <a:solidFill>
                  <a:schemeClr val="bg1"/>
                </a:solidFill>
                <a:latin typeface="inherit"/>
              </a:rPr>
              <a:t>Không nên dùng SharedPreferences để chia sẻ dữ liệu giữa các app</a:t>
            </a:r>
          </a:p>
          <a:p>
            <a:pPr marL="0" lvl="0" indent="0">
              <a:buNone/>
            </a:pPr>
            <a:endParaRPr lang="vi-VN" sz="1200" dirty="0">
              <a:solidFill>
                <a:schemeClr val="bg1"/>
              </a:solidFill>
              <a:latin typeface="inherit"/>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4365" y="2217906"/>
            <a:ext cx="3719857" cy="2324911"/>
          </a:xfrm>
          <a:prstGeom prst="rect">
            <a:avLst/>
          </a:prstGeom>
        </p:spPr>
      </p:pic>
    </p:spTree>
    <p:extLst>
      <p:ext uri="{BB962C8B-B14F-4D97-AF65-F5344CB8AC3E}">
        <p14:creationId xmlns:p14="http://schemas.microsoft.com/office/powerpoint/2010/main" val="8375272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6"/>
          <p:cNvSpPr txBox="1">
            <a:spLocks noGrp="1"/>
          </p:cNvSpPr>
          <p:nvPr>
            <p:ph type="title"/>
          </p:nvPr>
        </p:nvSpPr>
        <p:spPr>
          <a:xfrm>
            <a:off x="387444" y="368257"/>
            <a:ext cx="8250718" cy="636000"/>
          </a:xfrm>
          <a:prstGeom prst="rect">
            <a:avLst/>
          </a:prstGeom>
        </p:spPr>
        <p:txBody>
          <a:bodyPr spcFirstLastPara="1" wrap="square" lIns="91425" tIns="91425" rIns="91425" bIns="91425" anchor="b" anchorCtr="0">
            <a:noAutofit/>
          </a:bodyPr>
          <a:lstStyle/>
          <a:p>
            <a:r>
              <a:rPr lang="en-US" dirty="0" smtClean="0"/>
              <a:t>Keep services and dependencies up-to-date</a:t>
            </a:r>
            <a:br>
              <a:rPr lang="en-US" dirty="0" smtClean="0"/>
            </a:br>
            <a:endParaRPr lang="en-US" sz="1400" dirty="0">
              <a:solidFill>
                <a:srgbClr val="FF0000"/>
              </a:solidFill>
            </a:endParaRPr>
          </a:p>
        </p:txBody>
      </p:sp>
      <p:sp>
        <p:nvSpPr>
          <p:cNvPr id="205" name="Google Shape;205;p16"/>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
        <p:nvSpPr>
          <p:cNvPr id="3" name="Rectangle 2"/>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299896" y="1425384"/>
            <a:ext cx="65" cy="159026"/>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200" b="0" i="0" u="none" strike="noStrike" cap="none" normalizeH="0" baseline="0" dirty="0" smtClean="0">
              <a:ln>
                <a:noFill/>
              </a:ln>
              <a:solidFill>
                <a:schemeClr val="tx1"/>
              </a:solidFill>
              <a:effectLst/>
              <a:latin typeface="Arial" panose="020B0604020202020204" pitchFamily="34" charset="0"/>
              <a:cs typeface="Hind" panose="020B0604020202020204" charset="0"/>
            </a:endParaRPr>
          </a:p>
        </p:txBody>
      </p:sp>
      <p:sp>
        <p:nvSpPr>
          <p:cNvPr id="4" name="Rectangle 1"/>
          <p:cNvSpPr>
            <a:spLocks noChangeArrowheads="1"/>
          </p:cNvSpPr>
          <p:nvPr/>
        </p:nvSpPr>
        <p:spPr bwMode="auto">
          <a:xfrm>
            <a:off x="0" y="149086"/>
            <a:ext cx="65" cy="159026"/>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200" b="0" i="0" u="none" strike="noStrike" cap="none" normalizeH="0" baseline="0" dirty="0" smtClean="0">
              <a:ln>
                <a:noFill/>
              </a:ln>
              <a:solidFill>
                <a:schemeClr val="tx1"/>
              </a:solidFill>
              <a:effectLst/>
              <a:latin typeface="Arial" panose="020B0604020202020204" pitchFamily="34" charset="0"/>
              <a:cs typeface="Hind" panose="020B0604020202020204" charset="0"/>
            </a:endParaRPr>
          </a:p>
        </p:txBody>
      </p:sp>
      <p:sp>
        <p:nvSpPr>
          <p:cNvPr id="6" name="Rectangle 1"/>
          <p:cNvSpPr>
            <a:spLocks noChangeArrowheads="1"/>
          </p:cNvSpPr>
          <p:nvPr/>
        </p:nvSpPr>
        <p:spPr bwMode="auto">
          <a:xfrm>
            <a:off x="0" y="28544"/>
            <a:ext cx="65" cy="400110"/>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800" b="0" i="0" u="none" strike="noStrike" cap="none" normalizeH="0" baseline="0" dirty="0" smtClean="0">
                <a:ln>
                  <a:noFill/>
                </a:ln>
                <a:solidFill>
                  <a:schemeClr val="tx1"/>
                </a:solidFill>
                <a:effectLst/>
              </a:rPr>
              <a:t/>
            </a:r>
            <a:br>
              <a:rPr kumimoji="0" lang="vi-VN" altLang="en-US" sz="800" b="0" i="0" u="none" strike="noStrike" cap="none" normalizeH="0" baseline="0" dirty="0" smtClean="0">
                <a:ln>
                  <a:noFill/>
                </a:ln>
                <a:solidFill>
                  <a:schemeClr val="tx1"/>
                </a:solidFill>
                <a:effectLst/>
              </a:rPr>
            </a:br>
            <a:endParaRPr kumimoji="0" lang="vi-V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1"/>
          <p:cNvSpPr>
            <a:spLocks noChangeArrowheads="1"/>
          </p:cNvSpPr>
          <p:nvPr/>
        </p:nvSpPr>
        <p:spPr bwMode="auto">
          <a:xfrm>
            <a:off x="0" y="-72553"/>
            <a:ext cx="65" cy="6023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14245" rIns="0" bIns="10791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Google Shape;202;p16"/>
          <p:cNvSpPr txBox="1">
            <a:spLocks noGrp="1"/>
          </p:cNvSpPr>
          <p:nvPr>
            <p:ph type="body" idx="2"/>
          </p:nvPr>
        </p:nvSpPr>
        <p:spPr>
          <a:xfrm>
            <a:off x="387444" y="1425384"/>
            <a:ext cx="6591654" cy="405181"/>
          </a:xfrm>
          <a:prstGeom prst="rect">
            <a:avLst/>
          </a:prstGeom>
        </p:spPr>
        <p:txBody>
          <a:bodyPr spcFirstLastPara="1" wrap="square" lIns="91425" tIns="91425" rIns="91425" bIns="91425" anchor="t" anchorCtr="0">
            <a:noAutofit/>
          </a:bodyPr>
          <a:lstStyle/>
          <a:p>
            <a:pPr marL="0" lvl="0" indent="0">
              <a:buNone/>
            </a:pPr>
            <a:r>
              <a:rPr lang="vi-VN" sz="1200" dirty="0">
                <a:solidFill>
                  <a:schemeClr val="bg1"/>
                </a:solidFill>
                <a:latin typeface="inherit"/>
              </a:rPr>
              <a:t>Nếu </a:t>
            </a:r>
            <a:r>
              <a:rPr lang="en-US" sz="1200" dirty="0" smtClean="0">
                <a:solidFill>
                  <a:schemeClr val="bg1"/>
                </a:solidFill>
                <a:latin typeface="inherit"/>
              </a:rPr>
              <a:t>app </a:t>
            </a:r>
            <a:r>
              <a:rPr lang="vi-VN" sz="1200" dirty="0" smtClean="0">
                <a:solidFill>
                  <a:schemeClr val="bg1"/>
                </a:solidFill>
                <a:latin typeface="inherit"/>
              </a:rPr>
              <a:t>của </a:t>
            </a:r>
            <a:r>
              <a:rPr lang="vi-VN" sz="1200" dirty="0">
                <a:solidFill>
                  <a:schemeClr val="bg1"/>
                </a:solidFill>
                <a:latin typeface="inherit"/>
              </a:rPr>
              <a:t>bạn sử dụng dịch vụ Google Play, hãy đảm bảo ứng dụng được cập </a:t>
            </a:r>
            <a:r>
              <a:rPr lang="vi-VN" sz="1200" dirty="0" smtClean="0">
                <a:solidFill>
                  <a:schemeClr val="bg1"/>
                </a:solidFill>
                <a:latin typeface="inherit"/>
              </a:rPr>
              <a:t>nhật</a:t>
            </a:r>
            <a:r>
              <a:rPr lang="en-US" sz="1200" dirty="0" smtClean="0">
                <a:solidFill>
                  <a:schemeClr val="bg1"/>
                </a:solidFill>
                <a:latin typeface="inherit"/>
              </a:rPr>
              <a:t>.</a:t>
            </a:r>
          </a:p>
          <a:p>
            <a:pPr marL="0" lvl="0" indent="0">
              <a:buNone/>
            </a:pPr>
            <a:endParaRPr lang="en-US" sz="1200" dirty="0" smtClean="0">
              <a:solidFill>
                <a:schemeClr val="bg1"/>
              </a:solidFill>
              <a:latin typeface="inherit"/>
            </a:endParaRPr>
          </a:p>
          <a:p>
            <a:pPr marL="0" lvl="0" indent="0">
              <a:buNone/>
            </a:pPr>
            <a:r>
              <a:rPr lang="en-US" sz="1200" dirty="0">
                <a:solidFill>
                  <a:schemeClr val="bg1"/>
                </a:solidFill>
                <a:latin typeface="inherit"/>
              </a:rPr>
              <a:t>Đ</a:t>
            </a:r>
            <a:r>
              <a:rPr lang="vi-VN" sz="1200" dirty="0" smtClean="0">
                <a:solidFill>
                  <a:schemeClr val="bg1"/>
                </a:solidFill>
                <a:latin typeface="inherit"/>
              </a:rPr>
              <a:t>ược </a:t>
            </a:r>
            <a:r>
              <a:rPr lang="vi-VN" sz="1200" dirty="0">
                <a:solidFill>
                  <a:schemeClr val="bg1"/>
                </a:solidFill>
                <a:latin typeface="inherit"/>
              </a:rPr>
              <a:t>thực hiện không đồng bộ, tắt luồng UI. Nếu thiết bị không cập nhật, ứng dụng của bạn sẽ gây </a:t>
            </a:r>
            <a:r>
              <a:rPr lang="vi-VN" sz="1200" dirty="0" smtClean="0">
                <a:solidFill>
                  <a:schemeClr val="bg1"/>
                </a:solidFill>
                <a:latin typeface="inherit"/>
              </a:rPr>
              <a:t>ra</a:t>
            </a:r>
            <a:r>
              <a:rPr lang="en-US" sz="1200" dirty="0" smtClean="0">
                <a:solidFill>
                  <a:schemeClr val="bg1"/>
                </a:solidFill>
                <a:latin typeface="inherit"/>
              </a:rPr>
              <a:t> </a:t>
            </a:r>
            <a:r>
              <a:rPr lang="vi-VN" sz="1200" dirty="0" smtClean="0">
                <a:solidFill>
                  <a:schemeClr val="bg1"/>
                </a:solidFill>
                <a:latin typeface="inherit"/>
              </a:rPr>
              <a:t>lỗi </a:t>
            </a:r>
            <a:r>
              <a:rPr lang="vi-VN" sz="1200" dirty="0">
                <a:solidFill>
                  <a:schemeClr val="bg1"/>
                </a:solidFill>
                <a:latin typeface="inherit"/>
              </a:rPr>
              <a:t>ủy quyền.</a:t>
            </a:r>
          </a:p>
        </p:txBody>
      </p:sp>
      <p:sp>
        <p:nvSpPr>
          <p:cNvPr id="10" name="Rectangle 9"/>
          <p:cNvSpPr/>
          <p:nvPr/>
        </p:nvSpPr>
        <p:spPr>
          <a:xfrm>
            <a:off x="387444" y="1129499"/>
            <a:ext cx="4923858" cy="307777"/>
          </a:xfrm>
          <a:prstGeom prst="rect">
            <a:avLst/>
          </a:prstGeom>
        </p:spPr>
        <p:txBody>
          <a:bodyPr wrap="square">
            <a:spAutoFit/>
          </a:bodyPr>
          <a:lstStyle/>
          <a:p>
            <a:pPr lvl="0">
              <a:spcBef>
                <a:spcPts val="600"/>
              </a:spcBef>
            </a:pPr>
            <a:r>
              <a:rPr lang="en-US" b="1" dirty="0" smtClean="0">
                <a:solidFill>
                  <a:srgbClr val="FFCC00"/>
                </a:solidFill>
                <a:latin typeface="Hind" panose="020B0604020202020204" charset="0"/>
                <a:cs typeface="Hind" panose="020B0604020202020204" charset="0"/>
              </a:rPr>
              <a:t>CHECK GOOGLE PLAY SERVICES SECURITY PROVIDER</a:t>
            </a:r>
            <a:endParaRPr lang="en-US" b="1" dirty="0">
              <a:solidFill>
                <a:srgbClr val="FFCC00"/>
              </a:solidFill>
              <a:latin typeface="Hind" panose="020B0604020202020204" charset="0"/>
              <a:cs typeface="Hind" panose="020B0604020202020204" charset="0"/>
            </a:endParaRPr>
          </a:p>
        </p:txBody>
      </p:sp>
      <p:sp>
        <p:nvSpPr>
          <p:cNvPr id="14" name="Rectangle 13"/>
          <p:cNvSpPr/>
          <p:nvPr/>
        </p:nvSpPr>
        <p:spPr>
          <a:xfrm>
            <a:off x="387444" y="2754552"/>
            <a:ext cx="4923858" cy="307777"/>
          </a:xfrm>
          <a:prstGeom prst="rect">
            <a:avLst/>
          </a:prstGeom>
        </p:spPr>
        <p:txBody>
          <a:bodyPr wrap="square">
            <a:spAutoFit/>
          </a:bodyPr>
          <a:lstStyle/>
          <a:p>
            <a:pPr lvl="0">
              <a:spcBef>
                <a:spcPts val="600"/>
              </a:spcBef>
            </a:pPr>
            <a:r>
              <a:rPr lang="en-US" b="1" dirty="0" smtClean="0">
                <a:solidFill>
                  <a:srgbClr val="FFCC00"/>
                </a:solidFill>
                <a:latin typeface="Hind" panose="020B0604020202020204" charset="0"/>
                <a:cs typeface="Hind" panose="020B0604020202020204" charset="0"/>
              </a:rPr>
              <a:t>UPDATE ALL APP DEPENDENCIES</a:t>
            </a:r>
            <a:endParaRPr lang="en-US" b="1" dirty="0">
              <a:solidFill>
                <a:srgbClr val="FFCC00"/>
              </a:solidFill>
              <a:latin typeface="Hind" panose="020B0604020202020204" charset="0"/>
              <a:cs typeface="Hind" panose="020B0604020202020204" charset="0"/>
            </a:endParaRPr>
          </a:p>
        </p:txBody>
      </p:sp>
      <p:sp>
        <p:nvSpPr>
          <p:cNvPr id="15" name="Google Shape;202;p16"/>
          <p:cNvSpPr txBox="1">
            <a:spLocks noGrp="1"/>
          </p:cNvSpPr>
          <p:nvPr>
            <p:ph type="body" idx="2"/>
          </p:nvPr>
        </p:nvSpPr>
        <p:spPr>
          <a:xfrm>
            <a:off x="617665" y="3175611"/>
            <a:ext cx="6591654" cy="405181"/>
          </a:xfrm>
          <a:prstGeom prst="rect">
            <a:avLst/>
          </a:prstGeom>
        </p:spPr>
        <p:txBody>
          <a:bodyPr spcFirstLastPara="1" wrap="square" lIns="91425" tIns="91425" rIns="91425" bIns="91425" anchor="t" anchorCtr="0">
            <a:noAutofit/>
          </a:bodyPr>
          <a:lstStyle/>
          <a:p>
            <a:pPr marL="114300" indent="0">
              <a:buNone/>
            </a:pPr>
            <a:r>
              <a:rPr lang="en-US" sz="1200" dirty="0" smtClean="0">
                <a:solidFill>
                  <a:schemeClr val="bg1"/>
                </a:solidFill>
                <a:latin typeface="inherit"/>
              </a:rPr>
              <a:t>Đ</a:t>
            </a:r>
            <a:r>
              <a:rPr lang="vi-VN" sz="1200" dirty="0" smtClean="0">
                <a:solidFill>
                  <a:schemeClr val="bg1"/>
                </a:solidFill>
                <a:latin typeface="inherit"/>
              </a:rPr>
              <a:t>ảm </a:t>
            </a:r>
            <a:r>
              <a:rPr lang="vi-VN" sz="1200" dirty="0">
                <a:solidFill>
                  <a:schemeClr val="bg1"/>
                </a:solidFill>
                <a:latin typeface="inherit"/>
              </a:rPr>
              <a:t>bảo rằng tất cả các thư viện, SDK và </a:t>
            </a:r>
            <a:r>
              <a:rPr lang="en-US" sz="1200" dirty="0" smtClean="0">
                <a:solidFill>
                  <a:schemeClr val="bg1"/>
                </a:solidFill>
                <a:latin typeface="inherit"/>
              </a:rPr>
              <a:t>các dependencies </a:t>
            </a:r>
            <a:r>
              <a:rPr lang="vi-VN" sz="1200" dirty="0" smtClean="0">
                <a:solidFill>
                  <a:schemeClr val="bg1"/>
                </a:solidFill>
                <a:latin typeface="inherit"/>
              </a:rPr>
              <a:t> </a:t>
            </a:r>
            <a:r>
              <a:rPr lang="vi-VN" sz="1200" dirty="0">
                <a:solidFill>
                  <a:schemeClr val="bg1"/>
                </a:solidFill>
                <a:latin typeface="inherit"/>
              </a:rPr>
              <a:t>khác đều được cập </a:t>
            </a:r>
            <a:r>
              <a:rPr lang="vi-VN" sz="1200" dirty="0" smtClean="0">
                <a:solidFill>
                  <a:schemeClr val="bg1"/>
                </a:solidFill>
                <a:latin typeface="inherit"/>
              </a:rPr>
              <a:t>nhật</a:t>
            </a:r>
            <a:r>
              <a:rPr lang="vi-VN" sz="1200" dirty="0">
                <a:solidFill>
                  <a:schemeClr val="bg1"/>
                </a:solidFill>
                <a:latin typeface="inherit"/>
              </a:rPr>
              <a:t/>
            </a:r>
            <a:br>
              <a:rPr lang="vi-VN" sz="1200" dirty="0">
                <a:solidFill>
                  <a:schemeClr val="bg1"/>
                </a:solidFill>
                <a:latin typeface="inherit"/>
              </a:rPr>
            </a:br>
            <a:r>
              <a:rPr lang="vi-VN" sz="1200" dirty="0">
                <a:solidFill>
                  <a:schemeClr val="bg1"/>
                </a:solidFill>
                <a:latin typeface="inherit"/>
              </a:rPr>
              <a:t/>
            </a:r>
            <a:br>
              <a:rPr lang="vi-VN" sz="1200" dirty="0">
                <a:solidFill>
                  <a:schemeClr val="bg1"/>
                </a:solidFill>
                <a:latin typeface="inherit"/>
              </a:rPr>
            </a:br>
            <a:r>
              <a:rPr lang="en-US" sz="1200" dirty="0" smtClean="0">
                <a:solidFill>
                  <a:schemeClr val="bg1"/>
                </a:solidFill>
                <a:latin typeface="inherit"/>
              </a:rPr>
              <a:t>Chẳng h</a:t>
            </a:r>
            <a:r>
              <a:rPr lang="vi-VN" sz="1200" dirty="0" smtClean="0">
                <a:solidFill>
                  <a:schemeClr val="bg1"/>
                </a:solidFill>
                <a:latin typeface="inherit"/>
              </a:rPr>
              <a:t>ạn </a:t>
            </a:r>
            <a:r>
              <a:rPr lang="vi-VN" sz="1200" dirty="0">
                <a:solidFill>
                  <a:schemeClr val="bg1"/>
                </a:solidFill>
                <a:latin typeface="inherit"/>
              </a:rPr>
              <a:t>như SDK Android, hãy </a:t>
            </a:r>
            <a:r>
              <a:rPr lang="en-US" sz="1200" dirty="0" smtClean="0">
                <a:solidFill>
                  <a:schemeClr val="bg1"/>
                </a:solidFill>
                <a:latin typeface="inherit"/>
              </a:rPr>
              <a:t>cập nhật các </a:t>
            </a:r>
            <a:r>
              <a:rPr lang="vi-VN" sz="1200" dirty="0" smtClean="0">
                <a:solidFill>
                  <a:schemeClr val="bg1"/>
                </a:solidFill>
                <a:latin typeface="inherit"/>
              </a:rPr>
              <a:t>công </a:t>
            </a:r>
            <a:r>
              <a:rPr lang="vi-VN" sz="1200" dirty="0">
                <a:solidFill>
                  <a:schemeClr val="bg1"/>
                </a:solidFill>
                <a:latin typeface="inherit"/>
              </a:rPr>
              <a:t>cụ trong Android Studio, chẳng hạn như </a:t>
            </a:r>
            <a:r>
              <a:rPr lang="en-US" sz="1200" dirty="0" smtClean="0">
                <a:solidFill>
                  <a:schemeClr val="bg1"/>
                </a:solidFill>
                <a:latin typeface="inherit"/>
              </a:rPr>
              <a:t>SDK Manager.</a:t>
            </a:r>
          </a:p>
          <a:p>
            <a:pPr marL="114300" indent="0">
              <a:buNone/>
            </a:pPr>
            <a:r>
              <a:rPr lang="en-US" sz="1200" dirty="0" smtClean="0">
                <a:solidFill>
                  <a:schemeClr val="bg1"/>
                </a:solidFill>
                <a:latin typeface="inherit"/>
              </a:rPr>
              <a:t>Bên cạnh đó, </a:t>
            </a:r>
            <a:r>
              <a:rPr lang="vi-VN" sz="1200" dirty="0" smtClean="0">
                <a:solidFill>
                  <a:schemeClr val="bg1"/>
                </a:solidFill>
                <a:latin typeface="inherit"/>
              </a:rPr>
              <a:t>kiểm </a:t>
            </a:r>
            <a:r>
              <a:rPr lang="vi-VN" sz="1200" dirty="0">
                <a:solidFill>
                  <a:schemeClr val="bg1"/>
                </a:solidFill>
                <a:latin typeface="inherit"/>
              </a:rPr>
              <a:t>tra các trang web của thư viện của bạn và cài đặt mọi bản cập nhật </a:t>
            </a:r>
            <a:r>
              <a:rPr lang="vi-VN" sz="1200" dirty="0" smtClean="0">
                <a:solidFill>
                  <a:schemeClr val="bg1"/>
                </a:solidFill>
                <a:latin typeface="inherit"/>
              </a:rPr>
              <a:t>và</a:t>
            </a:r>
            <a:r>
              <a:rPr lang="en-US" sz="1200" dirty="0" smtClean="0">
                <a:solidFill>
                  <a:schemeClr val="bg1"/>
                </a:solidFill>
                <a:latin typeface="inherit"/>
              </a:rPr>
              <a:t> </a:t>
            </a:r>
            <a:r>
              <a:rPr lang="vi-VN" sz="1200" dirty="0" smtClean="0">
                <a:solidFill>
                  <a:schemeClr val="bg1"/>
                </a:solidFill>
                <a:latin typeface="inherit"/>
              </a:rPr>
              <a:t>bảo </a:t>
            </a:r>
            <a:r>
              <a:rPr lang="vi-VN" sz="1200" dirty="0">
                <a:solidFill>
                  <a:schemeClr val="bg1"/>
                </a:solidFill>
                <a:latin typeface="inherit"/>
              </a:rPr>
              <a:t>mật có sẵn.</a:t>
            </a:r>
          </a:p>
          <a:p>
            <a:pPr marL="0" lvl="0" indent="0">
              <a:buNone/>
            </a:pPr>
            <a:endParaRPr lang="en-US" sz="1200" dirty="0" smtClean="0">
              <a:solidFill>
                <a:schemeClr val="bg1"/>
              </a:solidFill>
              <a:latin typeface="inherit"/>
            </a:endParaRPr>
          </a:p>
        </p:txBody>
      </p:sp>
    </p:spTree>
    <p:extLst>
      <p:ext uri="{BB962C8B-B14F-4D97-AF65-F5344CB8AC3E}">
        <p14:creationId xmlns:p14="http://schemas.microsoft.com/office/powerpoint/2010/main" val="12249990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8"/>
          <p:cNvSpPr txBox="1">
            <a:spLocks noGrp="1"/>
          </p:cNvSpPr>
          <p:nvPr>
            <p:ph type="ctrTitle"/>
          </p:nvPr>
        </p:nvSpPr>
        <p:spPr>
          <a:xfrm>
            <a:off x="1468877" y="1756450"/>
            <a:ext cx="5659421"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2.</a:t>
            </a:r>
            <a:endParaRPr dirty="0"/>
          </a:p>
          <a:p>
            <a:pPr marL="0" lvl="0" indent="0" algn="ctr" rtl="0">
              <a:spcBef>
                <a:spcPts val="0"/>
              </a:spcBef>
              <a:spcAft>
                <a:spcPts val="0"/>
              </a:spcAft>
              <a:buNone/>
            </a:pPr>
            <a:r>
              <a:rPr lang="en" dirty="0" smtClean="0"/>
              <a:t>SECURITY TIPS</a:t>
            </a:r>
            <a:endParaRPr dirty="0"/>
          </a:p>
        </p:txBody>
      </p:sp>
      <p:sp>
        <p:nvSpPr>
          <p:cNvPr id="220" name="Google Shape;220;p18"/>
          <p:cNvSpPr txBox="1">
            <a:spLocks noGrp="1"/>
          </p:cNvSpPr>
          <p:nvPr>
            <p:ph type="sldNum" idx="4294967295"/>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spTree>
    <p:extLst>
      <p:ext uri="{BB962C8B-B14F-4D97-AF65-F5344CB8AC3E}">
        <p14:creationId xmlns:p14="http://schemas.microsoft.com/office/powerpoint/2010/main" val="34524435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0"/>
          <p:cNvSpPr txBox="1">
            <a:spLocks noGrp="1"/>
          </p:cNvSpPr>
          <p:nvPr>
            <p:ph type="title"/>
          </p:nvPr>
        </p:nvSpPr>
        <p:spPr>
          <a:xfrm>
            <a:off x="1067087" y="854484"/>
            <a:ext cx="5972100" cy="636000"/>
          </a:xfrm>
          <a:prstGeom prst="rect">
            <a:avLst/>
          </a:prstGeom>
        </p:spPr>
        <p:txBody>
          <a:bodyPr spcFirstLastPara="1" wrap="square" lIns="91425" tIns="91425" rIns="91425" bIns="91425" anchor="b" anchorCtr="0">
            <a:noAutofit/>
          </a:bodyPr>
          <a:lstStyle/>
          <a:p>
            <a:r>
              <a:rPr lang="en-US" dirty="0" smtClean="0"/>
              <a:t>STORE DATA</a:t>
            </a:r>
            <a:endParaRPr lang="en-US" dirty="0"/>
          </a:p>
        </p:txBody>
      </p:sp>
      <p:sp>
        <p:nvSpPr>
          <p:cNvPr id="232" name="Google Shape;232;p20"/>
          <p:cNvSpPr txBox="1">
            <a:spLocks noGrp="1"/>
          </p:cNvSpPr>
          <p:nvPr>
            <p:ph type="body" idx="1"/>
          </p:nvPr>
        </p:nvSpPr>
        <p:spPr>
          <a:xfrm>
            <a:off x="1067087" y="1650548"/>
            <a:ext cx="6452393" cy="2764500"/>
          </a:xfrm>
          <a:prstGeom prst="rect">
            <a:avLst/>
          </a:prstGeom>
        </p:spPr>
        <p:txBody>
          <a:bodyPr spcFirstLastPara="1" wrap="square" lIns="91425" tIns="91425" rIns="91425" bIns="91425" anchor="t" anchorCtr="0">
            <a:noAutofit/>
          </a:bodyPr>
          <a:lstStyle/>
          <a:p>
            <a:r>
              <a:rPr lang="en-US" dirty="0" smtClean="0">
                <a:latin typeface="inherit"/>
              </a:rPr>
              <a:t>Internal </a:t>
            </a:r>
            <a:r>
              <a:rPr lang="en-US" dirty="0">
                <a:latin typeface="inherit"/>
              </a:rPr>
              <a:t>storage.</a:t>
            </a:r>
          </a:p>
          <a:p>
            <a:r>
              <a:rPr lang="en-US" dirty="0" smtClean="0"/>
              <a:t>External storage</a:t>
            </a:r>
            <a:endParaRPr lang="en-US" dirty="0"/>
          </a:p>
          <a:p>
            <a:r>
              <a:rPr lang="en-US" dirty="0" smtClean="0"/>
              <a:t>Content providers</a:t>
            </a:r>
            <a:endParaRPr dirty="0"/>
          </a:p>
        </p:txBody>
      </p:sp>
      <p:sp>
        <p:nvSpPr>
          <p:cNvPr id="233" name="Google Shape;233;p20"/>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spTree>
    <p:extLst>
      <p:ext uri="{BB962C8B-B14F-4D97-AF65-F5344CB8AC3E}">
        <p14:creationId xmlns:p14="http://schemas.microsoft.com/office/powerpoint/2010/main" val="6053932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6"/>
          <p:cNvSpPr txBox="1">
            <a:spLocks noGrp="1"/>
          </p:cNvSpPr>
          <p:nvPr>
            <p:ph type="title"/>
          </p:nvPr>
        </p:nvSpPr>
        <p:spPr>
          <a:xfrm>
            <a:off x="299896" y="478502"/>
            <a:ext cx="5972100" cy="636000"/>
          </a:xfrm>
          <a:prstGeom prst="rect">
            <a:avLst/>
          </a:prstGeom>
        </p:spPr>
        <p:txBody>
          <a:bodyPr spcFirstLastPara="1" wrap="square" lIns="91425" tIns="91425" rIns="91425" bIns="91425" anchor="b" anchorCtr="0">
            <a:noAutofit/>
          </a:bodyPr>
          <a:lstStyle/>
          <a:p>
            <a:r>
              <a:rPr lang="en-US" dirty="0" smtClean="0"/>
              <a:t>Internal Storage</a:t>
            </a:r>
            <a:endParaRPr lang="en-US" sz="1400" dirty="0">
              <a:solidFill>
                <a:srgbClr val="C00000"/>
              </a:solidFill>
            </a:endParaRPr>
          </a:p>
        </p:txBody>
      </p:sp>
      <p:sp>
        <p:nvSpPr>
          <p:cNvPr id="202" name="Google Shape;202;p16"/>
          <p:cNvSpPr txBox="1">
            <a:spLocks noGrp="1"/>
          </p:cNvSpPr>
          <p:nvPr>
            <p:ph type="body" idx="2"/>
          </p:nvPr>
        </p:nvSpPr>
        <p:spPr>
          <a:xfrm>
            <a:off x="299895" y="1114502"/>
            <a:ext cx="5098955" cy="1182382"/>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US" altLang="en-US" sz="1200" dirty="0" smtClean="0">
                <a:solidFill>
                  <a:schemeClr val="bg1"/>
                </a:solidFill>
                <a:latin typeface="inherit"/>
              </a:rPr>
              <a:t>T</a:t>
            </a:r>
            <a:r>
              <a:rPr lang="vi-VN" altLang="en-US" sz="1200" dirty="0" smtClean="0">
                <a:solidFill>
                  <a:schemeClr val="bg1"/>
                </a:solidFill>
                <a:latin typeface="inherit"/>
              </a:rPr>
              <a:t>ránh </a:t>
            </a:r>
            <a:r>
              <a:rPr lang="vi-VN" altLang="en-US" sz="1200" dirty="0">
                <a:solidFill>
                  <a:schemeClr val="bg1"/>
                </a:solidFill>
                <a:latin typeface="inherit"/>
              </a:rPr>
              <a:t>các </a:t>
            </a:r>
            <a:r>
              <a:rPr lang="en-US" altLang="en-US" sz="1200" dirty="0" smtClean="0">
                <a:solidFill>
                  <a:schemeClr val="bg1"/>
                </a:solidFill>
                <a:latin typeface="inherit"/>
              </a:rPr>
              <a:t>mode </a:t>
            </a:r>
            <a:r>
              <a:rPr lang="vi-VN" altLang="en-US" sz="1200" dirty="0" smtClean="0">
                <a:solidFill>
                  <a:schemeClr val="bg1"/>
                </a:solidFill>
                <a:latin typeface="inherit"/>
              </a:rPr>
              <a:t>MODE_WORLD_WRITEABLE </a:t>
            </a:r>
            <a:r>
              <a:rPr lang="vi-VN" altLang="en-US" sz="1200" dirty="0">
                <a:solidFill>
                  <a:schemeClr val="bg1"/>
                </a:solidFill>
                <a:latin typeface="inherit"/>
              </a:rPr>
              <a:t>hoặc MODE_WORLD_READABLE cho các </a:t>
            </a:r>
            <a:r>
              <a:rPr lang="en-US" altLang="en-US" sz="1200" dirty="0" smtClean="0">
                <a:solidFill>
                  <a:schemeClr val="bg1"/>
                </a:solidFill>
                <a:latin typeface="inherit"/>
              </a:rPr>
              <a:t>file</a:t>
            </a:r>
            <a:r>
              <a:rPr lang="vi-VN" altLang="en-US" sz="1200" dirty="0" smtClean="0">
                <a:solidFill>
                  <a:schemeClr val="bg1"/>
                </a:solidFill>
                <a:latin typeface="inherit"/>
              </a:rPr>
              <a:t> </a:t>
            </a:r>
            <a:r>
              <a:rPr lang="vi-VN" altLang="en-US" sz="1200" dirty="0">
                <a:solidFill>
                  <a:schemeClr val="bg1"/>
                </a:solidFill>
                <a:latin typeface="inherit"/>
              </a:rPr>
              <a:t>IPC vì chúng không cung cấp khả năng giới hạn quyền truy cập dữ liệu vào các ứng dụng cụ thể, cũng như không cung cấp bất kỳ quyền kiểm soát định dạng dữ liệu nào. </a:t>
            </a:r>
            <a:endParaRPr lang="en-US" altLang="en-US" sz="1200" dirty="0" smtClean="0">
              <a:solidFill>
                <a:schemeClr val="bg1"/>
              </a:solidFill>
              <a:latin typeface="inherit"/>
            </a:endParaRPr>
          </a:p>
          <a:p>
            <a:pPr marL="0" lvl="0" indent="0">
              <a:buClr>
                <a:schemeClr val="dk1"/>
              </a:buClr>
              <a:buSzPts val="1100"/>
              <a:buNone/>
            </a:pPr>
            <a:r>
              <a:rPr lang="vi-VN" altLang="en-US" sz="1200" dirty="0" smtClean="0">
                <a:solidFill>
                  <a:schemeClr val="bg1"/>
                </a:solidFill>
                <a:latin typeface="inherit"/>
              </a:rPr>
              <a:t>Nếu </a:t>
            </a:r>
            <a:r>
              <a:rPr lang="vi-VN" altLang="en-US" sz="1200" dirty="0">
                <a:solidFill>
                  <a:schemeClr val="bg1"/>
                </a:solidFill>
                <a:latin typeface="inherit"/>
              </a:rPr>
              <a:t>bạn muốn chia sẻ dữ liệu của mình với các quy trình ứng dụng khác, thay vào đó hãy xem xét việc sử dụng </a:t>
            </a:r>
            <a:r>
              <a:rPr lang="en-US" altLang="en-US" sz="1200" dirty="0" smtClean="0">
                <a:solidFill>
                  <a:schemeClr val="bg1"/>
                </a:solidFill>
                <a:latin typeface="inherit"/>
              </a:rPr>
              <a:t>Content Providers</a:t>
            </a:r>
            <a:r>
              <a:rPr lang="en-US" altLang="en-US" sz="1200" dirty="0">
                <a:solidFill>
                  <a:schemeClr val="bg1"/>
                </a:solidFill>
                <a:latin typeface="inherit"/>
              </a:rPr>
              <a:t>.</a:t>
            </a:r>
            <a:endParaRPr lang="vi-VN" altLang="en-US" sz="1200" dirty="0">
              <a:solidFill>
                <a:schemeClr val="bg1"/>
              </a:solidFill>
              <a:latin typeface="inherit"/>
            </a:endParaRPr>
          </a:p>
          <a:p>
            <a:pPr marL="0" lvl="0" indent="0">
              <a:buClr>
                <a:schemeClr val="dk1"/>
              </a:buClr>
              <a:buSzPts val="1100"/>
              <a:buNone/>
            </a:pPr>
            <a:endParaRPr lang="vi-VN" altLang="en-US" sz="1200" dirty="0">
              <a:solidFill>
                <a:schemeClr val="bg1"/>
              </a:solidFill>
              <a:latin typeface="inherit"/>
            </a:endParaRPr>
          </a:p>
        </p:txBody>
      </p:sp>
      <p:sp>
        <p:nvSpPr>
          <p:cNvPr id="205" name="Google Shape;205;p16"/>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sp>
        <p:nvSpPr>
          <p:cNvPr id="3" name="Rectangle 2"/>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Google Shape;201;p16"/>
          <p:cNvSpPr txBox="1">
            <a:spLocks/>
          </p:cNvSpPr>
          <p:nvPr/>
        </p:nvSpPr>
        <p:spPr>
          <a:xfrm>
            <a:off x="890041" y="2800170"/>
            <a:ext cx="5972100" cy="636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1pPr>
            <a:lvl2pPr marR="0" lvl="1"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2pPr>
            <a:lvl3pPr marR="0" lvl="2"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3pPr>
            <a:lvl4pPr marR="0" lvl="3"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4pPr>
            <a:lvl5pPr marR="0" lvl="4"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5pPr>
            <a:lvl6pPr marR="0" lvl="5"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6pPr>
            <a:lvl7pPr marR="0" lvl="6"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7pPr>
            <a:lvl8pPr marR="0" lvl="7"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8pPr>
            <a:lvl9pPr marR="0" lvl="8"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9pPr>
          </a:lstStyle>
          <a:p>
            <a:r>
              <a:rPr lang="en-US" dirty="0" smtClean="0"/>
              <a:t>External Storage</a:t>
            </a:r>
            <a:endParaRPr lang="en-US" sz="1400" dirty="0">
              <a:solidFill>
                <a:srgbClr val="C00000"/>
              </a:solidFill>
            </a:endParaRPr>
          </a:p>
        </p:txBody>
      </p:sp>
      <p:sp>
        <p:nvSpPr>
          <p:cNvPr id="2" name="Rectangle 1"/>
          <p:cNvSpPr/>
          <p:nvPr/>
        </p:nvSpPr>
        <p:spPr>
          <a:xfrm>
            <a:off x="890041" y="3374966"/>
            <a:ext cx="4572000" cy="1200329"/>
          </a:xfrm>
          <a:prstGeom prst="rect">
            <a:avLst/>
          </a:prstGeom>
        </p:spPr>
        <p:txBody>
          <a:bodyPr>
            <a:spAutoFit/>
          </a:bodyPr>
          <a:lstStyle/>
          <a:p>
            <a:r>
              <a:rPr lang="en-US" sz="1200" dirty="0" smtClean="0">
                <a:solidFill>
                  <a:schemeClr val="bg1"/>
                </a:solidFill>
                <a:latin typeface="inherit"/>
              </a:rPr>
              <a:t>External storage có thể bị xoá bởi user và </a:t>
            </a:r>
            <a:r>
              <a:rPr lang="en-US" sz="1200" dirty="0">
                <a:solidFill>
                  <a:schemeClr val="bg1"/>
                </a:solidFill>
                <a:latin typeface="inherit"/>
              </a:rPr>
              <a:t>cũng được sửa đổi bởi bất kỳ ứng dụng </a:t>
            </a:r>
            <a:r>
              <a:rPr lang="en-US" sz="1200" dirty="0" smtClean="0">
                <a:solidFill>
                  <a:schemeClr val="bg1"/>
                </a:solidFill>
                <a:latin typeface="inherit"/>
              </a:rPr>
              <a:t>nào cho nên không </a:t>
            </a:r>
            <a:r>
              <a:rPr lang="en-US" sz="1200" dirty="0">
                <a:solidFill>
                  <a:schemeClr val="bg1"/>
                </a:solidFill>
                <a:latin typeface="inherit"/>
              </a:rPr>
              <a:t>lưu trữ thông tin nhạy cảm bằng cách sử dụng bộ nhớ ngoài.</a:t>
            </a:r>
          </a:p>
          <a:p>
            <a:endParaRPr lang="en-US" sz="1200" dirty="0">
              <a:solidFill>
                <a:schemeClr val="bg1"/>
              </a:solidFill>
              <a:latin typeface="inherit"/>
            </a:endParaRPr>
          </a:p>
          <a:p>
            <a:r>
              <a:rPr lang="en-US" sz="1200" dirty="0">
                <a:solidFill>
                  <a:schemeClr val="bg1"/>
                </a:solidFill>
                <a:latin typeface="inherit"/>
              </a:rPr>
              <a:t>Để đọc và ghi </a:t>
            </a:r>
            <a:r>
              <a:rPr lang="en-US" sz="1200" dirty="0" smtClean="0">
                <a:solidFill>
                  <a:schemeClr val="bg1"/>
                </a:solidFill>
                <a:latin typeface="inherit"/>
              </a:rPr>
              <a:t>files </a:t>
            </a:r>
            <a:r>
              <a:rPr lang="en-US" sz="1200" dirty="0">
                <a:solidFill>
                  <a:schemeClr val="bg1"/>
                </a:solidFill>
                <a:latin typeface="inherit"/>
              </a:rPr>
              <a:t>trên bộ nhớ ngoài theo cách an toàn hơn, </a:t>
            </a:r>
            <a:r>
              <a:rPr lang="en-US" sz="1200" dirty="0" smtClean="0">
                <a:solidFill>
                  <a:schemeClr val="bg1"/>
                </a:solidFill>
                <a:latin typeface="inherit"/>
              </a:rPr>
              <a:t>sử </a:t>
            </a:r>
            <a:r>
              <a:rPr lang="en-US" sz="1200" dirty="0">
                <a:solidFill>
                  <a:schemeClr val="bg1"/>
                </a:solidFill>
                <a:latin typeface="inherit"/>
              </a:rPr>
              <a:t>dụng </a:t>
            </a:r>
            <a:r>
              <a:rPr lang="en-US" sz="1200" dirty="0" smtClean="0">
                <a:solidFill>
                  <a:schemeClr val="bg1"/>
                </a:solidFill>
                <a:latin typeface="inherit"/>
              </a:rPr>
              <a:t>Security library, có class EncryptedFile</a:t>
            </a:r>
            <a:r>
              <a:rPr lang="en-US" sz="1200" dirty="0">
                <a:solidFill>
                  <a:schemeClr val="bg1"/>
                </a:solidFill>
                <a:latin typeface="inherit"/>
              </a:rPr>
              <a:t>.</a:t>
            </a:r>
          </a:p>
        </p:txBody>
      </p:sp>
      <p:sp>
        <p:nvSpPr>
          <p:cNvPr id="9" name="Google Shape;201;p16"/>
          <p:cNvSpPr txBox="1">
            <a:spLocks/>
          </p:cNvSpPr>
          <p:nvPr/>
        </p:nvSpPr>
        <p:spPr>
          <a:xfrm>
            <a:off x="5624168" y="4342075"/>
            <a:ext cx="3759458" cy="636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1pPr>
            <a:lvl2pPr marR="0" lvl="1"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2pPr>
            <a:lvl3pPr marR="0" lvl="2"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3pPr>
            <a:lvl4pPr marR="0" lvl="3"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4pPr>
            <a:lvl5pPr marR="0" lvl="4"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5pPr>
            <a:lvl6pPr marR="0" lvl="5"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6pPr>
            <a:lvl7pPr marR="0" lvl="6"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7pPr>
            <a:lvl8pPr marR="0" lvl="7"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8pPr>
            <a:lvl9pPr marR="0" lvl="8"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9pPr>
          </a:lstStyle>
          <a:p>
            <a:r>
              <a:rPr lang="en-US" dirty="0" smtClean="0"/>
              <a:t>Content Providers</a:t>
            </a:r>
          </a:p>
          <a:p>
            <a:r>
              <a:rPr lang="en-US" sz="1400" dirty="0" smtClean="0">
                <a:solidFill>
                  <a:srgbClr val="C00000"/>
                </a:solidFill>
              </a:rPr>
              <a:t>(phần 1)</a:t>
            </a:r>
            <a:endParaRPr lang="en-US" sz="1400" dirty="0">
              <a:solidFill>
                <a:srgbClr val="C00000"/>
              </a:solidFill>
            </a:endParaRPr>
          </a:p>
        </p:txBody>
      </p:sp>
    </p:spTree>
    <p:extLst>
      <p:ext uri="{BB962C8B-B14F-4D97-AF65-F5344CB8AC3E}">
        <p14:creationId xmlns:p14="http://schemas.microsoft.com/office/powerpoint/2010/main" val="28211147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0"/>
          <p:cNvSpPr txBox="1">
            <a:spLocks noGrp="1"/>
          </p:cNvSpPr>
          <p:nvPr>
            <p:ph type="ctrTitle" idx="4294967295"/>
          </p:nvPr>
        </p:nvSpPr>
        <p:spPr>
          <a:xfrm>
            <a:off x="1371600" y="952800"/>
            <a:ext cx="6034200" cy="89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smtClean="0">
                <a:solidFill>
                  <a:srgbClr val="FFCC00"/>
                </a:solidFill>
              </a:rPr>
              <a:t>&lt;user- permission&gt;</a:t>
            </a:r>
            <a:endParaRPr sz="3600" dirty="0">
              <a:solidFill>
                <a:srgbClr val="FFCC00"/>
              </a:solidFill>
            </a:endParaRPr>
          </a:p>
        </p:txBody>
      </p:sp>
      <p:sp>
        <p:nvSpPr>
          <p:cNvPr id="324" name="Google Shape;324;p30"/>
          <p:cNvSpPr txBox="1">
            <a:spLocks noGrp="1"/>
          </p:cNvSpPr>
          <p:nvPr>
            <p:ph type="subTitle" idx="4294967295"/>
          </p:nvPr>
        </p:nvSpPr>
        <p:spPr>
          <a:xfrm>
            <a:off x="1536971" y="1875554"/>
            <a:ext cx="60342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800" dirty="0" smtClean="0">
                <a:latin typeface="inherit"/>
              </a:rPr>
              <a:t>Hoặc thêm động bằng phương thức</a:t>
            </a:r>
            <a:endParaRPr sz="1800" dirty="0">
              <a:latin typeface="inherit"/>
            </a:endParaRPr>
          </a:p>
        </p:txBody>
      </p:sp>
      <p:sp>
        <p:nvSpPr>
          <p:cNvPr id="329" name="Google Shape;329;p30"/>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sp>
        <p:nvSpPr>
          <p:cNvPr id="10" name="Google Shape;201;p16"/>
          <p:cNvSpPr txBox="1">
            <a:spLocks/>
          </p:cNvSpPr>
          <p:nvPr/>
        </p:nvSpPr>
        <p:spPr>
          <a:xfrm>
            <a:off x="299896" y="478502"/>
            <a:ext cx="5972100" cy="6360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000" b="1" dirty="0" smtClean="0">
                <a:solidFill>
                  <a:schemeClr val="bg1"/>
                </a:solidFill>
                <a:latin typeface="Hint"/>
              </a:rPr>
              <a:t>Use permissions</a:t>
            </a:r>
            <a:endParaRPr lang="en-US" sz="3000" b="1" dirty="0">
              <a:solidFill>
                <a:schemeClr val="bg1"/>
              </a:solidFill>
              <a:latin typeface="Hint"/>
            </a:endParaRPr>
          </a:p>
        </p:txBody>
      </p:sp>
      <p:sp>
        <p:nvSpPr>
          <p:cNvPr id="2" name="Rectangle 1"/>
          <p:cNvSpPr/>
          <p:nvPr/>
        </p:nvSpPr>
        <p:spPr>
          <a:xfrm>
            <a:off x="5414229" y="2030977"/>
            <a:ext cx="1487908" cy="307777"/>
          </a:xfrm>
          <a:prstGeom prst="rect">
            <a:avLst/>
          </a:prstGeom>
        </p:spPr>
        <p:txBody>
          <a:bodyPr wrap="none">
            <a:spAutoFit/>
          </a:bodyPr>
          <a:lstStyle/>
          <a:p>
            <a:r>
              <a:rPr lang="en" dirty="0" smtClean="0">
                <a:solidFill>
                  <a:srgbClr val="FFCC00"/>
                </a:solidFill>
              </a:rPr>
              <a:t>addPermission()</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2421" y="3000698"/>
            <a:ext cx="4489716" cy="1260017"/>
          </a:xfrm>
          <a:prstGeom prst="rect">
            <a:avLst/>
          </a:prstGeom>
        </p:spPr>
      </p:pic>
    </p:spTree>
    <p:extLst>
      <p:ext uri="{BB962C8B-B14F-4D97-AF65-F5344CB8AC3E}">
        <p14:creationId xmlns:p14="http://schemas.microsoft.com/office/powerpoint/2010/main" val="2447101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0"/>
          <p:cNvSpPr txBox="1">
            <a:spLocks noGrp="1"/>
          </p:cNvSpPr>
          <p:nvPr>
            <p:ph type="title"/>
          </p:nvPr>
        </p:nvSpPr>
        <p:spPr>
          <a:xfrm>
            <a:off x="1067087" y="854484"/>
            <a:ext cx="5972100" cy="636000"/>
          </a:xfrm>
          <a:prstGeom prst="rect">
            <a:avLst/>
          </a:prstGeom>
        </p:spPr>
        <p:txBody>
          <a:bodyPr spcFirstLastPara="1" wrap="square" lIns="91425" tIns="91425" rIns="91425" bIns="91425" anchor="b" anchorCtr="0">
            <a:noAutofit/>
          </a:bodyPr>
          <a:lstStyle/>
          <a:p>
            <a:r>
              <a:rPr lang="en-US" b="0" dirty="0"/>
              <a:t>App security best practices</a:t>
            </a:r>
          </a:p>
        </p:txBody>
      </p:sp>
      <p:sp>
        <p:nvSpPr>
          <p:cNvPr id="232" name="Google Shape;232;p20"/>
          <p:cNvSpPr txBox="1">
            <a:spLocks noGrp="1"/>
          </p:cNvSpPr>
          <p:nvPr>
            <p:ph type="body" idx="1"/>
          </p:nvPr>
        </p:nvSpPr>
        <p:spPr>
          <a:xfrm>
            <a:off x="1067087" y="1650548"/>
            <a:ext cx="6452393" cy="2764500"/>
          </a:xfrm>
          <a:prstGeom prst="rect">
            <a:avLst/>
          </a:prstGeom>
        </p:spPr>
        <p:txBody>
          <a:bodyPr spcFirstLastPara="1" wrap="square" lIns="91425" tIns="91425" rIns="91425" bIns="91425" anchor="t" anchorCtr="0">
            <a:noAutofit/>
          </a:bodyPr>
          <a:lstStyle/>
          <a:p>
            <a:r>
              <a:rPr lang="en-US" dirty="0"/>
              <a:t>Enforce secure communication</a:t>
            </a:r>
          </a:p>
          <a:p>
            <a:r>
              <a:rPr lang="en-US" dirty="0"/>
              <a:t>Provide the right </a:t>
            </a:r>
            <a:r>
              <a:rPr lang="en-US" dirty="0" smtClean="0"/>
              <a:t>permissions</a:t>
            </a:r>
            <a:endParaRPr lang="en-US" dirty="0"/>
          </a:p>
          <a:p>
            <a:r>
              <a:rPr lang="en-US" dirty="0"/>
              <a:t>Store data </a:t>
            </a:r>
            <a:r>
              <a:rPr lang="en-US" dirty="0" smtClean="0"/>
              <a:t>safely</a:t>
            </a:r>
          </a:p>
          <a:p>
            <a:r>
              <a:rPr lang="en-US" dirty="0"/>
              <a:t>Keep services and dependencies </a:t>
            </a:r>
            <a:r>
              <a:rPr lang="en-US" dirty="0" smtClean="0"/>
              <a:t>up-to-date</a:t>
            </a:r>
            <a:endParaRPr lang="en-US" dirty="0"/>
          </a:p>
          <a:p>
            <a:pPr marL="0" lvl="0" indent="0" algn="l" rtl="0">
              <a:spcBef>
                <a:spcPts val="600"/>
              </a:spcBef>
              <a:spcAft>
                <a:spcPts val="0"/>
              </a:spcAft>
              <a:buNone/>
            </a:pPr>
            <a:endParaRPr dirty="0"/>
          </a:p>
        </p:txBody>
      </p:sp>
      <p:sp>
        <p:nvSpPr>
          <p:cNvPr id="233" name="Google Shape;233;p20"/>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4" name="Google Shape;324;p30"/>
          <p:cNvSpPr txBox="1">
            <a:spLocks noGrp="1"/>
          </p:cNvSpPr>
          <p:nvPr>
            <p:ph type="subTitle" idx="4294967295"/>
          </p:nvPr>
        </p:nvSpPr>
        <p:spPr>
          <a:xfrm>
            <a:off x="1198678" y="1477326"/>
            <a:ext cx="6034200" cy="463200"/>
          </a:xfrm>
          <a:prstGeom prst="rect">
            <a:avLst/>
          </a:prstGeom>
        </p:spPr>
        <p:txBody>
          <a:bodyPr spcFirstLastPara="1" wrap="square" lIns="91425" tIns="91425" rIns="91425" bIns="91425" anchor="t" anchorCtr="0">
            <a:noAutofit/>
          </a:bodyPr>
          <a:lstStyle/>
          <a:p>
            <a:pPr marL="0" lvl="0" indent="0">
              <a:buNone/>
            </a:pPr>
            <a:r>
              <a:rPr lang="en-US" sz="1200" dirty="0" smtClean="0">
                <a:latin typeface="inherit"/>
              </a:rPr>
              <a:t>Việc sử dụng mạng vốn đã có rủi ro về bảo mật, đặc biệt quan tâm về vấn đề riêng tư </a:t>
            </a:r>
            <a:r>
              <a:rPr lang="vi-VN" sz="1200" dirty="0" smtClean="0">
                <a:latin typeface="inherit"/>
              </a:rPr>
              <a:t>của </a:t>
            </a:r>
            <a:r>
              <a:rPr lang="vi-VN" sz="1200" dirty="0">
                <a:latin typeface="inherit"/>
              </a:rPr>
              <a:t>thiết bị di </a:t>
            </a:r>
            <a:r>
              <a:rPr lang="vi-VN" sz="1200" dirty="0" smtClean="0">
                <a:latin typeface="inherit"/>
              </a:rPr>
              <a:t>độn</a:t>
            </a:r>
            <a:r>
              <a:rPr lang="en-US" sz="1200" dirty="0" smtClean="0">
                <a:latin typeface="inherit"/>
              </a:rPr>
              <a:t>g </a:t>
            </a:r>
            <a:r>
              <a:rPr lang="vi-VN" sz="1200" dirty="0" smtClean="0">
                <a:latin typeface="inherit"/>
              </a:rPr>
              <a:t>khi </a:t>
            </a:r>
            <a:r>
              <a:rPr lang="vi-VN" sz="1200" dirty="0">
                <a:latin typeface="inherit"/>
              </a:rPr>
              <a:t>thiết bị thực hiện các giao dịch mạng, vì vậy điều quan trọng là </a:t>
            </a:r>
            <a:r>
              <a:rPr lang="en-US" sz="1200" dirty="0" smtClean="0">
                <a:latin typeface="inherit"/>
              </a:rPr>
              <a:t>app </a:t>
            </a:r>
            <a:r>
              <a:rPr lang="vi-VN" sz="1200" dirty="0" smtClean="0">
                <a:latin typeface="inherit"/>
              </a:rPr>
              <a:t>của </a:t>
            </a:r>
            <a:r>
              <a:rPr lang="vi-VN" sz="1200" dirty="0">
                <a:latin typeface="inherit"/>
              </a:rPr>
              <a:t>bạn phải thực hiện </a:t>
            </a:r>
            <a:r>
              <a:rPr lang="vi-VN" sz="1200" dirty="0" smtClean="0">
                <a:latin typeface="inherit"/>
              </a:rPr>
              <a:t>bảo </a:t>
            </a:r>
            <a:r>
              <a:rPr lang="vi-VN" sz="1200" dirty="0">
                <a:latin typeface="inherit"/>
              </a:rPr>
              <a:t>mật dữ </a:t>
            </a:r>
            <a:r>
              <a:rPr lang="vi-VN" sz="1200" dirty="0" smtClean="0">
                <a:latin typeface="inherit"/>
              </a:rPr>
              <a:t>liệu</a:t>
            </a:r>
            <a:r>
              <a:rPr lang="en-US" sz="1200" dirty="0" smtClean="0">
                <a:latin typeface="inherit"/>
              </a:rPr>
              <a:t> </a:t>
            </a:r>
            <a:r>
              <a:rPr lang="vi-VN" sz="1200" dirty="0" smtClean="0">
                <a:latin typeface="inherit"/>
              </a:rPr>
              <a:t>mọi </a:t>
            </a:r>
            <a:r>
              <a:rPr lang="vi-VN" sz="1200" dirty="0">
                <a:latin typeface="inherit"/>
              </a:rPr>
              <a:t>lúc</a:t>
            </a:r>
            <a:r>
              <a:rPr lang="vi-VN" sz="1200" dirty="0" smtClean="0">
                <a:latin typeface="inherit"/>
              </a:rPr>
              <a:t>.</a:t>
            </a:r>
            <a:endParaRPr lang="en-US" sz="1200" dirty="0" smtClean="0">
              <a:latin typeface="inherit"/>
            </a:endParaRPr>
          </a:p>
          <a:p>
            <a:pPr marL="0" indent="0">
              <a:buNone/>
            </a:pPr>
            <a:r>
              <a:rPr lang="en-US" sz="1200" dirty="0" smtClean="0">
                <a:latin typeface="inherit"/>
              </a:rPr>
              <a:t>C</a:t>
            </a:r>
            <a:r>
              <a:rPr lang="vi-VN" sz="1200" dirty="0" smtClean="0">
                <a:latin typeface="inherit"/>
              </a:rPr>
              <a:t>ác </a:t>
            </a:r>
            <a:r>
              <a:rPr lang="vi-VN" sz="1200" dirty="0">
                <a:latin typeface="inherit"/>
              </a:rPr>
              <a:t>thiết bị di động thường kết nối trên các mạng không được bảo mật, chẳng hạn như các điểm truy cập Wi-Fi công cộng..</a:t>
            </a:r>
            <a:endParaRPr lang="en-US" sz="1200" dirty="0">
              <a:latin typeface="inherit"/>
            </a:endParaRPr>
          </a:p>
          <a:p>
            <a:pPr marL="0" lvl="0" indent="0">
              <a:buNone/>
            </a:pPr>
            <a:endParaRPr sz="1200" dirty="0">
              <a:latin typeface="inherit"/>
            </a:endParaRPr>
          </a:p>
        </p:txBody>
      </p:sp>
      <p:sp>
        <p:nvSpPr>
          <p:cNvPr id="329" name="Google Shape;329;p30"/>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30</a:t>
            </a:fld>
            <a:endParaRPr/>
          </a:p>
        </p:txBody>
      </p:sp>
      <p:sp>
        <p:nvSpPr>
          <p:cNvPr id="10" name="Google Shape;201;p16"/>
          <p:cNvSpPr txBox="1">
            <a:spLocks/>
          </p:cNvSpPr>
          <p:nvPr/>
        </p:nvSpPr>
        <p:spPr>
          <a:xfrm>
            <a:off x="299896" y="478502"/>
            <a:ext cx="5972100" cy="6360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000" b="1" dirty="0" smtClean="0">
                <a:solidFill>
                  <a:schemeClr val="bg1"/>
                </a:solidFill>
                <a:latin typeface="Hint"/>
              </a:rPr>
              <a:t>Use networking</a:t>
            </a:r>
            <a:endParaRPr lang="en-US" sz="3000" b="1" dirty="0">
              <a:solidFill>
                <a:schemeClr val="bg1"/>
              </a:solidFill>
              <a:latin typeface="Hint"/>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4229" y="2303350"/>
            <a:ext cx="2061825" cy="2364226"/>
          </a:xfrm>
          <a:prstGeom prst="rect">
            <a:avLst/>
          </a:prstGeom>
        </p:spPr>
      </p:pic>
      <p:sp>
        <p:nvSpPr>
          <p:cNvPr id="9" name="Google Shape;324;p30"/>
          <p:cNvSpPr txBox="1">
            <a:spLocks/>
          </p:cNvSpPr>
          <p:nvPr/>
        </p:nvSpPr>
        <p:spPr>
          <a:xfrm>
            <a:off x="1198678" y="3041335"/>
            <a:ext cx="2608080" cy="8882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1pPr>
            <a:lvl2pPr marL="914400" marR="0" lvl="1"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2pPr>
            <a:lvl3pPr marL="1371600" marR="0" lvl="2"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3pPr>
            <a:lvl4pPr marL="1828800" marR="0" lvl="3"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4pPr>
            <a:lvl5pPr marL="2286000" marR="0" lvl="4"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5pPr>
            <a:lvl6pPr marL="2743200" marR="0" lvl="5"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6pPr>
            <a:lvl7pPr marL="3200400" marR="0" lvl="6"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7pPr>
            <a:lvl8pPr marL="3657600" marR="0" lvl="7"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8pPr>
            <a:lvl9pPr marL="4114800" marR="0" lvl="8"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9pPr>
          </a:lstStyle>
          <a:p>
            <a:pPr marL="0" indent="0">
              <a:buFont typeface="Hind"/>
              <a:buNone/>
            </a:pPr>
            <a:r>
              <a:rPr lang="en-US" sz="1200" dirty="0" smtClean="0">
                <a:solidFill>
                  <a:srgbClr val="FF0000"/>
                </a:solidFill>
                <a:latin typeface="inherit"/>
              </a:rPr>
              <a:t>Use IP networking</a:t>
            </a:r>
          </a:p>
          <a:p>
            <a:pPr marL="0" indent="0">
              <a:buFont typeface="Hind"/>
              <a:buNone/>
            </a:pPr>
            <a:r>
              <a:rPr lang="en-US" sz="1200" dirty="0" smtClean="0">
                <a:solidFill>
                  <a:srgbClr val="FF0000"/>
                </a:solidFill>
                <a:latin typeface="inherit"/>
              </a:rPr>
              <a:t>Use telephony networking</a:t>
            </a:r>
            <a:endParaRPr lang="vi-VN" sz="1200" dirty="0">
              <a:solidFill>
                <a:srgbClr val="FF0000"/>
              </a:solidFill>
              <a:latin typeface="inherit"/>
            </a:endParaRPr>
          </a:p>
        </p:txBody>
      </p:sp>
    </p:spTree>
    <p:extLst>
      <p:ext uri="{BB962C8B-B14F-4D97-AF65-F5344CB8AC3E}">
        <p14:creationId xmlns:p14="http://schemas.microsoft.com/office/powerpoint/2010/main" val="23865897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4" name="Google Shape;324;p30"/>
          <p:cNvSpPr txBox="1">
            <a:spLocks noGrp="1"/>
          </p:cNvSpPr>
          <p:nvPr>
            <p:ph type="subTitle" idx="4294967295"/>
          </p:nvPr>
        </p:nvSpPr>
        <p:spPr>
          <a:xfrm>
            <a:off x="1111129" y="1730244"/>
            <a:ext cx="6034200" cy="2832027"/>
          </a:xfrm>
          <a:prstGeom prst="rect">
            <a:avLst/>
          </a:prstGeom>
        </p:spPr>
        <p:txBody>
          <a:bodyPr spcFirstLastPara="1" wrap="square" lIns="91425" tIns="91425" rIns="91425" bIns="91425" anchor="t" anchorCtr="0">
            <a:noAutofit/>
          </a:bodyPr>
          <a:lstStyle/>
          <a:p>
            <a:pPr marL="0" lvl="0" indent="0">
              <a:buNone/>
            </a:pPr>
            <a:r>
              <a:rPr lang="vi-VN" sz="1200" dirty="0">
                <a:latin typeface="inherit"/>
              </a:rPr>
              <a:t>Đảm bảo rằng các giao thức thích hợp được sử dụng cho việc truyền dữ liệu riêng tư, chẳng hạn như HttpsURLC Connectection. </a:t>
            </a:r>
            <a:endParaRPr lang="en-US" sz="1200" dirty="0" smtClean="0">
              <a:latin typeface="inherit"/>
            </a:endParaRPr>
          </a:p>
          <a:p>
            <a:pPr marL="0" lvl="0" indent="0">
              <a:buNone/>
            </a:pPr>
            <a:endParaRPr lang="vi-VN" sz="1200" dirty="0">
              <a:latin typeface="inherit"/>
            </a:endParaRPr>
          </a:p>
          <a:p>
            <a:pPr marL="0" lvl="0" indent="0">
              <a:buNone/>
            </a:pPr>
            <a:r>
              <a:rPr lang="vi-VN" sz="1200" dirty="0">
                <a:latin typeface="inherit"/>
              </a:rPr>
              <a:t>Nên sử dụng HTTPS qua HTTP vì HTTPS được hỗ trợ trên máy chủ, Giao tiếp authenticated, encrypted socket-level cài đặt dễ dàng sử dụng SSLSocket class</a:t>
            </a:r>
            <a:r>
              <a:rPr lang="vi-VN" sz="1200" dirty="0" smtClean="0">
                <a:latin typeface="inherit"/>
              </a:rPr>
              <a:t>.</a:t>
            </a:r>
            <a:endParaRPr lang="en-US" sz="1200" dirty="0" smtClean="0">
              <a:latin typeface="inherit"/>
            </a:endParaRPr>
          </a:p>
          <a:p>
            <a:pPr marL="0" lvl="0" indent="0">
              <a:buNone/>
            </a:pPr>
            <a:endParaRPr lang="vi-VN" sz="1200" dirty="0">
              <a:latin typeface="inherit"/>
            </a:endParaRPr>
          </a:p>
          <a:p>
            <a:pPr marL="0" lvl="0" indent="0">
              <a:buNone/>
            </a:pPr>
            <a:r>
              <a:rPr lang="vi-VN" sz="1200" dirty="0">
                <a:latin typeface="inherit"/>
              </a:rPr>
              <a:t>Một số ứng dụng sử dụng cổng mạng localhost để xử lý IPC riêng tư. Không nên sử dụng phương pháp này vì các interfaces này có thể truy cập được bởi các ứng dụng khác trên thiết bị. Giải pháp: sử dụng cơ chế IPC của Android khi có thể xác thực, chẳng hạn như với Service. Liên kết với INADDR_ANY còn tệ hơn cả sử dụng loopback vì khi đó ứng dụng của bạn có thể nhận được yêu cầu từ bất cứ đâu</a:t>
            </a:r>
            <a:r>
              <a:rPr lang="vi-VN" sz="1200" dirty="0" smtClean="0">
                <a:latin typeface="inherit"/>
              </a:rPr>
              <a:t>.</a:t>
            </a:r>
            <a:endParaRPr lang="en-US" sz="1200" dirty="0" smtClean="0">
              <a:latin typeface="inherit"/>
            </a:endParaRPr>
          </a:p>
          <a:p>
            <a:pPr marL="0" lvl="0" indent="0">
              <a:buNone/>
            </a:pPr>
            <a:endParaRPr lang="vi-VN" sz="1200" dirty="0">
              <a:latin typeface="inherit"/>
            </a:endParaRPr>
          </a:p>
          <a:p>
            <a:pPr marL="0" lvl="0" indent="0">
              <a:buNone/>
            </a:pPr>
            <a:r>
              <a:rPr lang="vi-VN" sz="1200" dirty="0">
                <a:latin typeface="inherit"/>
              </a:rPr>
              <a:t>Đảm bảo rằng bạn không tin tưởng dữ liệu được tải xuống từ HTTP hoặc các giao thức không an toàn khác. </a:t>
            </a:r>
          </a:p>
        </p:txBody>
      </p:sp>
      <p:sp>
        <p:nvSpPr>
          <p:cNvPr id="329" name="Google Shape;329;p30"/>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31</a:t>
            </a:fld>
            <a:endParaRPr/>
          </a:p>
        </p:txBody>
      </p:sp>
      <p:sp>
        <p:nvSpPr>
          <p:cNvPr id="10" name="Google Shape;201;p16"/>
          <p:cNvSpPr txBox="1">
            <a:spLocks/>
          </p:cNvSpPr>
          <p:nvPr/>
        </p:nvSpPr>
        <p:spPr>
          <a:xfrm>
            <a:off x="299896" y="478502"/>
            <a:ext cx="5972100" cy="6360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000" b="1" dirty="0" smtClean="0">
                <a:solidFill>
                  <a:schemeClr val="bg1"/>
                </a:solidFill>
                <a:latin typeface="Hint"/>
              </a:rPr>
              <a:t>Use IP networking</a:t>
            </a:r>
            <a:endParaRPr lang="en-US" sz="3000" b="1" dirty="0">
              <a:solidFill>
                <a:schemeClr val="bg1"/>
              </a:solidFill>
              <a:latin typeface="Hin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5160" y="204274"/>
            <a:ext cx="2429888" cy="1525970"/>
          </a:xfrm>
          <a:prstGeom prst="rect">
            <a:avLst/>
          </a:prstGeom>
        </p:spPr>
      </p:pic>
    </p:spTree>
    <p:extLst>
      <p:ext uri="{BB962C8B-B14F-4D97-AF65-F5344CB8AC3E}">
        <p14:creationId xmlns:p14="http://schemas.microsoft.com/office/powerpoint/2010/main" val="28696721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4" name="Google Shape;324;p30"/>
          <p:cNvSpPr txBox="1">
            <a:spLocks noGrp="1"/>
          </p:cNvSpPr>
          <p:nvPr>
            <p:ph type="subTitle" idx="4294967295"/>
          </p:nvPr>
        </p:nvSpPr>
        <p:spPr>
          <a:xfrm>
            <a:off x="1140312" y="2051258"/>
            <a:ext cx="6034200" cy="3444870"/>
          </a:xfrm>
          <a:prstGeom prst="rect">
            <a:avLst/>
          </a:prstGeom>
        </p:spPr>
        <p:txBody>
          <a:bodyPr spcFirstLastPara="1" wrap="square" lIns="91425" tIns="91425" rIns="91425" bIns="91425" anchor="t" anchorCtr="0">
            <a:noAutofit/>
          </a:bodyPr>
          <a:lstStyle/>
          <a:p>
            <a:pPr marL="0" lvl="0" indent="0">
              <a:buNone/>
            </a:pPr>
            <a:r>
              <a:rPr lang="vi-VN" sz="1200" dirty="0">
                <a:latin typeface="inherit"/>
              </a:rPr>
              <a:t>Giao thức SMS được thiết kế chủ yếu để liên lạc giữa người dùng với người dùng và không phù hợp với các ứng dụng muốn truyền dữ liệu. </a:t>
            </a:r>
            <a:endParaRPr lang="en-US" sz="1200" dirty="0" smtClean="0">
              <a:latin typeface="inherit"/>
            </a:endParaRPr>
          </a:p>
          <a:p>
            <a:pPr marL="0" lvl="0" indent="0">
              <a:buNone/>
            </a:pPr>
            <a:r>
              <a:rPr lang="vi-VN" sz="1200" dirty="0" smtClean="0">
                <a:latin typeface="inherit"/>
              </a:rPr>
              <a:t>Do </a:t>
            </a:r>
            <a:r>
              <a:rPr lang="vi-VN" sz="1200" dirty="0">
                <a:latin typeface="inherit"/>
              </a:rPr>
              <a:t>những hạn chế của SMS, </a:t>
            </a:r>
            <a:r>
              <a:rPr lang="en-US" sz="1200" dirty="0" smtClean="0">
                <a:latin typeface="inherit"/>
              </a:rPr>
              <a:t>nên </a:t>
            </a:r>
            <a:r>
              <a:rPr lang="vi-VN" sz="1200" dirty="0" smtClean="0">
                <a:latin typeface="inherit"/>
              </a:rPr>
              <a:t>sử </a:t>
            </a:r>
            <a:r>
              <a:rPr lang="vi-VN" sz="1200" dirty="0">
                <a:latin typeface="inherit"/>
              </a:rPr>
              <a:t>dụng Google Cloud Messaging (GCM) và mạng IP để gửi tin nhắn dữ liệu từ máy chủ web đến ứng dụng của bạn trên thiết bị người dùng.</a:t>
            </a:r>
          </a:p>
          <a:p>
            <a:pPr marL="0" lvl="0" indent="0">
              <a:buNone/>
            </a:pPr>
            <a:endParaRPr lang="vi-VN" sz="1200" dirty="0">
              <a:latin typeface="inherit"/>
            </a:endParaRPr>
          </a:p>
          <a:p>
            <a:pPr marL="0" lvl="0" indent="0">
              <a:buNone/>
            </a:pPr>
            <a:r>
              <a:rPr lang="en-US" sz="1200" dirty="0" smtClean="0">
                <a:latin typeface="inherit"/>
              </a:rPr>
              <a:t>Cẩn thận </a:t>
            </a:r>
            <a:r>
              <a:rPr lang="vi-VN" sz="1200" dirty="0" smtClean="0">
                <a:latin typeface="inherit"/>
              </a:rPr>
              <a:t>SMS </a:t>
            </a:r>
            <a:r>
              <a:rPr lang="vi-VN" sz="1200" dirty="0">
                <a:latin typeface="inherit"/>
              </a:rPr>
              <a:t>không được mã hóa cũng không được xác thực mạnh trên mạng hoặc thiết bị. Đặc biệt, </a:t>
            </a:r>
            <a:r>
              <a:rPr lang="vi-VN" sz="1200" dirty="0" smtClean="0">
                <a:latin typeface="inherit"/>
              </a:rPr>
              <a:t>người </a:t>
            </a:r>
            <a:r>
              <a:rPr lang="vi-VN" sz="1200" dirty="0">
                <a:latin typeface="inherit"/>
              </a:rPr>
              <a:t>dùng </a:t>
            </a:r>
            <a:r>
              <a:rPr lang="en-US" sz="1200" dirty="0" smtClean="0">
                <a:latin typeface="inherit"/>
              </a:rPr>
              <a:t>xấu </a:t>
            </a:r>
            <a:r>
              <a:rPr lang="vi-VN" sz="1200" dirty="0" smtClean="0">
                <a:latin typeface="inherit"/>
              </a:rPr>
              <a:t>có </a:t>
            </a:r>
            <a:r>
              <a:rPr lang="vi-VN" sz="1200" dirty="0">
                <a:latin typeface="inherit"/>
              </a:rPr>
              <a:t>thể đã gửi SMS đến ứng dụng của bạn. Đừng dựa vào dữ liệu SMS chưa được xác thực để thực hiện các </a:t>
            </a:r>
            <a:r>
              <a:rPr lang="en-US" sz="1200" dirty="0" smtClean="0">
                <a:latin typeface="inherit"/>
              </a:rPr>
              <a:t>commands</a:t>
            </a:r>
            <a:r>
              <a:rPr lang="vi-VN" sz="1200" dirty="0" smtClean="0">
                <a:latin typeface="inherit"/>
              </a:rPr>
              <a:t> </a:t>
            </a:r>
            <a:r>
              <a:rPr lang="vi-VN" sz="1200" dirty="0">
                <a:latin typeface="inherit"/>
              </a:rPr>
              <a:t>nhạy cảm. Ngoài ra, bạn nên lưu ý rằng SMS có thể bị giả mạo và / hoặc chặn trên mạng. Trên chính thiết bị hỗ trợ Android, tin nhắn SMS được truyền dưới dạng mục đích phát sóng, do đó chúng có thể được đọc hoặc bắt bởi các ứng dụng khác có quyền READ_SMS.</a:t>
            </a:r>
            <a:endParaRPr sz="1200" dirty="0">
              <a:latin typeface="inherit"/>
            </a:endParaRPr>
          </a:p>
        </p:txBody>
      </p:sp>
      <p:sp>
        <p:nvSpPr>
          <p:cNvPr id="329" name="Google Shape;329;p30"/>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32</a:t>
            </a:fld>
            <a:endParaRPr/>
          </a:p>
        </p:txBody>
      </p:sp>
      <p:sp>
        <p:nvSpPr>
          <p:cNvPr id="10" name="Google Shape;201;p16"/>
          <p:cNvSpPr txBox="1">
            <a:spLocks/>
          </p:cNvSpPr>
          <p:nvPr/>
        </p:nvSpPr>
        <p:spPr>
          <a:xfrm>
            <a:off x="299896" y="478502"/>
            <a:ext cx="5972100" cy="6360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000" b="1" dirty="0" smtClean="0">
                <a:solidFill>
                  <a:schemeClr val="bg1"/>
                </a:solidFill>
                <a:latin typeface="Hint"/>
              </a:rPr>
              <a:t>Use telephony networking</a:t>
            </a:r>
            <a:endParaRPr lang="en-US" sz="3000" b="1" dirty="0">
              <a:solidFill>
                <a:schemeClr val="bg1"/>
              </a:solidFill>
              <a:latin typeface="Hin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8264" y="478502"/>
            <a:ext cx="2345900" cy="1457302"/>
          </a:xfrm>
          <a:prstGeom prst="rect">
            <a:avLst/>
          </a:prstGeom>
        </p:spPr>
      </p:pic>
    </p:spTree>
    <p:extLst>
      <p:ext uri="{BB962C8B-B14F-4D97-AF65-F5344CB8AC3E}">
        <p14:creationId xmlns:p14="http://schemas.microsoft.com/office/powerpoint/2010/main" val="28399057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4" name="Google Shape;324;p30"/>
          <p:cNvSpPr txBox="1">
            <a:spLocks noGrp="1"/>
          </p:cNvSpPr>
          <p:nvPr>
            <p:ph type="subTitle" idx="4294967295"/>
          </p:nvPr>
        </p:nvSpPr>
        <p:spPr>
          <a:xfrm>
            <a:off x="1451597" y="3444798"/>
            <a:ext cx="6034200" cy="1476758"/>
          </a:xfrm>
          <a:prstGeom prst="rect">
            <a:avLst/>
          </a:prstGeom>
        </p:spPr>
        <p:txBody>
          <a:bodyPr spcFirstLastPara="1" wrap="square" lIns="91425" tIns="91425" rIns="91425" bIns="91425" anchor="t" anchorCtr="0">
            <a:noAutofit/>
          </a:bodyPr>
          <a:lstStyle/>
          <a:p>
            <a:pPr marL="0" lvl="0" indent="0">
              <a:buNone/>
            </a:pPr>
            <a:r>
              <a:rPr lang="vi-VN" sz="1200" dirty="0">
                <a:latin typeface="inherit"/>
              </a:rPr>
              <a:t>Xác thực đầu vào không đủ là một trong những vấn đề bảo mật phổ biến nhất ảnh hưởng đến các ứng dụng, bất kể chúng chạy trên nền tảng nào. </a:t>
            </a:r>
            <a:endParaRPr lang="en-US" sz="1200" dirty="0" smtClean="0">
              <a:latin typeface="inherit"/>
            </a:endParaRPr>
          </a:p>
          <a:p>
            <a:pPr marL="0" lvl="0" indent="0">
              <a:buNone/>
            </a:pPr>
            <a:r>
              <a:rPr lang="vi-VN" sz="1200" dirty="0" smtClean="0">
                <a:latin typeface="inherit"/>
              </a:rPr>
              <a:t>Android </a:t>
            </a:r>
            <a:r>
              <a:rPr lang="vi-VN" sz="1200" dirty="0">
                <a:latin typeface="inherit"/>
              </a:rPr>
              <a:t>có các biện pháp đối </a:t>
            </a:r>
            <a:r>
              <a:rPr lang="vi-VN" sz="1200" dirty="0" smtClean="0">
                <a:latin typeface="inherit"/>
              </a:rPr>
              <a:t>phó</a:t>
            </a:r>
            <a:r>
              <a:rPr lang="en-US" sz="1200" dirty="0" smtClean="0">
                <a:latin typeface="inherit"/>
              </a:rPr>
              <a:t> vấn đề này</a:t>
            </a:r>
            <a:r>
              <a:rPr lang="vi-VN" sz="1200" dirty="0" smtClean="0">
                <a:latin typeface="inherit"/>
              </a:rPr>
              <a:t> </a:t>
            </a:r>
            <a:r>
              <a:rPr lang="vi-VN" sz="1200" dirty="0">
                <a:latin typeface="inherit"/>
              </a:rPr>
              <a:t>giúp giảm sự tiếp xúc của các ứng dụng với các vấn đề xác thực đầu vào </a:t>
            </a:r>
            <a:endParaRPr lang="en-US" sz="1200" dirty="0" smtClean="0">
              <a:latin typeface="inherit"/>
            </a:endParaRPr>
          </a:p>
          <a:p>
            <a:pPr marL="0" lvl="0" indent="0">
              <a:buNone/>
            </a:pPr>
            <a:r>
              <a:rPr lang="en-US" sz="1200" dirty="0" smtClean="0">
                <a:latin typeface="inherit"/>
              </a:rPr>
              <a:t>B</a:t>
            </a:r>
            <a:r>
              <a:rPr lang="vi-VN" sz="1200" dirty="0" smtClean="0">
                <a:latin typeface="inherit"/>
              </a:rPr>
              <a:t>ạn </a:t>
            </a:r>
            <a:r>
              <a:rPr lang="vi-VN" sz="1200" dirty="0">
                <a:latin typeface="inherit"/>
              </a:rPr>
              <a:t>nên sử dụng các tính năng đó nếu có </a:t>
            </a:r>
            <a:r>
              <a:rPr lang="vi-VN" sz="1200" dirty="0" smtClean="0">
                <a:latin typeface="inherit"/>
              </a:rPr>
              <a:t>th</a:t>
            </a:r>
            <a:r>
              <a:rPr lang="en-US" sz="1200" dirty="0" smtClean="0">
                <a:latin typeface="inherit"/>
              </a:rPr>
              <a:t>ể. L</a:t>
            </a:r>
            <a:r>
              <a:rPr lang="vi-VN" sz="1200" dirty="0" smtClean="0">
                <a:latin typeface="inherit"/>
              </a:rPr>
              <a:t>ựa </a:t>
            </a:r>
            <a:r>
              <a:rPr lang="vi-VN" sz="1200" dirty="0">
                <a:latin typeface="inherit"/>
              </a:rPr>
              <a:t>chọn ngôn ngữ an toàn </a:t>
            </a:r>
            <a:r>
              <a:rPr lang="vi-VN" sz="1200" dirty="0" smtClean="0">
                <a:latin typeface="inherit"/>
              </a:rPr>
              <a:t>làm </a:t>
            </a:r>
            <a:r>
              <a:rPr lang="vi-VN" sz="1200" dirty="0">
                <a:latin typeface="inherit"/>
              </a:rPr>
              <a:t>giảm khả năng xảy ra sự cố xác thực đầu vào.</a:t>
            </a:r>
          </a:p>
          <a:p>
            <a:pPr marL="0" lvl="0" indent="0">
              <a:buNone/>
            </a:pPr>
            <a:endParaRPr lang="vi-VN" sz="1200" dirty="0">
              <a:latin typeface="inherit"/>
            </a:endParaRPr>
          </a:p>
        </p:txBody>
      </p:sp>
      <p:sp>
        <p:nvSpPr>
          <p:cNvPr id="329" name="Google Shape;329;p30"/>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33</a:t>
            </a:fld>
            <a:endParaRPr/>
          </a:p>
        </p:txBody>
      </p:sp>
      <p:sp>
        <p:nvSpPr>
          <p:cNvPr id="10" name="Google Shape;201;p16"/>
          <p:cNvSpPr txBox="1">
            <a:spLocks/>
          </p:cNvSpPr>
          <p:nvPr/>
        </p:nvSpPr>
        <p:spPr>
          <a:xfrm>
            <a:off x="270713" y="222646"/>
            <a:ext cx="5972100" cy="6360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000" b="1" dirty="0" smtClean="0">
                <a:solidFill>
                  <a:schemeClr val="bg1"/>
                </a:solidFill>
                <a:latin typeface="Hint"/>
              </a:rPr>
              <a:t>Perform input validation</a:t>
            </a:r>
            <a:endParaRPr lang="en-US" sz="3000" b="1" dirty="0">
              <a:solidFill>
                <a:schemeClr val="bg1"/>
              </a:solidFill>
              <a:latin typeface="Hint"/>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4910" y="1190152"/>
            <a:ext cx="3700834" cy="2081719"/>
          </a:xfrm>
          <a:prstGeom prst="rect">
            <a:avLst/>
          </a:prstGeom>
        </p:spPr>
      </p:pic>
    </p:spTree>
    <p:extLst>
      <p:ext uri="{BB962C8B-B14F-4D97-AF65-F5344CB8AC3E}">
        <p14:creationId xmlns:p14="http://schemas.microsoft.com/office/powerpoint/2010/main" val="13913572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4" name="Google Shape;324;p30"/>
          <p:cNvSpPr txBox="1">
            <a:spLocks noGrp="1"/>
          </p:cNvSpPr>
          <p:nvPr>
            <p:ph type="subTitle" idx="4294967295"/>
          </p:nvPr>
        </p:nvSpPr>
        <p:spPr>
          <a:xfrm>
            <a:off x="1150040" y="1235538"/>
            <a:ext cx="6034200" cy="3742537"/>
          </a:xfrm>
          <a:prstGeom prst="rect">
            <a:avLst/>
          </a:prstGeom>
        </p:spPr>
        <p:txBody>
          <a:bodyPr spcFirstLastPara="1" wrap="square" lIns="91425" tIns="91425" rIns="91425" bIns="91425" anchor="t" anchorCtr="0">
            <a:noAutofit/>
          </a:bodyPr>
          <a:lstStyle/>
          <a:p>
            <a:pPr marL="0" lvl="0" indent="0">
              <a:buNone/>
            </a:pPr>
            <a:r>
              <a:rPr lang="vi-VN" sz="1200" dirty="0">
                <a:latin typeface="inherit"/>
              </a:rPr>
              <a:t>Nếu bạn đang sử dụng </a:t>
            </a:r>
            <a:r>
              <a:rPr lang="en-US" sz="1200" dirty="0" smtClean="0">
                <a:latin typeface="inherit"/>
              </a:rPr>
              <a:t>native code</a:t>
            </a:r>
            <a:r>
              <a:rPr lang="vi-VN" sz="1200" dirty="0" smtClean="0">
                <a:latin typeface="inherit"/>
              </a:rPr>
              <a:t>, </a:t>
            </a:r>
            <a:r>
              <a:rPr lang="vi-VN" sz="1200" dirty="0">
                <a:latin typeface="inherit"/>
              </a:rPr>
              <a:t>mọi dữ liệu được đọc từ </a:t>
            </a:r>
            <a:r>
              <a:rPr lang="en-US" sz="1200" dirty="0" smtClean="0">
                <a:latin typeface="inherit"/>
              </a:rPr>
              <a:t>files</a:t>
            </a:r>
            <a:r>
              <a:rPr lang="vi-VN" sz="1200" dirty="0" smtClean="0">
                <a:latin typeface="inherit"/>
              </a:rPr>
              <a:t>, </a:t>
            </a:r>
            <a:r>
              <a:rPr lang="vi-VN" sz="1200" dirty="0">
                <a:latin typeface="inherit"/>
              </a:rPr>
              <a:t>nhận qua mạng hoặc nhận từ IPC đều </a:t>
            </a:r>
            <a:r>
              <a:rPr lang="en-US" sz="1200" dirty="0" smtClean="0">
                <a:latin typeface="inherit"/>
              </a:rPr>
              <a:t>phải bảo mật</a:t>
            </a:r>
            <a:r>
              <a:rPr lang="vi-VN" sz="1200" dirty="0" smtClean="0">
                <a:latin typeface="inherit"/>
              </a:rPr>
              <a:t>. </a:t>
            </a:r>
            <a:r>
              <a:rPr lang="vi-VN" sz="1200" dirty="0">
                <a:latin typeface="inherit"/>
              </a:rPr>
              <a:t>Các vấn đề phổ biến nhất là lỗi tràn bộ đệm, after </a:t>
            </a:r>
            <a:r>
              <a:rPr lang="vi-VN" sz="1200" dirty="0" smtClean="0">
                <a:latin typeface="inherit"/>
              </a:rPr>
              <a:t>free</a:t>
            </a:r>
            <a:r>
              <a:rPr lang="en-US" sz="1200" dirty="0">
                <a:latin typeface="inherit"/>
              </a:rPr>
              <a:t> </a:t>
            </a:r>
            <a:r>
              <a:rPr lang="en-US" sz="1200" dirty="0" smtClean="0">
                <a:latin typeface="inherit"/>
              </a:rPr>
              <a:t>và </a:t>
            </a:r>
            <a:r>
              <a:rPr lang="vi-VN" sz="1200" dirty="0" smtClean="0">
                <a:latin typeface="inherit"/>
              </a:rPr>
              <a:t>off-by-one </a:t>
            </a:r>
            <a:r>
              <a:rPr lang="vi-VN" sz="1200" dirty="0">
                <a:latin typeface="inherit"/>
              </a:rPr>
              <a:t>errors. Android cung cấp </a:t>
            </a:r>
            <a:r>
              <a:rPr lang="vi-VN" sz="1200" dirty="0" smtClean="0">
                <a:latin typeface="inherit"/>
              </a:rPr>
              <a:t>ASLR </a:t>
            </a:r>
            <a:r>
              <a:rPr lang="vi-VN" sz="1200" dirty="0">
                <a:latin typeface="inherit"/>
              </a:rPr>
              <a:t>và DEP giúp giảm khả năng khai thác của các lỗi này, nhưng chúng không giải quyết được vấn đề tiềm ẩn. Bạn có thể ngăn chặn các lỗ hổng này bằng cách xử lý cẩn thận các con trỏ và quản lý bộ đệm.</a:t>
            </a:r>
          </a:p>
          <a:p>
            <a:pPr marL="0" lvl="0" indent="0">
              <a:buNone/>
            </a:pPr>
            <a:endParaRPr lang="vi-VN" sz="1200" dirty="0">
              <a:latin typeface="inherit"/>
            </a:endParaRPr>
          </a:p>
          <a:p>
            <a:pPr marL="0" lvl="0" indent="0">
              <a:buNone/>
            </a:pPr>
            <a:r>
              <a:rPr lang="vi-VN" sz="1200" dirty="0" smtClean="0">
                <a:latin typeface="inherit"/>
              </a:rPr>
              <a:t>Nếu </a:t>
            </a:r>
            <a:r>
              <a:rPr lang="vi-VN" sz="1200" dirty="0">
                <a:latin typeface="inherit"/>
              </a:rPr>
              <a:t>bạn đang sử dụng dữ liệu trong các truy vấn được gửi đến cơ sở dữ liệu SQL hoặc nhà cung cấp nội dung, việc tiêm SQL có thể là một vấn đề. Cách phòng ngừa tốt nhất là sử dụng các truy vấn được tham số </a:t>
            </a:r>
            <a:r>
              <a:rPr lang="vi-VN" sz="1200" dirty="0" smtClean="0">
                <a:latin typeface="inherit"/>
              </a:rPr>
              <a:t>hóa. </a:t>
            </a:r>
            <a:r>
              <a:rPr lang="vi-VN" sz="1200" dirty="0">
                <a:latin typeface="inherit"/>
              </a:rPr>
              <a:t>Giới hạn quyền </a:t>
            </a:r>
            <a:r>
              <a:rPr lang="en-US" sz="1200" dirty="0" smtClean="0">
                <a:latin typeface="inherit"/>
              </a:rPr>
              <a:t>read-only </a:t>
            </a:r>
            <a:r>
              <a:rPr lang="vi-VN" sz="1200" dirty="0" smtClean="0">
                <a:latin typeface="inherit"/>
              </a:rPr>
              <a:t>hoặc</a:t>
            </a:r>
            <a:r>
              <a:rPr lang="en-US" sz="1200" dirty="0" smtClean="0">
                <a:latin typeface="inherit"/>
              </a:rPr>
              <a:t> write-only </a:t>
            </a:r>
            <a:r>
              <a:rPr lang="vi-VN" sz="1200" dirty="0" smtClean="0">
                <a:latin typeface="inherit"/>
              </a:rPr>
              <a:t>cũng </a:t>
            </a:r>
            <a:r>
              <a:rPr lang="vi-VN" sz="1200" dirty="0">
                <a:latin typeface="inherit"/>
              </a:rPr>
              <a:t>có thể làm giảm khả năng gây hại liên quan đến việc tiêm SQL.</a:t>
            </a:r>
          </a:p>
          <a:p>
            <a:pPr marL="0" lvl="0" indent="0">
              <a:buNone/>
            </a:pPr>
            <a:endParaRPr lang="vi-VN" sz="1200" dirty="0">
              <a:latin typeface="inherit"/>
            </a:endParaRPr>
          </a:p>
          <a:p>
            <a:pPr marL="0" lvl="0" indent="0">
              <a:buNone/>
            </a:pPr>
            <a:r>
              <a:rPr lang="en-US" sz="1200" dirty="0" smtClean="0">
                <a:latin typeface="inherit"/>
              </a:rPr>
              <a:t>Đơg giản hoá</a:t>
            </a:r>
            <a:r>
              <a:rPr lang="vi-VN" sz="1200" dirty="0" smtClean="0">
                <a:latin typeface="inherit"/>
              </a:rPr>
              <a:t>, </a:t>
            </a:r>
            <a:r>
              <a:rPr lang="vi-VN" sz="1200" dirty="0">
                <a:latin typeface="inherit"/>
              </a:rPr>
              <a:t>bạn nên đảm bảo sử dụng các định dạng dữ liệu có cấu trúc tốt và xác minh rằng dữ liệu phù hợp với định dạng dự kiến. </a:t>
            </a:r>
          </a:p>
        </p:txBody>
      </p:sp>
      <p:sp>
        <p:nvSpPr>
          <p:cNvPr id="329" name="Google Shape;329;p30"/>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34</a:t>
            </a:fld>
            <a:endParaRPr/>
          </a:p>
        </p:txBody>
      </p:sp>
      <p:sp>
        <p:nvSpPr>
          <p:cNvPr id="10" name="Google Shape;201;p16"/>
          <p:cNvSpPr txBox="1">
            <a:spLocks/>
          </p:cNvSpPr>
          <p:nvPr/>
        </p:nvSpPr>
        <p:spPr>
          <a:xfrm>
            <a:off x="270713" y="222646"/>
            <a:ext cx="5972100" cy="6360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000" b="1" dirty="0" smtClean="0">
                <a:solidFill>
                  <a:schemeClr val="bg1"/>
                </a:solidFill>
                <a:latin typeface="Hint"/>
              </a:rPr>
              <a:t>Perform input validation</a:t>
            </a:r>
            <a:endParaRPr lang="en-US" sz="3000" b="1" dirty="0">
              <a:solidFill>
                <a:schemeClr val="bg1"/>
              </a:solidFill>
              <a:latin typeface="Hint"/>
            </a:endParaRPr>
          </a:p>
        </p:txBody>
      </p:sp>
    </p:spTree>
    <p:extLst>
      <p:ext uri="{BB962C8B-B14F-4D97-AF65-F5344CB8AC3E}">
        <p14:creationId xmlns:p14="http://schemas.microsoft.com/office/powerpoint/2010/main" val="21579089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4" name="Google Shape;324;p30"/>
          <p:cNvSpPr txBox="1">
            <a:spLocks noGrp="1"/>
          </p:cNvSpPr>
          <p:nvPr>
            <p:ph type="subTitle" idx="4294967295"/>
          </p:nvPr>
        </p:nvSpPr>
        <p:spPr>
          <a:xfrm>
            <a:off x="1091672" y="1585608"/>
            <a:ext cx="7313026" cy="2266545"/>
          </a:xfrm>
          <a:prstGeom prst="rect">
            <a:avLst/>
          </a:prstGeom>
        </p:spPr>
        <p:txBody>
          <a:bodyPr spcFirstLastPara="1" wrap="square" lIns="91425" tIns="91425" rIns="91425" bIns="91425" anchor="t" anchorCtr="0">
            <a:noAutofit/>
          </a:bodyPr>
          <a:lstStyle/>
          <a:p>
            <a:pPr marL="0" lvl="0" indent="0">
              <a:buNone/>
            </a:pPr>
            <a:r>
              <a:rPr lang="en-US" sz="1200" dirty="0">
                <a:latin typeface="inherit"/>
              </a:rPr>
              <a:t>G</a:t>
            </a:r>
            <a:r>
              <a:rPr lang="vi-VN" sz="1200" dirty="0" smtClean="0">
                <a:latin typeface="inherit"/>
              </a:rPr>
              <a:t>iảm </a:t>
            </a:r>
            <a:r>
              <a:rPr lang="vi-VN" sz="1200" dirty="0">
                <a:latin typeface="inherit"/>
              </a:rPr>
              <a:t>thiểu việc sử dụng API truy cập dữ liệu người dùng nhạy cảm hoặc cá nhân. </a:t>
            </a:r>
            <a:endParaRPr lang="en-US" sz="1200" dirty="0" smtClean="0">
              <a:latin typeface="inherit"/>
            </a:endParaRPr>
          </a:p>
          <a:p>
            <a:pPr marL="0" lvl="0" indent="0">
              <a:buNone/>
            </a:pPr>
            <a:r>
              <a:rPr lang="vi-VN" sz="1200" dirty="0" smtClean="0">
                <a:latin typeface="inherit"/>
              </a:rPr>
              <a:t>Xem </a:t>
            </a:r>
            <a:r>
              <a:rPr lang="vi-VN" sz="1200" dirty="0">
                <a:latin typeface="inherit"/>
              </a:rPr>
              <a:t>xét nếu có một cách </a:t>
            </a:r>
            <a:r>
              <a:rPr lang="en-US" sz="1200" dirty="0" smtClean="0">
                <a:latin typeface="inherit"/>
              </a:rPr>
              <a:t>app</a:t>
            </a:r>
            <a:r>
              <a:rPr lang="vi-VN" sz="1200" dirty="0" smtClean="0">
                <a:latin typeface="inherit"/>
              </a:rPr>
              <a:t> </a:t>
            </a:r>
            <a:r>
              <a:rPr lang="vi-VN" sz="1200" dirty="0">
                <a:latin typeface="inherit"/>
              </a:rPr>
              <a:t>của bạn có thể được thực hiện bằng cách sử dụng dạng băm hoặc không thể đảo ngược của dữ liệu. </a:t>
            </a:r>
            <a:endParaRPr lang="en-US" sz="1200" dirty="0" smtClean="0">
              <a:latin typeface="inherit"/>
            </a:endParaRPr>
          </a:p>
          <a:p>
            <a:pPr marL="0" lvl="0" indent="0">
              <a:buNone/>
            </a:pPr>
            <a:r>
              <a:rPr lang="vi-VN" sz="1200" dirty="0" smtClean="0">
                <a:latin typeface="inherit"/>
              </a:rPr>
              <a:t>Ví </a:t>
            </a:r>
            <a:r>
              <a:rPr lang="vi-VN" sz="1200" dirty="0">
                <a:latin typeface="inherit"/>
              </a:rPr>
              <a:t>dụ: ứng dụng của bạn có thể sử dụng hàm băm của địa chỉ email làm khóa chính để tránh truyền hoặc lưu địa chỉ email. Điều này làm giảm cơ hội vô tình làm lộ dữ liệu và nó cũng làm giảm khả năng kẻ tấn công cố gắng khai thác ứng dụng của bạn</a:t>
            </a:r>
            <a:r>
              <a:rPr lang="vi-VN" sz="1200" dirty="0" smtClean="0">
                <a:latin typeface="inherit"/>
              </a:rPr>
              <a:t>.</a:t>
            </a:r>
            <a:endParaRPr lang="vi-VN" sz="1200" dirty="0">
              <a:latin typeface="inherit"/>
            </a:endParaRPr>
          </a:p>
          <a:p>
            <a:pPr marL="0" lvl="0" indent="0">
              <a:buNone/>
            </a:pPr>
            <a:r>
              <a:rPr lang="vi-VN" sz="1200" dirty="0">
                <a:latin typeface="inherit"/>
              </a:rPr>
              <a:t>Nếu ứng dụng của bạn truy cập thông tin cá nhân như mật khẩu hoặc tên người dùng, hãy nhớ rằng một số khu vực pháp lý có thể yêu cầu bạn cung cấp chính sách bảo mật giải thích việc bạn sử dụng và lưu trữ dữ liệu đó. </a:t>
            </a:r>
          </a:p>
        </p:txBody>
      </p:sp>
      <p:sp>
        <p:nvSpPr>
          <p:cNvPr id="329" name="Google Shape;329;p30"/>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35</a:t>
            </a:fld>
            <a:endParaRPr/>
          </a:p>
        </p:txBody>
      </p:sp>
      <p:sp>
        <p:nvSpPr>
          <p:cNvPr id="10" name="Google Shape;201;p16"/>
          <p:cNvSpPr txBox="1">
            <a:spLocks/>
          </p:cNvSpPr>
          <p:nvPr/>
        </p:nvSpPr>
        <p:spPr>
          <a:xfrm>
            <a:off x="270713" y="222646"/>
            <a:ext cx="5972100" cy="6360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000" b="1" dirty="0" smtClean="0">
                <a:solidFill>
                  <a:schemeClr val="bg1"/>
                </a:solidFill>
                <a:latin typeface="Hint"/>
              </a:rPr>
              <a:t>Handle user data</a:t>
            </a:r>
            <a:endParaRPr lang="en-US" sz="3000" b="1" dirty="0">
              <a:solidFill>
                <a:schemeClr val="bg1"/>
              </a:solidFill>
              <a:latin typeface="Hint"/>
            </a:endParaRPr>
          </a:p>
        </p:txBody>
      </p:sp>
    </p:spTree>
    <p:extLst>
      <p:ext uri="{BB962C8B-B14F-4D97-AF65-F5344CB8AC3E}">
        <p14:creationId xmlns:p14="http://schemas.microsoft.com/office/powerpoint/2010/main" val="8629541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4" name="Google Shape;324;p30"/>
          <p:cNvSpPr txBox="1">
            <a:spLocks noGrp="1"/>
          </p:cNvSpPr>
          <p:nvPr>
            <p:ph type="subTitle" idx="4294967295"/>
          </p:nvPr>
        </p:nvSpPr>
        <p:spPr>
          <a:xfrm>
            <a:off x="984666" y="2280681"/>
            <a:ext cx="7313026" cy="2723745"/>
          </a:xfrm>
          <a:prstGeom prst="rect">
            <a:avLst/>
          </a:prstGeom>
        </p:spPr>
        <p:txBody>
          <a:bodyPr spcFirstLastPara="1" wrap="square" lIns="91425" tIns="91425" rIns="91425" bIns="91425" anchor="t" anchorCtr="0">
            <a:noAutofit/>
          </a:bodyPr>
          <a:lstStyle/>
          <a:p>
            <a:pPr marL="0" lvl="0" indent="0">
              <a:buNone/>
            </a:pPr>
            <a:r>
              <a:rPr lang="en-US" sz="1200" dirty="0" smtClean="0">
                <a:latin typeface="inherit"/>
              </a:rPr>
              <a:t>X</a:t>
            </a:r>
            <a:r>
              <a:rPr lang="vi-VN" sz="1200" dirty="0" smtClean="0">
                <a:latin typeface="inherit"/>
              </a:rPr>
              <a:t>em xét liệu ứng dụng của bạn có thể vô tình tiết lộ thông tin cá nhân cho các bên khác, chẳng hạn như các thành phần của bên thứ ba để quảng cáo hoặc dịch vụ của bên thứ ba được sử dụng bởi ứng dụng của bạn</a:t>
            </a:r>
            <a:r>
              <a:rPr lang="en-US" sz="1200" dirty="0" smtClean="0">
                <a:latin typeface="inherit"/>
              </a:rPr>
              <a:t> hay không?</a:t>
            </a:r>
            <a:endParaRPr lang="vi-VN" sz="1200" dirty="0" smtClean="0">
              <a:latin typeface="inherit"/>
            </a:endParaRPr>
          </a:p>
          <a:p>
            <a:pPr marL="0" lvl="0" indent="0">
              <a:buNone/>
            </a:pPr>
            <a:r>
              <a:rPr lang="en-US" sz="1200" dirty="0" smtClean="0">
                <a:latin typeface="inherit"/>
              </a:rPr>
              <a:t>Đ</a:t>
            </a:r>
            <a:r>
              <a:rPr lang="vi-VN" sz="1200" dirty="0" smtClean="0">
                <a:latin typeface="inherit"/>
              </a:rPr>
              <a:t>ảm bảo rằng bạn không vô tình để lộ dữ liệu người dùng cho các ứng dụng khác trên thiết bị thông qua IPC quá mức cho phép. IPC quá mức cho phép là trường hợp đặc biệt về rò rỉ dữ liệu được bảo vệ quyền, được thảo luận trong phần Quyền yêu cầu.</a:t>
            </a:r>
          </a:p>
          <a:p>
            <a:pPr marL="0" lvl="0" indent="0">
              <a:buNone/>
            </a:pPr>
            <a:r>
              <a:rPr lang="vi-VN" sz="1200" dirty="0" smtClean="0">
                <a:latin typeface="inherit"/>
              </a:rPr>
              <a:t>Nếu </a:t>
            </a:r>
            <a:r>
              <a:rPr lang="en-US" sz="1200" dirty="0" smtClean="0">
                <a:latin typeface="inherit"/>
              </a:rPr>
              <a:t>yêu cầu </a:t>
            </a:r>
            <a:r>
              <a:rPr lang="vi-VN" sz="1200" dirty="0" smtClean="0">
                <a:latin typeface="inherit"/>
              </a:rPr>
              <a:t>GUID, hãy tạo một số lượng lớn, duy nhất và lưu trữ nó. Không sử dụng số nhận dạng điện thoại như số điện thoại hoặc IMEI, có thể được liên kết với thông tin cá nhân</a:t>
            </a:r>
            <a:r>
              <a:rPr lang="en-US" sz="1200" dirty="0" smtClean="0">
                <a:latin typeface="inherit"/>
              </a:rPr>
              <a:t>.</a:t>
            </a:r>
            <a:endParaRPr lang="vi-VN" sz="1200" dirty="0" smtClean="0">
              <a:latin typeface="inherit"/>
            </a:endParaRPr>
          </a:p>
          <a:p>
            <a:pPr marL="0" lvl="0" indent="0">
              <a:buNone/>
            </a:pPr>
            <a:r>
              <a:rPr lang="vi-VN" sz="1200" dirty="0" smtClean="0">
                <a:latin typeface="inherit"/>
              </a:rPr>
              <a:t>Hãy cẩn thận khi ghi vào nhật ký trên thiết bị. Trong Android, nhật ký là tài nguyên được chia sẻ và có sẵn cho </a:t>
            </a:r>
            <a:r>
              <a:rPr lang="en-US" sz="1200" dirty="0" smtClean="0">
                <a:latin typeface="inherit"/>
              </a:rPr>
              <a:t>app </a:t>
            </a:r>
            <a:r>
              <a:rPr lang="vi-VN" sz="1200" dirty="0" smtClean="0">
                <a:latin typeface="inherit"/>
              </a:rPr>
              <a:t>có quyền READ_LOGS. Mặc dù dữ liệu nhật ký điện thoại là tạm thời và bị xóa khi khởi động lại, việc ghi nhật ký thông tin người dùng không phù hợp có thể vô tình làm rò rỉ dữ liệu người dùng sang các ứng dụng khác</a:t>
            </a:r>
            <a:endParaRPr lang="vi-VN" sz="1200" dirty="0">
              <a:latin typeface="inherit"/>
            </a:endParaRPr>
          </a:p>
        </p:txBody>
      </p:sp>
      <p:sp>
        <p:nvSpPr>
          <p:cNvPr id="329" name="Google Shape;329;p30"/>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36</a:t>
            </a:fld>
            <a:endParaRPr/>
          </a:p>
        </p:txBody>
      </p:sp>
      <p:sp>
        <p:nvSpPr>
          <p:cNvPr id="10" name="Google Shape;201;p16"/>
          <p:cNvSpPr txBox="1">
            <a:spLocks/>
          </p:cNvSpPr>
          <p:nvPr/>
        </p:nvSpPr>
        <p:spPr>
          <a:xfrm>
            <a:off x="270713" y="222646"/>
            <a:ext cx="5972100" cy="6360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000" b="1" dirty="0" smtClean="0">
                <a:solidFill>
                  <a:schemeClr val="bg1"/>
                </a:solidFill>
                <a:latin typeface="Hint"/>
              </a:rPr>
              <a:t>Handle user data</a:t>
            </a:r>
            <a:endParaRPr lang="en-US" sz="3000" b="1" dirty="0">
              <a:solidFill>
                <a:schemeClr val="bg1"/>
              </a:solidFill>
              <a:latin typeface="Hin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157" y="346093"/>
            <a:ext cx="3093396" cy="1740035"/>
          </a:xfrm>
          <a:prstGeom prst="rect">
            <a:avLst/>
          </a:prstGeom>
        </p:spPr>
      </p:pic>
    </p:spTree>
    <p:extLst>
      <p:ext uri="{BB962C8B-B14F-4D97-AF65-F5344CB8AC3E}">
        <p14:creationId xmlns:p14="http://schemas.microsoft.com/office/powerpoint/2010/main" val="18783688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9" name="Google Shape;329;p30"/>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37</a:t>
            </a:fld>
            <a:endParaRPr/>
          </a:p>
        </p:txBody>
      </p:sp>
      <p:sp>
        <p:nvSpPr>
          <p:cNvPr id="10" name="Google Shape;201;p16"/>
          <p:cNvSpPr txBox="1">
            <a:spLocks/>
          </p:cNvSpPr>
          <p:nvPr/>
        </p:nvSpPr>
        <p:spPr>
          <a:xfrm>
            <a:off x="270713" y="222646"/>
            <a:ext cx="5972100" cy="6360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000" b="1" dirty="0" smtClean="0">
                <a:solidFill>
                  <a:schemeClr val="bg1"/>
                </a:solidFill>
                <a:latin typeface="Hint"/>
              </a:rPr>
              <a:t>Use WebView</a:t>
            </a:r>
            <a:endParaRPr lang="en-US" sz="3000" b="1" dirty="0">
              <a:solidFill>
                <a:schemeClr val="bg1"/>
              </a:solidFill>
              <a:latin typeface="Hint"/>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7710" y="964254"/>
            <a:ext cx="4888149" cy="3666112"/>
          </a:xfrm>
          <a:prstGeom prst="rect">
            <a:avLst/>
          </a:prstGeom>
        </p:spPr>
      </p:pic>
    </p:spTree>
    <p:extLst>
      <p:ext uri="{BB962C8B-B14F-4D97-AF65-F5344CB8AC3E}">
        <p14:creationId xmlns:p14="http://schemas.microsoft.com/office/powerpoint/2010/main" val="26916945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9" name="Google Shape;329;p30"/>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38</a:t>
            </a:fld>
            <a:endParaRPr/>
          </a:p>
        </p:txBody>
      </p:sp>
      <p:sp>
        <p:nvSpPr>
          <p:cNvPr id="10" name="Google Shape;201;p16"/>
          <p:cNvSpPr txBox="1">
            <a:spLocks/>
          </p:cNvSpPr>
          <p:nvPr/>
        </p:nvSpPr>
        <p:spPr>
          <a:xfrm>
            <a:off x="270713" y="222646"/>
            <a:ext cx="5972100" cy="6360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000" b="1" dirty="0">
                <a:solidFill>
                  <a:schemeClr val="bg1"/>
                </a:solidFill>
                <a:latin typeface="Hint"/>
              </a:rPr>
              <a:t>Use cryptography</a:t>
            </a:r>
          </a:p>
        </p:txBody>
      </p:sp>
      <p:sp>
        <p:nvSpPr>
          <p:cNvPr id="4" name="Rectangle 3"/>
          <p:cNvSpPr/>
          <p:nvPr/>
        </p:nvSpPr>
        <p:spPr>
          <a:xfrm>
            <a:off x="1066535" y="2669751"/>
            <a:ext cx="7783790" cy="2308324"/>
          </a:xfrm>
          <a:prstGeom prst="rect">
            <a:avLst/>
          </a:prstGeom>
        </p:spPr>
        <p:txBody>
          <a:bodyPr wrap="square">
            <a:spAutoFit/>
          </a:bodyPr>
          <a:lstStyle/>
          <a:p>
            <a:r>
              <a:rPr lang="en-US" sz="1200" dirty="0">
                <a:solidFill>
                  <a:schemeClr val="bg1"/>
                </a:solidFill>
              </a:rPr>
              <a:t>Android cung cấp một loạt các thuật toán để bảo vệ dữ liệu bằng mật mã.</a:t>
            </a:r>
          </a:p>
          <a:p>
            <a:endParaRPr lang="en-US" sz="1200" dirty="0" smtClean="0">
              <a:solidFill>
                <a:schemeClr val="bg1"/>
              </a:solidFill>
            </a:endParaRPr>
          </a:p>
          <a:p>
            <a:r>
              <a:rPr lang="en-US" sz="1200" dirty="0" smtClean="0">
                <a:solidFill>
                  <a:schemeClr val="bg1"/>
                </a:solidFill>
              </a:rPr>
              <a:t>Bạn </a:t>
            </a:r>
            <a:r>
              <a:rPr lang="en-US" sz="1200" dirty="0">
                <a:solidFill>
                  <a:schemeClr val="bg1"/>
                </a:solidFill>
              </a:rPr>
              <a:t>nên biết nhà cung cấp bảo mật Kiến trúc mã hóa Java (JCA) nào mà phần mềm của bạn sử dụng. Cố gắng sử dụng mức cao nhất của việc triển </a:t>
            </a:r>
            <a:r>
              <a:rPr lang="en-US" sz="1200" dirty="0" smtClean="0">
                <a:solidFill>
                  <a:schemeClr val="bg1"/>
                </a:solidFill>
              </a:rPr>
              <a:t>framework có </a:t>
            </a:r>
            <a:r>
              <a:rPr lang="en-US" sz="1200" dirty="0">
                <a:solidFill>
                  <a:schemeClr val="bg1"/>
                </a:solidFill>
              </a:rPr>
              <a:t>sẵn có thể hỗ trợ trường hợp sử dụng của bạn. Nếu có thể, hãy sử dụng các Google-provided </a:t>
            </a:r>
            <a:r>
              <a:rPr lang="en-US" sz="1200" dirty="0" smtClean="0">
                <a:solidFill>
                  <a:schemeClr val="bg1"/>
                </a:solidFill>
              </a:rPr>
              <a:t>do Google </a:t>
            </a:r>
            <a:r>
              <a:rPr lang="en-US" sz="1200" dirty="0">
                <a:solidFill>
                  <a:schemeClr val="bg1"/>
                </a:solidFill>
              </a:rPr>
              <a:t>cung cấp theo thứ tự do Google chỉ định.</a:t>
            </a:r>
          </a:p>
          <a:p>
            <a:endParaRPr lang="en-US" sz="1200" dirty="0">
              <a:solidFill>
                <a:schemeClr val="bg1"/>
              </a:solidFill>
            </a:endParaRPr>
          </a:p>
          <a:p>
            <a:r>
              <a:rPr lang="en-US" sz="1200" dirty="0">
                <a:solidFill>
                  <a:schemeClr val="bg1"/>
                </a:solidFill>
              </a:rPr>
              <a:t>Để đọc và ghi các tệp cục bộ an toàn hơn, hãy </a:t>
            </a:r>
            <a:r>
              <a:rPr lang="en-US" sz="1200" dirty="0" smtClean="0">
                <a:solidFill>
                  <a:schemeClr val="bg1"/>
                </a:solidFill>
              </a:rPr>
              <a:t>sửdụng Security Library.</a:t>
            </a:r>
          </a:p>
          <a:p>
            <a:endParaRPr lang="en-US" sz="1200" dirty="0">
              <a:solidFill>
                <a:schemeClr val="bg1"/>
              </a:solidFill>
            </a:endParaRPr>
          </a:p>
          <a:p>
            <a:r>
              <a:rPr lang="en-US" sz="1200" dirty="0">
                <a:solidFill>
                  <a:schemeClr val="bg1"/>
                </a:solidFill>
              </a:rPr>
              <a:t>Nếu bạn cần truy xuất an toàn một tệp từ một vị trí mạng đã biết, URI HTTPS đơn giản có thể đầy đủ và không yêu cầu kiến ​​thức về mật mã. Nếu bạn cần </a:t>
            </a:r>
            <a:r>
              <a:rPr lang="en-US" sz="1200" dirty="0" smtClean="0">
                <a:solidFill>
                  <a:schemeClr val="bg1"/>
                </a:solidFill>
              </a:rPr>
              <a:t>an </a:t>
            </a:r>
            <a:r>
              <a:rPr lang="en-US" sz="1200" dirty="0">
                <a:solidFill>
                  <a:schemeClr val="bg1"/>
                </a:solidFill>
              </a:rPr>
              <a:t>toàn, hãy xem xét sử dụng HttpsURLConnection hoặc </a:t>
            </a:r>
            <a:r>
              <a:rPr lang="en-US" sz="1200" dirty="0" smtClean="0">
                <a:solidFill>
                  <a:schemeClr val="bg1"/>
                </a:solidFill>
              </a:rPr>
              <a:t>SSLSocket.</a:t>
            </a:r>
          </a:p>
          <a:p>
            <a:endParaRPr lang="en-US" sz="1200" dirty="0">
              <a:solidFill>
                <a:schemeClr val="bg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6397" y="397825"/>
            <a:ext cx="4314117" cy="1991684"/>
          </a:xfrm>
          <a:prstGeom prst="rect">
            <a:avLst/>
          </a:prstGeom>
        </p:spPr>
      </p:pic>
    </p:spTree>
    <p:extLst>
      <p:ext uri="{BB962C8B-B14F-4D97-AF65-F5344CB8AC3E}">
        <p14:creationId xmlns:p14="http://schemas.microsoft.com/office/powerpoint/2010/main" val="40222591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9" name="Google Shape;329;p30"/>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39</a:t>
            </a:fld>
            <a:endParaRPr/>
          </a:p>
        </p:txBody>
      </p:sp>
      <p:sp>
        <p:nvSpPr>
          <p:cNvPr id="10" name="Google Shape;201;p16"/>
          <p:cNvSpPr txBox="1">
            <a:spLocks/>
          </p:cNvSpPr>
          <p:nvPr/>
        </p:nvSpPr>
        <p:spPr>
          <a:xfrm>
            <a:off x="270713" y="222646"/>
            <a:ext cx="5972100" cy="6360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000" b="1" dirty="0">
                <a:solidFill>
                  <a:schemeClr val="bg1"/>
                </a:solidFill>
                <a:latin typeface="Hint"/>
              </a:rPr>
              <a:t>Use cryptography</a:t>
            </a:r>
          </a:p>
        </p:txBody>
      </p:sp>
      <p:sp>
        <p:nvSpPr>
          <p:cNvPr id="2" name="Rectangle 1"/>
          <p:cNvSpPr/>
          <p:nvPr/>
        </p:nvSpPr>
        <p:spPr>
          <a:xfrm>
            <a:off x="807394" y="1026973"/>
            <a:ext cx="7490299" cy="3785652"/>
          </a:xfrm>
          <a:prstGeom prst="rect">
            <a:avLst/>
          </a:prstGeom>
        </p:spPr>
        <p:txBody>
          <a:bodyPr wrap="square">
            <a:spAutoFit/>
          </a:bodyPr>
          <a:lstStyle/>
          <a:p>
            <a:r>
              <a:rPr lang="en-US" sz="1200" dirty="0">
                <a:solidFill>
                  <a:schemeClr val="bg1"/>
                </a:solidFill>
              </a:rPr>
              <a:t>Nếu bạn thấy rằng bạn cần thực hiện giao thức của riêng mình, bạn không nên thực hiện các thuật toán mã hóa của riêng mình. Sử dụng các thuật toán mã hóa hiện có, chẳng hạn như việc triển khai AES và RSA được cung cấp trong class Cipher. Ngoài ra: </a:t>
            </a:r>
          </a:p>
          <a:p>
            <a:endParaRPr lang="en-US" sz="1200" dirty="0">
              <a:solidFill>
                <a:schemeClr val="bg1"/>
              </a:solidFill>
            </a:endParaRPr>
          </a:p>
          <a:p>
            <a:pPr lvl="5"/>
            <a:r>
              <a:rPr lang="en-US" sz="1200" dirty="0">
                <a:solidFill>
                  <a:schemeClr val="bg1"/>
                </a:solidFill>
              </a:rPr>
              <a:t>Sử dụng AES 256-bit cho mục đích thương mại. (Nếu không có sẵn, hãy sử dụng AES 128 bit.)</a:t>
            </a:r>
          </a:p>
          <a:p>
            <a:pPr lvl="5"/>
            <a:r>
              <a:rPr lang="en-US" sz="1200" dirty="0">
                <a:solidFill>
                  <a:schemeClr val="bg1"/>
                </a:solidFill>
              </a:rPr>
              <a:t>Sử dụng kích thước khóa công khai 224 hoặc 256 bit cho mã hóa đường cong elip (EC).</a:t>
            </a:r>
          </a:p>
          <a:p>
            <a:pPr lvl="5"/>
            <a:r>
              <a:rPr lang="en-US" sz="1200" dirty="0">
                <a:solidFill>
                  <a:schemeClr val="bg1"/>
                </a:solidFill>
              </a:rPr>
              <a:t>Biết khi nào nên sử dụng các chế độ khối CBC, CTR hoặc GCM.</a:t>
            </a:r>
          </a:p>
          <a:p>
            <a:pPr lvl="5"/>
            <a:r>
              <a:rPr lang="en-US" sz="1200" dirty="0">
                <a:solidFill>
                  <a:schemeClr val="bg1"/>
                </a:solidFill>
              </a:rPr>
              <a:t>Tránh sử dụng lại IV / truy cập trong chế độ CTR. Đảm bảo rằng chúng là mật mã ngẫu nhiên.</a:t>
            </a:r>
          </a:p>
          <a:p>
            <a:pPr lvl="5"/>
            <a:r>
              <a:rPr lang="en-US" sz="1200" dirty="0">
                <a:solidFill>
                  <a:schemeClr val="bg1"/>
                </a:solidFill>
              </a:rPr>
              <a:t>Khi sử dụng mã hóa, triển khai tính toàn vẹn bằng chế độ CBC hoặc CTR với một trong các chức năng sau:</a:t>
            </a:r>
          </a:p>
          <a:p>
            <a:pPr lvl="5"/>
            <a:r>
              <a:rPr lang="en-US" sz="1200" dirty="0" smtClean="0">
                <a:solidFill>
                  <a:schemeClr val="bg1"/>
                </a:solidFill>
              </a:rPr>
              <a:t>	HMAC-SHA1</a:t>
            </a:r>
            <a:endParaRPr lang="en-US" sz="1200" dirty="0">
              <a:solidFill>
                <a:schemeClr val="bg1"/>
              </a:solidFill>
            </a:endParaRPr>
          </a:p>
          <a:p>
            <a:pPr lvl="5"/>
            <a:r>
              <a:rPr lang="en-US" sz="1200" dirty="0" smtClean="0">
                <a:solidFill>
                  <a:schemeClr val="bg1"/>
                </a:solidFill>
              </a:rPr>
              <a:t>	HMAC-SHA-256</a:t>
            </a:r>
            <a:endParaRPr lang="en-US" sz="1200" dirty="0">
              <a:solidFill>
                <a:schemeClr val="bg1"/>
              </a:solidFill>
            </a:endParaRPr>
          </a:p>
          <a:p>
            <a:pPr lvl="5"/>
            <a:r>
              <a:rPr lang="en-US" sz="1200" dirty="0" smtClean="0">
                <a:solidFill>
                  <a:schemeClr val="bg1"/>
                </a:solidFill>
              </a:rPr>
              <a:t>	HMAC-SHA-512</a:t>
            </a:r>
            <a:endParaRPr lang="en-US" sz="1200" dirty="0">
              <a:solidFill>
                <a:schemeClr val="bg1"/>
              </a:solidFill>
            </a:endParaRPr>
          </a:p>
          <a:p>
            <a:pPr lvl="5"/>
            <a:r>
              <a:rPr lang="en-US" sz="1200" dirty="0" smtClean="0">
                <a:solidFill>
                  <a:schemeClr val="bg1"/>
                </a:solidFill>
              </a:rPr>
              <a:t>	Chế </a:t>
            </a:r>
            <a:r>
              <a:rPr lang="en-US" sz="1200" dirty="0">
                <a:solidFill>
                  <a:schemeClr val="bg1"/>
                </a:solidFill>
              </a:rPr>
              <a:t>độ </a:t>
            </a:r>
            <a:r>
              <a:rPr lang="en-US" sz="1200" dirty="0" smtClean="0">
                <a:solidFill>
                  <a:schemeClr val="bg1"/>
                </a:solidFill>
              </a:rPr>
              <a:t>GCM</a:t>
            </a:r>
          </a:p>
          <a:p>
            <a:pPr lvl="5"/>
            <a:endParaRPr lang="en-US" sz="1200" dirty="0">
              <a:solidFill>
                <a:schemeClr val="bg1"/>
              </a:solidFill>
            </a:endParaRPr>
          </a:p>
          <a:p>
            <a:r>
              <a:rPr lang="en-US" sz="1200" dirty="0">
                <a:solidFill>
                  <a:schemeClr val="bg1"/>
                </a:solidFill>
              </a:rPr>
              <a:t>Sử dụng trình tạo số ngẫu nhiên an toàn, SecureRandom, để khởi tạo bất kỳ khóa mật mã nào được tạo bởi KeyGenerator. Việc sử dụng khóa không được tạo bằng trình tạo số ngẫu nhiên an toàn làm suy yếu đáng kể sức mạnh của thuật toán và có thể cho phép các cuộc tấn công ngoại tuyến.</a:t>
            </a:r>
          </a:p>
          <a:p>
            <a:endParaRPr lang="en-US" sz="1200" dirty="0">
              <a:solidFill>
                <a:schemeClr val="bg1"/>
              </a:solidFill>
            </a:endParaRPr>
          </a:p>
          <a:p>
            <a:r>
              <a:rPr lang="en-US" sz="1200" dirty="0">
                <a:solidFill>
                  <a:schemeClr val="bg1"/>
                </a:solidFill>
              </a:rPr>
              <a:t>Nếu bạn cần lưu trữ khóa để sử dụng nhiều lần, hãy sử dụng một cơ chế, chẳng hạn như KeyStore, cung cấp cơ chế lưu trữ lâu dài và truy xuất các khóa mật mã.</a:t>
            </a:r>
          </a:p>
        </p:txBody>
      </p:sp>
    </p:spTree>
    <p:extLst>
      <p:ext uri="{BB962C8B-B14F-4D97-AF65-F5344CB8AC3E}">
        <p14:creationId xmlns:p14="http://schemas.microsoft.com/office/powerpoint/2010/main" val="1540115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6"/>
          <p:cNvSpPr txBox="1">
            <a:spLocks noGrp="1"/>
          </p:cNvSpPr>
          <p:nvPr>
            <p:ph type="title"/>
          </p:nvPr>
        </p:nvSpPr>
        <p:spPr>
          <a:xfrm>
            <a:off x="299896" y="478502"/>
            <a:ext cx="5972100" cy="636000"/>
          </a:xfrm>
          <a:prstGeom prst="rect">
            <a:avLst/>
          </a:prstGeom>
        </p:spPr>
        <p:txBody>
          <a:bodyPr spcFirstLastPara="1" wrap="square" lIns="91425" tIns="91425" rIns="91425" bIns="91425" anchor="b" anchorCtr="0">
            <a:noAutofit/>
          </a:bodyPr>
          <a:lstStyle/>
          <a:p>
            <a:r>
              <a:rPr lang="en-US" dirty="0" smtClean="0"/>
              <a:t>Enforce secure communication</a:t>
            </a:r>
            <a:br>
              <a:rPr lang="en-US" dirty="0" smtClean="0"/>
            </a:br>
            <a:r>
              <a:rPr lang="en-US" sz="1400" dirty="0">
                <a:solidFill>
                  <a:srgbClr val="C00000"/>
                </a:solidFill>
              </a:rPr>
              <a:t>Use implicit intents and non-exported content providers</a:t>
            </a:r>
            <a:r>
              <a:rPr lang="en-US" sz="1400" b="0" dirty="0">
                <a:solidFill>
                  <a:srgbClr val="C00000"/>
                </a:solidFill>
              </a:rPr>
              <a:t/>
            </a:r>
            <a:br>
              <a:rPr lang="en-US" sz="1400" b="0" dirty="0">
                <a:solidFill>
                  <a:srgbClr val="C00000"/>
                </a:solidFill>
              </a:rPr>
            </a:br>
            <a:endParaRPr lang="en-US" sz="1400" dirty="0">
              <a:solidFill>
                <a:srgbClr val="C00000"/>
              </a:solidFill>
            </a:endParaRPr>
          </a:p>
        </p:txBody>
      </p:sp>
      <p:sp>
        <p:nvSpPr>
          <p:cNvPr id="202" name="Google Shape;202;p16"/>
          <p:cNvSpPr txBox="1">
            <a:spLocks noGrp="1"/>
          </p:cNvSpPr>
          <p:nvPr>
            <p:ph type="body" idx="2"/>
          </p:nvPr>
        </p:nvSpPr>
        <p:spPr>
          <a:xfrm>
            <a:off x="299896" y="825649"/>
            <a:ext cx="7530870" cy="1182382"/>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200" b="1" dirty="0" smtClean="0">
                <a:solidFill>
                  <a:srgbClr val="FFCC00"/>
                </a:solidFill>
              </a:rPr>
              <a:t>SHOW AS APP CHOOSER</a:t>
            </a:r>
            <a:endParaRPr sz="1200" dirty="0" smtClean="0">
              <a:solidFill>
                <a:srgbClr val="FFCC00"/>
              </a:solidFill>
            </a:endParaRPr>
          </a:p>
          <a:p>
            <a:pPr marL="0" lvl="0" indent="0" algn="l" rtl="0">
              <a:spcBef>
                <a:spcPts val="600"/>
              </a:spcBef>
              <a:spcAft>
                <a:spcPts val="0"/>
              </a:spcAft>
              <a:buClr>
                <a:schemeClr val="dk1"/>
              </a:buClr>
              <a:buSzPts val="1100"/>
              <a:buFont typeface="Arial"/>
              <a:buNone/>
            </a:pPr>
            <a:r>
              <a:rPr lang="en-US" altLang="en-US" sz="1200" dirty="0" smtClean="0">
                <a:solidFill>
                  <a:schemeClr val="bg1"/>
                </a:solidFill>
                <a:latin typeface="inherit"/>
              </a:rPr>
              <a:t>Nếu implicit Intent khởi chạy ít nhất </a:t>
            </a:r>
            <a:r>
              <a:rPr lang="vi-VN" altLang="en-US" sz="1200" dirty="0" smtClean="0">
                <a:solidFill>
                  <a:schemeClr val="bg1"/>
                </a:solidFill>
                <a:latin typeface="inherit"/>
              </a:rPr>
              <a:t>hai </a:t>
            </a:r>
            <a:r>
              <a:rPr lang="vi-VN" altLang="en-US" sz="1200" dirty="0">
                <a:solidFill>
                  <a:schemeClr val="bg1"/>
                </a:solidFill>
                <a:latin typeface="inherit"/>
              </a:rPr>
              <a:t>ứng dụng có thể có trên thiết bị của người dùng, hãy hiển thị rõ ràng trình chọn ứng dụng. </a:t>
            </a:r>
            <a:endParaRPr lang="en-US" altLang="en-US" sz="1200" dirty="0">
              <a:solidFill>
                <a:schemeClr val="bg1"/>
              </a:solidFill>
            </a:endParaRPr>
          </a:p>
          <a:p>
            <a:pPr marL="0" indent="0">
              <a:buClr>
                <a:schemeClr val="dk1"/>
              </a:buClr>
              <a:buSzPts val="1100"/>
              <a:buNone/>
            </a:pPr>
            <a:r>
              <a:rPr lang="en-US" altLang="en-US" sz="1200" dirty="0" smtClean="0">
                <a:solidFill>
                  <a:schemeClr val="bg1"/>
                </a:solidFill>
                <a:latin typeface="inherit"/>
              </a:rPr>
              <a:t>Điều này c</a:t>
            </a:r>
            <a:r>
              <a:rPr lang="vi-VN" altLang="en-US" sz="1200" dirty="0" smtClean="0">
                <a:solidFill>
                  <a:schemeClr val="bg1"/>
                </a:solidFill>
                <a:latin typeface="inherit"/>
              </a:rPr>
              <a:t>ho </a:t>
            </a:r>
            <a:r>
              <a:rPr lang="vi-VN" altLang="en-US" sz="1200" dirty="0">
                <a:solidFill>
                  <a:schemeClr val="bg1"/>
                </a:solidFill>
                <a:latin typeface="inherit"/>
              </a:rPr>
              <a:t>phép người dùng chuyển thông </a:t>
            </a:r>
            <a:r>
              <a:rPr lang="vi-VN" altLang="en-US" sz="1200" dirty="0" smtClean="0">
                <a:solidFill>
                  <a:schemeClr val="bg1"/>
                </a:solidFill>
                <a:latin typeface="inherit"/>
              </a:rPr>
              <a:t>tin</a:t>
            </a:r>
            <a:r>
              <a:rPr lang="en-US" altLang="en-US" sz="1200" dirty="0" smtClean="0">
                <a:solidFill>
                  <a:schemeClr val="bg1"/>
                </a:solidFill>
                <a:latin typeface="inherit"/>
              </a:rPr>
              <a:t> của họ </a:t>
            </a:r>
            <a:r>
              <a:rPr lang="vi-VN" altLang="en-US" sz="1200" dirty="0" smtClean="0">
                <a:solidFill>
                  <a:schemeClr val="bg1"/>
                </a:solidFill>
                <a:latin typeface="inherit"/>
              </a:rPr>
              <a:t>sang </a:t>
            </a:r>
            <a:r>
              <a:rPr lang="vi-VN" altLang="en-US" sz="1200" dirty="0">
                <a:solidFill>
                  <a:schemeClr val="bg1"/>
                </a:solidFill>
                <a:latin typeface="inherit"/>
              </a:rPr>
              <a:t>một ứng dụng mà họ tin </a:t>
            </a:r>
            <a:r>
              <a:rPr lang="vi-VN" altLang="en-US" sz="1200" dirty="0" smtClean="0">
                <a:solidFill>
                  <a:schemeClr val="bg1"/>
                </a:solidFill>
                <a:latin typeface="inherit"/>
              </a:rPr>
              <a:t>tưởng</a:t>
            </a:r>
            <a:r>
              <a:rPr lang="en-US" altLang="en-US" sz="1200" dirty="0">
                <a:solidFill>
                  <a:schemeClr val="bg1"/>
                </a:solidFill>
                <a:latin typeface="inherit"/>
              </a:rPr>
              <a:t> </a:t>
            </a:r>
            <a:r>
              <a:rPr lang="en-US" altLang="en-US" sz="1200" dirty="0" smtClean="0">
                <a:solidFill>
                  <a:schemeClr val="bg1"/>
                </a:solidFill>
                <a:latin typeface="inherit"/>
              </a:rPr>
              <a:t>chọn.</a:t>
            </a:r>
            <a:endParaRPr lang="vi-VN" altLang="en-US" sz="1050" dirty="0">
              <a:solidFill>
                <a:schemeClr val="bg1"/>
              </a:solidFill>
              <a:latin typeface="Arial" panose="020B0604020202020204" pitchFamily="34" charset="0"/>
            </a:endParaRPr>
          </a:p>
          <a:p>
            <a:pPr marL="0" lvl="0" indent="0" algn="l" rtl="0">
              <a:spcBef>
                <a:spcPts val="600"/>
              </a:spcBef>
              <a:spcAft>
                <a:spcPts val="0"/>
              </a:spcAft>
              <a:buClr>
                <a:schemeClr val="dk1"/>
              </a:buClr>
              <a:buSzPts val="1100"/>
              <a:buFont typeface="Arial"/>
              <a:buNone/>
            </a:pPr>
            <a:endParaRPr sz="1200" dirty="0"/>
          </a:p>
        </p:txBody>
      </p:sp>
      <p:sp>
        <p:nvSpPr>
          <p:cNvPr id="205" name="Google Shape;205;p16"/>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3" name="Rectangle 2"/>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1354310" y="2008031"/>
            <a:ext cx="6312581" cy="2970044"/>
          </a:xfrm>
          <a:prstGeom prst="rect">
            <a:avLst/>
          </a:prstGeom>
          <a:solidFill>
            <a:srgbClr val="FFC000"/>
          </a:solidFill>
        </p:spPr>
        <p:txBody>
          <a:bodyPr wrap="square">
            <a:spAutoFit/>
          </a:bodyPr>
          <a:lstStyle/>
          <a:p>
            <a:pPr lvl="0" eaLnBrk="0" fontAlgn="base" hangingPunct="0">
              <a:spcBef>
                <a:spcPct val="0"/>
              </a:spcBef>
              <a:spcAft>
                <a:spcPct val="0"/>
              </a:spcAft>
              <a:buClrTx/>
            </a:pPr>
            <a:r>
              <a:rPr lang="en-US" altLang="en-US" sz="1100" dirty="0">
                <a:solidFill>
                  <a:srgbClr val="9C27B0"/>
                </a:solidFill>
                <a:latin typeface="Hind" panose="020B0604020202020204" charset="0"/>
                <a:cs typeface="Hind" panose="020B0604020202020204" charset="0"/>
              </a:rPr>
              <a:t>Intent</a:t>
            </a:r>
            <a:r>
              <a:rPr lang="en-US" altLang="en-US" sz="1100" dirty="0">
                <a:solidFill>
                  <a:srgbClr val="37474F"/>
                </a:solidFill>
                <a:latin typeface="Hind" panose="020B0604020202020204" charset="0"/>
                <a:cs typeface="Hind" panose="020B0604020202020204" charset="0"/>
              </a:rPr>
              <a:t> intent = </a:t>
            </a:r>
            <a:r>
              <a:rPr lang="en-US" altLang="en-US" sz="1100" dirty="0">
                <a:solidFill>
                  <a:srgbClr val="3B78E7"/>
                </a:solidFill>
                <a:latin typeface="Hind" panose="020B0604020202020204" charset="0"/>
                <a:cs typeface="Hind" panose="020B0604020202020204" charset="0"/>
              </a:rPr>
              <a:t>new</a:t>
            </a:r>
            <a:r>
              <a:rPr lang="en-US" altLang="en-US" sz="1100" dirty="0">
                <a:solidFill>
                  <a:srgbClr val="37474F"/>
                </a:solidFill>
                <a:latin typeface="Hind" panose="020B0604020202020204" charset="0"/>
                <a:cs typeface="Hind" panose="020B0604020202020204" charset="0"/>
              </a:rPr>
              <a:t> </a:t>
            </a:r>
            <a:r>
              <a:rPr lang="en-US" altLang="en-US" sz="1100" dirty="0">
                <a:solidFill>
                  <a:srgbClr val="9C27B0"/>
                </a:solidFill>
                <a:latin typeface="Hind" panose="020B0604020202020204" charset="0"/>
                <a:cs typeface="Hind" panose="020B0604020202020204" charset="0"/>
              </a:rPr>
              <a:t>Intent</a:t>
            </a:r>
            <a:r>
              <a:rPr lang="en-US" altLang="en-US" sz="1100" dirty="0">
                <a:solidFill>
                  <a:srgbClr val="37474F"/>
                </a:solidFill>
                <a:latin typeface="Hind" panose="020B0604020202020204" charset="0"/>
                <a:cs typeface="Hind" panose="020B0604020202020204" charset="0"/>
              </a:rPr>
              <a:t>(</a:t>
            </a:r>
            <a:r>
              <a:rPr lang="en-US" altLang="en-US" sz="1100" dirty="0">
                <a:solidFill>
                  <a:srgbClr val="9C27B0"/>
                </a:solidFill>
                <a:latin typeface="Hind" panose="020B0604020202020204" charset="0"/>
                <a:cs typeface="Hind" panose="020B0604020202020204" charset="0"/>
              </a:rPr>
              <a:t>Intent</a:t>
            </a:r>
            <a:r>
              <a:rPr lang="en-US" altLang="en-US" sz="1100" dirty="0">
                <a:solidFill>
                  <a:srgbClr val="37474F"/>
                </a:solidFill>
                <a:latin typeface="Hind" panose="020B0604020202020204" charset="0"/>
                <a:cs typeface="Hind" panose="020B0604020202020204" charset="0"/>
              </a:rPr>
              <a:t>.ACTION_SEND);</a:t>
            </a:r>
            <a:br>
              <a:rPr lang="en-US" altLang="en-US" sz="1100" dirty="0">
                <a:solidFill>
                  <a:srgbClr val="37474F"/>
                </a:solidFill>
                <a:latin typeface="Hind" panose="020B0604020202020204" charset="0"/>
                <a:cs typeface="Hind" panose="020B0604020202020204" charset="0"/>
              </a:rPr>
            </a:br>
            <a:r>
              <a:rPr lang="en-US" altLang="en-US" sz="1100" dirty="0">
                <a:solidFill>
                  <a:srgbClr val="9C27B0"/>
                </a:solidFill>
                <a:latin typeface="Hind" panose="020B0604020202020204" charset="0"/>
                <a:cs typeface="Hind" panose="020B0604020202020204" charset="0"/>
              </a:rPr>
              <a:t>List</a:t>
            </a:r>
            <a:r>
              <a:rPr lang="en-US" altLang="en-US" sz="1100" dirty="0">
                <a:solidFill>
                  <a:srgbClr val="37474F"/>
                </a:solidFill>
                <a:latin typeface="Hind" panose="020B0604020202020204" charset="0"/>
                <a:cs typeface="Hind" panose="020B0604020202020204" charset="0"/>
              </a:rPr>
              <a:t>&lt;</a:t>
            </a:r>
            <a:r>
              <a:rPr lang="en-US" altLang="en-US" sz="1100" dirty="0">
                <a:solidFill>
                  <a:srgbClr val="9C27B0"/>
                </a:solidFill>
                <a:latin typeface="Hind" panose="020B0604020202020204" charset="0"/>
                <a:cs typeface="Hind" panose="020B0604020202020204" charset="0"/>
              </a:rPr>
              <a:t>ResolveInfo</a:t>
            </a:r>
            <a:r>
              <a:rPr lang="en-US" altLang="en-US" sz="1100" dirty="0">
                <a:solidFill>
                  <a:srgbClr val="37474F"/>
                </a:solidFill>
                <a:latin typeface="Hind" panose="020B0604020202020204" charset="0"/>
                <a:cs typeface="Hind" panose="020B0604020202020204" charset="0"/>
              </a:rPr>
              <a:t>&gt; possibleActivitiesList </a:t>
            </a:r>
            <a:r>
              <a:rPr lang="en-US" altLang="en-US" sz="1100" dirty="0" smtClean="0">
                <a:solidFill>
                  <a:srgbClr val="37474F"/>
                </a:solidFill>
                <a:latin typeface="Hind" panose="020B0604020202020204" charset="0"/>
                <a:cs typeface="Hind" panose="020B0604020202020204" charset="0"/>
              </a:rPr>
              <a:t>= queryIntentActivities(intent</a:t>
            </a:r>
            <a:r>
              <a:rPr lang="en-US" altLang="en-US" sz="1100" dirty="0">
                <a:solidFill>
                  <a:srgbClr val="37474F"/>
                </a:solidFill>
                <a:latin typeface="Hind" panose="020B0604020202020204" charset="0"/>
                <a:cs typeface="Hind" panose="020B0604020202020204" charset="0"/>
              </a:rPr>
              <a:t>, </a:t>
            </a:r>
            <a:r>
              <a:rPr lang="en-US" altLang="en-US" sz="1100" dirty="0">
                <a:solidFill>
                  <a:srgbClr val="9C27B0"/>
                </a:solidFill>
                <a:latin typeface="Hind" panose="020B0604020202020204" charset="0"/>
                <a:cs typeface="Hind" panose="020B0604020202020204" charset="0"/>
              </a:rPr>
              <a:t>PackageManager</a:t>
            </a:r>
            <a:r>
              <a:rPr lang="en-US" altLang="en-US" sz="1100" dirty="0">
                <a:solidFill>
                  <a:srgbClr val="37474F"/>
                </a:solidFill>
                <a:latin typeface="Hind" panose="020B0604020202020204" charset="0"/>
                <a:cs typeface="Hind" panose="020B0604020202020204" charset="0"/>
              </a:rPr>
              <a:t>.MATCH_ALL);</a:t>
            </a:r>
            <a:br>
              <a:rPr lang="en-US" altLang="en-US" sz="1100" dirty="0">
                <a:solidFill>
                  <a:srgbClr val="37474F"/>
                </a:solidFill>
                <a:latin typeface="Hind" panose="020B0604020202020204" charset="0"/>
                <a:cs typeface="Hind" panose="020B0604020202020204" charset="0"/>
              </a:rPr>
            </a:br>
            <a:r>
              <a:rPr lang="en-US" altLang="en-US" sz="1100" dirty="0">
                <a:solidFill>
                  <a:srgbClr val="37474F"/>
                </a:solidFill>
                <a:latin typeface="Hind" panose="020B0604020202020204" charset="0"/>
                <a:cs typeface="Hind" panose="020B0604020202020204" charset="0"/>
              </a:rPr>
              <a:t/>
            </a:r>
            <a:br>
              <a:rPr lang="en-US" altLang="en-US" sz="1100" dirty="0">
                <a:solidFill>
                  <a:srgbClr val="37474F"/>
                </a:solidFill>
                <a:latin typeface="Hind" panose="020B0604020202020204" charset="0"/>
                <a:cs typeface="Hind" panose="020B0604020202020204" charset="0"/>
              </a:rPr>
            </a:br>
            <a:r>
              <a:rPr lang="en-US" altLang="en-US" sz="1100" dirty="0">
                <a:solidFill>
                  <a:srgbClr val="D81B60"/>
                </a:solidFill>
                <a:latin typeface="Hind" panose="020B0604020202020204" charset="0"/>
                <a:cs typeface="Hind" panose="020B0604020202020204" charset="0"/>
              </a:rPr>
              <a:t>// Verify that an activity in at least two apps on the user's device</a:t>
            </a:r>
            <a:r>
              <a:rPr lang="en-US" altLang="en-US" sz="1100" dirty="0">
                <a:solidFill>
                  <a:srgbClr val="37474F"/>
                </a:solidFill>
                <a:latin typeface="Hind" panose="020B0604020202020204" charset="0"/>
                <a:cs typeface="Hind" panose="020B0604020202020204" charset="0"/>
              </a:rPr>
              <a:t/>
            </a:r>
            <a:br>
              <a:rPr lang="en-US" altLang="en-US" sz="1100" dirty="0">
                <a:solidFill>
                  <a:srgbClr val="37474F"/>
                </a:solidFill>
                <a:latin typeface="Hind" panose="020B0604020202020204" charset="0"/>
                <a:cs typeface="Hind" panose="020B0604020202020204" charset="0"/>
              </a:rPr>
            </a:br>
            <a:r>
              <a:rPr lang="en-US" altLang="en-US" sz="1100" dirty="0">
                <a:solidFill>
                  <a:srgbClr val="D81B60"/>
                </a:solidFill>
                <a:latin typeface="Hind" panose="020B0604020202020204" charset="0"/>
                <a:cs typeface="Hind" panose="020B0604020202020204" charset="0"/>
              </a:rPr>
              <a:t>// can handle the intent. Otherwise, start the intent only if an app</a:t>
            </a:r>
            <a:r>
              <a:rPr lang="en-US" altLang="en-US" sz="1100" dirty="0">
                <a:solidFill>
                  <a:srgbClr val="37474F"/>
                </a:solidFill>
                <a:latin typeface="Hind" panose="020B0604020202020204" charset="0"/>
                <a:cs typeface="Hind" panose="020B0604020202020204" charset="0"/>
              </a:rPr>
              <a:t/>
            </a:r>
            <a:br>
              <a:rPr lang="en-US" altLang="en-US" sz="1100" dirty="0">
                <a:solidFill>
                  <a:srgbClr val="37474F"/>
                </a:solidFill>
                <a:latin typeface="Hind" panose="020B0604020202020204" charset="0"/>
                <a:cs typeface="Hind" panose="020B0604020202020204" charset="0"/>
              </a:rPr>
            </a:br>
            <a:r>
              <a:rPr lang="en-US" altLang="en-US" sz="1100" dirty="0">
                <a:solidFill>
                  <a:srgbClr val="D81B60"/>
                </a:solidFill>
                <a:latin typeface="Hind" panose="020B0604020202020204" charset="0"/>
                <a:cs typeface="Hind" panose="020B0604020202020204" charset="0"/>
              </a:rPr>
              <a:t>// on the user's device can handle the intent.</a:t>
            </a:r>
            <a:r>
              <a:rPr lang="en-US" altLang="en-US" sz="1100" dirty="0">
                <a:solidFill>
                  <a:srgbClr val="37474F"/>
                </a:solidFill>
                <a:latin typeface="Hind" panose="020B0604020202020204" charset="0"/>
                <a:cs typeface="Hind" panose="020B0604020202020204" charset="0"/>
              </a:rPr>
              <a:t/>
            </a:r>
            <a:br>
              <a:rPr lang="en-US" altLang="en-US" sz="1100" dirty="0">
                <a:solidFill>
                  <a:srgbClr val="37474F"/>
                </a:solidFill>
                <a:latin typeface="Hind" panose="020B0604020202020204" charset="0"/>
                <a:cs typeface="Hind" panose="020B0604020202020204" charset="0"/>
              </a:rPr>
            </a:br>
            <a:r>
              <a:rPr lang="en-US" altLang="en-US" sz="1100" dirty="0">
                <a:solidFill>
                  <a:srgbClr val="3B78E7"/>
                </a:solidFill>
                <a:latin typeface="Hind" panose="020B0604020202020204" charset="0"/>
                <a:cs typeface="Hind" panose="020B0604020202020204" charset="0"/>
              </a:rPr>
              <a:t>if</a:t>
            </a:r>
            <a:r>
              <a:rPr lang="en-US" altLang="en-US" sz="1100" dirty="0">
                <a:solidFill>
                  <a:srgbClr val="37474F"/>
                </a:solidFill>
                <a:latin typeface="Hind" panose="020B0604020202020204" charset="0"/>
                <a:cs typeface="Hind" panose="020B0604020202020204" charset="0"/>
              </a:rPr>
              <a:t> (possibleActivitiesList.size() &gt; </a:t>
            </a:r>
            <a:r>
              <a:rPr lang="en-US" altLang="en-US" sz="1100" dirty="0">
                <a:solidFill>
                  <a:srgbClr val="C53929"/>
                </a:solidFill>
                <a:latin typeface="Hind" panose="020B0604020202020204" charset="0"/>
                <a:cs typeface="Hind" panose="020B0604020202020204" charset="0"/>
              </a:rPr>
              <a:t>1</a:t>
            </a:r>
            <a:r>
              <a:rPr lang="en-US" altLang="en-US" sz="1100" dirty="0">
                <a:solidFill>
                  <a:srgbClr val="37474F"/>
                </a:solidFill>
                <a:latin typeface="Hind" panose="020B0604020202020204" charset="0"/>
                <a:cs typeface="Hind" panose="020B0604020202020204" charset="0"/>
              </a:rPr>
              <a:t>) {</a:t>
            </a:r>
            <a:br>
              <a:rPr lang="en-US" altLang="en-US" sz="1100" dirty="0">
                <a:solidFill>
                  <a:srgbClr val="37474F"/>
                </a:solidFill>
                <a:latin typeface="Hind" panose="020B0604020202020204" charset="0"/>
                <a:cs typeface="Hind" panose="020B0604020202020204" charset="0"/>
              </a:rPr>
            </a:br>
            <a:r>
              <a:rPr lang="en-US" altLang="en-US" sz="1100" dirty="0">
                <a:solidFill>
                  <a:srgbClr val="37474F"/>
                </a:solidFill>
                <a:latin typeface="Hind" panose="020B0604020202020204" charset="0"/>
                <a:cs typeface="Hind" panose="020B0604020202020204" charset="0"/>
              </a:rPr>
              <a:t/>
            </a:r>
            <a:br>
              <a:rPr lang="en-US" altLang="en-US" sz="1100" dirty="0">
                <a:solidFill>
                  <a:srgbClr val="37474F"/>
                </a:solidFill>
                <a:latin typeface="Hind" panose="020B0604020202020204" charset="0"/>
                <a:cs typeface="Hind" panose="020B0604020202020204" charset="0"/>
              </a:rPr>
            </a:br>
            <a:r>
              <a:rPr lang="en-US" altLang="en-US" sz="1100" dirty="0">
                <a:solidFill>
                  <a:srgbClr val="37474F"/>
                </a:solidFill>
                <a:latin typeface="Hind" panose="020B0604020202020204" charset="0"/>
                <a:cs typeface="Hind" panose="020B0604020202020204" charset="0"/>
              </a:rPr>
              <a:t>    </a:t>
            </a:r>
            <a:r>
              <a:rPr lang="en-US" altLang="en-US" sz="1100" dirty="0">
                <a:solidFill>
                  <a:srgbClr val="D81B60"/>
                </a:solidFill>
                <a:latin typeface="Hind" panose="020B0604020202020204" charset="0"/>
                <a:cs typeface="Hind" panose="020B0604020202020204" charset="0"/>
              </a:rPr>
              <a:t>// Create intent to show chooser.</a:t>
            </a:r>
            <a:r>
              <a:rPr lang="en-US" altLang="en-US" sz="1100" dirty="0">
                <a:solidFill>
                  <a:srgbClr val="37474F"/>
                </a:solidFill>
                <a:latin typeface="Hind" panose="020B0604020202020204" charset="0"/>
                <a:cs typeface="Hind" panose="020B0604020202020204" charset="0"/>
              </a:rPr>
              <a:t/>
            </a:r>
            <a:br>
              <a:rPr lang="en-US" altLang="en-US" sz="1100" dirty="0">
                <a:solidFill>
                  <a:srgbClr val="37474F"/>
                </a:solidFill>
                <a:latin typeface="Hind" panose="020B0604020202020204" charset="0"/>
                <a:cs typeface="Hind" panose="020B0604020202020204" charset="0"/>
              </a:rPr>
            </a:br>
            <a:r>
              <a:rPr lang="en-US" altLang="en-US" sz="1100" dirty="0">
                <a:solidFill>
                  <a:srgbClr val="37474F"/>
                </a:solidFill>
                <a:latin typeface="Hind" panose="020B0604020202020204" charset="0"/>
                <a:cs typeface="Hind" panose="020B0604020202020204" charset="0"/>
              </a:rPr>
              <a:t>    </a:t>
            </a:r>
            <a:r>
              <a:rPr lang="en-US" altLang="en-US" sz="1100" dirty="0">
                <a:solidFill>
                  <a:srgbClr val="D81B60"/>
                </a:solidFill>
                <a:latin typeface="Hind" panose="020B0604020202020204" charset="0"/>
                <a:cs typeface="Hind" panose="020B0604020202020204" charset="0"/>
              </a:rPr>
              <a:t>// Title is something similar to "Share this photo with".</a:t>
            </a:r>
            <a:r>
              <a:rPr lang="en-US" altLang="en-US" sz="1100" dirty="0">
                <a:solidFill>
                  <a:srgbClr val="37474F"/>
                </a:solidFill>
                <a:latin typeface="Hind" panose="020B0604020202020204" charset="0"/>
                <a:cs typeface="Hind" panose="020B0604020202020204" charset="0"/>
              </a:rPr>
              <a:t/>
            </a:r>
            <a:br>
              <a:rPr lang="en-US" altLang="en-US" sz="1100" dirty="0">
                <a:solidFill>
                  <a:srgbClr val="37474F"/>
                </a:solidFill>
                <a:latin typeface="Hind" panose="020B0604020202020204" charset="0"/>
                <a:cs typeface="Hind" panose="020B0604020202020204" charset="0"/>
              </a:rPr>
            </a:br>
            <a:r>
              <a:rPr lang="en-US" altLang="en-US" sz="1100" dirty="0">
                <a:solidFill>
                  <a:srgbClr val="37474F"/>
                </a:solidFill>
                <a:latin typeface="Hind" panose="020B0604020202020204" charset="0"/>
                <a:cs typeface="Hind" panose="020B0604020202020204" charset="0"/>
              </a:rPr>
              <a:t/>
            </a:r>
            <a:br>
              <a:rPr lang="en-US" altLang="en-US" sz="1100" dirty="0">
                <a:solidFill>
                  <a:srgbClr val="37474F"/>
                </a:solidFill>
                <a:latin typeface="Hind" panose="020B0604020202020204" charset="0"/>
                <a:cs typeface="Hind" panose="020B0604020202020204" charset="0"/>
              </a:rPr>
            </a:br>
            <a:r>
              <a:rPr lang="en-US" altLang="en-US" sz="1100" dirty="0">
                <a:solidFill>
                  <a:srgbClr val="37474F"/>
                </a:solidFill>
                <a:latin typeface="Hind" panose="020B0604020202020204" charset="0"/>
                <a:cs typeface="Hind" panose="020B0604020202020204" charset="0"/>
              </a:rPr>
              <a:t>    </a:t>
            </a:r>
            <a:r>
              <a:rPr lang="en-US" altLang="en-US" sz="1100" b="1" dirty="0">
                <a:solidFill>
                  <a:srgbClr val="9C27B0"/>
                </a:solidFill>
                <a:latin typeface="Hind" panose="020B0604020202020204" charset="0"/>
                <a:cs typeface="Hind" panose="020B0604020202020204" charset="0"/>
              </a:rPr>
              <a:t>String</a:t>
            </a:r>
            <a:r>
              <a:rPr lang="en-US" altLang="en-US" sz="1100" b="1" dirty="0">
                <a:solidFill>
                  <a:srgbClr val="37474F"/>
                </a:solidFill>
                <a:latin typeface="Hind" panose="020B0604020202020204" charset="0"/>
                <a:cs typeface="Hind" panose="020B0604020202020204" charset="0"/>
              </a:rPr>
              <a:t> title = getResources().getString(R.string.chooser_title);</a:t>
            </a:r>
            <a:br>
              <a:rPr lang="en-US" altLang="en-US" sz="1100" b="1" dirty="0">
                <a:solidFill>
                  <a:srgbClr val="37474F"/>
                </a:solidFill>
                <a:latin typeface="Hind" panose="020B0604020202020204" charset="0"/>
                <a:cs typeface="Hind" panose="020B0604020202020204" charset="0"/>
              </a:rPr>
            </a:br>
            <a:r>
              <a:rPr lang="en-US" altLang="en-US" sz="1100" b="1" dirty="0">
                <a:solidFill>
                  <a:srgbClr val="37474F"/>
                </a:solidFill>
                <a:latin typeface="Hind" panose="020B0604020202020204" charset="0"/>
                <a:cs typeface="Hind" panose="020B0604020202020204" charset="0"/>
              </a:rPr>
              <a:t>    </a:t>
            </a:r>
            <a:r>
              <a:rPr lang="en-US" altLang="en-US" sz="1100" b="1" dirty="0">
                <a:solidFill>
                  <a:srgbClr val="9C27B0"/>
                </a:solidFill>
                <a:latin typeface="Hind" panose="020B0604020202020204" charset="0"/>
                <a:cs typeface="Hind" panose="020B0604020202020204" charset="0"/>
              </a:rPr>
              <a:t>Intent</a:t>
            </a:r>
            <a:r>
              <a:rPr lang="en-US" altLang="en-US" sz="1100" b="1" dirty="0">
                <a:solidFill>
                  <a:srgbClr val="37474F"/>
                </a:solidFill>
                <a:latin typeface="Hind" panose="020B0604020202020204" charset="0"/>
                <a:cs typeface="Hind" panose="020B0604020202020204" charset="0"/>
              </a:rPr>
              <a:t> chooser = </a:t>
            </a:r>
            <a:r>
              <a:rPr lang="en-US" altLang="en-US" sz="1100" b="1" dirty="0">
                <a:solidFill>
                  <a:srgbClr val="9C27B0"/>
                </a:solidFill>
                <a:latin typeface="Hind" panose="020B0604020202020204" charset="0"/>
                <a:cs typeface="Hind" panose="020B0604020202020204" charset="0"/>
              </a:rPr>
              <a:t>Intent</a:t>
            </a:r>
            <a:r>
              <a:rPr lang="en-US" altLang="en-US" sz="1100" b="1" dirty="0">
                <a:solidFill>
                  <a:srgbClr val="37474F"/>
                </a:solidFill>
                <a:latin typeface="Hind" panose="020B0604020202020204" charset="0"/>
                <a:cs typeface="Hind" panose="020B0604020202020204" charset="0"/>
              </a:rPr>
              <a:t>.createChooser(intent, title);</a:t>
            </a:r>
            <a:br>
              <a:rPr lang="en-US" altLang="en-US" sz="1100" b="1" dirty="0">
                <a:solidFill>
                  <a:srgbClr val="37474F"/>
                </a:solidFill>
                <a:latin typeface="Hind" panose="020B0604020202020204" charset="0"/>
                <a:cs typeface="Hind" panose="020B0604020202020204" charset="0"/>
              </a:rPr>
            </a:br>
            <a:r>
              <a:rPr lang="en-US" altLang="en-US" sz="1100" b="1" dirty="0">
                <a:solidFill>
                  <a:srgbClr val="37474F"/>
                </a:solidFill>
                <a:latin typeface="Hind" panose="020B0604020202020204" charset="0"/>
                <a:cs typeface="Hind" panose="020B0604020202020204" charset="0"/>
              </a:rPr>
              <a:t>    startActivity(chooser);</a:t>
            </a:r>
            <a:r>
              <a:rPr lang="en-US" altLang="en-US" sz="1100" dirty="0">
                <a:solidFill>
                  <a:srgbClr val="37474F"/>
                </a:solidFill>
                <a:latin typeface="Hind" panose="020B0604020202020204" charset="0"/>
                <a:cs typeface="Hind" panose="020B0604020202020204" charset="0"/>
              </a:rPr>
              <a:t/>
            </a:r>
            <a:br>
              <a:rPr lang="en-US" altLang="en-US" sz="1100" dirty="0">
                <a:solidFill>
                  <a:srgbClr val="37474F"/>
                </a:solidFill>
                <a:latin typeface="Hind" panose="020B0604020202020204" charset="0"/>
                <a:cs typeface="Hind" panose="020B0604020202020204" charset="0"/>
              </a:rPr>
            </a:br>
            <a:r>
              <a:rPr lang="en-US" altLang="en-US" sz="1100" dirty="0">
                <a:solidFill>
                  <a:srgbClr val="37474F"/>
                </a:solidFill>
                <a:latin typeface="Roboto Mono"/>
              </a:rPr>
              <a:t>} </a:t>
            </a:r>
            <a:r>
              <a:rPr lang="en-US" altLang="en-US" sz="1100" dirty="0">
                <a:solidFill>
                  <a:srgbClr val="3B78E7"/>
                </a:solidFill>
                <a:latin typeface="Roboto Mono"/>
              </a:rPr>
              <a:t>else</a:t>
            </a:r>
            <a:r>
              <a:rPr lang="en-US" altLang="en-US" sz="1100" dirty="0">
                <a:solidFill>
                  <a:srgbClr val="37474F"/>
                </a:solidFill>
                <a:latin typeface="Roboto Mono"/>
              </a:rPr>
              <a:t> </a:t>
            </a:r>
            <a:r>
              <a:rPr lang="en-US" altLang="en-US" sz="1100" dirty="0">
                <a:solidFill>
                  <a:srgbClr val="3B78E7"/>
                </a:solidFill>
                <a:latin typeface="Roboto Mono"/>
              </a:rPr>
              <a:t>if</a:t>
            </a:r>
            <a:r>
              <a:rPr lang="en-US" altLang="en-US" sz="1100" dirty="0">
                <a:solidFill>
                  <a:srgbClr val="37474F"/>
                </a:solidFill>
                <a:latin typeface="Roboto Mono"/>
              </a:rPr>
              <a:t> (intent.resolveActivity(getPackageManager()) != </a:t>
            </a:r>
            <a:r>
              <a:rPr lang="en-US" altLang="en-US" sz="1100" dirty="0">
                <a:solidFill>
                  <a:srgbClr val="3B78E7"/>
                </a:solidFill>
                <a:latin typeface="Roboto Mono"/>
              </a:rPr>
              <a:t>null</a:t>
            </a:r>
            <a:r>
              <a:rPr lang="en-US" altLang="en-US" sz="1100" dirty="0">
                <a:solidFill>
                  <a:srgbClr val="37474F"/>
                </a:solidFill>
                <a:latin typeface="Roboto Mono"/>
              </a:rPr>
              <a:t>) {</a:t>
            </a:r>
            <a:br>
              <a:rPr lang="en-US" altLang="en-US" sz="1100" dirty="0">
                <a:solidFill>
                  <a:srgbClr val="37474F"/>
                </a:solidFill>
                <a:latin typeface="Roboto Mono"/>
              </a:rPr>
            </a:br>
            <a:r>
              <a:rPr lang="en-US" altLang="en-US" sz="1100" dirty="0">
                <a:solidFill>
                  <a:srgbClr val="37474F"/>
                </a:solidFill>
                <a:latin typeface="Roboto Mono"/>
              </a:rPr>
              <a:t>    startActivity(intent);</a:t>
            </a:r>
            <a:br>
              <a:rPr lang="en-US" altLang="en-US" sz="1100" dirty="0">
                <a:solidFill>
                  <a:srgbClr val="37474F"/>
                </a:solidFill>
                <a:latin typeface="Roboto Mono"/>
              </a:rPr>
            </a:br>
            <a:r>
              <a:rPr lang="en-US" altLang="en-US" sz="1100" dirty="0">
                <a:solidFill>
                  <a:srgbClr val="37474F"/>
                </a:solidFill>
                <a:latin typeface="Roboto Mono"/>
              </a:rPr>
              <a:t>}</a:t>
            </a:r>
            <a:r>
              <a:rPr lang="en-US" altLang="en-US" sz="1100" dirty="0">
                <a:solidFill>
                  <a:schemeClr val="tx1"/>
                </a:solidFill>
              </a:rPr>
              <a:t> </a:t>
            </a:r>
            <a:endParaRPr lang="en-US" altLang="en-US" sz="1100" dirty="0">
              <a:solidFill>
                <a:schemeClr val="tx1"/>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9" name="Google Shape;329;p30"/>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40</a:t>
            </a:fld>
            <a:endParaRPr/>
          </a:p>
        </p:txBody>
      </p:sp>
      <p:sp>
        <p:nvSpPr>
          <p:cNvPr id="10" name="Google Shape;201;p16"/>
          <p:cNvSpPr txBox="1">
            <a:spLocks/>
          </p:cNvSpPr>
          <p:nvPr/>
        </p:nvSpPr>
        <p:spPr>
          <a:xfrm>
            <a:off x="270712" y="222646"/>
            <a:ext cx="7034759" cy="6360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000" b="1" dirty="0">
                <a:solidFill>
                  <a:schemeClr val="bg1"/>
                </a:solidFill>
                <a:latin typeface="Hint"/>
              </a:rPr>
              <a:t>Use </a:t>
            </a:r>
            <a:r>
              <a:rPr lang="en-US" sz="3000" b="1" dirty="0" smtClean="0">
                <a:solidFill>
                  <a:schemeClr val="bg1"/>
                </a:solidFill>
                <a:latin typeface="Hint"/>
              </a:rPr>
              <a:t>interprocess communication</a:t>
            </a:r>
            <a:endParaRPr lang="en-US" sz="3000" b="1" dirty="0">
              <a:solidFill>
                <a:schemeClr val="bg1"/>
              </a:solidFill>
              <a:latin typeface="Hint"/>
            </a:endParaRPr>
          </a:p>
        </p:txBody>
      </p:sp>
      <p:sp>
        <p:nvSpPr>
          <p:cNvPr id="3" name="Rectangle 2"/>
          <p:cNvSpPr/>
          <p:nvPr/>
        </p:nvSpPr>
        <p:spPr>
          <a:xfrm>
            <a:off x="338806" y="858646"/>
            <a:ext cx="1080745" cy="307777"/>
          </a:xfrm>
          <a:prstGeom prst="rect">
            <a:avLst/>
          </a:prstGeom>
        </p:spPr>
        <p:txBody>
          <a:bodyPr wrap="none">
            <a:spAutoFit/>
          </a:bodyPr>
          <a:lstStyle/>
          <a:p>
            <a:r>
              <a:rPr lang="en-US" dirty="0" smtClean="0">
                <a:solidFill>
                  <a:srgbClr val="FF0000"/>
                </a:solidFill>
              </a:rPr>
              <a:t>Use intents</a:t>
            </a:r>
            <a:endParaRPr lang="en-US" dirty="0"/>
          </a:p>
        </p:txBody>
      </p:sp>
      <p:sp>
        <p:nvSpPr>
          <p:cNvPr id="4" name="Rectangle 3"/>
          <p:cNvSpPr/>
          <p:nvPr/>
        </p:nvSpPr>
        <p:spPr>
          <a:xfrm>
            <a:off x="1157590" y="1166423"/>
            <a:ext cx="6270775" cy="1938992"/>
          </a:xfrm>
          <a:prstGeom prst="rect">
            <a:avLst/>
          </a:prstGeom>
        </p:spPr>
        <p:txBody>
          <a:bodyPr wrap="square">
            <a:spAutoFit/>
          </a:bodyPr>
          <a:lstStyle/>
          <a:p>
            <a:r>
              <a:rPr lang="en-US" sz="1200" dirty="0">
                <a:solidFill>
                  <a:schemeClr val="bg1"/>
                </a:solidFill>
              </a:rPr>
              <a:t>Đối với </a:t>
            </a:r>
            <a:r>
              <a:rPr lang="en-US" sz="1200" dirty="0" smtClean="0">
                <a:solidFill>
                  <a:schemeClr val="bg1"/>
                </a:solidFill>
              </a:rPr>
              <a:t>activities và broadcast receivers, intents là </a:t>
            </a:r>
            <a:r>
              <a:rPr lang="en-US" sz="1200" dirty="0">
                <a:solidFill>
                  <a:schemeClr val="bg1"/>
                </a:solidFill>
              </a:rPr>
              <a:t>cơ chế ưa thích cho IPC </a:t>
            </a:r>
            <a:r>
              <a:rPr lang="en-US" sz="1200" dirty="0" smtClean="0">
                <a:solidFill>
                  <a:schemeClr val="bg1"/>
                </a:solidFill>
              </a:rPr>
              <a:t>bất đồng </a:t>
            </a:r>
            <a:r>
              <a:rPr lang="en-US" sz="1200" dirty="0">
                <a:solidFill>
                  <a:schemeClr val="bg1"/>
                </a:solidFill>
              </a:rPr>
              <a:t>bộ trong Android. Tùy thuộc vào yêu cầu </a:t>
            </a:r>
            <a:r>
              <a:rPr lang="en-US" sz="1200" dirty="0" smtClean="0">
                <a:solidFill>
                  <a:schemeClr val="bg1"/>
                </a:solidFill>
              </a:rPr>
              <a:t>app của </a:t>
            </a:r>
            <a:r>
              <a:rPr lang="en-US" sz="1200" dirty="0">
                <a:solidFill>
                  <a:schemeClr val="bg1"/>
                </a:solidFill>
              </a:rPr>
              <a:t>bạn, bạn có thể sử dụng sendBroadcast (), sendOrderedBroadcast () hoặc </a:t>
            </a:r>
            <a:r>
              <a:rPr lang="en-US" sz="1200" dirty="0" smtClean="0">
                <a:solidFill>
                  <a:schemeClr val="bg1"/>
                </a:solidFill>
              </a:rPr>
              <a:t>explicit intent </a:t>
            </a:r>
            <a:r>
              <a:rPr lang="en-US" sz="1200" dirty="0">
                <a:solidFill>
                  <a:schemeClr val="bg1"/>
                </a:solidFill>
              </a:rPr>
              <a:t>cho một thành phần ứng dụng cụ thể. </a:t>
            </a:r>
          </a:p>
          <a:p>
            <a:endParaRPr lang="en-US" sz="1200" dirty="0">
              <a:solidFill>
                <a:schemeClr val="bg1"/>
              </a:solidFill>
            </a:endParaRPr>
          </a:p>
          <a:p>
            <a:r>
              <a:rPr lang="en-US" sz="1200" dirty="0">
                <a:solidFill>
                  <a:schemeClr val="bg1"/>
                </a:solidFill>
              </a:rPr>
              <a:t>Thận trọng: Nếu bạn sử dụng ý định liên kết với </a:t>
            </a:r>
            <a:r>
              <a:rPr lang="en-US" sz="1200" dirty="0" smtClean="0">
                <a:solidFill>
                  <a:schemeClr val="bg1"/>
                </a:solidFill>
              </a:rPr>
              <a:t>Service, </a:t>
            </a:r>
            <a:r>
              <a:rPr lang="en-US" sz="1200" dirty="0">
                <a:solidFill>
                  <a:schemeClr val="bg1"/>
                </a:solidFill>
              </a:rPr>
              <a:t>hãy đảm bảo rằng ứng dụng của bạn được bảo mật bằng cách sử dụng </a:t>
            </a:r>
            <a:r>
              <a:rPr lang="en-US" sz="1200" dirty="0" smtClean="0">
                <a:solidFill>
                  <a:schemeClr val="bg1"/>
                </a:solidFill>
              </a:rPr>
              <a:t>explicit intent. </a:t>
            </a:r>
            <a:r>
              <a:rPr lang="en-US" sz="1200" dirty="0">
                <a:solidFill>
                  <a:schemeClr val="bg1"/>
                </a:solidFill>
              </a:rPr>
              <a:t>Sử </a:t>
            </a:r>
            <a:r>
              <a:rPr lang="en-US" sz="1200" dirty="0" smtClean="0">
                <a:solidFill>
                  <a:schemeClr val="bg1"/>
                </a:solidFill>
              </a:rPr>
              <a:t>dụng implicit intent là </a:t>
            </a:r>
            <a:r>
              <a:rPr lang="en-US" sz="1200" dirty="0">
                <a:solidFill>
                  <a:schemeClr val="bg1"/>
                </a:solidFill>
              </a:rPr>
              <a:t>một mối nguy hiểm bảo mật vì bạn không thể chắc chắn </a:t>
            </a:r>
            <a:r>
              <a:rPr lang="en-US" sz="1200" dirty="0" smtClean="0">
                <a:solidFill>
                  <a:schemeClr val="bg1"/>
                </a:solidFill>
              </a:rPr>
              <a:t>service nào </a:t>
            </a:r>
            <a:r>
              <a:rPr lang="en-US" sz="1200" dirty="0">
                <a:solidFill>
                  <a:schemeClr val="bg1"/>
                </a:solidFill>
              </a:rPr>
              <a:t>sẽ đáp ứng với mục đích đó và người dùng không thể thấy </a:t>
            </a:r>
            <a:r>
              <a:rPr lang="en-US" sz="1200" dirty="0" smtClean="0">
                <a:solidFill>
                  <a:schemeClr val="bg1"/>
                </a:solidFill>
              </a:rPr>
              <a:t>service nào </a:t>
            </a:r>
            <a:r>
              <a:rPr lang="en-US" sz="1200" dirty="0">
                <a:solidFill>
                  <a:schemeClr val="bg1"/>
                </a:solidFill>
              </a:rPr>
              <a:t>bắt đầu. Bắt đầu với Android 5.0 (API </a:t>
            </a:r>
            <a:r>
              <a:rPr lang="en-US" sz="1200" dirty="0" smtClean="0">
                <a:solidFill>
                  <a:schemeClr val="bg1"/>
                </a:solidFill>
              </a:rPr>
              <a:t>level </a:t>
            </a:r>
            <a:r>
              <a:rPr lang="en-US" sz="1200" dirty="0">
                <a:solidFill>
                  <a:schemeClr val="bg1"/>
                </a:solidFill>
              </a:rPr>
              <a:t>21), hệ thống sẽ đưa ra một ngoại lệ nếu bạn gọi bindService () với </a:t>
            </a:r>
            <a:r>
              <a:rPr lang="en-US" sz="1200" dirty="0" smtClean="0">
                <a:solidFill>
                  <a:schemeClr val="bg1"/>
                </a:solidFill>
              </a:rPr>
              <a:t>implicit intent.</a:t>
            </a:r>
            <a:endParaRPr lang="en-US" sz="1200" dirty="0">
              <a:solidFill>
                <a:schemeClr val="bg1"/>
              </a:solidFill>
            </a:endParaRPr>
          </a:p>
          <a:p>
            <a:endParaRPr lang="en-US" sz="1200" dirty="0">
              <a:solidFill>
                <a:schemeClr val="bg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4447" y="3017866"/>
            <a:ext cx="2670242" cy="1916708"/>
          </a:xfrm>
          <a:prstGeom prst="rect">
            <a:avLst/>
          </a:prstGeom>
        </p:spPr>
      </p:pic>
    </p:spTree>
    <p:extLst>
      <p:ext uri="{BB962C8B-B14F-4D97-AF65-F5344CB8AC3E}">
        <p14:creationId xmlns:p14="http://schemas.microsoft.com/office/powerpoint/2010/main" val="40898657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9" name="Google Shape;329;p30"/>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41</a:t>
            </a:fld>
            <a:endParaRPr/>
          </a:p>
        </p:txBody>
      </p:sp>
      <p:sp>
        <p:nvSpPr>
          <p:cNvPr id="10" name="Google Shape;201;p16"/>
          <p:cNvSpPr txBox="1">
            <a:spLocks/>
          </p:cNvSpPr>
          <p:nvPr/>
        </p:nvSpPr>
        <p:spPr>
          <a:xfrm>
            <a:off x="270712" y="222646"/>
            <a:ext cx="7034759" cy="6360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000" b="1" dirty="0">
                <a:solidFill>
                  <a:schemeClr val="bg1"/>
                </a:solidFill>
                <a:latin typeface="Hint"/>
              </a:rPr>
              <a:t>Use </a:t>
            </a:r>
            <a:r>
              <a:rPr lang="en-US" sz="3000" b="1" dirty="0" smtClean="0">
                <a:solidFill>
                  <a:schemeClr val="bg1"/>
                </a:solidFill>
                <a:latin typeface="Hint"/>
              </a:rPr>
              <a:t>interprocess communication</a:t>
            </a:r>
            <a:endParaRPr lang="en-US" sz="3000" b="1" dirty="0">
              <a:solidFill>
                <a:schemeClr val="bg1"/>
              </a:solidFill>
              <a:latin typeface="Hint"/>
            </a:endParaRPr>
          </a:p>
        </p:txBody>
      </p:sp>
      <p:sp>
        <p:nvSpPr>
          <p:cNvPr id="3" name="Rectangle 2"/>
          <p:cNvSpPr/>
          <p:nvPr/>
        </p:nvSpPr>
        <p:spPr>
          <a:xfrm>
            <a:off x="338806" y="858646"/>
            <a:ext cx="1120820" cy="307777"/>
          </a:xfrm>
          <a:prstGeom prst="rect">
            <a:avLst/>
          </a:prstGeom>
        </p:spPr>
        <p:txBody>
          <a:bodyPr wrap="none">
            <a:spAutoFit/>
          </a:bodyPr>
          <a:lstStyle/>
          <a:p>
            <a:r>
              <a:rPr lang="en-US" dirty="0" smtClean="0">
                <a:solidFill>
                  <a:srgbClr val="FF0000"/>
                </a:solidFill>
              </a:rPr>
              <a:t>Use service</a:t>
            </a:r>
            <a:endParaRPr lang="en-US" dirty="0"/>
          </a:p>
        </p:txBody>
      </p:sp>
      <p:sp>
        <p:nvSpPr>
          <p:cNvPr id="4" name="Rectangle 3"/>
          <p:cNvSpPr/>
          <p:nvPr/>
        </p:nvSpPr>
        <p:spPr>
          <a:xfrm>
            <a:off x="1079768" y="1643078"/>
            <a:ext cx="6741270" cy="3416320"/>
          </a:xfrm>
          <a:prstGeom prst="rect">
            <a:avLst/>
          </a:prstGeom>
        </p:spPr>
        <p:txBody>
          <a:bodyPr wrap="square">
            <a:spAutoFit/>
          </a:bodyPr>
          <a:lstStyle/>
          <a:p>
            <a:r>
              <a:rPr lang="en-US" sz="1200" dirty="0" smtClean="0">
                <a:solidFill>
                  <a:schemeClr val="bg1"/>
                </a:solidFill>
              </a:rPr>
              <a:t>Service khi sử dụng phải</a:t>
            </a:r>
            <a:r>
              <a:rPr lang="vi-VN" sz="1200" dirty="0" smtClean="0">
                <a:solidFill>
                  <a:schemeClr val="bg1"/>
                </a:solidFill>
              </a:rPr>
              <a:t> </a:t>
            </a:r>
            <a:r>
              <a:rPr lang="vi-VN" sz="1200" dirty="0">
                <a:solidFill>
                  <a:schemeClr val="bg1"/>
                </a:solidFill>
              </a:rPr>
              <a:t>có một khai báo &lt;service&gt; tương ứng trong </a:t>
            </a:r>
            <a:r>
              <a:rPr lang="en-US" sz="1200" dirty="0" smtClean="0">
                <a:solidFill>
                  <a:schemeClr val="bg1"/>
                </a:solidFill>
              </a:rPr>
              <a:t>file manifest.</a:t>
            </a:r>
          </a:p>
          <a:p>
            <a:endParaRPr lang="en-US" sz="1200" dirty="0" smtClean="0">
              <a:solidFill>
                <a:schemeClr val="bg1"/>
              </a:solidFill>
            </a:endParaRPr>
          </a:p>
          <a:p>
            <a:r>
              <a:rPr lang="en-US" sz="1200" dirty="0">
                <a:solidFill>
                  <a:schemeClr val="bg1"/>
                </a:solidFill>
              </a:rPr>
              <a:t>T</a:t>
            </a:r>
            <a:r>
              <a:rPr lang="vi-VN" sz="1200" dirty="0" smtClean="0">
                <a:solidFill>
                  <a:schemeClr val="bg1"/>
                </a:solidFill>
              </a:rPr>
              <a:t>huộc </a:t>
            </a:r>
            <a:r>
              <a:rPr lang="vi-VN" sz="1200" dirty="0">
                <a:solidFill>
                  <a:schemeClr val="bg1"/>
                </a:solidFill>
              </a:rPr>
              <a:t>tính </a:t>
            </a:r>
            <a:r>
              <a:rPr lang="vi-VN" sz="1200" dirty="0">
                <a:solidFill>
                  <a:srgbClr val="FFFF00"/>
                </a:solidFill>
              </a:rPr>
              <a:t>android: </a:t>
            </a:r>
            <a:r>
              <a:rPr lang="vi-VN" sz="1200" dirty="0" smtClean="0">
                <a:solidFill>
                  <a:srgbClr val="FFFF00"/>
                </a:solidFill>
              </a:rPr>
              <a:t>export</a:t>
            </a:r>
            <a:r>
              <a:rPr lang="en-US" sz="1200" dirty="0" smtClean="0">
                <a:solidFill>
                  <a:srgbClr val="FFFF00"/>
                </a:solidFill>
              </a:rPr>
              <a:t>: </a:t>
            </a:r>
            <a:r>
              <a:rPr lang="vi-VN" sz="1200" dirty="0">
                <a:solidFill>
                  <a:schemeClr val="bg1"/>
                </a:solidFill>
              </a:rPr>
              <a:t>các </a:t>
            </a:r>
            <a:r>
              <a:rPr lang="en-US" sz="1200" dirty="0">
                <a:solidFill>
                  <a:schemeClr val="bg1"/>
                </a:solidFill>
              </a:rPr>
              <a:t>service </a:t>
            </a:r>
            <a:r>
              <a:rPr lang="vi-VN" sz="1200" dirty="0">
                <a:solidFill>
                  <a:schemeClr val="bg1"/>
                </a:solidFill>
              </a:rPr>
              <a:t>không được </a:t>
            </a:r>
            <a:r>
              <a:rPr lang="en-US" sz="1200" dirty="0">
                <a:solidFill>
                  <a:schemeClr val="bg1"/>
                </a:solidFill>
              </a:rPr>
              <a:t>exported </a:t>
            </a:r>
            <a:r>
              <a:rPr lang="vi-VN" sz="1200" dirty="0">
                <a:solidFill>
                  <a:schemeClr val="bg1"/>
                </a:solidFill>
              </a:rPr>
              <a:t>và không thể được gọi bởi bất kỳ ứng dụng nào </a:t>
            </a:r>
            <a:r>
              <a:rPr lang="vi-VN" sz="1200" dirty="0" smtClean="0">
                <a:solidFill>
                  <a:schemeClr val="bg1"/>
                </a:solidFill>
              </a:rPr>
              <a:t>khác</a:t>
            </a:r>
            <a:r>
              <a:rPr lang="en-US" sz="1200" dirty="0" smtClean="0">
                <a:solidFill>
                  <a:schemeClr val="bg1"/>
                </a:solidFill>
              </a:rPr>
              <a:t>. </a:t>
            </a:r>
            <a:r>
              <a:rPr lang="vi-VN" sz="1200" dirty="0">
                <a:solidFill>
                  <a:schemeClr val="bg1"/>
                </a:solidFill>
              </a:rPr>
              <a:t>Tuy nhiên, nếu bạn thêm bất kỳ </a:t>
            </a:r>
            <a:r>
              <a:rPr lang="en-US" sz="1200" dirty="0" smtClean="0">
                <a:solidFill>
                  <a:schemeClr val="bg1"/>
                </a:solidFill>
              </a:rPr>
              <a:t>intent filters </a:t>
            </a:r>
            <a:r>
              <a:rPr lang="vi-VN" sz="1200" dirty="0" smtClean="0">
                <a:solidFill>
                  <a:schemeClr val="bg1"/>
                </a:solidFill>
              </a:rPr>
              <a:t>nào </a:t>
            </a:r>
            <a:r>
              <a:rPr lang="vi-VN" sz="1200" dirty="0">
                <a:solidFill>
                  <a:schemeClr val="bg1"/>
                </a:solidFill>
              </a:rPr>
              <a:t>vào khai báo </a:t>
            </a:r>
            <a:r>
              <a:rPr lang="en-US" sz="1200" dirty="0" smtClean="0">
                <a:solidFill>
                  <a:schemeClr val="bg1"/>
                </a:solidFill>
              </a:rPr>
              <a:t>service, </a:t>
            </a:r>
            <a:r>
              <a:rPr lang="vi-VN" sz="1200" dirty="0" smtClean="0">
                <a:solidFill>
                  <a:schemeClr val="bg1"/>
                </a:solidFill>
              </a:rPr>
              <a:t>nó </a:t>
            </a:r>
            <a:r>
              <a:rPr lang="vi-VN" sz="1200" dirty="0">
                <a:solidFill>
                  <a:schemeClr val="bg1"/>
                </a:solidFill>
              </a:rPr>
              <a:t>sẽ được xuất theo mặc </a:t>
            </a:r>
            <a:r>
              <a:rPr lang="vi-VN" sz="1200" dirty="0" smtClean="0">
                <a:solidFill>
                  <a:schemeClr val="bg1"/>
                </a:solidFill>
              </a:rPr>
              <a:t>định</a:t>
            </a:r>
            <a:r>
              <a:rPr lang="en-US" sz="1200" dirty="0" smtClean="0">
                <a:solidFill>
                  <a:schemeClr val="bg1"/>
                </a:solidFill>
              </a:rPr>
              <a:t>.</a:t>
            </a:r>
          </a:p>
          <a:p>
            <a:endParaRPr lang="en-US" sz="1200" dirty="0">
              <a:solidFill>
                <a:schemeClr val="bg1"/>
              </a:solidFill>
            </a:endParaRPr>
          </a:p>
          <a:p>
            <a:r>
              <a:rPr lang="vi-VN" sz="1200" dirty="0">
                <a:solidFill>
                  <a:schemeClr val="bg1"/>
                </a:solidFill>
              </a:rPr>
              <a:t>Các </a:t>
            </a:r>
            <a:r>
              <a:rPr lang="en-US" sz="1200" dirty="0" smtClean="0">
                <a:solidFill>
                  <a:schemeClr val="bg1"/>
                </a:solidFill>
              </a:rPr>
              <a:t>service </a:t>
            </a:r>
            <a:r>
              <a:rPr lang="vi-VN" sz="1200" dirty="0" smtClean="0">
                <a:solidFill>
                  <a:schemeClr val="bg1"/>
                </a:solidFill>
              </a:rPr>
              <a:t>cũng </a:t>
            </a:r>
            <a:r>
              <a:rPr lang="vi-VN" sz="1200" dirty="0">
                <a:solidFill>
                  <a:schemeClr val="bg1"/>
                </a:solidFill>
              </a:rPr>
              <a:t>có thể được bảo vệ bằng thuộc tính </a:t>
            </a:r>
            <a:r>
              <a:rPr lang="vi-VN" sz="1200" dirty="0">
                <a:solidFill>
                  <a:srgbClr val="FFFF00"/>
                </a:solidFill>
              </a:rPr>
              <a:t>android: allow</a:t>
            </a:r>
            <a:r>
              <a:rPr lang="vi-VN" sz="1200" dirty="0">
                <a:solidFill>
                  <a:schemeClr val="bg1"/>
                </a:solidFill>
              </a:rPr>
              <a:t>. Khi làm </a:t>
            </a:r>
            <a:r>
              <a:rPr lang="vi-VN" sz="1200" dirty="0" smtClean="0">
                <a:solidFill>
                  <a:schemeClr val="bg1"/>
                </a:solidFill>
              </a:rPr>
              <a:t>vậy</a:t>
            </a:r>
            <a:r>
              <a:rPr lang="vi-VN" sz="1200" dirty="0">
                <a:solidFill>
                  <a:schemeClr val="bg1"/>
                </a:solidFill>
              </a:rPr>
              <a:t>, các </a:t>
            </a:r>
            <a:r>
              <a:rPr lang="en-US" sz="1200" dirty="0" smtClean="0">
                <a:solidFill>
                  <a:schemeClr val="bg1"/>
                </a:solidFill>
              </a:rPr>
              <a:t>app </a:t>
            </a:r>
            <a:r>
              <a:rPr lang="vi-VN" sz="1200" dirty="0" smtClean="0">
                <a:solidFill>
                  <a:schemeClr val="bg1"/>
                </a:solidFill>
              </a:rPr>
              <a:t>khác </a:t>
            </a:r>
            <a:r>
              <a:rPr lang="vi-VN" sz="1200" dirty="0">
                <a:solidFill>
                  <a:schemeClr val="bg1"/>
                </a:solidFill>
              </a:rPr>
              <a:t>cần khai báo </a:t>
            </a:r>
            <a:r>
              <a:rPr lang="vi-VN" sz="1200" dirty="0" smtClean="0">
                <a:solidFill>
                  <a:schemeClr val="bg1"/>
                </a:solidFill>
              </a:rPr>
              <a:t>phần </a:t>
            </a:r>
            <a:r>
              <a:rPr lang="vi-VN" sz="1200" dirty="0">
                <a:solidFill>
                  <a:schemeClr val="bg1"/>
                </a:solidFill>
              </a:rPr>
              <a:t>tử </a:t>
            </a:r>
            <a:r>
              <a:rPr lang="vi-VN" sz="1200" dirty="0">
                <a:solidFill>
                  <a:srgbClr val="FFFF00"/>
                </a:solidFill>
              </a:rPr>
              <a:t>&lt;used-allow&gt; </a:t>
            </a:r>
            <a:r>
              <a:rPr lang="vi-VN" sz="1200" dirty="0">
                <a:solidFill>
                  <a:schemeClr val="bg1"/>
                </a:solidFill>
              </a:rPr>
              <a:t>tương ứng trong </a:t>
            </a:r>
            <a:r>
              <a:rPr lang="en-US" sz="1200" dirty="0">
                <a:solidFill>
                  <a:schemeClr val="bg1"/>
                </a:solidFill>
              </a:rPr>
              <a:t>file </a:t>
            </a:r>
            <a:r>
              <a:rPr lang="en-US" sz="1200" dirty="0" smtClean="0">
                <a:solidFill>
                  <a:schemeClr val="bg1"/>
                </a:solidFill>
              </a:rPr>
              <a:t>manifest của c</a:t>
            </a:r>
            <a:r>
              <a:rPr lang="vi-VN" sz="1200" dirty="0" smtClean="0">
                <a:solidFill>
                  <a:schemeClr val="bg1"/>
                </a:solidFill>
              </a:rPr>
              <a:t>húng </a:t>
            </a:r>
            <a:r>
              <a:rPr lang="vi-VN" sz="1200" dirty="0">
                <a:solidFill>
                  <a:schemeClr val="bg1"/>
                </a:solidFill>
              </a:rPr>
              <a:t>để có thể bắt đầu, dừng hoặc liên kết với dịch vụ.</a:t>
            </a:r>
          </a:p>
          <a:p>
            <a:endParaRPr lang="vi-VN" sz="1200" dirty="0">
              <a:solidFill>
                <a:srgbClr val="FFFF00"/>
              </a:solidFill>
            </a:endParaRPr>
          </a:p>
          <a:p>
            <a:r>
              <a:rPr lang="vi-VN" sz="1200" dirty="0" smtClean="0">
                <a:solidFill>
                  <a:schemeClr val="bg1"/>
                </a:solidFill>
              </a:rPr>
              <a:t>Nếu </a:t>
            </a:r>
            <a:r>
              <a:rPr lang="en-US" sz="1200" dirty="0" smtClean="0">
                <a:solidFill>
                  <a:schemeClr val="bg1"/>
                </a:solidFill>
              </a:rPr>
              <a:t>app bạn </a:t>
            </a:r>
            <a:r>
              <a:rPr lang="vi-VN" sz="1200" dirty="0" smtClean="0">
                <a:solidFill>
                  <a:schemeClr val="bg1"/>
                </a:solidFill>
              </a:rPr>
              <a:t>Android </a:t>
            </a:r>
            <a:r>
              <a:rPr lang="vi-VN" sz="1200" dirty="0">
                <a:solidFill>
                  <a:schemeClr val="bg1"/>
                </a:solidFill>
              </a:rPr>
              <a:t>5.0 (API </a:t>
            </a:r>
            <a:r>
              <a:rPr lang="en-US" sz="1200" dirty="0" smtClean="0">
                <a:solidFill>
                  <a:schemeClr val="bg1"/>
                </a:solidFill>
              </a:rPr>
              <a:t>level</a:t>
            </a:r>
            <a:r>
              <a:rPr lang="vi-VN" sz="1200" dirty="0" smtClean="0">
                <a:solidFill>
                  <a:schemeClr val="bg1"/>
                </a:solidFill>
              </a:rPr>
              <a:t> </a:t>
            </a:r>
            <a:r>
              <a:rPr lang="vi-VN" sz="1200" dirty="0">
                <a:solidFill>
                  <a:schemeClr val="bg1"/>
                </a:solidFill>
              </a:rPr>
              <a:t>21) trở lên, bạn nên sử dụng JobScheduler để thực thi các </a:t>
            </a:r>
            <a:r>
              <a:rPr lang="en-US" sz="1200" dirty="0" smtClean="0">
                <a:solidFill>
                  <a:schemeClr val="bg1"/>
                </a:solidFill>
              </a:rPr>
              <a:t>service</a:t>
            </a:r>
            <a:r>
              <a:rPr lang="vi-VN" sz="1200" dirty="0" smtClean="0">
                <a:solidFill>
                  <a:schemeClr val="bg1"/>
                </a:solidFill>
              </a:rPr>
              <a:t> nền</a:t>
            </a:r>
            <a:r>
              <a:rPr lang="en-US" sz="1200" dirty="0" smtClean="0">
                <a:solidFill>
                  <a:schemeClr val="bg1"/>
                </a:solidFill>
              </a:rPr>
              <a:t>.</a:t>
            </a:r>
          </a:p>
          <a:p>
            <a:endParaRPr lang="vi-VN" sz="1200" dirty="0">
              <a:solidFill>
                <a:schemeClr val="bg1"/>
              </a:solidFill>
            </a:endParaRPr>
          </a:p>
          <a:p>
            <a:r>
              <a:rPr lang="vi-VN" sz="1200" dirty="0">
                <a:solidFill>
                  <a:schemeClr val="bg1"/>
                </a:solidFill>
              </a:rPr>
              <a:t>Một </a:t>
            </a:r>
            <a:r>
              <a:rPr lang="en-US" sz="1200" dirty="0" smtClean="0">
                <a:solidFill>
                  <a:schemeClr val="bg1"/>
                </a:solidFill>
              </a:rPr>
              <a:t>service </a:t>
            </a:r>
            <a:r>
              <a:rPr lang="vi-VN" sz="1200" dirty="0" smtClean="0">
                <a:solidFill>
                  <a:schemeClr val="bg1"/>
                </a:solidFill>
              </a:rPr>
              <a:t>có </a:t>
            </a:r>
            <a:r>
              <a:rPr lang="vi-VN" sz="1200" dirty="0">
                <a:solidFill>
                  <a:schemeClr val="bg1"/>
                </a:solidFill>
              </a:rPr>
              <a:t>thể bảo vệ </a:t>
            </a:r>
            <a:r>
              <a:rPr lang="vi-VN" sz="1200" dirty="0" smtClean="0">
                <a:solidFill>
                  <a:schemeClr val="bg1"/>
                </a:solidFill>
              </a:rPr>
              <a:t>IPC</a:t>
            </a:r>
            <a:r>
              <a:rPr lang="en-US" sz="1200" dirty="0" smtClean="0">
                <a:solidFill>
                  <a:schemeClr val="bg1"/>
                </a:solidFill>
              </a:rPr>
              <a:t> calls </a:t>
            </a:r>
            <a:r>
              <a:rPr lang="vi-VN" sz="1200" dirty="0" smtClean="0">
                <a:solidFill>
                  <a:schemeClr val="bg1"/>
                </a:solidFill>
              </a:rPr>
              <a:t> </a:t>
            </a:r>
            <a:r>
              <a:rPr lang="vi-VN" sz="1200" dirty="0">
                <a:solidFill>
                  <a:schemeClr val="bg1"/>
                </a:solidFill>
              </a:rPr>
              <a:t>riêng lẻ vào đó </a:t>
            </a:r>
            <a:r>
              <a:rPr lang="vi-VN" sz="1200" dirty="0" smtClean="0">
                <a:solidFill>
                  <a:schemeClr val="bg1"/>
                </a:solidFill>
              </a:rPr>
              <a:t>bằng</a:t>
            </a:r>
            <a:r>
              <a:rPr lang="en-US" sz="1200" dirty="0" smtClean="0">
                <a:solidFill>
                  <a:schemeClr val="bg1"/>
                </a:solidFill>
              </a:rPr>
              <a:t> permissions</a:t>
            </a:r>
            <a:r>
              <a:rPr lang="vi-VN" sz="1200" dirty="0" smtClean="0">
                <a:solidFill>
                  <a:schemeClr val="bg1"/>
                </a:solidFill>
              </a:rPr>
              <a:t>, </a:t>
            </a:r>
            <a:r>
              <a:rPr lang="vi-VN" sz="1200" dirty="0">
                <a:solidFill>
                  <a:schemeClr val="bg1"/>
                </a:solidFill>
              </a:rPr>
              <a:t>bằng cách gọi checkCallingPermission () trước khi thực </a:t>
            </a:r>
            <a:r>
              <a:rPr lang="vi-VN" sz="1200" dirty="0" smtClean="0">
                <a:solidFill>
                  <a:schemeClr val="bg1"/>
                </a:solidFill>
              </a:rPr>
              <a:t>hiện</a:t>
            </a:r>
            <a:r>
              <a:rPr lang="en-US" sz="1200" dirty="0" smtClean="0">
                <a:solidFill>
                  <a:schemeClr val="bg1"/>
                </a:solidFill>
              </a:rPr>
              <a:t>. </a:t>
            </a:r>
            <a:r>
              <a:rPr lang="vi-VN" sz="1200" dirty="0" smtClean="0">
                <a:solidFill>
                  <a:schemeClr val="bg1"/>
                </a:solidFill>
              </a:rPr>
              <a:t>Không </a:t>
            </a:r>
            <a:r>
              <a:rPr lang="vi-VN" sz="1200" dirty="0">
                <a:solidFill>
                  <a:schemeClr val="bg1"/>
                </a:solidFill>
              </a:rPr>
              <a:t>nhầm lẫn quyền của máy khách và máy chủ; đảm bảo rằng ứng dụng được gọi có quyền thích hợp và xác minh rằng bạn cấp quyền tương tự cho ứng dụng gọi điện</a:t>
            </a:r>
            <a:r>
              <a:rPr lang="vi-VN" sz="1200" dirty="0" smtClean="0">
                <a:solidFill>
                  <a:schemeClr val="bg1"/>
                </a:solidFill>
              </a:rPr>
              <a:t>.</a:t>
            </a:r>
            <a:endParaRPr lang="vi-VN" sz="1200" dirty="0">
              <a:solidFill>
                <a:schemeClr val="bg1"/>
              </a:solidFill>
            </a:endParaRPr>
          </a:p>
          <a:p>
            <a:endParaRPr lang="en-US" sz="1200" dirty="0">
              <a:solidFill>
                <a:schemeClr val="bg1"/>
              </a:solidFill>
            </a:endParaRPr>
          </a:p>
        </p:txBody>
      </p:sp>
    </p:spTree>
    <p:extLst>
      <p:ext uri="{BB962C8B-B14F-4D97-AF65-F5344CB8AC3E}">
        <p14:creationId xmlns:p14="http://schemas.microsoft.com/office/powerpoint/2010/main" val="9882826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9" name="Google Shape;329;p30"/>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42</a:t>
            </a:fld>
            <a:endParaRPr/>
          </a:p>
        </p:txBody>
      </p:sp>
      <p:sp>
        <p:nvSpPr>
          <p:cNvPr id="10" name="Google Shape;201;p16"/>
          <p:cNvSpPr txBox="1">
            <a:spLocks/>
          </p:cNvSpPr>
          <p:nvPr/>
        </p:nvSpPr>
        <p:spPr>
          <a:xfrm>
            <a:off x="270712" y="222646"/>
            <a:ext cx="7034759" cy="6360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000" b="1" dirty="0">
                <a:solidFill>
                  <a:schemeClr val="bg1"/>
                </a:solidFill>
                <a:latin typeface="Hint"/>
              </a:rPr>
              <a:t>Use </a:t>
            </a:r>
            <a:r>
              <a:rPr lang="en-US" sz="3000" b="1" dirty="0" smtClean="0">
                <a:solidFill>
                  <a:schemeClr val="bg1"/>
                </a:solidFill>
                <a:latin typeface="Hint"/>
              </a:rPr>
              <a:t>interprocess communication</a:t>
            </a:r>
            <a:endParaRPr lang="en-US" sz="3000" b="1" dirty="0">
              <a:solidFill>
                <a:schemeClr val="bg1"/>
              </a:solidFill>
              <a:latin typeface="Hint"/>
            </a:endParaRPr>
          </a:p>
        </p:txBody>
      </p:sp>
      <p:sp>
        <p:nvSpPr>
          <p:cNvPr id="3" name="Rectangle 2"/>
          <p:cNvSpPr/>
          <p:nvPr/>
        </p:nvSpPr>
        <p:spPr>
          <a:xfrm>
            <a:off x="358261" y="848022"/>
            <a:ext cx="2114681" cy="307777"/>
          </a:xfrm>
          <a:prstGeom prst="rect">
            <a:avLst/>
          </a:prstGeom>
        </p:spPr>
        <p:txBody>
          <a:bodyPr wrap="none">
            <a:spAutoFit/>
          </a:bodyPr>
          <a:lstStyle/>
          <a:p>
            <a:r>
              <a:rPr lang="en-US" dirty="0" smtClean="0">
                <a:solidFill>
                  <a:srgbClr val="FF0000"/>
                </a:solidFill>
              </a:rPr>
              <a:t>Use broadcast receivers</a:t>
            </a:r>
            <a:endParaRPr lang="en-US" dirty="0"/>
          </a:p>
        </p:txBody>
      </p:sp>
      <p:sp>
        <p:nvSpPr>
          <p:cNvPr id="4" name="Rectangle 3"/>
          <p:cNvSpPr/>
          <p:nvPr/>
        </p:nvSpPr>
        <p:spPr>
          <a:xfrm>
            <a:off x="933854" y="1604168"/>
            <a:ext cx="7399185" cy="1200329"/>
          </a:xfrm>
          <a:prstGeom prst="rect">
            <a:avLst/>
          </a:prstGeom>
        </p:spPr>
        <p:txBody>
          <a:bodyPr wrap="square">
            <a:spAutoFit/>
          </a:bodyPr>
          <a:lstStyle/>
          <a:p>
            <a:r>
              <a:rPr lang="en-US" sz="1200" dirty="0" smtClean="0">
                <a:solidFill>
                  <a:schemeClr val="bg1"/>
                </a:solidFill>
              </a:rPr>
              <a:t>Broadcast Receivers xử lý các yêu cầu bất đồng bộ được khởi tạo bới mội Intent</a:t>
            </a:r>
          </a:p>
          <a:p>
            <a:endParaRPr lang="vi-VN" sz="1200" dirty="0">
              <a:solidFill>
                <a:schemeClr val="bg1"/>
              </a:solidFill>
            </a:endParaRPr>
          </a:p>
          <a:p>
            <a:r>
              <a:rPr lang="en-US" sz="1200" dirty="0" smtClean="0">
                <a:solidFill>
                  <a:schemeClr val="bg1"/>
                </a:solidFill>
              </a:rPr>
              <a:t>M</a:t>
            </a:r>
            <a:r>
              <a:rPr lang="vi-VN" sz="1200" dirty="0" smtClean="0">
                <a:solidFill>
                  <a:schemeClr val="bg1"/>
                </a:solidFill>
              </a:rPr>
              <a:t>ặc </a:t>
            </a:r>
            <a:r>
              <a:rPr lang="vi-VN" sz="1200" dirty="0">
                <a:solidFill>
                  <a:schemeClr val="bg1"/>
                </a:solidFill>
              </a:rPr>
              <a:t>định, các </a:t>
            </a:r>
            <a:r>
              <a:rPr lang="en-US" sz="1200" dirty="0" smtClean="0">
                <a:solidFill>
                  <a:schemeClr val="bg1"/>
                </a:solidFill>
              </a:rPr>
              <a:t>receivers được exported </a:t>
            </a:r>
            <a:r>
              <a:rPr lang="vi-VN" sz="1200" dirty="0" smtClean="0">
                <a:solidFill>
                  <a:schemeClr val="bg1"/>
                </a:solidFill>
              </a:rPr>
              <a:t>và </a:t>
            </a:r>
            <a:r>
              <a:rPr lang="vi-VN" sz="1200" dirty="0">
                <a:solidFill>
                  <a:schemeClr val="bg1"/>
                </a:solidFill>
              </a:rPr>
              <a:t>có thể được gọi bởi bất kỳ </a:t>
            </a:r>
            <a:r>
              <a:rPr lang="en-US" sz="1200" dirty="0" smtClean="0">
                <a:solidFill>
                  <a:schemeClr val="bg1"/>
                </a:solidFill>
              </a:rPr>
              <a:t>app </a:t>
            </a:r>
            <a:r>
              <a:rPr lang="vi-VN" sz="1200" dirty="0" smtClean="0">
                <a:solidFill>
                  <a:schemeClr val="bg1"/>
                </a:solidFill>
              </a:rPr>
              <a:t>khác</a:t>
            </a:r>
            <a:r>
              <a:rPr lang="vi-VN" sz="1200" dirty="0">
                <a:solidFill>
                  <a:schemeClr val="bg1"/>
                </a:solidFill>
              </a:rPr>
              <a:t>. Nếu BroadcastReceiver của bạn được sử dụng </a:t>
            </a:r>
            <a:r>
              <a:rPr lang="vi-VN" sz="1200" dirty="0" smtClean="0">
                <a:solidFill>
                  <a:schemeClr val="bg1"/>
                </a:solidFill>
              </a:rPr>
              <a:t>ch</a:t>
            </a:r>
            <a:r>
              <a:rPr lang="vi-VN" sz="1200" dirty="0">
                <a:solidFill>
                  <a:srgbClr val="FFFF00"/>
                </a:solidFill>
              </a:rPr>
              <a:t>&lt;receive</a:t>
            </a:r>
            <a:r>
              <a:rPr lang="vi-VN" sz="1200" dirty="0" smtClean="0">
                <a:solidFill>
                  <a:schemeClr val="bg1"/>
                </a:solidFill>
              </a:rPr>
              <a:t>o </a:t>
            </a:r>
            <a:r>
              <a:rPr lang="en-US" sz="1200" dirty="0" smtClean="0">
                <a:solidFill>
                  <a:schemeClr val="bg1"/>
                </a:solidFill>
              </a:rPr>
              <a:t>các app khác</a:t>
            </a:r>
            <a:r>
              <a:rPr lang="vi-VN" sz="1200" dirty="0" smtClean="0">
                <a:solidFill>
                  <a:schemeClr val="bg1"/>
                </a:solidFill>
              </a:rPr>
              <a:t>, </a:t>
            </a:r>
            <a:r>
              <a:rPr lang="vi-VN" sz="1200" dirty="0">
                <a:solidFill>
                  <a:schemeClr val="bg1"/>
                </a:solidFill>
              </a:rPr>
              <a:t>bạn có thể muốn áp dụng quyền bảo mật cho người nhận bằng cách sử dụng phần tử </a:t>
            </a:r>
            <a:r>
              <a:rPr lang="vi-VN" sz="1200" dirty="0" smtClean="0">
                <a:solidFill>
                  <a:schemeClr val="bg1"/>
                </a:solidFill>
              </a:rPr>
              <a:t>&gt; </a:t>
            </a:r>
            <a:r>
              <a:rPr lang="vi-VN" sz="1200" dirty="0">
                <a:solidFill>
                  <a:schemeClr val="bg1"/>
                </a:solidFill>
              </a:rPr>
              <a:t>trong </a:t>
            </a:r>
            <a:r>
              <a:rPr lang="en-US" sz="1200" dirty="0" smtClean="0">
                <a:solidFill>
                  <a:schemeClr val="bg1"/>
                </a:solidFill>
              </a:rPr>
              <a:t>file Manifest</a:t>
            </a:r>
            <a:r>
              <a:rPr lang="vi-VN" sz="1200" dirty="0" smtClean="0">
                <a:solidFill>
                  <a:schemeClr val="bg1"/>
                </a:solidFill>
              </a:rPr>
              <a:t>. </a:t>
            </a:r>
            <a:r>
              <a:rPr lang="vi-VN" sz="1200" dirty="0">
                <a:solidFill>
                  <a:schemeClr val="bg1"/>
                </a:solidFill>
              </a:rPr>
              <a:t>Điều này ngăn các ứng dụng không có quyền thích hợp gửi ý định đến BroadcastReceiver.</a:t>
            </a:r>
            <a:endParaRPr lang="en-US" sz="1200" dirty="0">
              <a:solidFill>
                <a:srgbClr val="FFFF00"/>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7974" y="2882629"/>
            <a:ext cx="2689956" cy="2000655"/>
          </a:xfrm>
          <a:prstGeom prst="rect">
            <a:avLst/>
          </a:prstGeom>
        </p:spPr>
      </p:pic>
    </p:spTree>
    <p:extLst>
      <p:ext uri="{BB962C8B-B14F-4D97-AF65-F5344CB8AC3E}">
        <p14:creationId xmlns:p14="http://schemas.microsoft.com/office/powerpoint/2010/main" val="22363355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9" name="Google Shape;329;p30"/>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43</a:t>
            </a:fld>
            <a:endParaRPr/>
          </a:p>
        </p:txBody>
      </p:sp>
      <p:sp>
        <p:nvSpPr>
          <p:cNvPr id="10" name="Google Shape;201;p16"/>
          <p:cNvSpPr txBox="1">
            <a:spLocks/>
          </p:cNvSpPr>
          <p:nvPr/>
        </p:nvSpPr>
        <p:spPr>
          <a:xfrm>
            <a:off x="270713" y="222646"/>
            <a:ext cx="5972100" cy="6360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000" b="1" dirty="0" smtClean="0">
                <a:solidFill>
                  <a:schemeClr val="bg1"/>
                </a:solidFill>
                <a:latin typeface="Hint"/>
              </a:rPr>
              <a:t>Dynamically </a:t>
            </a:r>
            <a:r>
              <a:rPr lang="en-US" sz="3000" b="1" dirty="0">
                <a:solidFill>
                  <a:schemeClr val="bg1"/>
                </a:solidFill>
                <a:latin typeface="Hint"/>
              </a:rPr>
              <a:t>load code</a:t>
            </a:r>
          </a:p>
        </p:txBody>
      </p:sp>
      <p:sp>
        <p:nvSpPr>
          <p:cNvPr id="2" name="Rectangle 1"/>
          <p:cNvSpPr/>
          <p:nvPr/>
        </p:nvSpPr>
        <p:spPr>
          <a:xfrm>
            <a:off x="1400783" y="1785385"/>
            <a:ext cx="6566170" cy="1938992"/>
          </a:xfrm>
          <a:prstGeom prst="rect">
            <a:avLst/>
          </a:prstGeom>
        </p:spPr>
        <p:txBody>
          <a:bodyPr wrap="square">
            <a:spAutoFit/>
          </a:bodyPr>
          <a:lstStyle/>
          <a:p>
            <a:r>
              <a:rPr lang="en-US" sz="1200" dirty="0" smtClean="0">
                <a:solidFill>
                  <a:schemeClr val="bg1"/>
                </a:solidFill>
              </a:rPr>
              <a:t>Tải code </a:t>
            </a:r>
            <a:r>
              <a:rPr lang="en-US" sz="1200" dirty="0">
                <a:solidFill>
                  <a:schemeClr val="bg1"/>
                </a:solidFill>
              </a:rPr>
              <a:t>từ bên ngoài APK ứng dụng của </a:t>
            </a:r>
            <a:r>
              <a:rPr lang="en-US" sz="1200" dirty="0" smtClean="0">
                <a:solidFill>
                  <a:schemeClr val="bg1"/>
                </a:solidFill>
              </a:rPr>
              <a:t>bạn có thể làm </a:t>
            </a:r>
            <a:r>
              <a:rPr lang="en-US" sz="1200" dirty="0">
                <a:solidFill>
                  <a:schemeClr val="bg1"/>
                </a:solidFill>
              </a:rPr>
              <a:t>tăng đáng kể khả năng thỏa hiệp ứng dụng do tiêm mã hoặc giả mạo mã. Nó cũng thêm sự phức tạp xung quanh việc quản lý phiên bản và thử nghiệm ứng dụng. Nó cũng có thể làm cho không thể xác minh hành vi của một ứng dụng, vì vậy nó có thể bị cấm trong một số </a:t>
            </a:r>
            <a:r>
              <a:rPr lang="en-US" sz="1200" dirty="0" smtClean="0">
                <a:solidFill>
                  <a:schemeClr val="bg1"/>
                </a:solidFill>
              </a:rPr>
              <a:t>trường hợp.</a:t>
            </a:r>
            <a:endParaRPr lang="en-US" sz="1200" dirty="0">
              <a:solidFill>
                <a:schemeClr val="bg1"/>
              </a:solidFill>
            </a:endParaRPr>
          </a:p>
          <a:p>
            <a:endParaRPr lang="en-US" sz="1200" dirty="0">
              <a:solidFill>
                <a:schemeClr val="bg1"/>
              </a:solidFill>
            </a:endParaRPr>
          </a:p>
          <a:p>
            <a:r>
              <a:rPr lang="en-US" sz="1200" dirty="0">
                <a:solidFill>
                  <a:schemeClr val="bg1"/>
                </a:solidFill>
              </a:rPr>
              <a:t>Nếu ứng dụng của bạn tải mã động, điều quan trọng nhất cần lưu ý về mã được tải động là nó chạy với các quyền bảo mật tương tự như APK của ứng dụng. Người dùng đưa ra quyết định cài đặt ứng dụng của bạn dựa trên danh tính của bạn và người dùng mong đợi rằng bạn cung cấp bất kỳ mã nào chạy trong ứng dụng, bao gồm cả mã được tải động.</a:t>
            </a:r>
          </a:p>
          <a:p>
            <a:endParaRPr lang="en-US" sz="1200" dirty="0">
              <a:solidFill>
                <a:schemeClr val="bg1"/>
              </a:solidFill>
            </a:endParaRPr>
          </a:p>
        </p:txBody>
      </p:sp>
    </p:spTree>
    <p:extLst>
      <p:ext uri="{BB962C8B-B14F-4D97-AF65-F5344CB8AC3E}">
        <p14:creationId xmlns:p14="http://schemas.microsoft.com/office/powerpoint/2010/main" val="28299828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9" name="Google Shape;329;p30"/>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44</a:t>
            </a:fld>
            <a:endParaRPr/>
          </a:p>
        </p:txBody>
      </p:sp>
      <p:sp>
        <p:nvSpPr>
          <p:cNvPr id="10" name="Google Shape;201;p16"/>
          <p:cNvSpPr txBox="1">
            <a:spLocks/>
          </p:cNvSpPr>
          <p:nvPr/>
        </p:nvSpPr>
        <p:spPr>
          <a:xfrm>
            <a:off x="270713" y="222646"/>
            <a:ext cx="5972100" cy="6360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000" b="1" dirty="0">
                <a:solidFill>
                  <a:schemeClr val="bg1"/>
                </a:solidFill>
                <a:latin typeface="Hint"/>
              </a:rPr>
              <a:t>Security in a virtual machine</a:t>
            </a:r>
          </a:p>
        </p:txBody>
      </p:sp>
      <p:sp>
        <p:nvSpPr>
          <p:cNvPr id="2" name="Rectangle 1"/>
          <p:cNvSpPr/>
          <p:nvPr/>
        </p:nvSpPr>
        <p:spPr>
          <a:xfrm>
            <a:off x="1021404" y="1192423"/>
            <a:ext cx="4854103" cy="3785652"/>
          </a:xfrm>
          <a:prstGeom prst="rect">
            <a:avLst/>
          </a:prstGeom>
        </p:spPr>
        <p:txBody>
          <a:bodyPr wrap="square">
            <a:spAutoFit/>
          </a:bodyPr>
          <a:lstStyle/>
          <a:p>
            <a:pPr fontAlgn="t"/>
            <a:r>
              <a:rPr lang="vi-VN" sz="1200" dirty="0" smtClean="0">
                <a:solidFill>
                  <a:schemeClr val="bg1"/>
                </a:solidFill>
                <a:latin typeface="inherit"/>
              </a:rPr>
              <a:t>Dalvik </a:t>
            </a:r>
            <a:r>
              <a:rPr lang="vi-VN" sz="1200" dirty="0">
                <a:solidFill>
                  <a:schemeClr val="bg1"/>
                </a:solidFill>
                <a:latin typeface="inherit"/>
              </a:rPr>
              <a:t>là máy </a:t>
            </a:r>
            <a:r>
              <a:rPr lang="en-US" sz="1200" dirty="0" smtClean="0">
                <a:solidFill>
                  <a:schemeClr val="bg1"/>
                </a:solidFill>
                <a:latin typeface="inherit"/>
              </a:rPr>
              <a:t>ảo run-time </a:t>
            </a:r>
            <a:r>
              <a:rPr lang="vi-VN" sz="1200" dirty="0" smtClean="0">
                <a:solidFill>
                  <a:schemeClr val="bg1"/>
                </a:solidFill>
                <a:latin typeface="inherit"/>
              </a:rPr>
              <a:t>của </a:t>
            </a:r>
            <a:r>
              <a:rPr lang="vi-VN" sz="1200" dirty="0">
                <a:solidFill>
                  <a:schemeClr val="bg1"/>
                </a:solidFill>
                <a:latin typeface="inherit"/>
              </a:rPr>
              <a:t>Android (VM). Dalvik được xây dựng dành riêng cho Android, nhưng nhiều lo ngại về mã bảo mật trong các máy ảo khác cũng áp dụng cho Android. Nói chung, bạn không nên quan tâm đến vấn đề bảo mật liên quan đến máy ảo. Ứng dụng của bạn chạy trong môi trường </a:t>
            </a:r>
            <a:r>
              <a:rPr lang="en-US" sz="1200" dirty="0" smtClean="0">
                <a:solidFill>
                  <a:schemeClr val="bg1"/>
                </a:solidFill>
                <a:latin typeface="inherit"/>
              </a:rPr>
              <a:t>Sandbox</a:t>
            </a:r>
            <a:r>
              <a:rPr lang="vi-VN" sz="1200" dirty="0" smtClean="0">
                <a:solidFill>
                  <a:schemeClr val="bg1"/>
                </a:solidFill>
                <a:latin typeface="inherit"/>
              </a:rPr>
              <a:t> </a:t>
            </a:r>
            <a:r>
              <a:rPr lang="vi-VN" sz="1200" dirty="0">
                <a:solidFill>
                  <a:schemeClr val="bg1"/>
                </a:solidFill>
                <a:latin typeface="inherit"/>
              </a:rPr>
              <a:t>an toàn, vì vậy các quy trình khác trên hệ thống không thể truy cập mã hoặc dữ liệu riêng tư của bạn. </a:t>
            </a:r>
            <a:endParaRPr lang="en-US" sz="1200" dirty="0" smtClean="0">
              <a:solidFill>
                <a:schemeClr val="bg1"/>
              </a:solidFill>
              <a:latin typeface="inherit"/>
            </a:endParaRPr>
          </a:p>
          <a:p>
            <a:pPr fontAlgn="t"/>
            <a:r>
              <a:rPr lang="vi-VN" sz="1200" dirty="0" smtClean="0">
                <a:solidFill>
                  <a:schemeClr val="bg1"/>
                </a:solidFill>
                <a:latin typeface="inherit"/>
              </a:rPr>
              <a:t>Một </a:t>
            </a:r>
            <a:r>
              <a:rPr lang="vi-VN" sz="1200" dirty="0">
                <a:solidFill>
                  <a:schemeClr val="bg1"/>
                </a:solidFill>
                <a:latin typeface="inherit"/>
              </a:rPr>
              <a:t>số máy ảo, chẳng hạn như </a:t>
            </a:r>
            <a:r>
              <a:rPr lang="vi-VN" sz="1200" dirty="0" smtClean="0">
                <a:solidFill>
                  <a:schemeClr val="bg1"/>
                </a:solidFill>
                <a:latin typeface="inherit"/>
              </a:rPr>
              <a:t>JVM </a:t>
            </a:r>
            <a:r>
              <a:rPr lang="vi-VN" sz="1200" dirty="0">
                <a:solidFill>
                  <a:schemeClr val="bg1"/>
                </a:solidFill>
                <a:latin typeface="inherit"/>
              </a:rPr>
              <a:t>hoặc .NET, hoạt động như một ranh giới bảo mật, tách mã khỏi các khả năng của hệ điều hành bên dưới. Trên Android, Dalvik VM không phải là ranh giới bảo mật, </a:t>
            </a:r>
            <a:r>
              <a:rPr lang="en-US" sz="1200" dirty="0" smtClean="0">
                <a:solidFill>
                  <a:schemeClr val="bg1"/>
                </a:solidFill>
                <a:latin typeface="inherit"/>
              </a:rPr>
              <a:t>Sandbox </a:t>
            </a:r>
            <a:r>
              <a:rPr lang="vi-VN" sz="1200" dirty="0" smtClean="0">
                <a:solidFill>
                  <a:schemeClr val="bg1"/>
                </a:solidFill>
                <a:latin typeface="inherit"/>
              </a:rPr>
              <a:t>ứng </a:t>
            </a:r>
            <a:r>
              <a:rPr lang="vi-VN" sz="1200" dirty="0">
                <a:solidFill>
                  <a:schemeClr val="bg1"/>
                </a:solidFill>
                <a:latin typeface="inherit"/>
              </a:rPr>
              <a:t>dụng được triển khai ở cấp độ HĐH, do đó Dalvik có thể tương tác với mã gốc trong cùng một ứng dụng mà không có bất kỳ ràng buộc bảo mật nào.</a:t>
            </a:r>
          </a:p>
          <a:p>
            <a:r>
              <a:rPr lang="vi-VN" sz="1200" dirty="0">
                <a:solidFill>
                  <a:schemeClr val="bg1"/>
                </a:solidFill>
                <a:latin typeface="inherit"/>
              </a:rPr>
              <a:t>Với dung lượng lưu trữ hạn chế trên các thiết bị di động, nó phổ biến cho các nhà phát triển muốn xây dựng các ứng dụng mô-đun và sử dụng tải lớp động. Khi thực hiện việc này, hãy xem xét cả nguồn nơi bạn truy xuất logic ứng dụng của mình và nơi bạn lưu trữ cục bộ. Không sử dụng tải lớp động từ các nguồn không được xác minh, chẳng hạn như nguồn mạng không bảo mật hoặc bộ nhớ ngoài, vì mã đó có thể được sửa đổi để bao gồm hành vi độc hại.</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5507" y="1610935"/>
            <a:ext cx="2568160" cy="2948628"/>
          </a:xfrm>
          <a:prstGeom prst="rect">
            <a:avLst/>
          </a:prstGeom>
        </p:spPr>
      </p:pic>
    </p:spTree>
    <p:extLst>
      <p:ext uri="{BB962C8B-B14F-4D97-AF65-F5344CB8AC3E}">
        <p14:creationId xmlns:p14="http://schemas.microsoft.com/office/powerpoint/2010/main" val="7417843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9" name="Google Shape;329;p30"/>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45</a:t>
            </a:fld>
            <a:endParaRPr/>
          </a:p>
        </p:txBody>
      </p:sp>
      <p:sp>
        <p:nvSpPr>
          <p:cNvPr id="10" name="Google Shape;201;p16"/>
          <p:cNvSpPr txBox="1">
            <a:spLocks/>
          </p:cNvSpPr>
          <p:nvPr/>
        </p:nvSpPr>
        <p:spPr>
          <a:xfrm>
            <a:off x="270713" y="222646"/>
            <a:ext cx="5972100" cy="6360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000" b="1" dirty="0">
                <a:solidFill>
                  <a:schemeClr val="bg1"/>
                </a:solidFill>
                <a:latin typeface="Hint"/>
              </a:rPr>
              <a:t>Security in native code</a:t>
            </a:r>
          </a:p>
        </p:txBody>
      </p:sp>
      <p:sp>
        <p:nvSpPr>
          <p:cNvPr id="2" name="Rectangle 1"/>
          <p:cNvSpPr/>
          <p:nvPr/>
        </p:nvSpPr>
        <p:spPr>
          <a:xfrm>
            <a:off x="525292" y="1101758"/>
            <a:ext cx="7023371" cy="646331"/>
          </a:xfrm>
          <a:prstGeom prst="rect">
            <a:avLst/>
          </a:prstGeom>
        </p:spPr>
        <p:txBody>
          <a:bodyPr wrap="square">
            <a:spAutoFit/>
          </a:bodyPr>
          <a:lstStyle/>
          <a:p>
            <a:r>
              <a:rPr lang="en-US" sz="1200" dirty="0">
                <a:solidFill>
                  <a:schemeClr val="bg1"/>
                </a:solidFill>
                <a:latin typeface="inherit"/>
              </a:rPr>
              <a:t>Nói chung, bạn nên sử dụng SDK Android để phát triển ứng dụng, thay vì sử dụng </a:t>
            </a:r>
            <a:r>
              <a:rPr lang="en-US" sz="1200" dirty="0" smtClean="0">
                <a:solidFill>
                  <a:schemeClr val="bg1"/>
                </a:solidFill>
                <a:latin typeface="inherit"/>
              </a:rPr>
              <a:t>native code với Android NDK. </a:t>
            </a:r>
            <a:r>
              <a:rPr lang="en-US" sz="1200" dirty="0">
                <a:solidFill>
                  <a:schemeClr val="bg1"/>
                </a:solidFill>
                <a:latin typeface="inherit"/>
              </a:rPr>
              <a:t>Các ứng dụng được xây dựng với </a:t>
            </a:r>
            <a:r>
              <a:rPr lang="en-US" sz="1200" dirty="0" smtClean="0">
                <a:solidFill>
                  <a:schemeClr val="bg1"/>
                </a:solidFill>
                <a:latin typeface="inherit"/>
              </a:rPr>
              <a:t>native code phức </a:t>
            </a:r>
            <a:r>
              <a:rPr lang="en-US" sz="1200" dirty="0">
                <a:solidFill>
                  <a:schemeClr val="bg1"/>
                </a:solidFill>
                <a:latin typeface="inherit"/>
              </a:rPr>
              <a:t>tạp hơn, ít di động hơn </a:t>
            </a:r>
            <a:r>
              <a:rPr lang="en-US" sz="1200" dirty="0" smtClean="0">
                <a:solidFill>
                  <a:schemeClr val="bg1"/>
                </a:solidFill>
                <a:latin typeface="inherit"/>
              </a:rPr>
              <a:t>và bao </a:t>
            </a:r>
            <a:r>
              <a:rPr lang="en-US" sz="1200" dirty="0">
                <a:solidFill>
                  <a:schemeClr val="bg1"/>
                </a:solidFill>
                <a:latin typeface="inherit"/>
              </a:rPr>
              <a:t>gồm các lỗi </a:t>
            </a:r>
            <a:r>
              <a:rPr lang="en-US" sz="1200" dirty="0" smtClean="0">
                <a:solidFill>
                  <a:schemeClr val="bg1"/>
                </a:solidFill>
                <a:latin typeface="inherit"/>
              </a:rPr>
              <a:t>bộ </a:t>
            </a:r>
            <a:r>
              <a:rPr lang="en-US" sz="1200" dirty="0">
                <a:solidFill>
                  <a:schemeClr val="bg1"/>
                </a:solidFill>
                <a:latin typeface="inherit"/>
              </a:rPr>
              <a:t>nhớ phổ biến như lỗi tràn bộ </a:t>
            </a:r>
            <a:r>
              <a:rPr lang="en-US" sz="1200" dirty="0" smtClean="0">
                <a:solidFill>
                  <a:schemeClr val="bg1"/>
                </a:solidFill>
                <a:latin typeface="inherit"/>
              </a:rPr>
              <a:t>đệm,…</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6837" y="2086178"/>
            <a:ext cx="5612837" cy="2573371"/>
          </a:xfrm>
          <a:prstGeom prst="rect">
            <a:avLst/>
          </a:prstGeom>
        </p:spPr>
      </p:pic>
    </p:spTree>
    <p:extLst>
      <p:ext uri="{BB962C8B-B14F-4D97-AF65-F5344CB8AC3E}">
        <p14:creationId xmlns:p14="http://schemas.microsoft.com/office/powerpoint/2010/main" val="17947337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8"/>
          <p:cNvSpPr txBox="1">
            <a:spLocks noGrp="1"/>
          </p:cNvSpPr>
          <p:nvPr>
            <p:ph type="ctrTitle"/>
          </p:nvPr>
        </p:nvSpPr>
        <p:spPr>
          <a:xfrm>
            <a:off x="1468877" y="1756450"/>
            <a:ext cx="5659421"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3.</a:t>
            </a:r>
            <a:endParaRPr dirty="0"/>
          </a:p>
          <a:p>
            <a:pPr marL="0" lvl="0" indent="0" algn="ctr" rtl="0">
              <a:spcBef>
                <a:spcPts val="0"/>
              </a:spcBef>
              <a:spcAft>
                <a:spcPts val="0"/>
              </a:spcAft>
              <a:buNone/>
            </a:pPr>
            <a:r>
              <a:rPr lang="en" dirty="0" smtClean="0"/>
              <a:t>SECURITY WITH DATA</a:t>
            </a:r>
            <a:endParaRPr dirty="0"/>
          </a:p>
        </p:txBody>
      </p:sp>
      <p:sp>
        <p:nvSpPr>
          <p:cNvPr id="220" name="Google Shape;220;p18"/>
          <p:cNvSpPr txBox="1">
            <a:spLocks noGrp="1"/>
          </p:cNvSpPr>
          <p:nvPr>
            <p:ph type="sldNum" idx="4294967295"/>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46</a:t>
            </a:fld>
            <a:endParaRPr/>
          </a:p>
        </p:txBody>
      </p:sp>
    </p:spTree>
    <p:extLst>
      <p:ext uri="{BB962C8B-B14F-4D97-AF65-F5344CB8AC3E}">
        <p14:creationId xmlns:p14="http://schemas.microsoft.com/office/powerpoint/2010/main" val="33970534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9" name="Google Shape;329;p30"/>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47</a:t>
            </a:fld>
            <a:endParaRPr/>
          </a:p>
        </p:txBody>
      </p:sp>
      <p:sp>
        <p:nvSpPr>
          <p:cNvPr id="10" name="Google Shape;201;p16"/>
          <p:cNvSpPr txBox="1">
            <a:spLocks/>
          </p:cNvSpPr>
          <p:nvPr/>
        </p:nvSpPr>
        <p:spPr>
          <a:xfrm>
            <a:off x="270713" y="222646"/>
            <a:ext cx="5972100" cy="6360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000" b="1" dirty="0" smtClean="0">
                <a:solidFill>
                  <a:schemeClr val="bg1"/>
                </a:solidFill>
                <a:latin typeface="Hint"/>
              </a:rPr>
              <a:t>Security library</a:t>
            </a:r>
            <a:endParaRPr lang="en-US" sz="3000" b="1" dirty="0">
              <a:solidFill>
                <a:schemeClr val="bg1"/>
              </a:solidFill>
              <a:latin typeface="Hint"/>
            </a:endParaRPr>
          </a:p>
        </p:txBody>
      </p:sp>
      <p:sp>
        <p:nvSpPr>
          <p:cNvPr id="2" name="Rectangle 1"/>
          <p:cNvSpPr/>
          <p:nvPr/>
        </p:nvSpPr>
        <p:spPr>
          <a:xfrm>
            <a:off x="1097564" y="1773685"/>
            <a:ext cx="6150225" cy="2677656"/>
          </a:xfrm>
          <a:prstGeom prst="rect">
            <a:avLst/>
          </a:prstGeom>
        </p:spPr>
        <p:txBody>
          <a:bodyPr wrap="square">
            <a:spAutoFit/>
          </a:bodyPr>
          <a:lstStyle/>
          <a:p>
            <a:r>
              <a:rPr lang="en-US" dirty="0" smtClean="0">
                <a:solidFill>
                  <a:schemeClr val="bg1"/>
                </a:solidFill>
              </a:rPr>
              <a:t>Là </a:t>
            </a:r>
            <a:r>
              <a:rPr lang="en-US" dirty="0">
                <a:solidFill>
                  <a:schemeClr val="bg1"/>
                </a:solidFill>
              </a:rPr>
              <a:t>một phần của Android Jetpack, cung cấp triển khai các thực tiễn bảo mật tốt nhất liên quan đến đọc và ghi dữ liệu khi nghỉ ngơi, cũng như tạo và xác minh khóa</a:t>
            </a:r>
            <a:r>
              <a:rPr lang="en-US" dirty="0" smtClean="0">
                <a:solidFill>
                  <a:schemeClr val="bg1"/>
                </a:solidFill>
              </a:rPr>
              <a:t>.</a:t>
            </a:r>
          </a:p>
          <a:p>
            <a:endParaRPr lang="en-US" dirty="0" smtClean="0">
              <a:solidFill>
                <a:schemeClr val="bg1"/>
              </a:solidFill>
            </a:endParaRPr>
          </a:p>
          <a:p>
            <a:r>
              <a:rPr lang="vi-VN" dirty="0">
                <a:solidFill>
                  <a:schemeClr val="bg1"/>
                </a:solidFill>
              </a:rPr>
              <a:t>Thư viện sử dụng </a:t>
            </a:r>
            <a:r>
              <a:rPr lang="en-US" dirty="0" smtClean="0">
                <a:solidFill>
                  <a:schemeClr val="bg1"/>
                </a:solidFill>
              </a:rPr>
              <a:t>builder pattern </a:t>
            </a:r>
            <a:r>
              <a:rPr lang="vi-VN" dirty="0" smtClean="0">
                <a:solidFill>
                  <a:schemeClr val="bg1"/>
                </a:solidFill>
              </a:rPr>
              <a:t>để </a:t>
            </a:r>
            <a:r>
              <a:rPr lang="vi-VN" dirty="0">
                <a:solidFill>
                  <a:schemeClr val="bg1"/>
                </a:solidFill>
              </a:rPr>
              <a:t>cung cấp các cài đặt mặc định an toàn cho các mức bảo mật sau</a:t>
            </a:r>
            <a:r>
              <a:rPr lang="vi-VN" dirty="0" smtClean="0">
                <a:solidFill>
                  <a:schemeClr val="bg1"/>
                </a:solidFill>
              </a:rPr>
              <a:t>:</a:t>
            </a:r>
            <a:endParaRPr lang="en-US" dirty="0" smtClean="0">
              <a:solidFill>
                <a:schemeClr val="bg1"/>
              </a:solidFill>
            </a:endParaRPr>
          </a:p>
          <a:p>
            <a:pPr lvl="3"/>
            <a:endParaRPr lang="en-US" dirty="0" smtClean="0">
              <a:solidFill>
                <a:schemeClr val="bg1"/>
              </a:solidFill>
            </a:endParaRPr>
          </a:p>
          <a:p>
            <a:pPr lvl="3"/>
            <a:r>
              <a:rPr lang="en-US" dirty="0" smtClean="0">
                <a:solidFill>
                  <a:schemeClr val="bg1"/>
                </a:solidFill>
              </a:rPr>
              <a:t>	</a:t>
            </a:r>
            <a:r>
              <a:rPr lang="en-US" i="1" dirty="0" smtClean="0">
                <a:solidFill>
                  <a:schemeClr val="bg1"/>
                </a:solidFill>
              </a:rPr>
              <a:t>Bảo </a:t>
            </a:r>
            <a:r>
              <a:rPr lang="en-US" i="1" dirty="0">
                <a:solidFill>
                  <a:schemeClr val="bg1"/>
                </a:solidFill>
              </a:rPr>
              <a:t>mật mạnh mẽ cân bằng mã hóa tuyệt vời và hiệu suất tốt</a:t>
            </a:r>
            <a:r>
              <a:rPr lang="en-US" i="1" dirty="0" smtClean="0">
                <a:solidFill>
                  <a:schemeClr val="bg1"/>
                </a:solidFill>
              </a:rPr>
              <a:t>.</a:t>
            </a:r>
          </a:p>
          <a:p>
            <a:pPr lvl="3"/>
            <a:endParaRPr lang="en-US" i="1" dirty="0" smtClean="0">
              <a:solidFill>
                <a:schemeClr val="bg1"/>
              </a:solidFill>
            </a:endParaRPr>
          </a:p>
          <a:p>
            <a:pPr lvl="3"/>
            <a:r>
              <a:rPr lang="en-US" i="1" dirty="0" smtClean="0">
                <a:solidFill>
                  <a:schemeClr val="bg1"/>
                </a:solidFill>
              </a:rPr>
              <a:t>	Bảo mật tối đa</a:t>
            </a:r>
            <a:endParaRPr lang="en-US" i="1" dirty="0">
              <a:solidFill>
                <a:schemeClr val="bg1"/>
              </a:solidFill>
            </a:endParaRPr>
          </a:p>
          <a:p>
            <a:endParaRPr lang="vi-VN"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22935949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9" name="Google Shape;329;p30"/>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48</a:t>
            </a:fld>
            <a:endParaRPr/>
          </a:p>
        </p:txBody>
      </p:sp>
      <p:sp>
        <p:nvSpPr>
          <p:cNvPr id="10" name="Google Shape;201;p16"/>
          <p:cNvSpPr txBox="1">
            <a:spLocks/>
          </p:cNvSpPr>
          <p:nvPr/>
        </p:nvSpPr>
        <p:spPr>
          <a:xfrm>
            <a:off x="270713" y="222646"/>
            <a:ext cx="5972100" cy="6360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000" b="1" dirty="0" smtClean="0">
                <a:solidFill>
                  <a:schemeClr val="bg1"/>
                </a:solidFill>
                <a:latin typeface="Hint"/>
              </a:rPr>
              <a:t>Key management</a:t>
            </a:r>
            <a:endParaRPr lang="en-US" sz="3000" b="1" dirty="0">
              <a:solidFill>
                <a:schemeClr val="bg1"/>
              </a:solidFill>
              <a:latin typeface="Hint"/>
            </a:endParaRPr>
          </a:p>
        </p:txBody>
      </p:sp>
      <p:sp>
        <p:nvSpPr>
          <p:cNvPr id="2" name="Rectangle 1"/>
          <p:cNvSpPr/>
          <p:nvPr/>
        </p:nvSpPr>
        <p:spPr>
          <a:xfrm>
            <a:off x="1068380" y="2207124"/>
            <a:ext cx="3707901" cy="1569660"/>
          </a:xfrm>
          <a:prstGeom prst="rect">
            <a:avLst/>
          </a:prstGeom>
        </p:spPr>
        <p:txBody>
          <a:bodyPr wrap="square">
            <a:spAutoFit/>
          </a:bodyPr>
          <a:lstStyle/>
          <a:p>
            <a:r>
              <a:rPr lang="en-US" sz="1200" dirty="0" smtClean="0">
                <a:solidFill>
                  <a:schemeClr val="bg1"/>
                </a:solidFill>
                <a:latin typeface="inherit"/>
              </a:rPr>
              <a:t>Thư </a:t>
            </a:r>
            <a:r>
              <a:rPr lang="en-US" sz="1200" dirty="0">
                <a:solidFill>
                  <a:schemeClr val="bg1"/>
                </a:solidFill>
                <a:latin typeface="inherit"/>
              </a:rPr>
              <a:t>viện </a:t>
            </a:r>
            <a:r>
              <a:rPr lang="en-US" sz="1200" dirty="0" smtClean="0">
                <a:solidFill>
                  <a:schemeClr val="bg1"/>
                </a:solidFill>
                <a:latin typeface="inherit"/>
              </a:rPr>
              <a:t>sử </a:t>
            </a:r>
            <a:r>
              <a:rPr lang="en-US" sz="1200" dirty="0">
                <a:solidFill>
                  <a:schemeClr val="bg1"/>
                </a:solidFill>
                <a:latin typeface="inherit"/>
              </a:rPr>
              <a:t>dụng hệ thống </a:t>
            </a:r>
            <a:r>
              <a:rPr lang="en-US" sz="1200" b="1" dirty="0" smtClean="0">
                <a:solidFill>
                  <a:schemeClr val="accent3"/>
                </a:solidFill>
                <a:latin typeface="inherit"/>
              </a:rPr>
              <a:t>2-part</a:t>
            </a:r>
            <a:r>
              <a:rPr lang="en-US" sz="1200" dirty="0" smtClean="0">
                <a:solidFill>
                  <a:schemeClr val="bg1"/>
                </a:solidFill>
                <a:latin typeface="inherit"/>
              </a:rPr>
              <a:t> để </a:t>
            </a:r>
            <a:r>
              <a:rPr lang="en-US" sz="1200" dirty="0">
                <a:solidFill>
                  <a:schemeClr val="bg1"/>
                </a:solidFill>
                <a:latin typeface="inherit"/>
              </a:rPr>
              <a:t>quản lý khóa:</a:t>
            </a:r>
          </a:p>
          <a:p>
            <a:endParaRPr lang="en-US" sz="1200" dirty="0">
              <a:solidFill>
                <a:schemeClr val="bg1"/>
              </a:solidFill>
              <a:latin typeface="inherit"/>
            </a:endParaRPr>
          </a:p>
          <a:p>
            <a:r>
              <a:rPr lang="en-US" sz="1200" dirty="0">
                <a:solidFill>
                  <a:schemeClr val="bg1"/>
                </a:solidFill>
                <a:latin typeface="inherit"/>
              </a:rPr>
              <a:t>Một bộ khóa chứa một hoặc nhiều khóa để mã hóa tệp hoặc dữ liệu tùy chọn chia sẻ. Bản thân </a:t>
            </a:r>
            <a:r>
              <a:rPr lang="en-US" sz="1200" dirty="0" smtClean="0">
                <a:solidFill>
                  <a:schemeClr val="bg1"/>
                </a:solidFill>
                <a:latin typeface="inherit"/>
              </a:rPr>
              <a:t>nó được </a:t>
            </a:r>
            <a:r>
              <a:rPr lang="en-US" sz="1200" dirty="0">
                <a:solidFill>
                  <a:schemeClr val="bg1"/>
                </a:solidFill>
                <a:latin typeface="inherit"/>
              </a:rPr>
              <a:t>lưu trữ trong SharedPreferences.</a:t>
            </a:r>
          </a:p>
          <a:p>
            <a:endParaRPr lang="en-US" sz="1200" dirty="0">
              <a:solidFill>
                <a:schemeClr val="bg1"/>
              </a:solidFill>
              <a:latin typeface="inherit"/>
            </a:endParaRPr>
          </a:p>
          <a:p>
            <a:r>
              <a:rPr lang="en-US" sz="1200" dirty="0">
                <a:solidFill>
                  <a:schemeClr val="bg1"/>
                </a:solidFill>
                <a:latin typeface="inherit"/>
              </a:rPr>
              <a:t>Một </a:t>
            </a:r>
            <a:r>
              <a:rPr lang="en-US" sz="1200" dirty="0" smtClean="0">
                <a:solidFill>
                  <a:schemeClr val="bg1"/>
                </a:solidFill>
                <a:latin typeface="inherit"/>
              </a:rPr>
              <a:t>master key mã </a:t>
            </a:r>
            <a:r>
              <a:rPr lang="en-US" sz="1200" dirty="0">
                <a:solidFill>
                  <a:schemeClr val="bg1"/>
                </a:solidFill>
                <a:latin typeface="inherit"/>
              </a:rPr>
              <a:t>hóa tất cả các bộ khóa. Khóa này được lưu trữ bằng </a:t>
            </a:r>
            <a:r>
              <a:rPr lang="en-US" sz="1200" dirty="0" smtClean="0">
                <a:solidFill>
                  <a:schemeClr val="bg1"/>
                </a:solidFill>
                <a:latin typeface="inherit"/>
              </a:rPr>
              <a:t>Android keystore system</a:t>
            </a:r>
            <a:endParaRPr lang="en-US" sz="1200" dirty="0">
              <a:solidFill>
                <a:schemeClr val="bg1"/>
              </a:solidFill>
              <a:latin typeface="inherit"/>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0651" y="1558441"/>
            <a:ext cx="2495550" cy="2867025"/>
          </a:xfrm>
          <a:prstGeom prst="rect">
            <a:avLst/>
          </a:prstGeom>
        </p:spPr>
      </p:pic>
    </p:spTree>
    <p:extLst>
      <p:ext uri="{BB962C8B-B14F-4D97-AF65-F5344CB8AC3E}">
        <p14:creationId xmlns:p14="http://schemas.microsoft.com/office/powerpoint/2010/main" val="3181445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9" name="Google Shape;329;p30"/>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49</a:t>
            </a:fld>
            <a:endParaRPr/>
          </a:p>
        </p:txBody>
      </p:sp>
      <p:sp>
        <p:nvSpPr>
          <p:cNvPr id="10" name="Google Shape;201;p16"/>
          <p:cNvSpPr txBox="1">
            <a:spLocks/>
          </p:cNvSpPr>
          <p:nvPr/>
        </p:nvSpPr>
        <p:spPr>
          <a:xfrm>
            <a:off x="270713" y="222646"/>
            <a:ext cx="5972100" cy="6360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000" b="1" dirty="0">
                <a:solidFill>
                  <a:schemeClr val="bg1"/>
                </a:solidFill>
                <a:latin typeface="Hint"/>
              </a:rPr>
              <a:t>Classes included in library</a:t>
            </a:r>
          </a:p>
        </p:txBody>
      </p:sp>
      <p:sp>
        <p:nvSpPr>
          <p:cNvPr id="4" name="Rectangle 3"/>
          <p:cNvSpPr/>
          <p:nvPr/>
        </p:nvSpPr>
        <p:spPr>
          <a:xfrm>
            <a:off x="445810" y="1078716"/>
            <a:ext cx="3707901" cy="461665"/>
          </a:xfrm>
          <a:prstGeom prst="rect">
            <a:avLst/>
          </a:prstGeom>
        </p:spPr>
        <p:txBody>
          <a:bodyPr wrap="square">
            <a:spAutoFit/>
          </a:bodyPr>
          <a:lstStyle/>
          <a:p>
            <a:r>
              <a:rPr lang="en-US" sz="1200" dirty="0" smtClean="0">
                <a:solidFill>
                  <a:schemeClr val="bg1"/>
                </a:solidFill>
                <a:latin typeface="inherit"/>
              </a:rPr>
              <a:t>Thư </a:t>
            </a:r>
            <a:r>
              <a:rPr lang="en-US" sz="1200" dirty="0">
                <a:solidFill>
                  <a:schemeClr val="bg1"/>
                </a:solidFill>
                <a:latin typeface="inherit"/>
              </a:rPr>
              <a:t>viện </a:t>
            </a:r>
            <a:r>
              <a:rPr lang="en-US" sz="1200" dirty="0" smtClean="0">
                <a:solidFill>
                  <a:schemeClr val="bg1"/>
                </a:solidFill>
                <a:latin typeface="inherit"/>
              </a:rPr>
              <a:t>chứa các class sau</a:t>
            </a:r>
            <a:endParaRPr lang="en-US" sz="1200" dirty="0">
              <a:solidFill>
                <a:schemeClr val="bg1"/>
              </a:solidFill>
              <a:latin typeface="inherit"/>
            </a:endParaRPr>
          </a:p>
          <a:p>
            <a:endParaRPr lang="en-US" sz="1200" dirty="0">
              <a:solidFill>
                <a:schemeClr val="bg1"/>
              </a:solidFill>
              <a:latin typeface="inherit"/>
            </a:endParaRPr>
          </a:p>
        </p:txBody>
      </p:sp>
      <p:sp>
        <p:nvSpPr>
          <p:cNvPr id="6" name="Google Shape;289;p26"/>
          <p:cNvSpPr/>
          <p:nvPr/>
        </p:nvSpPr>
        <p:spPr>
          <a:xfrm>
            <a:off x="1783771" y="1732325"/>
            <a:ext cx="2133000" cy="2133000"/>
          </a:xfrm>
          <a:prstGeom prst="ellipse">
            <a:avLst/>
          </a:prstGeom>
          <a:solidFill>
            <a:srgbClr val="0066FF">
              <a:alpha val="22690"/>
            </a:srgbClr>
          </a:solidFill>
          <a:ln>
            <a:noFill/>
          </a:ln>
        </p:spPr>
        <p:txBody>
          <a:bodyPr spcFirstLastPara="1" wrap="square" lIns="91425" tIns="91425" rIns="91425" bIns="91425" anchor="ctr" anchorCtr="0">
            <a:noAutofit/>
          </a:bodyPr>
          <a:lstStyle/>
          <a:p>
            <a:pPr lvl="0" algn="ctr"/>
            <a:r>
              <a:rPr lang="en-US" b="1" dirty="0">
                <a:solidFill>
                  <a:srgbClr val="FFFFFF"/>
                </a:solidFill>
                <a:latin typeface="Hind"/>
                <a:ea typeface="Hind"/>
                <a:cs typeface="Hind"/>
                <a:sym typeface="Hind"/>
              </a:rPr>
              <a:t>EncryptedFile</a:t>
            </a:r>
            <a:endParaRPr b="1" dirty="0">
              <a:solidFill>
                <a:srgbClr val="FFFFFF"/>
              </a:solidFill>
              <a:latin typeface="Hind"/>
              <a:ea typeface="Hind"/>
              <a:cs typeface="Hind"/>
              <a:sym typeface="Hind"/>
            </a:endParaRPr>
          </a:p>
        </p:txBody>
      </p:sp>
      <p:sp>
        <p:nvSpPr>
          <p:cNvPr id="7" name="Google Shape;290;p26"/>
          <p:cNvSpPr/>
          <p:nvPr/>
        </p:nvSpPr>
        <p:spPr>
          <a:xfrm>
            <a:off x="5272377" y="1732325"/>
            <a:ext cx="2247103" cy="2133000"/>
          </a:xfrm>
          <a:prstGeom prst="ellipse">
            <a:avLst/>
          </a:prstGeom>
          <a:solidFill>
            <a:srgbClr val="0066FF">
              <a:alpha val="22690"/>
            </a:srgbClr>
          </a:solidFill>
          <a:ln>
            <a:noFill/>
          </a:ln>
        </p:spPr>
        <p:txBody>
          <a:bodyPr spcFirstLastPara="1" wrap="square" lIns="91425" tIns="91425" rIns="91425" bIns="91425" anchor="ctr" anchorCtr="0">
            <a:noAutofit/>
          </a:bodyPr>
          <a:lstStyle/>
          <a:p>
            <a:pPr lvl="0" algn="ctr"/>
            <a:r>
              <a:rPr lang="en-US" b="1" dirty="0">
                <a:solidFill>
                  <a:srgbClr val="FFFFFF"/>
                </a:solidFill>
                <a:latin typeface="Hind"/>
                <a:ea typeface="Hind"/>
                <a:cs typeface="Hind"/>
                <a:sym typeface="Hind"/>
              </a:rPr>
              <a:t>EncryptedSharedPreferences</a:t>
            </a:r>
          </a:p>
        </p:txBody>
      </p:sp>
      <p:sp>
        <p:nvSpPr>
          <p:cNvPr id="2" name="Rectangle 1"/>
          <p:cNvSpPr/>
          <p:nvPr/>
        </p:nvSpPr>
        <p:spPr>
          <a:xfrm>
            <a:off x="4883160" y="3981628"/>
            <a:ext cx="4134380" cy="830997"/>
          </a:xfrm>
          <a:prstGeom prst="rect">
            <a:avLst/>
          </a:prstGeom>
        </p:spPr>
        <p:txBody>
          <a:bodyPr wrap="square">
            <a:spAutoFit/>
          </a:bodyPr>
          <a:lstStyle/>
          <a:p>
            <a:r>
              <a:rPr lang="en-US" sz="1200" dirty="0">
                <a:solidFill>
                  <a:schemeClr val="bg1"/>
                </a:solidFill>
                <a:latin typeface="inherit"/>
              </a:rPr>
              <a:t>Các khóa được mã hóa bằng thuật toán mã hóa xác định sao cho khóa có thể được mã hóa và tra cứu đúng cách.</a:t>
            </a:r>
          </a:p>
          <a:p>
            <a:r>
              <a:rPr lang="en-US" sz="1200" dirty="0">
                <a:solidFill>
                  <a:schemeClr val="bg1"/>
                </a:solidFill>
                <a:latin typeface="inherit"/>
              </a:rPr>
              <a:t>Các giá trị được mã hóa bằng AES-256 GCM và không xác định.</a:t>
            </a:r>
          </a:p>
        </p:txBody>
      </p:sp>
      <p:sp>
        <p:nvSpPr>
          <p:cNvPr id="3" name="Rectangle 2"/>
          <p:cNvSpPr/>
          <p:nvPr/>
        </p:nvSpPr>
        <p:spPr>
          <a:xfrm>
            <a:off x="743401" y="4070441"/>
            <a:ext cx="4213739" cy="646331"/>
          </a:xfrm>
          <a:prstGeom prst="rect">
            <a:avLst/>
          </a:prstGeom>
        </p:spPr>
        <p:txBody>
          <a:bodyPr wrap="square">
            <a:spAutoFit/>
          </a:bodyPr>
          <a:lstStyle/>
          <a:p>
            <a:r>
              <a:rPr lang="en-US" sz="1200" dirty="0">
                <a:solidFill>
                  <a:schemeClr val="bg1"/>
                </a:solidFill>
                <a:latin typeface="inherit"/>
              </a:rPr>
              <a:t>Cung cấp </a:t>
            </a:r>
            <a:r>
              <a:rPr lang="en-US" sz="1200" dirty="0" smtClean="0">
                <a:solidFill>
                  <a:schemeClr val="bg1"/>
                </a:solidFill>
                <a:latin typeface="inherit"/>
              </a:rPr>
              <a:t>các triển khai custom FileInputStream </a:t>
            </a:r>
            <a:r>
              <a:rPr lang="en-US" sz="1200" dirty="0">
                <a:solidFill>
                  <a:schemeClr val="bg1"/>
                </a:solidFill>
                <a:latin typeface="inherit"/>
              </a:rPr>
              <a:t>và FileOutputStream, cấp cho ứng dụng của bạn các hoạt động đọc và ghi truyền phát an toàn hơn.</a:t>
            </a:r>
          </a:p>
        </p:txBody>
      </p:sp>
    </p:spTree>
    <p:extLst>
      <p:ext uri="{BB962C8B-B14F-4D97-AF65-F5344CB8AC3E}">
        <p14:creationId xmlns:p14="http://schemas.microsoft.com/office/powerpoint/2010/main" val="211829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6"/>
          <p:cNvSpPr txBox="1">
            <a:spLocks noGrp="1"/>
          </p:cNvSpPr>
          <p:nvPr>
            <p:ph type="title"/>
          </p:nvPr>
        </p:nvSpPr>
        <p:spPr>
          <a:xfrm>
            <a:off x="299896" y="476120"/>
            <a:ext cx="5972100" cy="636000"/>
          </a:xfrm>
          <a:prstGeom prst="rect">
            <a:avLst/>
          </a:prstGeom>
        </p:spPr>
        <p:txBody>
          <a:bodyPr spcFirstLastPara="1" wrap="square" lIns="91425" tIns="91425" rIns="91425" bIns="91425" anchor="b" anchorCtr="0">
            <a:noAutofit/>
          </a:bodyPr>
          <a:lstStyle/>
          <a:p>
            <a:r>
              <a:rPr lang="en-US" dirty="0"/>
              <a:t>Enforce secure communication</a:t>
            </a:r>
            <a:br>
              <a:rPr lang="en-US" dirty="0"/>
            </a:br>
            <a:r>
              <a:rPr lang="en-US" sz="1400" dirty="0">
                <a:solidFill>
                  <a:srgbClr val="C00000"/>
                </a:solidFill>
              </a:rPr>
              <a:t>Use implicit intents and non-exported content providers</a:t>
            </a:r>
            <a:r>
              <a:rPr lang="en-US" sz="1400" b="0" dirty="0">
                <a:solidFill>
                  <a:srgbClr val="C00000"/>
                </a:solidFill>
              </a:rPr>
              <a:t/>
            </a:r>
            <a:br>
              <a:rPr lang="en-US" sz="1400" b="0" dirty="0">
                <a:solidFill>
                  <a:srgbClr val="C00000"/>
                </a:solidFill>
              </a:rPr>
            </a:br>
            <a:endParaRPr lang="en-US" sz="1400" dirty="0"/>
          </a:p>
        </p:txBody>
      </p:sp>
      <p:sp>
        <p:nvSpPr>
          <p:cNvPr id="202" name="Google Shape;202;p16"/>
          <p:cNvSpPr txBox="1">
            <a:spLocks noGrp="1"/>
          </p:cNvSpPr>
          <p:nvPr>
            <p:ph type="body" idx="2"/>
          </p:nvPr>
        </p:nvSpPr>
        <p:spPr>
          <a:xfrm>
            <a:off x="397172" y="1112120"/>
            <a:ext cx="7015304" cy="1182382"/>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200" b="1" dirty="0" smtClean="0">
                <a:solidFill>
                  <a:srgbClr val="FFCC00"/>
                </a:solidFill>
              </a:rPr>
              <a:t>APPLY SIGNATURE-BASED PERMISSIONS</a:t>
            </a:r>
            <a:endParaRPr sz="1200" dirty="0" smtClean="0">
              <a:solidFill>
                <a:srgbClr val="FFCC00"/>
              </a:solidFill>
            </a:endParaRPr>
          </a:p>
          <a:p>
            <a:pPr marL="0" lvl="0" indent="0">
              <a:buClr>
                <a:schemeClr val="dk1"/>
              </a:buClr>
              <a:buSzPts val="1100"/>
              <a:buNone/>
            </a:pPr>
            <a:r>
              <a:rPr lang="vi-VN" sz="1200" dirty="0"/>
              <a:t/>
            </a:r>
            <a:br>
              <a:rPr lang="vi-VN" sz="1200" dirty="0"/>
            </a:br>
            <a:r>
              <a:rPr lang="vi-VN" sz="1200" dirty="0">
                <a:latin typeface="inherit"/>
              </a:rPr>
              <a:t>Khi chia sẻ dữ liệu giữa hai ứng dụng mà bạn kiểm </a:t>
            </a:r>
            <a:r>
              <a:rPr lang="vi-VN" sz="1200" dirty="0" smtClean="0">
                <a:latin typeface="inherit"/>
              </a:rPr>
              <a:t>soát</a:t>
            </a:r>
            <a:r>
              <a:rPr lang="en-US" sz="1200" dirty="0" smtClean="0">
                <a:latin typeface="inherit"/>
              </a:rPr>
              <a:t> được</a:t>
            </a:r>
            <a:r>
              <a:rPr lang="vi-VN" sz="1200" dirty="0" smtClean="0">
                <a:latin typeface="inherit"/>
              </a:rPr>
              <a:t>, </a:t>
            </a:r>
            <a:r>
              <a:rPr lang="vi-VN" sz="1200" dirty="0">
                <a:latin typeface="inherit"/>
              </a:rPr>
              <a:t>hãy sử </a:t>
            </a:r>
            <a:r>
              <a:rPr lang="en-US" sz="1200" b="1" dirty="0">
                <a:solidFill>
                  <a:srgbClr val="FFCC00"/>
                </a:solidFill>
              </a:rPr>
              <a:t>signature-based permissions</a:t>
            </a:r>
            <a:r>
              <a:rPr lang="vi-VN" sz="1200" dirty="0" smtClean="0">
                <a:latin typeface="inherit"/>
              </a:rPr>
              <a:t>. </a:t>
            </a:r>
            <a:endParaRPr lang="en-US" sz="1200" dirty="0" smtClean="0">
              <a:latin typeface="inherit"/>
            </a:endParaRPr>
          </a:p>
          <a:p>
            <a:pPr marL="0" lvl="0" indent="0">
              <a:buClr>
                <a:schemeClr val="dk1"/>
              </a:buClr>
              <a:buSzPts val="1100"/>
              <a:buNone/>
            </a:pPr>
            <a:r>
              <a:rPr lang="en-US" sz="1200" dirty="0" smtClean="0">
                <a:latin typeface="inherit"/>
              </a:rPr>
              <a:t>Nó </a:t>
            </a:r>
            <a:r>
              <a:rPr lang="vi-VN" sz="1200" dirty="0" smtClean="0">
                <a:latin typeface="inherit"/>
              </a:rPr>
              <a:t>không </a:t>
            </a:r>
            <a:r>
              <a:rPr lang="vi-VN" sz="1200" dirty="0">
                <a:latin typeface="inherit"/>
              </a:rPr>
              <a:t>yêu cầu </a:t>
            </a:r>
            <a:r>
              <a:rPr lang="en-US" sz="1200" dirty="0" smtClean="0">
                <a:latin typeface="inherit"/>
              </a:rPr>
              <a:t>n</a:t>
            </a:r>
            <a:r>
              <a:rPr lang="vi-VN" sz="1200" dirty="0" smtClean="0">
                <a:latin typeface="inherit"/>
              </a:rPr>
              <a:t>gười dùng</a:t>
            </a:r>
            <a:r>
              <a:rPr lang="en-US" sz="1200" dirty="0" smtClean="0">
                <a:latin typeface="inherit"/>
              </a:rPr>
              <a:t> </a:t>
            </a:r>
            <a:r>
              <a:rPr lang="vi-VN" sz="1200" dirty="0">
                <a:latin typeface="inherit"/>
              </a:rPr>
              <a:t>xác nhận</a:t>
            </a:r>
            <a:r>
              <a:rPr lang="vi-VN" sz="1200" dirty="0" smtClean="0">
                <a:latin typeface="inherit"/>
              </a:rPr>
              <a:t> </a:t>
            </a:r>
            <a:r>
              <a:rPr lang="vi-VN" sz="1200" dirty="0">
                <a:latin typeface="inherit"/>
              </a:rPr>
              <a:t>và thay vào </a:t>
            </a:r>
            <a:r>
              <a:rPr lang="vi-VN" sz="1200" dirty="0" smtClean="0">
                <a:latin typeface="inherit"/>
              </a:rPr>
              <a:t>đó</a:t>
            </a:r>
            <a:r>
              <a:rPr lang="en-US" sz="1200" dirty="0" smtClean="0">
                <a:latin typeface="inherit"/>
              </a:rPr>
              <a:t> </a:t>
            </a:r>
            <a:r>
              <a:rPr lang="vi-VN" sz="1200" dirty="0" smtClean="0">
                <a:latin typeface="inherit"/>
              </a:rPr>
              <a:t>kiểm </a:t>
            </a:r>
            <a:r>
              <a:rPr lang="vi-VN" sz="1200" dirty="0">
                <a:latin typeface="inherit"/>
              </a:rPr>
              <a:t>tra xem các ứng dụng truy cập dữ liệu có được </a:t>
            </a:r>
            <a:r>
              <a:rPr lang="en-US" sz="1200" dirty="0" smtClean="0">
                <a:latin typeface="inherit"/>
              </a:rPr>
              <a:t>đăng ký</a:t>
            </a:r>
            <a:r>
              <a:rPr lang="vi-VN" sz="1200" dirty="0" smtClean="0">
                <a:latin typeface="inherit"/>
              </a:rPr>
              <a:t> cùng </a:t>
            </a:r>
            <a:r>
              <a:rPr lang="vi-VN" sz="1200" dirty="0">
                <a:latin typeface="inherit"/>
              </a:rPr>
              <a:t>một khóa </a:t>
            </a:r>
            <a:r>
              <a:rPr lang="vi-VN" sz="1200" dirty="0" smtClean="0">
                <a:latin typeface="inherit"/>
              </a:rPr>
              <a:t>không</a:t>
            </a:r>
            <a:r>
              <a:rPr lang="vi-VN" sz="1200" dirty="0">
                <a:latin typeface="inherit"/>
              </a:rPr>
              <a:t>. </a:t>
            </a:r>
            <a:r>
              <a:rPr lang="en-US" sz="1200" dirty="0" smtClean="0">
                <a:latin typeface="inherit"/>
              </a:rPr>
              <a:t>Điều này</a:t>
            </a:r>
            <a:r>
              <a:rPr lang="vi-VN" sz="1200" dirty="0" smtClean="0">
                <a:latin typeface="inherit"/>
              </a:rPr>
              <a:t> </a:t>
            </a:r>
            <a:r>
              <a:rPr lang="vi-VN" sz="1200" dirty="0">
                <a:latin typeface="inherit"/>
              </a:rPr>
              <a:t>cung cấp trải nghiệm người dùng an toàn, hợp lý hơn</a:t>
            </a:r>
            <a:r>
              <a:rPr lang="vi-VN" sz="1200" dirty="0" smtClean="0">
                <a:latin typeface="inherit"/>
              </a:rPr>
              <a:t>.</a:t>
            </a:r>
            <a:endParaRPr lang="en-US" sz="1200" dirty="0" smtClean="0">
              <a:latin typeface="inherit"/>
            </a:endParaRPr>
          </a:p>
          <a:p>
            <a:pPr marL="0" lvl="0" indent="0">
              <a:buClr>
                <a:schemeClr val="dk1"/>
              </a:buClr>
              <a:buSzPts val="1100"/>
              <a:buNone/>
            </a:pPr>
            <a:r>
              <a:rPr lang="en-US" sz="1200" dirty="0" smtClean="0">
                <a:latin typeface="inherit"/>
              </a:rPr>
              <a:t>Để làm được,khai báo trong file Manifest như sau:</a:t>
            </a:r>
            <a:endParaRPr sz="1200" dirty="0">
              <a:latin typeface="inherit"/>
            </a:endParaRPr>
          </a:p>
        </p:txBody>
      </p:sp>
      <p:sp>
        <p:nvSpPr>
          <p:cNvPr id="205" name="Google Shape;205;p16"/>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3" name="Rectangle 2"/>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2023354" y="3363737"/>
            <a:ext cx="4737370" cy="615553"/>
          </a:xfrm>
          <a:prstGeom prst="rect">
            <a:avLst/>
          </a:prstGeom>
          <a:solidFill>
            <a:srgbClr val="FFC000"/>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B78E7"/>
                </a:solidFill>
                <a:effectLst/>
                <a:latin typeface="Roboto Mono"/>
              </a:rPr>
              <a:t>&lt;manifest</a:t>
            </a: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9C27B0"/>
                </a:solidFill>
                <a:effectLst/>
                <a:latin typeface="Roboto Mono"/>
              </a:rPr>
              <a:t>xmlns:android</a:t>
            </a:r>
            <a:r>
              <a:rPr kumimoji="0" lang="en-US" altLang="en-US" sz="1000" b="0" i="0" u="none" strike="noStrike" cap="none" normalizeH="0" baseline="0" dirty="0" smtClean="0">
                <a:ln>
                  <a:noFill/>
                </a:ln>
                <a:solidFill>
                  <a:srgbClr val="37474F"/>
                </a:solidFill>
                <a:effectLst/>
                <a:latin typeface="Roboto Mono"/>
              </a:rPr>
              <a:t>=</a:t>
            </a:r>
            <a:r>
              <a:rPr kumimoji="0" lang="en-US" altLang="en-US" sz="1000" b="0" i="0" u="none" strike="noStrike" cap="none" normalizeH="0" baseline="0" dirty="0" smtClean="0">
                <a:ln>
                  <a:noFill/>
                </a:ln>
                <a:solidFill>
                  <a:srgbClr val="0D904F"/>
                </a:solidFill>
                <a:effectLst/>
                <a:latin typeface="Roboto Mono"/>
              </a:rPr>
              <a:t>"http://schemas.android.com/apk/res/android"</a:t>
            </a:r>
            <a:r>
              <a:rPr kumimoji="0" lang="en-US" altLang="en-US" sz="1000" b="0" i="0" u="none" strike="noStrike" cap="none" normalizeH="0" baseline="0" dirty="0" smtClean="0">
                <a:ln>
                  <a:noFill/>
                </a:ln>
                <a:solidFill>
                  <a:srgbClr val="37474F"/>
                </a:solidFill>
                <a:effectLst/>
                <a:latin typeface="Roboto Mono"/>
              </a:rPr>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9C27B0"/>
                </a:solidFill>
                <a:effectLst/>
                <a:latin typeface="Roboto Mono"/>
              </a:rPr>
              <a:t>package</a:t>
            </a:r>
            <a:r>
              <a:rPr kumimoji="0" lang="en-US" altLang="en-US" sz="1000" b="0" i="0" u="none" strike="noStrike" cap="none" normalizeH="0" baseline="0" dirty="0" smtClean="0">
                <a:ln>
                  <a:noFill/>
                </a:ln>
                <a:solidFill>
                  <a:srgbClr val="37474F"/>
                </a:solidFill>
                <a:effectLst/>
                <a:latin typeface="Roboto Mono"/>
              </a:rPr>
              <a:t>=</a:t>
            </a:r>
            <a:r>
              <a:rPr kumimoji="0" lang="en-US" altLang="en-US" sz="1000" b="0" i="0" u="none" strike="noStrike" cap="none" normalizeH="0" baseline="0" dirty="0" smtClean="0">
                <a:ln>
                  <a:noFill/>
                </a:ln>
                <a:solidFill>
                  <a:srgbClr val="0D904F"/>
                </a:solidFill>
                <a:effectLst/>
                <a:latin typeface="Roboto Mono"/>
              </a:rPr>
              <a:t>"com.example.myapp"</a:t>
            </a:r>
            <a:r>
              <a:rPr kumimoji="0" lang="en-US" altLang="en-US" sz="1000" b="0" i="0" u="none" strike="noStrike" cap="none" normalizeH="0" baseline="0" dirty="0" smtClean="0">
                <a:ln>
                  <a:noFill/>
                </a:ln>
                <a:solidFill>
                  <a:srgbClr val="3B78E7"/>
                </a:solidFill>
                <a:effectLst/>
                <a:latin typeface="Roboto Mono"/>
              </a:rPr>
              <a:t>&gt;</a:t>
            </a:r>
            <a:r>
              <a:rPr kumimoji="0" lang="en-US" altLang="en-US" sz="1000" b="0" i="0" u="none" strike="noStrike" cap="none" normalizeH="0" baseline="0" dirty="0" smtClean="0">
                <a:ln>
                  <a:noFill/>
                </a:ln>
                <a:solidFill>
                  <a:srgbClr val="37474F"/>
                </a:solidFill>
                <a:effectLst/>
                <a:latin typeface="Roboto Mono"/>
              </a:rPr>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3B78E7"/>
                </a:solidFill>
                <a:effectLst/>
                <a:latin typeface="Roboto Mono"/>
              </a:rPr>
              <a:t>&lt;permission</a:t>
            </a: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9C27B0"/>
                </a:solidFill>
                <a:effectLst/>
                <a:latin typeface="Roboto Mono"/>
              </a:rPr>
              <a:t>android:name</a:t>
            </a:r>
            <a:r>
              <a:rPr kumimoji="0" lang="en-US" altLang="en-US" sz="1000" b="0" i="0" u="none" strike="noStrike" cap="none" normalizeH="0" baseline="0" dirty="0" smtClean="0">
                <a:ln>
                  <a:noFill/>
                </a:ln>
                <a:solidFill>
                  <a:srgbClr val="37474F"/>
                </a:solidFill>
                <a:effectLst/>
                <a:latin typeface="Roboto Mono"/>
              </a:rPr>
              <a:t>=</a:t>
            </a:r>
            <a:r>
              <a:rPr kumimoji="0" lang="en-US" altLang="en-US" sz="1000" b="1" i="1" u="none" strike="noStrike" cap="none" normalizeH="0" baseline="0" dirty="0" smtClean="0">
                <a:ln>
                  <a:noFill/>
                </a:ln>
                <a:solidFill>
                  <a:srgbClr val="EC407A"/>
                </a:solidFill>
                <a:effectLst/>
                <a:latin typeface="Roboto Mono"/>
              </a:rPr>
              <a:t>"my_custom_permission_name"</a:t>
            </a:r>
            <a:r>
              <a:rPr kumimoji="0" lang="en-US" altLang="en-US" sz="1000" b="0" i="0" u="none" strike="noStrike" cap="none" normalizeH="0" baseline="0" dirty="0" smtClean="0">
                <a:ln>
                  <a:noFill/>
                </a:ln>
                <a:solidFill>
                  <a:srgbClr val="37474F"/>
                </a:solidFill>
                <a:effectLst/>
                <a:latin typeface="Roboto Mono"/>
              </a:rPr>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1" i="0" u="none" strike="noStrike" cap="none" normalizeH="0" baseline="0" dirty="0" smtClean="0">
                <a:ln>
                  <a:noFill/>
                </a:ln>
                <a:solidFill>
                  <a:srgbClr val="9C27B0"/>
                </a:solidFill>
                <a:effectLst/>
                <a:latin typeface="Roboto Mono"/>
              </a:rPr>
              <a:t>android:protectionLevel</a:t>
            </a:r>
            <a:r>
              <a:rPr kumimoji="0" lang="en-US" altLang="en-US" sz="1000" b="1" i="0" u="none" strike="noStrike" cap="none" normalizeH="0" baseline="0" dirty="0" smtClean="0">
                <a:ln>
                  <a:noFill/>
                </a:ln>
                <a:solidFill>
                  <a:srgbClr val="37474F"/>
                </a:solidFill>
                <a:effectLst/>
                <a:latin typeface="Roboto Mono"/>
              </a:rPr>
              <a:t>=</a:t>
            </a:r>
            <a:r>
              <a:rPr kumimoji="0" lang="en-US" altLang="en-US" sz="1000" b="1" i="0" u="none" strike="noStrike" cap="none" normalizeH="0" baseline="0" dirty="0" smtClean="0">
                <a:ln>
                  <a:noFill/>
                </a:ln>
                <a:solidFill>
                  <a:srgbClr val="0D904F"/>
                </a:solidFill>
                <a:effectLst/>
                <a:latin typeface="Roboto Mono"/>
              </a:rPr>
              <a:t>"signature"</a:t>
            </a: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3B78E7"/>
                </a:solidFill>
                <a:effectLst/>
                <a:latin typeface="Roboto Mono"/>
              </a:rPr>
              <a:t>/&gt;</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506402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9" name="Google Shape;329;p30"/>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50</a:t>
            </a:fld>
            <a:endParaRPr/>
          </a:p>
        </p:txBody>
      </p:sp>
      <p:sp>
        <p:nvSpPr>
          <p:cNvPr id="10" name="Google Shape;201;p16"/>
          <p:cNvSpPr txBox="1">
            <a:spLocks/>
          </p:cNvSpPr>
          <p:nvPr/>
        </p:nvSpPr>
        <p:spPr>
          <a:xfrm>
            <a:off x="270713" y="222646"/>
            <a:ext cx="5972100" cy="6360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000" b="1" dirty="0" smtClean="0">
                <a:solidFill>
                  <a:schemeClr val="bg1"/>
                </a:solidFill>
                <a:latin typeface="Hint"/>
              </a:rPr>
              <a:t>Read Files</a:t>
            </a:r>
            <a:endParaRPr lang="en-US" sz="3000" b="1" dirty="0">
              <a:solidFill>
                <a:schemeClr val="bg1"/>
              </a:solidFill>
              <a:latin typeface="Hint"/>
            </a:endParaRPr>
          </a:p>
        </p:txBody>
      </p:sp>
      <p:sp>
        <p:nvSpPr>
          <p:cNvPr id="2" name="Rectangle 1"/>
          <p:cNvSpPr/>
          <p:nvPr/>
        </p:nvSpPr>
        <p:spPr>
          <a:xfrm>
            <a:off x="270713" y="967984"/>
            <a:ext cx="2054199" cy="1015663"/>
          </a:xfrm>
          <a:prstGeom prst="rect">
            <a:avLst/>
          </a:prstGeom>
        </p:spPr>
        <p:txBody>
          <a:bodyPr wrap="square">
            <a:spAutoFit/>
          </a:bodyPr>
          <a:lstStyle/>
          <a:p>
            <a:r>
              <a:rPr lang="vi-VN" sz="1200" dirty="0">
                <a:solidFill>
                  <a:schemeClr val="bg1"/>
                </a:solidFill>
                <a:latin typeface="inherit"/>
              </a:rPr>
              <a:t>Đoạn mã sau đây trình bày cách sử dụng EncryptedFile để đọc nội dung </a:t>
            </a:r>
            <a:r>
              <a:rPr lang="en-US" sz="1200" dirty="0" smtClean="0">
                <a:solidFill>
                  <a:schemeClr val="bg1"/>
                </a:solidFill>
                <a:latin typeface="inherit"/>
              </a:rPr>
              <a:t>file </a:t>
            </a:r>
            <a:r>
              <a:rPr lang="vi-VN" sz="1200" dirty="0" smtClean="0">
                <a:solidFill>
                  <a:schemeClr val="bg1"/>
                </a:solidFill>
                <a:latin typeface="inherit"/>
              </a:rPr>
              <a:t>theo </a:t>
            </a:r>
            <a:r>
              <a:rPr lang="vi-VN" sz="1200" dirty="0">
                <a:solidFill>
                  <a:schemeClr val="bg1"/>
                </a:solidFill>
                <a:latin typeface="inherit"/>
              </a:rPr>
              <a:t>cách an toàn hơn:</a:t>
            </a:r>
            <a:endParaRPr lang="en-US" sz="1200" dirty="0">
              <a:solidFill>
                <a:schemeClr val="bg1"/>
              </a:solidFill>
              <a:latin typeface="inherit"/>
            </a:endParaRPr>
          </a:p>
        </p:txBody>
      </p:sp>
      <p:sp>
        <p:nvSpPr>
          <p:cNvPr id="3" name="Rectangle 1"/>
          <p:cNvSpPr>
            <a:spLocks noChangeArrowheads="1"/>
          </p:cNvSpPr>
          <p:nvPr/>
        </p:nvSpPr>
        <p:spPr bwMode="auto">
          <a:xfrm>
            <a:off x="2383277" y="684732"/>
            <a:ext cx="6274340" cy="4247317"/>
          </a:xfrm>
          <a:prstGeom prst="rect">
            <a:avLst/>
          </a:prstGeom>
          <a:solidFill>
            <a:schemeClr val="accent2"/>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Roboto Mono"/>
              </a:rPr>
              <a:t>// Although you can define your own key generation parameter specification, it's</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 recommended that you use the value specified here.</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KeyGenParameterSpec keyGenParameterSpec = MasterKeys.AES256_GCM_SPEC;</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String masterKeyAlias = MasterKeys.getOrCreate(keyGenParameterSpec);</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String fileToRead = "my_sensitive_data.txt";</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EncryptedFile encryptedFile = new EncryptedFile.Builder(</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        File(</a:t>
            </a:r>
            <a:r>
              <a:rPr kumimoji="0" lang="en-US" altLang="en-US" sz="1000" b="0" i="1" u="none" strike="noStrike" cap="none" normalizeH="0" baseline="0" dirty="0" smtClean="0">
                <a:ln>
                  <a:noFill/>
                </a:ln>
                <a:solidFill>
                  <a:schemeClr val="tx1"/>
                </a:solidFill>
                <a:effectLst/>
                <a:latin typeface="Roboto Mono"/>
              </a:rPr>
              <a:t>directory</a:t>
            </a:r>
            <a:r>
              <a:rPr kumimoji="0" lang="en-US" altLang="en-US" sz="1000" b="0" i="0" u="none" strike="noStrike" cap="none" normalizeH="0" baseline="0" dirty="0" smtClean="0">
                <a:ln>
                  <a:noFill/>
                </a:ln>
                <a:solidFill>
                  <a:schemeClr val="tx1"/>
                </a:solidFill>
                <a:effectLst/>
                <a:latin typeface="Roboto Mono"/>
              </a:rPr>
              <a:t>, fileToRead),</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        context,</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        masterKeyAlias,</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        EncryptedFile.FileEncryptionScheme.AES256_GCM_HKDF_4KB</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).build();</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StringBuffer stringBuffer = new StringBuffer();</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try (BufferedReader reader =</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             new BufferedReader(new FileReader(encryptedFile))) {</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    String line = reader.readLine();</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    while (line != null) {</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        stringBuffer.append(line).append('\n');</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        line = reader.readLine();</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    }</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 catch (IOException e) {</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    // Error occurred opening raw file for reading.</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 finally {</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    String contents = stringBuffer.toString();</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326589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9" name="Google Shape;329;p30"/>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51</a:t>
            </a:fld>
            <a:endParaRPr/>
          </a:p>
        </p:txBody>
      </p:sp>
      <p:sp>
        <p:nvSpPr>
          <p:cNvPr id="10" name="Google Shape;201;p16"/>
          <p:cNvSpPr txBox="1">
            <a:spLocks/>
          </p:cNvSpPr>
          <p:nvPr/>
        </p:nvSpPr>
        <p:spPr>
          <a:xfrm>
            <a:off x="270713" y="222646"/>
            <a:ext cx="5972100" cy="6360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000" b="1" dirty="0" smtClean="0">
                <a:solidFill>
                  <a:schemeClr val="bg1"/>
                </a:solidFill>
                <a:latin typeface="Hint"/>
              </a:rPr>
              <a:t>Write Files</a:t>
            </a:r>
            <a:endParaRPr lang="en-US" sz="3000" b="1" dirty="0">
              <a:solidFill>
                <a:schemeClr val="bg1"/>
              </a:solidFill>
              <a:latin typeface="Hint"/>
            </a:endParaRPr>
          </a:p>
        </p:txBody>
      </p:sp>
      <p:sp>
        <p:nvSpPr>
          <p:cNvPr id="2" name="Rectangle 1"/>
          <p:cNvSpPr/>
          <p:nvPr/>
        </p:nvSpPr>
        <p:spPr>
          <a:xfrm>
            <a:off x="270713" y="967984"/>
            <a:ext cx="2054199" cy="1015663"/>
          </a:xfrm>
          <a:prstGeom prst="rect">
            <a:avLst/>
          </a:prstGeom>
        </p:spPr>
        <p:txBody>
          <a:bodyPr wrap="square">
            <a:spAutoFit/>
          </a:bodyPr>
          <a:lstStyle/>
          <a:p>
            <a:r>
              <a:rPr lang="vi-VN" sz="1200" dirty="0">
                <a:solidFill>
                  <a:schemeClr val="bg1"/>
                </a:solidFill>
                <a:latin typeface="inherit"/>
              </a:rPr>
              <a:t>Đoạn mã sau đây trình bày cách sử dụng EncryptedFile để </a:t>
            </a:r>
            <a:r>
              <a:rPr lang="en-US" sz="1200" dirty="0" smtClean="0">
                <a:solidFill>
                  <a:schemeClr val="bg1"/>
                </a:solidFill>
                <a:latin typeface="inherit"/>
              </a:rPr>
              <a:t>ghi</a:t>
            </a:r>
            <a:r>
              <a:rPr lang="vi-VN" sz="1200" dirty="0" smtClean="0">
                <a:solidFill>
                  <a:schemeClr val="bg1"/>
                </a:solidFill>
                <a:latin typeface="inherit"/>
              </a:rPr>
              <a:t> </a:t>
            </a:r>
            <a:r>
              <a:rPr lang="vi-VN" sz="1200" dirty="0">
                <a:solidFill>
                  <a:schemeClr val="bg1"/>
                </a:solidFill>
                <a:latin typeface="inherit"/>
              </a:rPr>
              <a:t>nội dung </a:t>
            </a:r>
            <a:r>
              <a:rPr lang="en-US" sz="1200" dirty="0" smtClean="0">
                <a:solidFill>
                  <a:schemeClr val="bg1"/>
                </a:solidFill>
                <a:latin typeface="inherit"/>
              </a:rPr>
              <a:t>file </a:t>
            </a:r>
            <a:r>
              <a:rPr lang="vi-VN" sz="1200" dirty="0" smtClean="0">
                <a:solidFill>
                  <a:schemeClr val="bg1"/>
                </a:solidFill>
                <a:latin typeface="inherit"/>
              </a:rPr>
              <a:t>theo </a:t>
            </a:r>
            <a:r>
              <a:rPr lang="vi-VN" sz="1200" dirty="0">
                <a:solidFill>
                  <a:schemeClr val="bg1"/>
                </a:solidFill>
                <a:latin typeface="inherit"/>
              </a:rPr>
              <a:t>cách an toàn hơn:</a:t>
            </a:r>
            <a:endParaRPr lang="en-US" sz="1200" dirty="0">
              <a:solidFill>
                <a:schemeClr val="bg1"/>
              </a:solidFill>
              <a:latin typeface="inherit"/>
            </a:endParaRPr>
          </a:p>
        </p:txBody>
      </p:sp>
      <p:sp>
        <p:nvSpPr>
          <p:cNvPr id="4" name="Rectangle 1"/>
          <p:cNvSpPr>
            <a:spLocks noChangeArrowheads="1"/>
          </p:cNvSpPr>
          <p:nvPr/>
        </p:nvSpPr>
        <p:spPr bwMode="auto">
          <a:xfrm>
            <a:off x="2714016" y="719197"/>
            <a:ext cx="5019472" cy="4093428"/>
          </a:xfrm>
          <a:prstGeom prst="rect">
            <a:avLst/>
          </a:prstGeom>
          <a:solidFill>
            <a:schemeClr val="accent2"/>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Roboto Mono"/>
              </a:rPr>
              <a:t>// Although you can define your own key generation parameter specification, it's</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 recommended that you use the value specified here.</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KeyGenParameterSpec keyGenParameterSpec = MasterKeys.AES256_GCM_SPEC;</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String masterKeyAlias = MasterKeys.getOrCreate(keyGenParameterSpec);</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 Creates a file with this name, or replaces an existing file</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 that has the same name. Note that the file name cannot contain</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 path separators.</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String fileToWrite = "my_sensitive_data.txt";</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try {</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    EncryptedFile encryptedFile = new EncryptedFile.Builder(</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            new File(</a:t>
            </a:r>
            <a:r>
              <a:rPr kumimoji="0" lang="en-US" altLang="en-US" sz="1000" b="0" i="1" u="none" strike="noStrike" cap="none" normalizeH="0" baseline="0" dirty="0" smtClean="0">
                <a:ln>
                  <a:noFill/>
                </a:ln>
                <a:solidFill>
                  <a:schemeClr val="tx1"/>
                </a:solidFill>
                <a:effectLst/>
                <a:latin typeface="Roboto Mono"/>
              </a:rPr>
              <a:t>directory</a:t>
            </a:r>
            <a:r>
              <a:rPr kumimoji="0" lang="en-US" altLang="en-US" sz="1000" b="0" i="0" u="none" strike="noStrike" cap="none" normalizeH="0" baseline="0" dirty="0" smtClean="0">
                <a:ln>
                  <a:noFill/>
                </a:ln>
                <a:solidFill>
                  <a:schemeClr val="tx1"/>
                </a:solidFill>
                <a:effectLst/>
                <a:latin typeface="Roboto Mono"/>
              </a:rPr>
              <a:t>, fileToWrite),</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            context,</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            masterKeyAlias,</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            EncryptedFile.FileEncryptionScheme.AES256_GCM_HKDF_4KB</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    ).build();</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    // Write to a file.</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    BufferedWriter writer = new BufferedWriter(new OutputStreamWriter(</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            encryptedFile.openFileOutput()));</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    writer.write("MY SUPER-SECRET INFORMATION");</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 catch (GeneralSecurityException gse) {</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    // Error occurred getting or creating keyset.</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 catch (IOException ex) {</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    // Error occurred opening file for writing.</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229176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9"/>
          <p:cNvSpPr txBox="1">
            <a:spLocks noGrp="1"/>
          </p:cNvSpPr>
          <p:nvPr>
            <p:ph type="body" idx="1"/>
          </p:nvPr>
        </p:nvSpPr>
        <p:spPr>
          <a:xfrm>
            <a:off x="1982483" y="1031132"/>
            <a:ext cx="5147891" cy="2981700"/>
          </a:xfrm>
          <a:prstGeom prst="rect">
            <a:avLst/>
          </a:prstGeom>
        </p:spPr>
        <p:txBody>
          <a:bodyPr spcFirstLastPara="1" wrap="square" lIns="91425" tIns="91425" rIns="91425" bIns="91425" anchor="ctr" anchorCtr="0">
            <a:noAutofit/>
          </a:bodyPr>
          <a:lstStyle/>
          <a:p>
            <a:pPr marL="0" lvl="0" indent="0" algn="l">
              <a:buNone/>
            </a:pPr>
            <a:r>
              <a:rPr lang="vi-VN" sz="1200" b="0" i="0" dirty="0">
                <a:latin typeface="inherit"/>
              </a:rPr>
              <a:t>Đối với các trường hợp sử dụng yêu cầu bảo mật bổ sung</a:t>
            </a:r>
            <a:r>
              <a:rPr lang="vi-VN" sz="1200" b="0" i="0" dirty="0" smtClean="0">
                <a:latin typeface="inherit"/>
              </a:rPr>
              <a:t>,</a:t>
            </a:r>
            <a:r>
              <a:rPr lang="en-US" sz="1200" b="0" i="0" dirty="0" smtClean="0">
                <a:latin typeface="inherit"/>
              </a:rPr>
              <a:t> làm theo bước sau:</a:t>
            </a:r>
            <a:endParaRPr lang="vi-VN" sz="1200" b="0" i="0" dirty="0">
              <a:latin typeface="inherit"/>
            </a:endParaRPr>
          </a:p>
          <a:p>
            <a:pPr marL="0" lvl="0" indent="0" algn="l">
              <a:buNone/>
            </a:pPr>
            <a:r>
              <a:rPr lang="en-US" sz="1200" b="0" i="0" dirty="0" smtClean="0">
                <a:latin typeface="inherit"/>
              </a:rPr>
              <a:t>1. </a:t>
            </a:r>
            <a:r>
              <a:rPr lang="vi-VN" sz="1200" b="0" i="0" dirty="0" smtClean="0">
                <a:latin typeface="inherit"/>
              </a:rPr>
              <a:t>Tạo </a:t>
            </a:r>
            <a:r>
              <a:rPr lang="vi-VN" sz="1200" b="0" i="0" dirty="0">
                <a:latin typeface="inherit"/>
              </a:rPr>
              <a:t>một đối tượng </a:t>
            </a:r>
            <a:r>
              <a:rPr lang="vi-VN" sz="1200" dirty="0">
                <a:solidFill>
                  <a:srgbClr val="FFFF00"/>
                </a:solidFill>
                <a:latin typeface="inherit"/>
              </a:rPr>
              <a:t>KeyGenParameterSpec.Builder</a:t>
            </a:r>
            <a:r>
              <a:rPr lang="vi-VN" sz="1200" b="0" i="0" dirty="0">
                <a:latin typeface="inherit"/>
              </a:rPr>
              <a:t>, chuyển true vào </a:t>
            </a:r>
            <a:r>
              <a:rPr lang="vi-VN" sz="1200" dirty="0" smtClean="0">
                <a:solidFill>
                  <a:srgbClr val="FFFF00"/>
                </a:solidFill>
                <a:latin typeface="inherit"/>
              </a:rPr>
              <a:t>setUserAuthenticationRequired() </a:t>
            </a:r>
            <a:r>
              <a:rPr lang="vi-VN" sz="1200" b="0" i="0" dirty="0">
                <a:latin typeface="inherit"/>
              </a:rPr>
              <a:t>và giá trị lớn hơn 0 vào </a:t>
            </a:r>
            <a:r>
              <a:rPr lang="vi-VN" sz="1200" dirty="0" smtClean="0">
                <a:solidFill>
                  <a:srgbClr val="FFFF00"/>
                </a:solidFill>
                <a:latin typeface="inherit"/>
              </a:rPr>
              <a:t>setUserAuthenticationValidsDurationSeconds().</a:t>
            </a:r>
            <a:endParaRPr lang="vi-VN" sz="1200" dirty="0">
              <a:solidFill>
                <a:srgbClr val="FFFF00"/>
              </a:solidFill>
              <a:latin typeface="inherit"/>
            </a:endParaRPr>
          </a:p>
          <a:p>
            <a:pPr marL="0" lvl="0" indent="0" algn="l">
              <a:buNone/>
            </a:pPr>
            <a:r>
              <a:rPr lang="en-US" sz="1200" b="0" i="0" dirty="0" smtClean="0">
                <a:latin typeface="inherit"/>
              </a:rPr>
              <a:t>2. </a:t>
            </a:r>
            <a:r>
              <a:rPr lang="vi-VN" sz="1200" b="0" i="0" dirty="0" smtClean="0">
                <a:latin typeface="inherit"/>
              </a:rPr>
              <a:t>Nhắc </a:t>
            </a:r>
            <a:r>
              <a:rPr lang="vi-VN" sz="1200" b="0" i="0" dirty="0">
                <a:latin typeface="inherit"/>
              </a:rPr>
              <a:t>người dùng nhập thông tin đăng nhập bằng cách sử dụng </a:t>
            </a:r>
            <a:r>
              <a:rPr lang="vi-VN" sz="1200" dirty="0" smtClean="0">
                <a:solidFill>
                  <a:srgbClr val="FFFF00"/>
                </a:solidFill>
                <a:latin typeface="inherit"/>
              </a:rPr>
              <a:t>createConfirmDeviceCredentialIntent(). </a:t>
            </a:r>
            <a:r>
              <a:rPr lang="vi-VN" sz="1200" b="0" i="0" dirty="0">
                <a:latin typeface="inherit"/>
              </a:rPr>
              <a:t>Tìm hiểu thêm về cách yêu cầu xác thực người dùng để sử dụng khóa.</a:t>
            </a:r>
          </a:p>
          <a:p>
            <a:pPr marL="0" lvl="0" indent="0" algn="l">
              <a:buNone/>
            </a:pPr>
            <a:r>
              <a:rPr lang="en-US" sz="1200" b="0" i="0" dirty="0" smtClean="0">
                <a:latin typeface="inherit"/>
              </a:rPr>
              <a:t>3.</a:t>
            </a:r>
            <a:r>
              <a:rPr lang="vi-VN" sz="1200" b="0" i="0" dirty="0" smtClean="0">
                <a:latin typeface="inherit"/>
              </a:rPr>
              <a:t>Ghi </a:t>
            </a:r>
            <a:r>
              <a:rPr lang="vi-VN" sz="1200" b="0" i="0" dirty="0">
                <a:latin typeface="inherit"/>
              </a:rPr>
              <a:t>đè </a:t>
            </a:r>
            <a:r>
              <a:rPr lang="vi-VN" sz="1200" dirty="0" smtClean="0">
                <a:solidFill>
                  <a:srgbClr val="FFFF00"/>
                </a:solidFill>
                <a:latin typeface="inherit"/>
              </a:rPr>
              <a:t>onActivityResult() </a:t>
            </a:r>
            <a:r>
              <a:rPr lang="vi-VN" sz="1200" b="0" i="0" dirty="0">
                <a:latin typeface="inherit"/>
              </a:rPr>
              <a:t>để nhận được </a:t>
            </a:r>
            <a:r>
              <a:rPr lang="en-US" sz="1200" b="0" i="0" dirty="0" smtClean="0">
                <a:latin typeface="inherit"/>
              </a:rPr>
              <a:t>callback xác thực</a:t>
            </a:r>
            <a:endParaRPr sz="1200" b="0" i="0" dirty="0">
              <a:latin typeface="inherit"/>
            </a:endParaRPr>
          </a:p>
        </p:txBody>
      </p:sp>
      <p:sp>
        <p:nvSpPr>
          <p:cNvPr id="226" name="Google Shape;226;p19"/>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52</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9" name="Google Shape;329;p30"/>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53</a:t>
            </a:fld>
            <a:endParaRPr/>
          </a:p>
        </p:txBody>
      </p:sp>
      <p:sp>
        <p:nvSpPr>
          <p:cNvPr id="10" name="Google Shape;201;p16"/>
          <p:cNvSpPr txBox="1">
            <a:spLocks/>
          </p:cNvSpPr>
          <p:nvPr/>
        </p:nvSpPr>
        <p:spPr>
          <a:xfrm>
            <a:off x="270713" y="222646"/>
            <a:ext cx="5972100" cy="6360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000" b="1" dirty="0" smtClean="0">
                <a:solidFill>
                  <a:schemeClr val="bg1"/>
                </a:solidFill>
                <a:latin typeface="Hint"/>
              </a:rPr>
              <a:t>Edit Shared Preferences</a:t>
            </a:r>
            <a:endParaRPr lang="en-US" sz="3000" b="1" dirty="0">
              <a:solidFill>
                <a:schemeClr val="bg1"/>
              </a:solidFill>
              <a:latin typeface="Hint"/>
            </a:endParaRPr>
          </a:p>
        </p:txBody>
      </p:sp>
      <p:sp>
        <p:nvSpPr>
          <p:cNvPr id="4" name="Rectangle 2"/>
          <p:cNvSpPr>
            <a:spLocks noChangeArrowheads="1"/>
          </p:cNvSpPr>
          <p:nvPr/>
        </p:nvSpPr>
        <p:spPr bwMode="auto">
          <a:xfrm>
            <a:off x="1877439" y="1891074"/>
            <a:ext cx="5107021" cy="1538883"/>
          </a:xfrm>
          <a:prstGeom prst="rect">
            <a:avLst/>
          </a:prstGeom>
          <a:solidFill>
            <a:schemeClr val="accent2"/>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9C27B0"/>
                </a:solidFill>
                <a:effectLst/>
                <a:latin typeface="Roboto Mono"/>
              </a:rPr>
              <a:t>EncryptedSharedPreferences</a:t>
            </a:r>
            <a:r>
              <a:rPr kumimoji="0" lang="en-US" altLang="en-US" sz="1000" b="0" i="0" u="none" strike="noStrike" cap="none" normalizeH="0" baseline="0" dirty="0" smtClean="0">
                <a:ln>
                  <a:noFill/>
                </a:ln>
                <a:solidFill>
                  <a:srgbClr val="37474F"/>
                </a:solidFill>
                <a:effectLst/>
                <a:latin typeface="Roboto Mono"/>
              </a:rPr>
              <a:t> sharedPreferences = </a:t>
            </a:r>
            <a:r>
              <a:rPr kumimoji="0" lang="en-US" altLang="en-US" sz="1000" b="0" i="0" u="none" strike="noStrike" cap="none" normalizeH="0" baseline="0" dirty="0" smtClean="0">
                <a:ln>
                  <a:noFill/>
                </a:ln>
                <a:solidFill>
                  <a:srgbClr val="9C27B0"/>
                </a:solidFill>
                <a:effectLst/>
                <a:latin typeface="Roboto Mono"/>
              </a:rPr>
              <a:t>EncryptedSharedPreferences</a:t>
            </a:r>
            <a:r>
              <a:rPr kumimoji="0" lang="en-US" altLang="en-US" sz="1000" b="0" i="0" u="none" strike="noStrike" cap="none" normalizeH="0" baseline="0" dirty="0" smtClean="0">
                <a:ln>
                  <a:noFill/>
                </a:ln>
                <a:solidFill>
                  <a:srgbClr val="37474F"/>
                </a:solidFill>
                <a:effectLst/>
                <a:latin typeface="Roboto Mono"/>
              </a:rPr>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.create(</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1" i="1" u="none" strike="noStrike" cap="none" normalizeH="0" baseline="0" dirty="0" smtClean="0">
                <a:ln>
                  <a:noFill/>
                </a:ln>
                <a:solidFill>
                  <a:srgbClr val="EC407A"/>
                </a:solidFill>
                <a:effectLst/>
                <a:latin typeface="Roboto Mono"/>
              </a:rPr>
              <a:t>fileName</a:t>
            </a:r>
            <a:r>
              <a:rPr kumimoji="0" lang="en-US" altLang="en-US" sz="1000" b="0" i="0" u="none" strike="noStrike" cap="none" normalizeH="0" baseline="0" dirty="0" smtClean="0">
                <a:ln>
                  <a:noFill/>
                </a:ln>
                <a:solidFill>
                  <a:srgbClr val="37474F"/>
                </a:solidFill>
                <a:effectLst/>
                <a:latin typeface="Roboto Mono"/>
              </a:rPr>
              <a:t>,</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masterKeyAlias,</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context,</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9C27B0"/>
                </a:solidFill>
                <a:effectLst/>
                <a:latin typeface="Roboto Mono"/>
              </a:rPr>
              <a:t>EncryptedSharedPreferences</a:t>
            </a:r>
            <a:r>
              <a:rPr kumimoji="0" lang="en-US" altLang="en-US" sz="1000" b="0" i="0" u="none" strike="noStrike" cap="none" normalizeH="0" baseline="0" dirty="0" smtClean="0">
                <a:ln>
                  <a:noFill/>
                </a:ln>
                <a:solidFill>
                  <a:srgbClr val="37474F"/>
                </a:solidFill>
                <a:effectLst/>
                <a:latin typeface="Roboto Mono"/>
              </a:rPr>
              <a:t>.</a:t>
            </a:r>
            <a:r>
              <a:rPr kumimoji="0" lang="en-US" altLang="en-US" sz="1000" b="0" i="0" u="none" strike="noStrike" cap="none" normalizeH="0" baseline="0" dirty="0" smtClean="0">
                <a:ln>
                  <a:noFill/>
                </a:ln>
                <a:solidFill>
                  <a:srgbClr val="9C27B0"/>
                </a:solidFill>
                <a:effectLst/>
                <a:latin typeface="Roboto Mono"/>
              </a:rPr>
              <a:t>PrefKeyEncryptionScheme</a:t>
            </a:r>
            <a:r>
              <a:rPr kumimoji="0" lang="en-US" altLang="en-US" sz="1000" b="0" i="0" u="none" strike="noStrike" cap="none" normalizeH="0" baseline="0" dirty="0" smtClean="0">
                <a:ln>
                  <a:noFill/>
                </a:ln>
                <a:solidFill>
                  <a:srgbClr val="37474F"/>
                </a:solidFill>
                <a:effectLst/>
                <a:latin typeface="Roboto Mono"/>
              </a:rPr>
              <a:t>.AES256_SIV,</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9C27B0"/>
                </a:solidFill>
                <a:effectLst/>
                <a:latin typeface="Roboto Mono"/>
              </a:rPr>
              <a:t>EncryptedSharedPreferences</a:t>
            </a:r>
            <a:r>
              <a:rPr kumimoji="0" lang="en-US" altLang="en-US" sz="1000" b="0" i="0" u="none" strike="noStrike" cap="none" normalizeH="0" baseline="0" dirty="0" smtClean="0">
                <a:ln>
                  <a:noFill/>
                </a:ln>
                <a:solidFill>
                  <a:srgbClr val="37474F"/>
                </a:solidFill>
                <a:effectLst/>
                <a:latin typeface="Roboto Mono"/>
              </a:rPr>
              <a:t>.</a:t>
            </a:r>
            <a:r>
              <a:rPr kumimoji="0" lang="en-US" altLang="en-US" sz="1000" b="0" i="0" u="none" strike="noStrike" cap="none" normalizeH="0" baseline="0" dirty="0" smtClean="0">
                <a:ln>
                  <a:noFill/>
                </a:ln>
                <a:solidFill>
                  <a:srgbClr val="9C27B0"/>
                </a:solidFill>
                <a:effectLst/>
                <a:latin typeface="Roboto Mono"/>
              </a:rPr>
              <a:t>PrefValueEncryptionScheme</a:t>
            </a:r>
            <a:r>
              <a:rPr kumimoji="0" lang="en-US" altLang="en-US" sz="1000" b="0" i="0" u="none" strike="noStrike" cap="none" normalizeH="0" baseline="0" dirty="0" smtClean="0">
                <a:ln>
                  <a:noFill/>
                </a:ln>
                <a:solidFill>
                  <a:srgbClr val="37474F"/>
                </a:solidFill>
                <a:effectLst/>
                <a:latin typeface="Roboto Mono"/>
              </a:rPr>
              <a:t>.AES256_GCM</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9C27B0"/>
                </a:solidFill>
                <a:effectLst/>
                <a:latin typeface="Roboto Mono"/>
              </a:rPr>
              <a:t>SharedPreferences</a:t>
            </a:r>
            <a:r>
              <a:rPr kumimoji="0" lang="en-US" altLang="en-US" sz="1000" b="0" i="0" u="none" strike="noStrike" cap="none" normalizeH="0" baseline="0" dirty="0" smtClean="0">
                <a:ln>
                  <a:noFill/>
                </a:ln>
                <a:solidFill>
                  <a:srgbClr val="37474F"/>
                </a:solidFill>
                <a:effectLst/>
                <a:latin typeface="Roboto Mono"/>
              </a:rPr>
              <a:t>.</a:t>
            </a:r>
            <a:r>
              <a:rPr kumimoji="0" lang="en-US" altLang="en-US" sz="1000" b="0" i="0" u="none" strike="noStrike" cap="none" normalizeH="0" baseline="0" dirty="0" smtClean="0">
                <a:ln>
                  <a:noFill/>
                </a:ln>
                <a:solidFill>
                  <a:srgbClr val="9C27B0"/>
                </a:solidFill>
                <a:effectLst/>
                <a:latin typeface="Roboto Mono"/>
              </a:rPr>
              <a:t>Editor</a:t>
            </a:r>
            <a:r>
              <a:rPr kumimoji="0" lang="en-US" altLang="en-US" sz="1000" b="0" i="0" u="none" strike="noStrike" cap="none" normalizeH="0" baseline="0" dirty="0" smtClean="0">
                <a:ln>
                  <a:noFill/>
                </a:ln>
                <a:solidFill>
                  <a:srgbClr val="37474F"/>
                </a:solidFill>
                <a:effectLst/>
                <a:latin typeface="Roboto Mono"/>
              </a:rPr>
              <a:t> sharedPrefsEditor = sharedPreferences.edit();</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920336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8"/>
          <p:cNvSpPr txBox="1">
            <a:spLocks noGrp="1"/>
          </p:cNvSpPr>
          <p:nvPr>
            <p:ph type="ctrTitle"/>
          </p:nvPr>
        </p:nvSpPr>
        <p:spPr>
          <a:xfrm>
            <a:off x="1303507" y="1785633"/>
            <a:ext cx="6040876"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4.</a:t>
            </a:r>
            <a:endParaRPr dirty="0"/>
          </a:p>
          <a:p>
            <a:pPr marL="0" lvl="0" indent="0" algn="ctr" rtl="0">
              <a:spcBef>
                <a:spcPts val="0"/>
              </a:spcBef>
              <a:spcAft>
                <a:spcPts val="0"/>
              </a:spcAft>
              <a:buNone/>
            </a:pPr>
            <a:r>
              <a:rPr lang="en" dirty="0" smtClean="0"/>
              <a:t>SECURITY WITH HTTPS AND SSL</a:t>
            </a:r>
            <a:endParaRPr dirty="0"/>
          </a:p>
        </p:txBody>
      </p:sp>
      <p:sp>
        <p:nvSpPr>
          <p:cNvPr id="220" name="Google Shape;220;p18"/>
          <p:cNvSpPr txBox="1">
            <a:spLocks noGrp="1"/>
          </p:cNvSpPr>
          <p:nvPr>
            <p:ph type="sldNum" idx="4294967295"/>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54</a:t>
            </a:fld>
            <a:endParaRPr/>
          </a:p>
        </p:txBody>
      </p:sp>
    </p:spTree>
    <p:extLst>
      <p:ext uri="{BB962C8B-B14F-4D97-AF65-F5344CB8AC3E}">
        <p14:creationId xmlns:p14="http://schemas.microsoft.com/office/powerpoint/2010/main" val="112987764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9" name="Google Shape;329;p30"/>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55</a:t>
            </a:fld>
            <a:endParaRPr/>
          </a:p>
        </p:txBody>
      </p:sp>
      <p:sp>
        <p:nvSpPr>
          <p:cNvPr id="2" name="Rectangle 1"/>
          <p:cNvSpPr/>
          <p:nvPr/>
        </p:nvSpPr>
        <p:spPr>
          <a:xfrm>
            <a:off x="1039197" y="1039805"/>
            <a:ext cx="6460829" cy="1569660"/>
          </a:xfrm>
          <a:prstGeom prst="rect">
            <a:avLst/>
          </a:prstGeom>
        </p:spPr>
        <p:txBody>
          <a:bodyPr wrap="square">
            <a:spAutoFit/>
          </a:bodyPr>
          <a:lstStyle/>
          <a:p>
            <a:r>
              <a:rPr lang="vi-VN" sz="1200" b="1" dirty="0">
                <a:solidFill>
                  <a:schemeClr val="bg1"/>
                </a:solidFill>
                <a:latin typeface="inherit"/>
              </a:rPr>
              <a:t>SSL</a:t>
            </a:r>
            <a:r>
              <a:rPr lang="vi-VN" sz="1200" dirty="0">
                <a:solidFill>
                  <a:schemeClr val="bg1"/>
                </a:solidFill>
                <a:latin typeface="inherit"/>
              </a:rPr>
              <a:t> là chữ viết tắt của </a:t>
            </a:r>
            <a:r>
              <a:rPr lang="vi-VN" sz="1200" b="1" dirty="0">
                <a:solidFill>
                  <a:schemeClr val="bg1"/>
                </a:solidFill>
                <a:latin typeface="inherit"/>
              </a:rPr>
              <a:t>Secure Sockets Layer (Lớp socket bảo mật)</a:t>
            </a:r>
            <a:r>
              <a:rPr lang="vi-VN" sz="1200" dirty="0">
                <a:solidFill>
                  <a:schemeClr val="bg1"/>
                </a:solidFill>
                <a:latin typeface="inherit"/>
              </a:rPr>
              <a:t>. Một loại bảo mật giúp mã hóa liên lạc giữa website và trình duyệt. Công nghệ này đang </a:t>
            </a:r>
            <a:r>
              <a:rPr lang="vi-VN" sz="1200" b="1" dirty="0">
                <a:solidFill>
                  <a:schemeClr val="bg1"/>
                </a:solidFill>
                <a:latin typeface="inherit"/>
              </a:rPr>
              <a:t>lỗi thời </a:t>
            </a:r>
            <a:r>
              <a:rPr lang="vi-VN" sz="1200" dirty="0">
                <a:solidFill>
                  <a:schemeClr val="bg1"/>
                </a:solidFill>
                <a:latin typeface="inherit"/>
              </a:rPr>
              <a:t>và được thay thế hoàn toàn bởi </a:t>
            </a:r>
            <a:r>
              <a:rPr lang="vi-VN" sz="1200" b="1" dirty="0">
                <a:solidFill>
                  <a:schemeClr val="bg1"/>
                </a:solidFill>
                <a:latin typeface="inherit"/>
              </a:rPr>
              <a:t>TLS.</a:t>
            </a:r>
            <a:endParaRPr lang="vi-VN" sz="1200" dirty="0">
              <a:solidFill>
                <a:schemeClr val="bg1"/>
              </a:solidFill>
              <a:latin typeface="inherit"/>
            </a:endParaRPr>
          </a:p>
          <a:p>
            <a:r>
              <a:rPr lang="vi-VN" sz="1200" b="1" dirty="0">
                <a:solidFill>
                  <a:schemeClr val="bg1"/>
                </a:solidFill>
                <a:latin typeface="inherit"/>
              </a:rPr>
              <a:t>TLS </a:t>
            </a:r>
            <a:r>
              <a:rPr lang="vi-VN" sz="1200" dirty="0">
                <a:solidFill>
                  <a:schemeClr val="bg1"/>
                </a:solidFill>
                <a:latin typeface="inherit"/>
              </a:rPr>
              <a:t>là chữ viết tắt của </a:t>
            </a:r>
            <a:r>
              <a:rPr lang="vi-VN" sz="1200" b="1" dirty="0">
                <a:solidFill>
                  <a:schemeClr val="bg1"/>
                </a:solidFill>
                <a:latin typeface="inherit"/>
              </a:rPr>
              <a:t>Transport Layer Security, </a:t>
            </a:r>
            <a:r>
              <a:rPr lang="vi-VN" sz="1200" dirty="0">
                <a:solidFill>
                  <a:schemeClr val="bg1"/>
                </a:solidFill>
                <a:latin typeface="inherit"/>
              </a:rPr>
              <a:t>nó cũng giúp bảo mật thông tin truyền giống như SSL. Nhưng vì SSL không còn được phát triển nữa, nên TLS mới là thuật ngữ đúng nên dùng.</a:t>
            </a:r>
          </a:p>
          <a:p>
            <a:r>
              <a:rPr lang="vi-VN" sz="1200" b="1" dirty="0">
                <a:solidFill>
                  <a:schemeClr val="bg1"/>
                </a:solidFill>
                <a:latin typeface="inherit"/>
              </a:rPr>
              <a:t>HTTPS </a:t>
            </a:r>
            <a:r>
              <a:rPr lang="vi-VN" sz="1200" dirty="0">
                <a:solidFill>
                  <a:schemeClr val="bg1"/>
                </a:solidFill>
                <a:latin typeface="inherit"/>
              </a:rPr>
              <a:t>là phần mở rộng </a:t>
            </a:r>
            <a:r>
              <a:rPr lang="vi-VN" sz="1200" b="1" dirty="0">
                <a:solidFill>
                  <a:schemeClr val="bg1"/>
                </a:solidFill>
                <a:latin typeface="inherit"/>
              </a:rPr>
              <a:t>bảo mật </a:t>
            </a:r>
            <a:r>
              <a:rPr lang="vi-VN" sz="1200" dirty="0">
                <a:solidFill>
                  <a:schemeClr val="bg1"/>
                </a:solidFill>
                <a:latin typeface="inherit"/>
              </a:rPr>
              <a:t>của HTTP. Website được cài đặt chứng chỉ SSL/TLS có thể dùng gaio thức HTTPS để thiết lập kênh kết nối an toàn tới server.</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7710" y="2957650"/>
            <a:ext cx="5126477" cy="1854975"/>
          </a:xfrm>
          <a:prstGeom prst="rect">
            <a:avLst/>
          </a:prstGeom>
        </p:spPr>
      </p:pic>
    </p:spTree>
    <p:extLst>
      <p:ext uri="{BB962C8B-B14F-4D97-AF65-F5344CB8AC3E}">
        <p14:creationId xmlns:p14="http://schemas.microsoft.com/office/powerpoint/2010/main" val="10600674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9" name="Google Shape;329;p30"/>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56</a:t>
            </a:fld>
            <a:endParaRPr/>
          </a:p>
        </p:txBody>
      </p:sp>
      <p:sp>
        <p:nvSpPr>
          <p:cNvPr id="10" name="Google Shape;201;p16"/>
          <p:cNvSpPr txBox="1">
            <a:spLocks/>
          </p:cNvSpPr>
          <p:nvPr/>
        </p:nvSpPr>
        <p:spPr>
          <a:xfrm>
            <a:off x="270713" y="222646"/>
            <a:ext cx="5972100" cy="6360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000" b="1" dirty="0" smtClean="0">
                <a:solidFill>
                  <a:schemeClr val="bg1"/>
                </a:solidFill>
                <a:latin typeface="Hint"/>
              </a:rPr>
              <a:t>Concepts</a:t>
            </a:r>
            <a:endParaRPr lang="en-US" sz="3000" b="1" dirty="0">
              <a:solidFill>
                <a:schemeClr val="bg1"/>
              </a:solidFill>
              <a:latin typeface="Hint"/>
            </a:endParaRPr>
          </a:p>
        </p:txBody>
      </p:sp>
      <p:sp>
        <p:nvSpPr>
          <p:cNvPr id="2" name="Rectangle 1"/>
          <p:cNvSpPr/>
          <p:nvPr/>
        </p:nvSpPr>
        <p:spPr>
          <a:xfrm>
            <a:off x="774705" y="858646"/>
            <a:ext cx="8075620" cy="4154984"/>
          </a:xfrm>
          <a:prstGeom prst="rect">
            <a:avLst/>
          </a:prstGeom>
        </p:spPr>
        <p:txBody>
          <a:bodyPr wrap="square">
            <a:spAutoFit/>
          </a:bodyPr>
          <a:lstStyle/>
          <a:p>
            <a:r>
              <a:rPr lang="en-US" sz="1200" dirty="0" smtClean="0">
                <a:solidFill>
                  <a:schemeClr val="bg1"/>
                </a:solidFill>
                <a:latin typeface="inherit"/>
              </a:rPr>
              <a:t>Khi sử dụng SSL</a:t>
            </a:r>
            <a:r>
              <a:rPr lang="vi-VN" sz="1200" dirty="0" smtClean="0">
                <a:solidFill>
                  <a:schemeClr val="bg1"/>
                </a:solidFill>
                <a:latin typeface="inherit"/>
              </a:rPr>
              <a:t>, </a:t>
            </a:r>
            <a:r>
              <a:rPr lang="vi-VN" sz="1200" dirty="0">
                <a:solidFill>
                  <a:schemeClr val="bg1"/>
                </a:solidFill>
                <a:latin typeface="inherit"/>
              </a:rPr>
              <a:t>máy chủ được cấu hình với chứng chỉ chứa khóa chung cũng như khóa riêng phù </a:t>
            </a:r>
            <a:r>
              <a:rPr lang="vi-VN" sz="1200" dirty="0" smtClean="0">
                <a:solidFill>
                  <a:schemeClr val="bg1"/>
                </a:solidFill>
                <a:latin typeface="inherit"/>
              </a:rPr>
              <a:t>hợp.</a:t>
            </a:r>
            <a:r>
              <a:rPr lang="en-US" sz="1200" dirty="0" smtClean="0">
                <a:solidFill>
                  <a:schemeClr val="bg1"/>
                </a:solidFill>
                <a:latin typeface="inherit"/>
              </a:rPr>
              <a:t> M</a:t>
            </a:r>
            <a:r>
              <a:rPr lang="vi-VN" sz="1200" dirty="0" smtClean="0">
                <a:solidFill>
                  <a:schemeClr val="bg1"/>
                </a:solidFill>
                <a:latin typeface="inherit"/>
              </a:rPr>
              <a:t>áy </a:t>
            </a:r>
            <a:r>
              <a:rPr lang="vi-VN" sz="1200" dirty="0">
                <a:solidFill>
                  <a:schemeClr val="bg1"/>
                </a:solidFill>
                <a:latin typeface="inherit"/>
              </a:rPr>
              <a:t>chủ chứng minh rằng nó có khóa riêng bằng cách </a:t>
            </a:r>
            <a:r>
              <a:rPr lang="en-US" sz="1200" dirty="0" smtClean="0">
                <a:solidFill>
                  <a:schemeClr val="bg1"/>
                </a:solidFill>
                <a:latin typeface="inherit"/>
              </a:rPr>
              <a:t>đăng </a:t>
            </a:r>
            <a:r>
              <a:rPr lang="vi-VN" sz="1200" dirty="0" smtClean="0">
                <a:solidFill>
                  <a:schemeClr val="bg1"/>
                </a:solidFill>
                <a:latin typeface="inherit"/>
              </a:rPr>
              <a:t>ký </a:t>
            </a:r>
            <a:r>
              <a:rPr lang="vi-VN" sz="1200" dirty="0">
                <a:solidFill>
                  <a:schemeClr val="bg1"/>
                </a:solidFill>
                <a:latin typeface="inherit"/>
              </a:rPr>
              <a:t>chứng chỉ của nó với mật mã khóa công khai.</a:t>
            </a:r>
          </a:p>
          <a:p>
            <a:endParaRPr lang="vi-VN" sz="1200" dirty="0">
              <a:solidFill>
                <a:schemeClr val="bg1"/>
              </a:solidFill>
              <a:latin typeface="inherit"/>
            </a:endParaRPr>
          </a:p>
          <a:p>
            <a:r>
              <a:rPr lang="en-US" sz="1200" dirty="0" smtClean="0">
                <a:solidFill>
                  <a:schemeClr val="bg1"/>
                </a:solidFill>
                <a:latin typeface="inherit"/>
              </a:rPr>
              <a:t>K</a:t>
            </a:r>
            <a:r>
              <a:rPr lang="vi-VN" sz="1200" dirty="0" smtClean="0">
                <a:solidFill>
                  <a:schemeClr val="bg1"/>
                </a:solidFill>
                <a:latin typeface="inherit"/>
              </a:rPr>
              <a:t>hách </a:t>
            </a:r>
            <a:r>
              <a:rPr lang="vi-VN" sz="1200" dirty="0">
                <a:solidFill>
                  <a:schemeClr val="bg1"/>
                </a:solidFill>
                <a:latin typeface="inherit"/>
              </a:rPr>
              <a:t>hàng có một bộ hoặc một số chứng chỉ mà nó tin tưởng. Nếu chứng chỉ không có trong tập hợp, máy chủ sẽ không được tin cậy</a:t>
            </a:r>
            <a:r>
              <a:rPr lang="vi-VN" sz="1200" dirty="0" smtClean="0">
                <a:solidFill>
                  <a:schemeClr val="bg1"/>
                </a:solidFill>
                <a:latin typeface="inherit"/>
              </a:rPr>
              <a:t>.</a:t>
            </a:r>
            <a:endParaRPr lang="en-US" sz="1200" dirty="0" smtClean="0">
              <a:solidFill>
                <a:schemeClr val="bg1"/>
              </a:solidFill>
              <a:latin typeface="inherit"/>
            </a:endParaRPr>
          </a:p>
          <a:p>
            <a:endParaRPr lang="en-US" sz="1200" dirty="0">
              <a:solidFill>
                <a:schemeClr val="bg1"/>
              </a:solidFill>
              <a:latin typeface="inherit"/>
            </a:endParaRPr>
          </a:p>
          <a:p>
            <a:r>
              <a:rPr lang="en-US" sz="1200" dirty="0" smtClean="0">
                <a:solidFill>
                  <a:schemeClr val="bg1"/>
                </a:solidFill>
                <a:latin typeface="inherit"/>
              </a:rPr>
              <a:t>Nhược điểm:</a:t>
            </a:r>
            <a:endParaRPr lang="vi-VN" sz="1200" dirty="0">
              <a:solidFill>
                <a:schemeClr val="bg1"/>
              </a:solidFill>
              <a:latin typeface="inherit"/>
            </a:endParaRPr>
          </a:p>
          <a:p>
            <a:endParaRPr lang="en-US" sz="1200" dirty="0" smtClean="0">
              <a:solidFill>
                <a:schemeClr val="bg1"/>
              </a:solidFill>
              <a:latin typeface="inherit"/>
            </a:endParaRPr>
          </a:p>
          <a:p>
            <a:r>
              <a:rPr lang="vi-VN" sz="1200" dirty="0" smtClean="0">
                <a:solidFill>
                  <a:schemeClr val="bg1"/>
                </a:solidFill>
                <a:latin typeface="inherit"/>
              </a:rPr>
              <a:t>Máy </a:t>
            </a:r>
            <a:r>
              <a:rPr lang="vi-VN" sz="1200" dirty="0">
                <a:solidFill>
                  <a:schemeClr val="bg1"/>
                </a:solidFill>
                <a:latin typeface="inherit"/>
              </a:rPr>
              <a:t>chủ sẽ có thể nâng cấp lên các phím mạnh hơn theo thời gian ("xoay khóa"), thay thế khóa chung trong chứng chỉ bằng một khóa mới. Thật không may, bây giờ ứng dụng khách phải được cập nhật do thực chất thay đổi cấu hình máy chủ. Điều này đặc biệt có vấn đề nếu máy chủ không thuộc quyền kiểm soát của nhà phát triển ứng dụng, ví dụ nếu đó là dịch vụ web của bên thứ ba. Cách tiếp cận này cũng có vấn đề nếu ứng dụng phải nói chuyện với các máy chủ tùy ý như trình duyệt web hoặc ứng dụng email</a:t>
            </a:r>
            <a:r>
              <a:rPr lang="vi-VN" sz="1200" dirty="0" smtClean="0">
                <a:solidFill>
                  <a:schemeClr val="bg1"/>
                </a:solidFill>
                <a:latin typeface="inherit"/>
              </a:rPr>
              <a:t>.</a:t>
            </a:r>
            <a:endParaRPr lang="en-US" sz="1200" dirty="0" smtClean="0">
              <a:solidFill>
                <a:schemeClr val="bg1"/>
              </a:solidFill>
              <a:latin typeface="inherit"/>
            </a:endParaRPr>
          </a:p>
          <a:p>
            <a:endParaRPr lang="en-US" sz="1200" dirty="0">
              <a:solidFill>
                <a:schemeClr val="bg1"/>
              </a:solidFill>
              <a:latin typeface="inherit"/>
            </a:endParaRPr>
          </a:p>
          <a:p>
            <a:r>
              <a:rPr lang="en-US" sz="1200" dirty="0" smtClean="0">
                <a:solidFill>
                  <a:schemeClr val="bg1"/>
                </a:solidFill>
                <a:latin typeface="inherit"/>
              </a:rPr>
              <a:t>Giải pháp:</a:t>
            </a:r>
            <a:endParaRPr lang="vi-VN" sz="1200" dirty="0">
              <a:solidFill>
                <a:schemeClr val="bg1"/>
              </a:solidFill>
              <a:latin typeface="inherit"/>
            </a:endParaRPr>
          </a:p>
          <a:p>
            <a:endParaRPr lang="vi-VN" sz="1200" dirty="0">
              <a:solidFill>
                <a:schemeClr val="bg1"/>
              </a:solidFill>
              <a:latin typeface="inherit"/>
            </a:endParaRPr>
          </a:p>
          <a:p>
            <a:r>
              <a:rPr lang="vi-VN" sz="1200" dirty="0">
                <a:solidFill>
                  <a:schemeClr val="bg1"/>
                </a:solidFill>
                <a:latin typeface="inherit"/>
              </a:rPr>
              <a:t>Để giải quyết những nhược điểm này, các máy chủ thường được cấu hình với các chứng chỉ từ các tổ chức phát hành nổi tiếng được gọi là Tổ chức phát hành Chứng chỉ (CA). Nền tảng máy chủ thường chứa một danh sách các CA nổi tiếng mà nó tin tưởng. Kể từ Android 4.2 (Jelly Bean), Android hiện chứa hơn 100 CA được cập nhật trong mỗi bản phát hành. Tương tự như máy chủ, CA có chứng chỉ và khóa riêng. Khi cấp chứng chỉ cho máy chủ, CA ký chứng chỉ máy chủ bằng khóa riêng của nó. Sau đó, khách hàng có thể xác minh rằng máy chủ có chứng chỉ do CA cấp cho nền tảng</a:t>
            </a:r>
            <a:r>
              <a:rPr lang="vi-VN" sz="1200" dirty="0" smtClean="0">
                <a:solidFill>
                  <a:schemeClr val="bg1"/>
                </a:solidFill>
                <a:latin typeface="inherit"/>
              </a:rPr>
              <a:t>. yêu </a:t>
            </a:r>
            <a:r>
              <a:rPr lang="vi-VN" sz="1200" dirty="0">
                <a:solidFill>
                  <a:schemeClr val="bg1"/>
                </a:solidFill>
                <a:latin typeface="inherit"/>
              </a:rPr>
              <a:t>cầu đối tượng chứa thông tin tên máy chủ và nhà phát hành xác định CA.</a:t>
            </a:r>
            <a:endParaRPr lang="en-US" sz="1200" dirty="0">
              <a:solidFill>
                <a:schemeClr val="bg1"/>
              </a:solidFill>
              <a:latin typeface="inherit"/>
            </a:endParaRPr>
          </a:p>
        </p:txBody>
      </p:sp>
    </p:spTree>
    <p:extLst>
      <p:ext uri="{BB962C8B-B14F-4D97-AF65-F5344CB8AC3E}">
        <p14:creationId xmlns:p14="http://schemas.microsoft.com/office/powerpoint/2010/main" val="1320520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9" name="Google Shape;329;p30"/>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57</a:t>
            </a:fld>
            <a:endParaRPr/>
          </a:p>
        </p:txBody>
      </p:sp>
      <p:sp>
        <p:nvSpPr>
          <p:cNvPr id="10" name="Google Shape;201;p16"/>
          <p:cNvSpPr txBox="1">
            <a:spLocks/>
          </p:cNvSpPr>
          <p:nvPr/>
        </p:nvSpPr>
        <p:spPr>
          <a:xfrm>
            <a:off x="270713" y="222646"/>
            <a:ext cx="5972100" cy="6360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000" b="1" dirty="0" smtClean="0">
                <a:solidFill>
                  <a:schemeClr val="bg1"/>
                </a:solidFill>
                <a:latin typeface="Hint"/>
              </a:rPr>
              <a:t>Concepts</a:t>
            </a:r>
            <a:endParaRPr lang="en-US" sz="3000" b="1" dirty="0">
              <a:solidFill>
                <a:schemeClr val="bg1"/>
              </a:solidFill>
              <a:latin typeface="Hint"/>
            </a:endParaRPr>
          </a:p>
        </p:txBody>
      </p:sp>
      <p:sp>
        <p:nvSpPr>
          <p:cNvPr id="2" name="Rectangle 1"/>
          <p:cNvSpPr/>
          <p:nvPr/>
        </p:nvSpPr>
        <p:spPr>
          <a:xfrm>
            <a:off x="1146201" y="1020350"/>
            <a:ext cx="5740981" cy="830997"/>
          </a:xfrm>
          <a:prstGeom prst="rect">
            <a:avLst/>
          </a:prstGeom>
        </p:spPr>
        <p:txBody>
          <a:bodyPr wrap="square">
            <a:spAutoFit/>
          </a:bodyPr>
          <a:lstStyle/>
          <a:p>
            <a:r>
              <a:rPr lang="vi-VN" sz="1200" dirty="0" smtClean="0">
                <a:solidFill>
                  <a:schemeClr val="bg1"/>
                </a:solidFill>
                <a:latin typeface="inherit"/>
              </a:rPr>
              <a:t>Trong </a:t>
            </a:r>
            <a:r>
              <a:rPr lang="vi-VN" sz="1200" dirty="0">
                <a:solidFill>
                  <a:schemeClr val="bg1"/>
                </a:solidFill>
                <a:latin typeface="inherit"/>
              </a:rPr>
              <a:t>đoạn trích dưới đây từ một dòng lệnh, lệnh s_client của công cụ openssl xem xét thông tin chứng chỉ máy chủ của Wikipedia. Nó chỉ định cổng 443 vì đó là mặc định cho HTTPS. Lệnh sẽ gửi đầu ra của openssl s_client tới openssl x509, định dạng thông tin về chứng chỉ theo tiêu chuẩn X.509</a:t>
            </a:r>
            <a:r>
              <a:rPr lang="vi-VN" sz="1200" dirty="0" smtClean="0">
                <a:solidFill>
                  <a:schemeClr val="bg1"/>
                </a:solidFill>
                <a:latin typeface="inherit"/>
              </a:rPr>
              <a:t>.</a:t>
            </a:r>
            <a:endParaRPr lang="en-US" sz="1200" dirty="0">
              <a:solidFill>
                <a:schemeClr val="bg1"/>
              </a:solidFill>
              <a:latin typeface="inherit"/>
            </a:endParaRPr>
          </a:p>
        </p:txBody>
      </p:sp>
      <p:sp>
        <p:nvSpPr>
          <p:cNvPr id="3" name="Rectangle 1"/>
          <p:cNvSpPr>
            <a:spLocks noChangeArrowheads="1"/>
          </p:cNvSpPr>
          <p:nvPr/>
        </p:nvSpPr>
        <p:spPr bwMode="auto">
          <a:xfrm>
            <a:off x="1245140" y="2013051"/>
            <a:ext cx="4863830" cy="923330"/>
          </a:xfrm>
          <a:prstGeom prst="rect">
            <a:avLst/>
          </a:prstGeom>
          <a:solidFill>
            <a:schemeClr val="accent2"/>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7474F"/>
                </a:solidFill>
                <a:effectLst/>
                <a:latin typeface="Roboto Mono"/>
              </a:rPr>
              <a:t>$ openssl s_client -connect wikipedia.org:443 | openssl x509 -noout -subject -issuer </a:t>
            </a:r>
            <a:r>
              <a:rPr kumimoji="0" lang="en-US" altLang="en-US" sz="1000" b="1" i="0" u="none" strike="noStrike" cap="none" normalizeH="0" baseline="0" dirty="0" smtClean="0">
                <a:ln>
                  <a:noFill/>
                </a:ln>
                <a:solidFill>
                  <a:srgbClr val="37474F"/>
                </a:solidFill>
                <a:effectLst/>
                <a:latin typeface="Roboto Mono"/>
              </a:rPr>
              <a:t>subject=</a:t>
            </a:r>
            <a:r>
              <a:rPr kumimoji="0" lang="en-US" altLang="en-US" sz="1000" b="0" i="0" u="none" strike="noStrike" cap="none" normalizeH="0" baseline="0" dirty="0" smtClean="0">
                <a:ln>
                  <a:noFill/>
                </a:ln>
                <a:solidFill>
                  <a:srgbClr val="37474F"/>
                </a:solidFill>
                <a:effectLst/>
                <a:latin typeface="Roboto Mono"/>
              </a:rPr>
              <a:t> /serialNumber=sOrr2rKpMVP70Z6E9BT5reY008SJEdYv/C=US/O=*.wikipedia.org/OU=GT03314600/OU=See www.rapidssl.com/resources/cps (c)11/OU=Domain Control Validated - RapidSSL(R)/</a:t>
            </a:r>
            <a:r>
              <a:rPr kumimoji="0" lang="en-US" altLang="en-US" sz="1000" b="1" i="0" u="none" strike="noStrike" cap="none" normalizeH="0" baseline="0" dirty="0" smtClean="0">
                <a:ln>
                  <a:noFill/>
                </a:ln>
                <a:solidFill>
                  <a:srgbClr val="37474F"/>
                </a:solidFill>
                <a:effectLst/>
                <a:latin typeface="Roboto Mono"/>
              </a:rPr>
              <a:t>CN=*.wikipedia.org</a:t>
            </a:r>
            <a:r>
              <a:rPr kumimoji="0" lang="en-US" altLang="en-US" sz="1000" b="0" i="0" u="none" strike="noStrike" cap="none" normalizeH="0" baseline="0" dirty="0" smtClean="0">
                <a:ln>
                  <a:noFill/>
                </a:ln>
                <a:solidFill>
                  <a:srgbClr val="37474F"/>
                </a:solidFill>
                <a:effectLst/>
                <a:latin typeface="Roboto Mono"/>
              </a:rPr>
              <a:t> </a:t>
            </a:r>
            <a:r>
              <a:rPr kumimoji="0" lang="en-US" altLang="en-US" sz="1000" b="1" i="0" u="none" strike="noStrike" cap="none" normalizeH="0" baseline="0" dirty="0" smtClean="0">
                <a:ln>
                  <a:noFill/>
                </a:ln>
                <a:solidFill>
                  <a:srgbClr val="37474F"/>
                </a:solidFill>
                <a:effectLst/>
                <a:latin typeface="Roboto Mono"/>
              </a:rPr>
              <a:t>issuer=</a:t>
            </a:r>
            <a:r>
              <a:rPr kumimoji="0" lang="en-US" altLang="en-US" sz="1000" b="0" i="0" u="none" strike="noStrike" cap="none" normalizeH="0" baseline="0" dirty="0" smtClean="0">
                <a:ln>
                  <a:noFill/>
                </a:ln>
                <a:solidFill>
                  <a:srgbClr val="37474F"/>
                </a:solidFill>
                <a:effectLst/>
                <a:latin typeface="Roboto Mono"/>
              </a:rPr>
              <a:t> /C=US/O=GeoTrust, Inc./CN=</a:t>
            </a:r>
            <a:r>
              <a:rPr kumimoji="0" lang="en-US" altLang="en-US" sz="1000" b="1" i="0" u="none" strike="noStrike" cap="none" normalizeH="0" baseline="0" dirty="0" smtClean="0">
                <a:ln>
                  <a:noFill/>
                </a:ln>
                <a:solidFill>
                  <a:srgbClr val="37474F"/>
                </a:solidFill>
                <a:effectLst/>
                <a:latin typeface="Roboto Mono"/>
              </a:rPr>
              <a:t>RapidSSL CA</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1245140" y="3234268"/>
            <a:ext cx="4572000" cy="461665"/>
          </a:xfrm>
          <a:prstGeom prst="rect">
            <a:avLst/>
          </a:prstGeom>
        </p:spPr>
        <p:txBody>
          <a:bodyPr>
            <a:spAutoFit/>
          </a:bodyPr>
          <a:lstStyle/>
          <a:p>
            <a:r>
              <a:rPr lang="en-US" sz="1200" dirty="0">
                <a:solidFill>
                  <a:schemeClr val="bg1"/>
                </a:solidFill>
                <a:latin typeface="inherit"/>
              </a:rPr>
              <a:t>Bạn có thể thấy rằng chứng chỉ được cấp cho các máy chủ khớp với * .wikipedia.org bởi RapidSSL CA.</a:t>
            </a:r>
          </a:p>
        </p:txBody>
      </p:sp>
    </p:spTree>
    <p:extLst>
      <p:ext uri="{BB962C8B-B14F-4D97-AF65-F5344CB8AC3E}">
        <p14:creationId xmlns:p14="http://schemas.microsoft.com/office/powerpoint/2010/main" val="7573190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9" name="Google Shape;329;p30"/>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58</a:t>
            </a:fld>
            <a:endParaRPr/>
          </a:p>
        </p:txBody>
      </p:sp>
      <p:sp>
        <p:nvSpPr>
          <p:cNvPr id="10" name="Google Shape;201;p16"/>
          <p:cNvSpPr txBox="1">
            <a:spLocks/>
          </p:cNvSpPr>
          <p:nvPr/>
        </p:nvSpPr>
        <p:spPr>
          <a:xfrm>
            <a:off x="270713" y="222646"/>
            <a:ext cx="5972100" cy="6360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000" b="1" dirty="0" smtClean="0">
                <a:solidFill>
                  <a:schemeClr val="bg1"/>
                </a:solidFill>
                <a:latin typeface="Hint"/>
              </a:rPr>
              <a:t>An HTTPS Example</a:t>
            </a:r>
            <a:endParaRPr lang="en-US" sz="3000" b="1" dirty="0">
              <a:solidFill>
                <a:schemeClr val="bg1"/>
              </a:solidFill>
              <a:latin typeface="Hint"/>
            </a:endParaRPr>
          </a:p>
        </p:txBody>
      </p:sp>
      <p:sp>
        <p:nvSpPr>
          <p:cNvPr id="2" name="Rectangle 1"/>
          <p:cNvSpPr/>
          <p:nvPr/>
        </p:nvSpPr>
        <p:spPr>
          <a:xfrm>
            <a:off x="990558" y="1161321"/>
            <a:ext cx="6042539" cy="2492990"/>
          </a:xfrm>
          <a:prstGeom prst="rect">
            <a:avLst/>
          </a:prstGeom>
        </p:spPr>
        <p:txBody>
          <a:bodyPr wrap="square">
            <a:spAutoFit/>
          </a:bodyPr>
          <a:lstStyle/>
          <a:p>
            <a:r>
              <a:rPr lang="vi-VN" sz="1200" dirty="0">
                <a:solidFill>
                  <a:schemeClr val="bg1"/>
                </a:solidFill>
                <a:latin typeface="inherit"/>
              </a:rPr>
              <a:t>Giả sử bạn có một máy chủ web có chứng chỉ được cấp bởi một CA nổi tiếng, bạn có thể thực hiện một yêu cầu an toàn với mã đơn giản như sau:</a:t>
            </a:r>
          </a:p>
          <a:p>
            <a:endParaRPr lang="en-US" sz="1200" dirty="0" smtClean="0">
              <a:solidFill>
                <a:schemeClr val="bg1"/>
              </a:solidFill>
              <a:latin typeface="inherit"/>
            </a:endParaRPr>
          </a:p>
          <a:p>
            <a:endParaRPr lang="en-US" sz="1200" dirty="0">
              <a:solidFill>
                <a:schemeClr val="bg1"/>
              </a:solidFill>
              <a:latin typeface="inherit"/>
            </a:endParaRPr>
          </a:p>
          <a:p>
            <a:endParaRPr lang="en-US" sz="1200" dirty="0" smtClean="0">
              <a:solidFill>
                <a:schemeClr val="bg1"/>
              </a:solidFill>
              <a:latin typeface="inherit"/>
            </a:endParaRPr>
          </a:p>
          <a:p>
            <a:endParaRPr lang="vi-VN" sz="1200" dirty="0">
              <a:solidFill>
                <a:schemeClr val="bg1"/>
              </a:solidFill>
              <a:latin typeface="inherit"/>
            </a:endParaRPr>
          </a:p>
          <a:p>
            <a:endParaRPr lang="vi-VN" sz="1200" dirty="0">
              <a:solidFill>
                <a:schemeClr val="bg1"/>
              </a:solidFill>
              <a:latin typeface="inherit"/>
            </a:endParaRPr>
          </a:p>
          <a:p>
            <a:endParaRPr lang="vi-VN" sz="1200" dirty="0">
              <a:solidFill>
                <a:schemeClr val="bg1"/>
              </a:solidFill>
              <a:latin typeface="inherit"/>
            </a:endParaRPr>
          </a:p>
          <a:p>
            <a:r>
              <a:rPr lang="vi-VN" sz="1200" dirty="0" smtClean="0">
                <a:solidFill>
                  <a:schemeClr val="bg1"/>
                </a:solidFill>
                <a:latin typeface="inherit"/>
              </a:rPr>
              <a:t>Nếu </a:t>
            </a:r>
            <a:r>
              <a:rPr lang="vi-VN" sz="1200" dirty="0">
                <a:solidFill>
                  <a:schemeClr val="bg1"/>
                </a:solidFill>
                <a:latin typeface="inherit"/>
              </a:rPr>
              <a:t>bạn muốn điều chỉnh </a:t>
            </a:r>
            <a:r>
              <a:rPr lang="en-US" sz="1200" dirty="0" smtClean="0">
                <a:solidFill>
                  <a:schemeClr val="bg1"/>
                </a:solidFill>
                <a:latin typeface="inherit"/>
              </a:rPr>
              <a:t>request </a:t>
            </a:r>
            <a:r>
              <a:rPr lang="vi-VN" sz="1200" dirty="0" smtClean="0">
                <a:solidFill>
                  <a:schemeClr val="bg1"/>
                </a:solidFill>
                <a:latin typeface="inherit"/>
              </a:rPr>
              <a:t>HTTP</a:t>
            </a:r>
            <a:r>
              <a:rPr lang="vi-VN" sz="1200" dirty="0">
                <a:solidFill>
                  <a:schemeClr val="bg1"/>
                </a:solidFill>
                <a:latin typeface="inherit"/>
              </a:rPr>
              <a:t>, bạn có thể truyền tới một kết nối httpURLC. Tài liệu Android cho HTTPURLConnection có thêm ví dụ về cách xử lý các tiêu đề yêu cầu và phản hồi, đăng nội dung, quản lý cookie, sử dụng proxy, phản hồi bộ đệm, v.v. Nhưng về mặt chi tiết để xác minh chứng chỉ và tên máy chủ, </a:t>
            </a:r>
            <a:r>
              <a:rPr lang="en-US" sz="1200" dirty="0" smtClean="0">
                <a:solidFill>
                  <a:schemeClr val="bg1"/>
                </a:solidFill>
                <a:latin typeface="inherit"/>
              </a:rPr>
              <a:t>framework</a:t>
            </a:r>
            <a:r>
              <a:rPr lang="vi-VN" sz="1200" dirty="0" smtClean="0">
                <a:solidFill>
                  <a:schemeClr val="bg1"/>
                </a:solidFill>
                <a:latin typeface="inherit"/>
              </a:rPr>
              <a:t> </a:t>
            </a:r>
            <a:r>
              <a:rPr lang="vi-VN" sz="1200" dirty="0">
                <a:solidFill>
                  <a:schemeClr val="bg1"/>
                </a:solidFill>
                <a:latin typeface="inherit"/>
              </a:rPr>
              <a:t>Android sẽ </a:t>
            </a:r>
            <a:r>
              <a:rPr lang="en-US" sz="1200" dirty="0" smtClean="0">
                <a:solidFill>
                  <a:schemeClr val="bg1"/>
                </a:solidFill>
                <a:latin typeface="inherit"/>
              </a:rPr>
              <a:t>cung cấp </a:t>
            </a:r>
            <a:r>
              <a:rPr lang="vi-VN" sz="1200" dirty="0" smtClean="0">
                <a:solidFill>
                  <a:schemeClr val="bg1"/>
                </a:solidFill>
                <a:latin typeface="inherit"/>
              </a:rPr>
              <a:t>cho </a:t>
            </a:r>
            <a:r>
              <a:rPr lang="vi-VN" sz="1200" dirty="0">
                <a:solidFill>
                  <a:schemeClr val="bg1"/>
                </a:solidFill>
                <a:latin typeface="inherit"/>
              </a:rPr>
              <a:t>bạn thông qua các API này. </a:t>
            </a:r>
            <a:endParaRPr lang="en-US" sz="1200" dirty="0">
              <a:solidFill>
                <a:schemeClr val="bg1"/>
              </a:solidFill>
              <a:latin typeface="inherit"/>
            </a:endParaRPr>
          </a:p>
        </p:txBody>
      </p:sp>
      <p:sp>
        <p:nvSpPr>
          <p:cNvPr id="3" name="Rectangle 1"/>
          <p:cNvSpPr>
            <a:spLocks noChangeArrowheads="1"/>
          </p:cNvSpPr>
          <p:nvPr/>
        </p:nvSpPr>
        <p:spPr bwMode="auto">
          <a:xfrm>
            <a:off x="1155928" y="1699930"/>
            <a:ext cx="3608962" cy="707886"/>
          </a:xfrm>
          <a:prstGeom prst="rect">
            <a:avLst/>
          </a:prstGeom>
          <a:solidFill>
            <a:schemeClr val="accent2"/>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Roboto Mono"/>
              </a:rPr>
              <a:t>URL url = new URL("https://wikipedia.org");</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URLConnection urlConnection = url.openConnection();</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InputStream in = urlConnection.getInputStream();</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copyInputStreamToOutputStream(in, System.out);</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728432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9" name="Google Shape;329;p30"/>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59</a:t>
            </a:fld>
            <a:endParaRPr/>
          </a:p>
        </p:txBody>
      </p:sp>
      <p:sp>
        <p:nvSpPr>
          <p:cNvPr id="10" name="Google Shape;201;p16"/>
          <p:cNvSpPr txBox="1">
            <a:spLocks/>
          </p:cNvSpPr>
          <p:nvPr/>
        </p:nvSpPr>
        <p:spPr>
          <a:xfrm>
            <a:off x="202619" y="105914"/>
            <a:ext cx="8941381" cy="6360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000" b="1" dirty="0" smtClean="0">
                <a:solidFill>
                  <a:schemeClr val="bg1"/>
                </a:solidFill>
                <a:latin typeface="Hint"/>
              </a:rPr>
              <a:t>Common </a:t>
            </a:r>
            <a:r>
              <a:rPr lang="en-US" sz="3000" b="1" dirty="0">
                <a:solidFill>
                  <a:schemeClr val="bg1"/>
                </a:solidFill>
                <a:latin typeface="Hint"/>
              </a:rPr>
              <a:t>problems verifying server certificates</a:t>
            </a:r>
            <a:endParaRPr lang="en-US" sz="3000" b="1" dirty="0">
              <a:solidFill>
                <a:schemeClr val="bg1"/>
              </a:solidFill>
              <a:latin typeface="Hint"/>
            </a:endParaRPr>
          </a:p>
        </p:txBody>
      </p:sp>
      <p:sp>
        <p:nvSpPr>
          <p:cNvPr id="2" name="Rectangle 1"/>
          <p:cNvSpPr/>
          <p:nvPr/>
        </p:nvSpPr>
        <p:spPr>
          <a:xfrm>
            <a:off x="202619" y="873178"/>
            <a:ext cx="4826582" cy="276999"/>
          </a:xfrm>
          <a:prstGeom prst="rect">
            <a:avLst/>
          </a:prstGeom>
        </p:spPr>
        <p:txBody>
          <a:bodyPr wrap="square">
            <a:spAutoFit/>
          </a:bodyPr>
          <a:lstStyle/>
          <a:p>
            <a:r>
              <a:rPr lang="en-US" sz="1200" dirty="0" smtClean="0">
                <a:solidFill>
                  <a:schemeClr val="bg1"/>
                </a:solidFill>
                <a:latin typeface="inherit"/>
              </a:rPr>
              <a:t>Thay vì nhận nội dung từ getInputStream(), nó sẽ ném ra exception:</a:t>
            </a:r>
            <a:endParaRPr lang="en-US" sz="1200" dirty="0">
              <a:solidFill>
                <a:schemeClr val="bg1"/>
              </a:solidFill>
              <a:latin typeface="inherit"/>
            </a:endParaRPr>
          </a:p>
        </p:txBody>
      </p:sp>
      <p:sp>
        <p:nvSpPr>
          <p:cNvPr id="6" name="Rectangle 3"/>
          <p:cNvSpPr>
            <a:spLocks noChangeArrowheads="1"/>
          </p:cNvSpPr>
          <p:nvPr/>
        </p:nvSpPr>
        <p:spPr bwMode="auto">
          <a:xfrm>
            <a:off x="943476" y="1281441"/>
            <a:ext cx="6641960" cy="1692771"/>
          </a:xfrm>
          <a:prstGeom prst="rect">
            <a:avLst/>
          </a:prstGeom>
          <a:solidFill>
            <a:schemeClr val="accent2"/>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7474F"/>
                </a:solidFill>
                <a:effectLst/>
                <a:latin typeface="Roboto Mono"/>
              </a:rPr>
              <a:t>javax.net.ssl.SSLHandshakeException: java.security.cert.CertPathValidatorException: Trust anchor for certification path not found. at org.apache.harmony.xnet.provider.jsse.OpenSSLSocketImpl.startHandshake(OpenSSLSocketImpl.java:374) at libcore.net.http.HttpConnection.setupSecureSocket(HttpConnection.java:209) at libcore.net.http.HttpsURLConnectionImpl$HttpsEngine.makeSslConnection(HttpsURLConnectionImpl.java:478) at libcore.net.http.HttpsURLConnectionImpl$HttpsEngine.connect(HttpsURLConnectionImpl.java:433) at libcore.net.http.HttpEngine.sendSocketRequest(HttpEngine.java:290) at libcore.net.http.HttpEngine.sendRequest(HttpEngine.java:240) at libcore.net.http.HttpURLConnectionImpl.getResponse(HttpURLConnectionImpl.java:282) at libcore.net.http.HttpURLConnectionImpl.getInputStream(HttpURLConnectionImpl.java:177) at libcore.net.http.HttpsURLConnectionImpl.getInputStream(HttpsURLConnectionImpl.java:271)</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1021404" y="3349565"/>
            <a:ext cx="6177064" cy="1384995"/>
          </a:xfrm>
          <a:prstGeom prst="rect">
            <a:avLst/>
          </a:prstGeom>
        </p:spPr>
        <p:txBody>
          <a:bodyPr wrap="square">
            <a:spAutoFit/>
          </a:bodyPr>
          <a:lstStyle/>
          <a:p>
            <a:r>
              <a:rPr lang="en-US" sz="1200" dirty="0" smtClean="0">
                <a:solidFill>
                  <a:schemeClr val="bg1"/>
                </a:solidFill>
                <a:latin typeface="inherit"/>
              </a:rPr>
              <a:t>Điều này do các lý do sau:</a:t>
            </a:r>
          </a:p>
          <a:p>
            <a:endParaRPr lang="en-US" sz="1200" dirty="0" smtClean="0">
              <a:solidFill>
                <a:schemeClr val="bg1"/>
              </a:solidFill>
              <a:latin typeface="inherit"/>
            </a:endParaRPr>
          </a:p>
          <a:p>
            <a:r>
              <a:rPr lang="en-US" sz="1200" dirty="0" smtClean="0">
                <a:solidFill>
                  <a:schemeClr val="bg1"/>
                </a:solidFill>
                <a:latin typeface="inherit"/>
              </a:rPr>
              <a:t>	CA </a:t>
            </a:r>
            <a:r>
              <a:rPr lang="en-US" sz="1200" dirty="0">
                <a:solidFill>
                  <a:schemeClr val="bg1"/>
                </a:solidFill>
                <a:latin typeface="inherit"/>
              </a:rPr>
              <a:t>đã cấp chứng chỉ máy chủ không xác </a:t>
            </a:r>
            <a:r>
              <a:rPr lang="en-US" sz="1200" dirty="0" smtClean="0">
                <a:solidFill>
                  <a:schemeClr val="bg1"/>
                </a:solidFill>
                <a:latin typeface="inherit"/>
              </a:rPr>
              <a:t>định</a:t>
            </a:r>
          </a:p>
          <a:p>
            <a:endParaRPr lang="en-US" sz="1200" dirty="0">
              <a:solidFill>
                <a:schemeClr val="bg1"/>
              </a:solidFill>
              <a:latin typeface="inherit"/>
            </a:endParaRPr>
          </a:p>
          <a:p>
            <a:r>
              <a:rPr lang="en-US" sz="1200" dirty="0" smtClean="0">
                <a:solidFill>
                  <a:schemeClr val="bg1"/>
                </a:solidFill>
                <a:latin typeface="inherit"/>
              </a:rPr>
              <a:t>	Chứng </a:t>
            </a:r>
            <a:r>
              <a:rPr lang="en-US" sz="1200" dirty="0">
                <a:solidFill>
                  <a:schemeClr val="bg1"/>
                </a:solidFill>
                <a:latin typeface="inherit"/>
              </a:rPr>
              <a:t>chỉ máy chủ không được ký bởi CA, nhưng tự </a:t>
            </a:r>
            <a:r>
              <a:rPr lang="en-US" sz="1200" dirty="0" smtClean="0">
                <a:solidFill>
                  <a:schemeClr val="bg1"/>
                </a:solidFill>
                <a:latin typeface="inherit"/>
              </a:rPr>
              <a:t>đăng ký</a:t>
            </a:r>
          </a:p>
          <a:p>
            <a:endParaRPr lang="en-US" sz="1200" dirty="0">
              <a:solidFill>
                <a:schemeClr val="bg1"/>
              </a:solidFill>
              <a:latin typeface="inherit"/>
            </a:endParaRPr>
          </a:p>
          <a:p>
            <a:r>
              <a:rPr lang="en-US" sz="1200" dirty="0" smtClean="0">
                <a:solidFill>
                  <a:schemeClr val="bg1"/>
                </a:solidFill>
                <a:latin typeface="inherit"/>
              </a:rPr>
              <a:t>	Cấu </a:t>
            </a:r>
            <a:r>
              <a:rPr lang="en-US" sz="1200" dirty="0">
                <a:solidFill>
                  <a:schemeClr val="bg1"/>
                </a:solidFill>
                <a:latin typeface="inherit"/>
              </a:rPr>
              <a:t>hình máy chủ thiếu CA trung gian</a:t>
            </a:r>
          </a:p>
        </p:txBody>
      </p:sp>
    </p:spTree>
    <p:extLst>
      <p:ext uri="{BB962C8B-B14F-4D97-AF65-F5344CB8AC3E}">
        <p14:creationId xmlns:p14="http://schemas.microsoft.com/office/powerpoint/2010/main" val="3363653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1"/>
          <p:cNvSpPr txBox="1">
            <a:spLocks noGrp="1"/>
          </p:cNvSpPr>
          <p:nvPr>
            <p:ph type="ctrTitle" idx="4294967295"/>
          </p:nvPr>
        </p:nvSpPr>
        <p:spPr>
          <a:xfrm>
            <a:off x="463649" y="137280"/>
            <a:ext cx="5635200" cy="1159800"/>
          </a:xfrm>
          <a:prstGeom prst="rect">
            <a:avLst/>
          </a:prstGeom>
        </p:spPr>
        <p:txBody>
          <a:bodyPr spcFirstLastPara="1" wrap="square" lIns="91425" tIns="91425" rIns="91425" bIns="91425" anchor="b" anchorCtr="0">
            <a:noAutofit/>
          </a:bodyPr>
          <a:lstStyle/>
          <a:p>
            <a:r>
              <a:rPr lang="en-US" dirty="0">
                <a:solidFill>
                  <a:schemeClr val="accent4">
                    <a:lumMod val="40000"/>
                    <a:lumOff val="60000"/>
                  </a:schemeClr>
                </a:solidFill>
              </a:rPr>
              <a:t>Content </a:t>
            </a:r>
            <a:r>
              <a:rPr lang="en-US" dirty="0" smtClean="0">
                <a:solidFill>
                  <a:schemeClr val="accent4">
                    <a:lumMod val="40000"/>
                    <a:lumOff val="60000"/>
                  </a:schemeClr>
                </a:solidFill>
              </a:rPr>
              <a:t>Provider là gì?</a:t>
            </a:r>
            <a:endParaRPr lang="en-US" dirty="0">
              <a:solidFill>
                <a:schemeClr val="accent4">
                  <a:lumMod val="40000"/>
                  <a:lumOff val="60000"/>
                </a:schemeClr>
              </a:solidFill>
            </a:endParaRPr>
          </a:p>
        </p:txBody>
      </p:sp>
      <p:sp>
        <p:nvSpPr>
          <p:cNvPr id="239" name="Google Shape;239;p21"/>
          <p:cNvSpPr txBox="1">
            <a:spLocks noGrp="1"/>
          </p:cNvSpPr>
          <p:nvPr>
            <p:ph type="subTitle" idx="4294967295"/>
          </p:nvPr>
        </p:nvSpPr>
        <p:spPr>
          <a:xfrm>
            <a:off x="602474" y="1484580"/>
            <a:ext cx="5635200" cy="784800"/>
          </a:xfrm>
          <a:prstGeom prst="rect">
            <a:avLst/>
          </a:prstGeom>
        </p:spPr>
        <p:txBody>
          <a:bodyPr spcFirstLastPara="1" wrap="square" lIns="91425" tIns="91425" rIns="91425" bIns="91425" anchor="t" anchorCtr="0">
            <a:noAutofit/>
          </a:bodyPr>
          <a:lstStyle/>
          <a:p>
            <a:pPr marL="0" lvl="0" indent="0">
              <a:buNone/>
            </a:pPr>
            <a:r>
              <a:rPr lang="vi-VN" sz="1200" dirty="0">
                <a:latin typeface="inherit"/>
              </a:rPr>
              <a:t>Trong 4 components của android gồm Activities, Services, </a:t>
            </a:r>
            <a:r>
              <a:rPr lang="vi-VN" sz="1200" dirty="0" smtClean="0">
                <a:latin typeface="inherit"/>
              </a:rPr>
              <a:t>BroadCast </a:t>
            </a:r>
            <a:r>
              <a:rPr lang="vi-VN" sz="1200" dirty="0">
                <a:latin typeface="inherit"/>
              </a:rPr>
              <a:t>Reveiver và Content Provider, thì 3 components đầu tiên hầu như các developer thường xuyên làm và tiếp xúc, riêng Content Provider được xử dụng ít hơn</a:t>
            </a:r>
            <a:endParaRPr sz="1200" dirty="0">
              <a:latin typeface="inherit"/>
            </a:endParaRPr>
          </a:p>
        </p:txBody>
      </p:sp>
      <p:sp>
        <p:nvSpPr>
          <p:cNvPr id="240" name="Google Shape;240;p21"/>
          <p:cNvSpPr/>
          <p:nvPr/>
        </p:nvSpPr>
        <p:spPr>
          <a:xfrm>
            <a:off x="5066647" y="717180"/>
            <a:ext cx="275621" cy="263172"/>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C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1" name="Google Shape;241;p21"/>
          <p:cNvGrpSpPr/>
          <p:nvPr/>
        </p:nvGrpSpPr>
        <p:grpSpPr>
          <a:xfrm>
            <a:off x="5616812" y="152368"/>
            <a:ext cx="1333298" cy="1333379"/>
            <a:chOff x="6654650" y="3665275"/>
            <a:chExt cx="409100" cy="409125"/>
          </a:xfrm>
        </p:grpSpPr>
        <p:sp>
          <p:nvSpPr>
            <p:cNvPr id="242" name="Google Shape;242;p21"/>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669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1"/>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669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 name="Google Shape;249;p21"/>
          <p:cNvSpPr/>
          <p:nvPr/>
        </p:nvSpPr>
        <p:spPr>
          <a:xfrm rot="1892490">
            <a:off x="6821707" y="1112575"/>
            <a:ext cx="275600" cy="263152"/>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C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1"/>
          <p:cNvSpPr/>
          <p:nvPr/>
        </p:nvSpPr>
        <p:spPr>
          <a:xfrm rot="-931596">
            <a:off x="6680030" y="1913515"/>
            <a:ext cx="186411" cy="17799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C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1"/>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2" name="Rectangle 1"/>
          <p:cNvSpPr/>
          <p:nvPr/>
        </p:nvSpPr>
        <p:spPr>
          <a:xfrm>
            <a:off x="602474" y="2312564"/>
            <a:ext cx="6347636" cy="646331"/>
          </a:xfrm>
          <a:prstGeom prst="rect">
            <a:avLst/>
          </a:prstGeom>
        </p:spPr>
        <p:txBody>
          <a:bodyPr wrap="square">
            <a:spAutoFit/>
          </a:bodyPr>
          <a:lstStyle/>
          <a:p>
            <a:r>
              <a:rPr lang="en-US" sz="1200" dirty="0">
                <a:solidFill>
                  <a:schemeClr val="bg1"/>
                </a:solidFill>
                <a:latin typeface="inherit"/>
                <a:cs typeface="Hind" panose="020B0604020202020204" charset="0"/>
              </a:rPr>
              <a:t>Content Provider </a:t>
            </a:r>
            <a:r>
              <a:rPr lang="en-US" sz="1200" dirty="0" smtClean="0">
                <a:solidFill>
                  <a:schemeClr val="bg1"/>
                </a:solidFill>
                <a:latin typeface="inherit"/>
                <a:cs typeface="Hind" panose="020B0604020202020204" charset="0"/>
              </a:rPr>
              <a:t>cung </a:t>
            </a:r>
            <a:r>
              <a:rPr lang="en-US" sz="1200" dirty="0">
                <a:solidFill>
                  <a:schemeClr val="bg1"/>
                </a:solidFill>
                <a:latin typeface="inherit"/>
                <a:cs typeface="Hind" panose="020B0604020202020204" charset="0"/>
              </a:rPr>
              <a:t>cấp các interface để chia sẻ data giữa các ứng dụng với nhau</a:t>
            </a:r>
            <a:r>
              <a:rPr lang="en-US" sz="1200" dirty="0" smtClean="0">
                <a:solidFill>
                  <a:schemeClr val="bg1"/>
                </a:solidFill>
                <a:latin typeface="inherit"/>
                <a:cs typeface="Hind" panose="020B0604020202020204" charset="0"/>
              </a:rPr>
              <a:t>.</a:t>
            </a:r>
          </a:p>
          <a:p>
            <a:endParaRPr lang="en-US" sz="1200" dirty="0">
              <a:solidFill>
                <a:schemeClr val="bg1"/>
              </a:solidFill>
              <a:latin typeface="inherit"/>
              <a:cs typeface="Hind" panose="020B0604020202020204" charset="0"/>
            </a:endParaRPr>
          </a:p>
          <a:p>
            <a:r>
              <a:rPr lang="en-US" sz="1200" dirty="0" smtClean="0">
                <a:solidFill>
                  <a:schemeClr val="bg1"/>
                </a:solidFill>
                <a:latin typeface="inherit"/>
                <a:cs typeface="Hind" panose="020B0604020202020204" charset="0"/>
              </a:rPr>
              <a:t>Phân loại: chia làm 5 loại:</a:t>
            </a:r>
            <a:endParaRPr lang="en-US" sz="1200" dirty="0">
              <a:solidFill>
                <a:schemeClr val="bg1"/>
              </a:solidFill>
              <a:latin typeface="inherit"/>
              <a:cs typeface="Hind" panose="020B060402020202020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3849" y="2629292"/>
            <a:ext cx="5112144" cy="2367078"/>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9" name="Google Shape;329;p30"/>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60</a:t>
            </a:fld>
            <a:endParaRPr/>
          </a:p>
        </p:txBody>
      </p:sp>
      <p:sp>
        <p:nvSpPr>
          <p:cNvPr id="10" name="Google Shape;201;p16"/>
          <p:cNvSpPr txBox="1">
            <a:spLocks/>
          </p:cNvSpPr>
          <p:nvPr/>
        </p:nvSpPr>
        <p:spPr>
          <a:xfrm>
            <a:off x="202619" y="105914"/>
            <a:ext cx="8941381" cy="6360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000" b="1" dirty="0" smtClean="0">
                <a:solidFill>
                  <a:schemeClr val="bg1"/>
                </a:solidFill>
                <a:latin typeface="Hint"/>
              </a:rPr>
              <a:t>Common </a:t>
            </a:r>
            <a:r>
              <a:rPr lang="en-US" sz="3000" b="1" dirty="0">
                <a:solidFill>
                  <a:schemeClr val="bg1"/>
                </a:solidFill>
                <a:latin typeface="Hint"/>
              </a:rPr>
              <a:t>problems verifying server certificates</a:t>
            </a:r>
            <a:endParaRPr lang="en-US" sz="3000" b="1" dirty="0">
              <a:solidFill>
                <a:schemeClr val="bg1"/>
              </a:solidFill>
              <a:latin typeface="Hint"/>
            </a:endParaRPr>
          </a:p>
        </p:txBody>
      </p:sp>
      <p:sp>
        <p:nvSpPr>
          <p:cNvPr id="7" name="Rectangle 6"/>
          <p:cNvSpPr/>
          <p:nvPr/>
        </p:nvSpPr>
        <p:spPr>
          <a:xfrm>
            <a:off x="992221" y="1257813"/>
            <a:ext cx="6177064" cy="3416320"/>
          </a:xfrm>
          <a:prstGeom prst="rect">
            <a:avLst/>
          </a:prstGeom>
        </p:spPr>
        <p:txBody>
          <a:bodyPr wrap="square">
            <a:spAutoFit/>
          </a:bodyPr>
          <a:lstStyle/>
          <a:p>
            <a:r>
              <a:rPr lang="vi-VN" sz="1200" dirty="0" smtClean="0">
                <a:solidFill>
                  <a:schemeClr val="bg1"/>
                </a:solidFill>
                <a:latin typeface="inherit"/>
              </a:rPr>
              <a:t>SSLHandshakeException </a:t>
            </a:r>
            <a:r>
              <a:rPr lang="vi-VN" sz="1200" dirty="0">
                <a:solidFill>
                  <a:schemeClr val="bg1"/>
                </a:solidFill>
                <a:latin typeface="inherit"/>
              </a:rPr>
              <a:t>xảy ra do bạn có một CA không được hệ thống tin cậy. Có thể là do bạn có chứng chỉ từ một CA mới chưa được Android tin tưởng hoặc ứng dụng của bạn đang chạy trên phiên bản cũ hơn mà không có CA. Thông thường, một CA không được biết đến vì đó không phải là CA </a:t>
            </a:r>
            <a:r>
              <a:rPr lang="en-US" sz="1200" dirty="0" smtClean="0">
                <a:solidFill>
                  <a:schemeClr val="bg1"/>
                </a:solidFill>
                <a:latin typeface="inherit"/>
              </a:rPr>
              <a:t>public</a:t>
            </a:r>
            <a:r>
              <a:rPr lang="vi-VN" sz="1200" dirty="0" smtClean="0">
                <a:solidFill>
                  <a:schemeClr val="bg1"/>
                </a:solidFill>
                <a:latin typeface="inherit"/>
              </a:rPr>
              <a:t>, </a:t>
            </a:r>
            <a:r>
              <a:rPr lang="vi-VN" sz="1200" dirty="0">
                <a:solidFill>
                  <a:schemeClr val="bg1"/>
                </a:solidFill>
                <a:latin typeface="inherit"/>
              </a:rPr>
              <a:t>mà là một CA </a:t>
            </a:r>
            <a:r>
              <a:rPr lang="en-US" sz="1200" dirty="0" smtClean="0">
                <a:solidFill>
                  <a:schemeClr val="bg1"/>
                </a:solidFill>
                <a:latin typeface="inherit"/>
              </a:rPr>
              <a:t>private </a:t>
            </a:r>
            <a:r>
              <a:rPr lang="vi-VN" sz="1200" dirty="0" smtClean="0">
                <a:solidFill>
                  <a:schemeClr val="bg1"/>
                </a:solidFill>
                <a:latin typeface="inherit"/>
              </a:rPr>
              <a:t>do </a:t>
            </a:r>
            <a:r>
              <a:rPr lang="vi-VN" sz="1200" dirty="0">
                <a:solidFill>
                  <a:schemeClr val="bg1"/>
                </a:solidFill>
                <a:latin typeface="inherit"/>
              </a:rPr>
              <a:t>một tổ chức như chính phủ, công ty hoặc tổ chức giáo dục sử dụng để sử dụng.</a:t>
            </a:r>
          </a:p>
          <a:p>
            <a:endParaRPr lang="vi-VN" sz="1200" dirty="0">
              <a:solidFill>
                <a:schemeClr val="bg1"/>
              </a:solidFill>
              <a:latin typeface="inherit"/>
            </a:endParaRPr>
          </a:p>
          <a:p>
            <a:r>
              <a:rPr lang="vi-VN" sz="1200" dirty="0">
                <a:solidFill>
                  <a:schemeClr val="bg1"/>
                </a:solidFill>
                <a:latin typeface="inherit"/>
              </a:rPr>
              <a:t>May mắn thay, bạn có thể </a:t>
            </a:r>
            <a:r>
              <a:rPr lang="en-US" sz="1200" dirty="0" smtClean="0">
                <a:solidFill>
                  <a:schemeClr val="bg1"/>
                </a:solidFill>
                <a:latin typeface="inherit"/>
              </a:rPr>
              <a:t>dùng</a:t>
            </a:r>
            <a:r>
              <a:rPr lang="vi-VN" sz="1200" dirty="0" smtClean="0">
                <a:solidFill>
                  <a:schemeClr val="bg1"/>
                </a:solidFill>
                <a:latin typeface="inherit"/>
              </a:rPr>
              <a:t> </a:t>
            </a:r>
            <a:r>
              <a:rPr lang="vi-VN" sz="1200" dirty="0">
                <a:solidFill>
                  <a:schemeClr val="bg1"/>
                </a:solidFill>
                <a:latin typeface="inherit"/>
              </a:rPr>
              <a:t>HttpsURLCconnectection </a:t>
            </a:r>
            <a:r>
              <a:rPr lang="en-US" sz="1200" dirty="0" smtClean="0">
                <a:solidFill>
                  <a:schemeClr val="bg1"/>
                </a:solidFill>
                <a:latin typeface="inherit"/>
              </a:rPr>
              <a:t>tin cậy </a:t>
            </a:r>
            <a:r>
              <a:rPr lang="vi-VN" sz="1200" dirty="0" smtClean="0">
                <a:solidFill>
                  <a:schemeClr val="bg1"/>
                </a:solidFill>
                <a:latin typeface="inherit"/>
              </a:rPr>
              <a:t>vào </a:t>
            </a:r>
            <a:r>
              <a:rPr lang="vi-VN" sz="1200" dirty="0">
                <a:solidFill>
                  <a:schemeClr val="bg1"/>
                </a:solidFill>
                <a:latin typeface="inherit"/>
              </a:rPr>
              <a:t>một bộ CA cụ thể. Quy trình có thể hơi phức tạp, vì vậy, dưới đây là một ví dụ lấy CA cụ thể từ InputStream, sử dụng nó để tạo KeyStore, sau đó được sử dụng để tạo và khởi tạo TrustManager. TrustManager là thứ mà hệ thống sử dụng để xác thực các chứng chỉ từ máy chủ và bằng cách tạo một chứng chỉ từ KeyStore với một hoặc nhiều CA, đó sẽ là những CA duy nhất được TrustManager tin cậy.</a:t>
            </a:r>
          </a:p>
          <a:p>
            <a:endParaRPr lang="vi-VN" sz="1200" dirty="0">
              <a:solidFill>
                <a:schemeClr val="bg1"/>
              </a:solidFill>
              <a:latin typeface="inherit"/>
            </a:endParaRPr>
          </a:p>
          <a:p>
            <a:r>
              <a:rPr lang="vi-VN" sz="1200" dirty="0">
                <a:solidFill>
                  <a:schemeClr val="bg1"/>
                </a:solidFill>
                <a:latin typeface="inherit"/>
              </a:rPr>
              <a:t>Với TrustManager mới, ví dụ này khởi tạo SSLContext mới cung cấp SSLSocketFactory mà bạn có thể sử dụng để ghi đè SSLSocketFactory mặc định từ HttpsURLCconnectection. Bằng cách này, kết nối sẽ sử dụng CA của bạn để xác thực chứng chỉ.</a:t>
            </a:r>
          </a:p>
          <a:p>
            <a:endParaRPr lang="vi-VN" sz="1200" dirty="0">
              <a:solidFill>
                <a:schemeClr val="bg1"/>
              </a:solidFill>
              <a:latin typeface="inherit"/>
            </a:endParaRPr>
          </a:p>
        </p:txBody>
      </p:sp>
      <p:sp>
        <p:nvSpPr>
          <p:cNvPr id="3" name="Rectangle 2"/>
          <p:cNvSpPr/>
          <p:nvPr/>
        </p:nvSpPr>
        <p:spPr>
          <a:xfrm>
            <a:off x="202619" y="621813"/>
            <a:ext cx="2698175" cy="307777"/>
          </a:xfrm>
          <a:prstGeom prst="rect">
            <a:avLst/>
          </a:prstGeom>
        </p:spPr>
        <p:txBody>
          <a:bodyPr wrap="none">
            <a:spAutoFit/>
          </a:bodyPr>
          <a:lstStyle/>
          <a:p>
            <a:r>
              <a:rPr lang="en-US" b="1" dirty="0">
                <a:solidFill>
                  <a:srgbClr val="FF0000"/>
                </a:solidFill>
              </a:rPr>
              <a:t>Unknown certificate authority</a:t>
            </a:r>
          </a:p>
        </p:txBody>
      </p:sp>
    </p:spTree>
    <p:extLst>
      <p:ext uri="{BB962C8B-B14F-4D97-AF65-F5344CB8AC3E}">
        <p14:creationId xmlns:p14="http://schemas.microsoft.com/office/powerpoint/2010/main" val="30250856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9" name="Google Shape;329;p30"/>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61</a:t>
            </a:fld>
            <a:endParaRPr/>
          </a:p>
        </p:txBody>
      </p:sp>
      <p:sp>
        <p:nvSpPr>
          <p:cNvPr id="10" name="Google Shape;201;p16"/>
          <p:cNvSpPr txBox="1">
            <a:spLocks/>
          </p:cNvSpPr>
          <p:nvPr/>
        </p:nvSpPr>
        <p:spPr>
          <a:xfrm>
            <a:off x="202620" y="1223999"/>
            <a:ext cx="3153424" cy="6360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000" b="1" dirty="0" smtClean="0">
                <a:solidFill>
                  <a:schemeClr val="bg1"/>
                </a:solidFill>
                <a:latin typeface="Hint"/>
              </a:rPr>
              <a:t>Common </a:t>
            </a:r>
            <a:r>
              <a:rPr lang="en-US" sz="3000" b="1" dirty="0">
                <a:solidFill>
                  <a:schemeClr val="bg1"/>
                </a:solidFill>
                <a:latin typeface="Hint"/>
              </a:rPr>
              <a:t>problems verifying server certificates</a:t>
            </a:r>
            <a:endParaRPr lang="en-US" sz="3000" b="1" dirty="0">
              <a:solidFill>
                <a:schemeClr val="bg1"/>
              </a:solidFill>
              <a:latin typeface="Hint"/>
            </a:endParaRPr>
          </a:p>
        </p:txBody>
      </p:sp>
      <p:sp>
        <p:nvSpPr>
          <p:cNvPr id="2" name="Rectangle 1"/>
          <p:cNvSpPr/>
          <p:nvPr/>
        </p:nvSpPr>
        <p:spPr>
          <a:xfrm>
            <a:off x="1253207" y="2449540"/>
            <a:ext cx="1918011" cy="646331"/>
          </a:xfrm>
          <a:prstGeom prst="rect">
            <a:avLst/>
          </a:prstGeom>
        </p:spPr>
        <p:txBody>
          <a:bodyPr wrap="square">
            <a:spAutoFit/>
          </a:bodyPr>
          <a:lstStyle/>
          <a:p>
            <a:r>
              <a:rPr lang="vi-VN" sz="1200" dirty="0">
                <a:solidFill>
                  <a:schemeClr val="bg1"/>
                </a:solidFill>
                <a:latin typeface="inherit"/>
              </a:rPr>
              <a:t>Dưới đây là ví dụ đầy đủ khi sử dụng CA tổ chức từ Đại học Washington:</a:t>
            </a:r>
            <a:endParaRPr lang="en-US" sz="1200" dirty="0">
              <a:solidFill>
                <a:schemeClr val="bg1"/>
              </a:solidFill>
              <a:latin typeface="inherit"/>
            </a:endParaRPr>
          </a:p>
        </p:txBody>
      </p:sp>
      <p:sp>
        <p:nvSpPr>
          <p:cNvPr id="3" name="Rectangle 1"/>
          <p:cNvSpPr>
            <a:spLocks noChangeArrowheads="1"/>
          </p:cNvSpPr>
          <p:nvPr/>
        </p:nvSpPr>
        <p:spPr bwMode="auto">
          <a:xfrm>
            <a:off x="3356044" y="115205"/>
            <a:ext cx="5437762" cy="4862870"/>
          </a:xfrm>
          <a:prstGeom prst="rect">
            <a:avLst/>
          </a:prstGeom>
          <a:solidFill>
            <a:schemeClr val="accent2"/>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bg1"/>
                </a:solidFill>
                <a:effectLst/>
                <a:latin typeface="inherit"/>
              </a:rPr>
              <a:t>// Load CAs from an InputStrea(could be from a resource or ByteArrayInputStream or ...)</a:t>
            </a:r>
            <a:br>
              <a:rPr kumimoji="0" lang="en-US" altLang="en-US" sz="1000" b="0" i="0" u="none" strike="noStrike" cap="none" normalizeH="0" baseline="0" dirty="0" smtClean="0">
                <a:ln>
                  <a:noFill/>
                </a:ln>
                <a:solidFill>
                  <a:schemeClr val="bg1"/>
                </a:solidFill>
                <a:effectLst/>
                <a:latin typeface="inherit"/>
              </a:rPr>
            </a:br>
            <a:r>
              <a:rPr kumimoji="0" lang="en-US" altLang="en-US" sz="1000" b="0" i="0" u="none" strike="noStrike" cap="none" normalizeH="0" baseline="0" dirty="0" smtClean="0">
                <a:ln>
                  <a:noFill/>
                </a:ln>
                <a:solidFill>
                  <a:schemeClr val="bg1"/>
                </a:solidFill>
                <a:effectLst/>
                <a:latin typeface="inherit"/>
              </a:rPr>
              <a:t>CertificateFactory cf = CertificateFactory.getInstance("X.509");</a:t>
            </a:r>
            <a:br>
              <a:rPr kumimoji="0" lang="en-US" altLang="en-US" sz="1000" b="0" i="0" u="none" strike="noStrike" cap="none" normalizeH="0" baseline="0" dirty="0" smtClean="0">
                <a:ln>
                  <a:noFill/>
                </a:ln>
                <a:solidFill>
                  <a:schemeClr val="bg1"/>
                </a:solidFill>
                <a:effectLst/>
                <a:latin typeface="inherit"/>
              </a:rPr>
            </a:br>
            <a:r>
              <a:rPr kumimoji="0" lang="en-US" altLang="en-US" sz="1000" b="0" i="0" u="none" strike="noStrike" cap="none" normalizeH="0" baseline="0" dirty="0" smtClean="0">
                <a:ln>
                  <a:noFill/>
                </a:ln>
                <a:solidFill>
                  <a:schemeClr val="bg1"/>
                </a:solidFill>
                <a:effectLst/>
                <a:latin typeface="inherit"/>
              </a:rPr>
              <a:t>// From https://www.washington.edu/itconnect/security/ca/load-der.crt</a:t>
            </a:r>
            <a:br>
              <a:rPr kumimoji="0" lang="en-US" altLang="en-US" sz="1000" b="0" i="0" u="none" strike="noStrike" cap="none" normalizeH="0" baseline="0" dirty="0" smtClean="0">
                <a:ln>
                  <a:noFill/>
                </a:ln>
                <a:solidFill>
                  <a:schemeClr val="bg1"/>
                </a:solidFill>
                <a:effectLst/>
                <a:latin typeface="inherit"/>
              </a:rPr>
            </a:br>
            <a:r>
              <a:rPr kumimoji="0" lang="en-US" altLang="en-US" sz="1000" b="0" i="0" u="none" strike="noStrike" cap="none" normalizeH="0" baseline="0" dirty="0" smtClean="0">
                <a:ln>
                  <a:noFill/>
                </a:ln>
                <a:solidFill>
                  <a:schemeClr val="bg1"/>
                </a:solidFill>
                <a:effectLst/>
                <a:latin typeface="inherit"/>
              </a:rPr>
              <a:t>InputStream caInput = new BufferedInputStream(new FileInputStream("load-der.crt"));</a:t>
            </a:r>
            <a:br>
              <a:rPr kumimoji="0" lang="en-US" altLang="en-US" sz="1000" b="0" i="0" u="none" strike="noStrike" cap="none" normalizeH="0" baseline="0" dirty="0" smtClean="0">
                <a:ln>
                  <a:noFill/>
                </a:ln>
                <a:solidFill>
                  <a:schemeClr val="bg1"/>
                </a:solidFill>
                <a:effectLst/>
                <a:latin typeface="inherit"/>
              </a:rPr>
            </a:br>
            <a:r>
              <a:rPr kumimoji="0" lang="en-US" altLang="en-US" sz="1000" b="0" i="0" u="none" strike="noStrike" cap="none" normalizeH="0" baseline="0" dirty="0" smtClean="0">
                <a:ln>
                  <a:noFill/>
                </a:ln>
                <a:solidFill>
                  <a:schemeClr val="bg1"/>
                </a:solidFill>
                <a:effectLst/>
                <a:latin typeface="inherit"/>
              </a:rPr>
              <a:t>Certificate ca;</a:t>
            </a:r>
            <a:br>
              <a:rPr kumimoji="0" lang="en-US" altLang="en-US" sz="1000" b="0" i="0" u="none" strike="noStrike" cap="none" normalizeH="0" baseline="0" dirty="0" smtClean="0">
                <a:ln>
                  <a:noFill/>
                </a:ln>
                <a:solidFill>
                  <a:schemeClr val="bg1"/>
                </a:solidFill>
                <a:effectLst/>
                <a:latin typeface="inherit"/>
              </a:rPr>
            </a:br>
            <a:r>
              <a:rPr kumimoji="0" lang="en-US" altLang="en-US" sz="1000" b="0" i="0" u="none" strike="noStrike" cap="none" normalizeH="0" baseline="0" dirty="0" smtClean="0">
                <a:ln>
                  <a:noFill/>
                </a:ln>
                <a:solidFill>
                  <a:schemeClr val="bg1"/>
                </a:solidFill>
                <a:effectLst/>
                <a:latin typeface="inherit"/>
              </a:rPr>
              <a:t>try {</a:t>
            </a:r>
            <a:br>
              <a:rPr kumimoji="0" lang="en-US" altLang="en-US" sz="1000" b="0" i="0" u="none" strike="noStrike" cap="none" normalizeH="0" baseline="0" dirty="0" smtClean="0">
                <a:ln>
                  <a:noFill/>
                </a:ln>
                <a:solidFill>
                  <a:schemeClr val="bg1"/>
                </a:solidFill>
                <a:effectLst/>
                <a:latin typeface="inherit"/>
              </a:rPr>
            </a:br>
            <a:r>
              <a:rPr kumimoji="0" lang="en-US" altLang="en-US" sz="1000" b="0" i="0" u="none" strike="noStrike" cap="none" normalizeH="0" baseline="0" dirty="0" smtClean="0">
                <a:ln>
                  <a:noFill/>
                </a:ln>
                <a:solidFill>
                  <a:schemeClr val="bg1"/>
                </a:solidFill>
                <a:effectLst/>
                <a:latin typeface="inherit"/>
              </a:rPr>
              <a:t>    ca = cf.generateCertificate(caInput);</a:t>
            </a:r>
            <a:br>
              <a:rPr kumimoji="0" lang="en-US" altLang="en-US" sz="1000" b="0" i="0" u="none" strike="noStrike" cap="none" normalizeH="0" baseline="0" dirty="0" smtClean="0">
                <a:ln>
                  <a:noFill/>
                </a:ln>
                <a:solidFill>
                  <a:schemeClr val="bg1"/>
                </a:solidFill>
                <a:effectLst/>
                <a:latin typeface="inherit"/>
              </a:rPr>
            </a:br>
            <a:r>
              <a:rPr kumimoji="0" lang="en-US" altLang="en-US" sz="1000" b="0" i="0" u="none" strike="noStrike" cap="none" normalizeH="0" baseline="0" dirty="0" smtClean="0">
                <a:ln>
                  <a:noFill/>
                </a:ln>
                <a:solidFill>
                  <a:schemeClr val="bg1"/>
                </a:solidFill>
                <a:effectLst/>
                <a:latin typeface="inherit"/>
              </a:rPr>
              <a:t>    System.out.println("ca=" + ((X509Certificate) ca).getSubjectDN());</a:t>
            </a:r>
            <a:br>
              <a:rPr kumimoji="0" lang="en-US" altLang="en-US" sz="1000" b="0" i="0" u="none" strike="noStrike" cap="none" normalizeH="0" baseline="0" dirty="0" smtClean="0">
                <a:ln>
                  <a:noFill/>
                </a:ln>
                <a:solidFill>
                  <a:schemeClr val="bg1"/>
                </a:solidFill>
                <a:effectLst/>
                <a:latin typeface="inherit"/>
              </a:rPr>
            </a:br>
            <a:r>
              <a:rPr kumimoji="0" lang="en-US" altLang="en-US" sz="1000" b="0" i="0" u="none" strike="noStrike" cap="none" normalizeH="0" baseline="0" dirty="0" smtClean="0">
                <a:ln>
                  <a:noFill/>
                </a:ln>
                <a:solidFill>
                  <a:schemeClr val="bg1"/>
                </a:solidFill>
                <a:effectLst/>
                <a:latin typeface="inherit"/>
              </a:rPr>
              <a:t>} finally {</a:t>
            </a:r>
            <a:br>
              <a:rPr kumimoji="0" lang="en-US" altLang="en-US" sz="1000" b="0" i="0" u="none" strike="noStrike" cap="none" normalizeH="0" baseline="0" dirty="0" smtClean="0">
                <a:ln>
                  <a:noFill/>
                </a:ln>
                <a:solidFill>
                  <a:schemeClr val="bg1"/>
                </a:solidFill>
                <a:effectLst/>
                <a:latin typeface="inherit"/>
              </a:rPr>
            </a:br>
            <a:r>
              <a:rPr kumimoji="0" lang="en-US" altLang="en-US" sz="1000" b="0" i="0" u="none" strike="noStrike" cap="none" normalizeH="0" baseline="0" dirty="0" smtClean="0">
                <a:ln>
                  <a:noFill/>
                </a:ln>
                <a:solidFill>
                  <a:schemeClr val="bg1"/>
                </a:solidFill>
                <a:effectLst/>
                <a:latin typeface="inherit"/>
              </a:rPr>
              <a:t>    caInput.close();</a:t>
            </a:r>
            <a:br>
              <a:rPr kumimoji="0" lang="en-US" altLang="en-US" sz="1000" b="0" i="0" u="none" strike="noStrike" cap="none" normalizeH="0" baseline="0" dirty="0" smtClean="0">
                <a:ln>
                  <a:noFill/>
                </a:ln>
                <a:solidFill>
                  <a:schemeClr val="bg1"/>
                </a:solidFill>
                <a:effectLst/>
                <a:latin typeface="inherit"/>
              </a:rPr>
            </a:br>
            <a:r>
              <a:rPr kumimoji="0" lang="en-US" altLang="en-US" sz="1000" b="0" i="0" u="none" strike="noStrike" cap="none" normalizeH="0" baseline="0" dirty="0" smtClean="0">
                <a:ln>
                  <a:noFill/>
                </a:ln>
                <a:solidFill>
                  <a:schemeClr val="bg1"/>
                </a:solidFill>
                <a:effectLst/>
                <a:latin typeface="inherit"/>
              </a:rPr>
              <a:t>}</a:t>
            </a:r>
            <a:br>
              <a:rPr kumimoji="0" lang="en-US" altLang="en-US" sz="1000" b="0" i="0" u="none" strike="noStrike" cap="none" normalizeH="0" baseline="0" dirty="0" smtClean="0">
                <a:ln>
                  <a:noFill/>
                </a:ln>
                <a:solidFill>
                  <a:schemeClr val="bg1"/>
                </a:solidFill>
                <a:effectLst/>
                <a:latin typeface="inherit"/>
              </a:rPr>
            </a:br>
            <a:r>
              <a:rPr kumimoji="0" lang="en-US" altLang="en-US" sz="1000" b="0" i="0" u="none" strike="noStrike" cap="none" normalizeH="0" baseline="0" dirty="0" smtClean="0">
                <a:ln>
                  <a:noFill/>
                </a:ln>
                <a:solidFill>
                  <a:schemeClr val="bg1"/>
                </a:solidFill>
                <a:effectLst/>
                <a:latin typeface="inherit"/>
              </a:rPr>
              <a:t>// Create a KeyStore containing our trusted CAs</a:t>
            </a:r>
            <a:br>
              <a:rPr kumimoji="0" lang="en-US" altLang="en-US" sz="1000" b="0" i="0" u="none" strike="noStrike" cap="none" normalizeH="0" baseline="0" dirty="0" smtClean="0">
                <a:ln>
                  <a:noFill/>
                </a:ln>
                <a:solidFill>
                  <a:schemeClr val="bg1"/>
                </a:solidFill>
                <a:effectLst/>
                <a:latin typeface="inherit"/>
              </a:rPr>
            </a:br>
            <a:r>
              <a:rPr kumimoji="0" lang="en-US" altLang="en-US" sz="1000" b="0" i="0" u="none" strike="noStrike" cap="none" normalizeH="0" baseline="0" dirty="0" smtClean="0">
                <a:ln>
                  <a:noFill/>
                </a:ln>
                <a:solidFill>
                  <a:schemeClr val="bg1"/>
                </a:solidFill>
                <a:effectLst/>
                <a:latin typeface="inherit"/>
              </a:rPr>
              <a:t>String keyStoreType = KeyStore.getDefaultType();</a:t>
            </a:r>
            <a:br>
              <a:rPr kumimoji="0" lang="en-US" altLang="en-US" sz="1000" b="0" i="0" u="none" strike="noStrike" cap="none" normalizeH="0" baseline="0" dirty="0" smtClean="0">
                <a:ln>
                  <a:noFill/>
                </a:ln>
                <a:solidFill>
                  <a:schemeClr val="bg1"/>
                </a:solidFill>
                <a:effectLst/>
                <a:latin typeface="inherit"/>
              </a:rPr>
            </a:br>
            <a:r>
              <a:rPr kumimoji="0" lang="en-US" altLang="en-US" sz="1000" b="0" i="0" u="none" strike="noStrike" cap="none" normalizeH="0" baseline="0" dirty="0" smtClean="0">
                <a:ln>
                  <a:noFill/>
                </a:ln>
                <a:solidFill>
                  <a:schemeClr val="bg1"/>
                </a:solidFill>
                <a:effectLst/>
                <a:latin typeface="inherit"/>
              </a:rPr>
              <a:t>KeyStore keyStore = KeyStore.getInstance(keyStoreType);</a:t>
            </a:r>
            <a:br>
              <a:rPr kumimoji="0" lang="en-US" altLang="en-US" sz="1000" b="0" i="0" u="none" strike="noStrike" cap="none" normalizeH="0" baseline="0" dirty="0" smtClean="0">
                <a:ln>
                  <a:noFill/>
                </a:ln>
                <a:solidFill>
                  <a:schemeClr val="bg1"/>
                </a:solidFill>
                <a:effectLst/>
                <a:latin typeface="inherit"/>
              </a:rPr>
            </a:br>
            <a:r>
              <a:rPr kumimoji="0" lang="en-US" altLang="en-US" sz="1000" b="0" i="0" u="none" strike="noStrike" cap="none" normalizeH="0" baseline="0" dirty="0" smtClean="0">
                <a:ln>
                  <a:noFill/>
                </a:ln>
                <a:solidFill>
                  <a:schemeClr val="bg1"/>
                </a:solidFill>
                <a:effectLst/>
                <a:latin typeface="inherit"/>
              </a:rPr>
              <a:t>keyStore.load(null, null);</a:t>
            </a:r>
            <a:br>
              <a:rPr kumimoji="0" lang="en-US" altLang="en-US" sz="1000" b="0" i="0" u="none" strike="noStrike" cap="none" normalizeH="0" baseline="0" dirty="0" smtClean="0">
                <a:ln>
                  <a:noFill/>
                </a:ln>
                <a:solidFill>
                  <a:schemeClr val="bg1"/>
                </a:solidFill>
                <a:effectLst/>
                <a:latin typeface="inherit"/>
              </a:rPr>
            </a:br>
            <a:r>
              <a:rPr kumimoji="0" lang="en-US" altLang="en-US" sz="1000" b="0" i="0" u="none" strike="noStrike" cap="none" normalizeH="0" baseline="0" dirty="0" smtClean="0">
                <a:ln>
                  <a:noFill/>
                </a:ln>
                <a:solidFill>
                  <a:schemeClr val="bg1"/>
                </a:solidFill>
                <a:effectLst/>
                <a:latin typeface="inherit"/>
              </a:rPr>
              <a:t>keyStore.setCertificateEntry("ca", ca);</a:t>
            </a:r>
            <a:br>
              <a:rPr kumimoji="0" lang="en-US" altLang="en-US" sz="1000" b="0" i="0" u="none" strike="noStrike" cap="none" normalizeH="0" baseline="0" dirty="0" smtClean="0">
                <a:ln>
                  <a:noFill/>
                </a:ln>
                <a:solidFill>
                  <a:schemeClr val="bg1"/>
                </a:solidFill>
                <a:effectLst/>
                <a:latin typeface="inherit"/>
              </a:rPr>
            </a:br>
            <a:r>
              <a:rPr kumimoji="0" lang="en-US" altLang="en-US" sz="1000" b="0" i="0" u="none" strike="noStrike" cap="none" normalizeH="0" baseline="0" dirty="0" smtClean="0">
                <a:ln>
                  <a:noFill/>
                </a:ln>
                <a:solidFill>
                  <a:schemeClr val="bg1"/>
                </a:solidFill>
                <a:effectLst/>
                <a:latin typeface="inherit"/>
              </a:rPr>
              <a:t>// Create a TrustManager that trusts the CAs in our KeyStore</a:t>
            </a:r>
            <a:br>
              <a:rPr kumimoji="0" lang="en-US" altLang="en-US" sz="1000" b="0" i="0" u="none" strike="noStrike" cap="none" normalizeH="0" baseline="0" dirty="0" smtClean="0">
                <a:ln>
                  <a:noFill/>
                </a:ln>
                <a:solidFill>
                  <a:schemeClr val="bg1"/>
                </a:solidFill>
                <a:effectLst/>
                <a:latin typeface="inherit"/>
              </a:rPr>
            </a:br>
            <a:r>
              <a:rPr kumimoji="0" lang="en-US" altLang="en-US" sz="1000" b="0" i="0" u="none" strike="noStrike" cap="none" normalizeH="0" baseline="0" dirty="0" smtClean="0">
                <a:ln>
                  <a:noFill/>
                </a:ln>
                <a:solidFill>
                  <a:schemeClr val="bg1"/>
                </a:solidFill>
                <a:effectLst/>
                <a:latin typeface="inherit"/>
              </a:rPr>
              <a:t>String tmfAlgorithm = TrustManagerFactory.getDefaultAlgorithm();</a:t>
            </a:r>
            <a:br>
              <a:rPr kumimoji="0" lang="en-US" altLang="en-US" sz="1000" b="0" i="0" u="none" strike="noStrike" cap="none" normalizeH="0" baseline="0" dirty="0" smtClean="0">
                <a:ln>
                  <a:noFill/>
                </a:ln>
                <a:solidFill>
                  <a:schemeClr val="bg1"/>
                </a:solidFill>
                <a:effectLst/>
                <a:latin typeface="inherit"/>
              </a:rPr>
            </a:br>
            <a:r>
              <a:rPr kumimoji="0" lang="en-US" altLang="en-US" sz="1000" b="0" i="0" u="none" strike="noStrike" cap="none" normalizeH="0" baseline="0" dirty="0" smtClean="0">
                <a:ln>
                  <a:noFill/>
                </a:ln>
                <a:solidFill>
                  <a:schemeClr val="bg1"/>
                </a:solidFill>
                <a:effectLst/>
                <a:latin typeface="inherit"/>
              </a:rPr>
              <a:t>TrustManagerFactory tmf = TrustManagerFactory.getInstance(tmfAlgorithm);</a:t>
            </a:r>
            <a:br>
              <a:rPr kumimoji="0" lang="en-US" altLang="en-US" sz="1000" b="0" i="0" u="none" strike="noStrike" cap="none" normalizeH="0" baseline="0" dirty="0" smtClean="0">
                <a:ln>
                  <a:noFill/>
                </a:ln>
                <a:solidFill>
                  <a:schemeClr val="bg1"/>
                </a:solidFill>
                <a:effectLst/>
                <a:latin typeface="inherit"/>
              </a:rPr>
            </a:br>
            <a:r>
              <a:rPr kumimoji="0" lang="en-US" altLang="en-US" sz="1000" b="0" i="0" u="none" strike="noStrike" cap="none" normalizeH="0" baseline="0" dirty="0" smtClean="0">
                <a:ln>
                  <a:noFill/>
                </a:ln>
                <a:solidFill>
                  <a:schemeClr val="bg1"/>
                </a:solidFill>
                <a:effectLst/>
                <a:latin typeface="inherit"/>
              </a:rPr>
              <a:t>tmf.init(keyStore);</a:t>
            </a:r>
            <a:br>
              <a:rPr kumimoji="0" lang="en-US" altLang="en-US" sz="1000" b="0" i="0" u="none" strike="noStrike" cap="none" normalizeH="0" baseline="0" dirty="0" smtClean="0">
                <a:ln>
                  <a:noFill/>
                </a:ln>
                <a:solidFill>
                  <a:schemeClr val="bg1"/>
                </a:solidFill>
                <a:effectLst/>
                <a:latin typeface="inherit"/>
              </a:rPr>
            </a:br>
            <a:r>
              <a:rPr kumimoji="0" lang="en-US" altLang="en-US" sz="1000" b="0" i="0" u="none" strike="noStrike" cap="none" normalizeH="0" baseline="0" dirty="0" smtClean="0">
                <a:ln>
                  <a:noFill/>
                </a:ln>
                <a:solidFill>
                  <a:schemeClr val="bg1"/>
                </a:solidFill>
                <a:effectLst/>
                <a:latin typeface="inherit"/>
              </a:rPr>
              <a:t>// Create an SSLContext that uses our TrustManager</a:t>
            </a:r>
            <a:br>
              <a:rPr kumimoji="0" lang="en-US" altLang="en-US" sz="1000" b="0" i="0" u="none" strike="noStrike" cap="none" normalizeH="0" baseline="0" dirty="0" smtClean="0">
                <a:ln>
                  <a:noFill/>
                </a:ln>
                <a:solidFill>
                  <a:schemeClr val="bg1"/>
                </a:solidFill>
                <a:effectLst/>
                <a:latin typeface="inherit"/>
              </a:rPr>
            </a:br>
            <a:r>
              <a:rPr kumimoji="0" lang="en-US" altLang="en-US" sz="1000" b="0" i="0" u="none" strike="noStrike" cap="none" normalizeH="0" baseline="0" dirty="0" smtClean="0">
                <a:ln>
                  <a:noFill/>
                </a:ln>
                <a:solidFill>
                  <a:schemeClr val="bg1"/>
                </a:solidFill>
                <a:effectLst/>
                <a:latin typeface="inherit"/>
              </a:rPr>
              <a:t>SSLContext context = SSLContext.getInstance("TLS");</a:t>
            </a:r>
            <a:br>
              <a:rPr kumimoji="0" lang="en-US" altLang="en-US" sz="1000" b="0" i="0" u="none" strike="noStrike" cap="none" normalizeH="0" baseline="0" dirty="0" smtClean="0">
                <a:ln>
                  <a:noFill/>
                </a:ln>
                <a:solidFill>
                  <a:schemeClr val="bg1"/>
                </a:solidFill>
                <a:effectLst/>
                <a:latin typeface="inherit"/>
              </a:rPr>
            </a:br>
            <a:r>
              <a:rPr kumimoji="0" lang="en-US" altLang="en-US" sz="1000" b="0" i="0" u="none" strike="noStrike" cap="none" normalizeH="0" baseline="0" dirty="0" smtClean="0">
                <a:ln>
                  <a:noFill/>
                </a:ln>
                <a:solidFill>
                  <a:schemeClr val="bg1"/>
                </a:solidFill>
                <a:effectLst/>
                <a:latin typeface="inherit"/>
              </a:rPr>
              <a:t>context.init(null, tmf.getTrustManagers(), null);</a:t>
            </a:r>
            <a:br>
              <a:rPr kumimoji="0" lang="en-US" altLang="en-US" sz="1000" b="0" i="0" u="none" strike="noStrike" cap="none" normalizeH="0" baseline="0" dirty="0" smtClean="0">
                <a:ln>
                  <a:noFill/>
                </a:ln>
                <a:solidFill>
                  <a:schemeClr val="bg1"/>
                </a:solidFill>
                <a:effectLst/>
                <a:latin typeface="inherit"/>
              </a:rPr>
            </a:br>
            <a:r>
              <a:rPr kumimoji="0" lang="en-US" altLang="en-US" sz="1000" b="0" i="0" u="none" strike="noStrike" cap="none" normalizeH="0" baseline="0" dirty="0" smtClean="0">
                <a:ln>
                  <a:noFill/>
                </a:ln>
                <a:solidFill>
                  <a:schemeClr val="bg1"/>
                </a:solidFill>
                <a:effectLst/>
                <a:latin typeface="inherit"/>
              </a:rPr>
              <a:t>// Tell the URLConnection to use a SocketFactory from our SSLContext</a:t>
            </a:r>
            <a:br>
              <a:rPr kumimoji="0" lang="en-US" altLang="en-US" sz="1000" b="0" i="0" u="none" strike="noStrike" cap="none" normalizeH="0" baseline="0" dirty="0" smtClean="0">
                <a:ln>
                  <a:noFill/>
                </a:ln>
                <a:solidFill>
                  <a:schemeClr val="bg1"/>
                </a:solidFill>
                <a:effectLst/>
                <a:latin typeface="inherit"/>
              </a:rPr>
            </a:br>
            <a:r>
              <a:rPr kumimoji="0" lang="en-US" altLang="en-US" sz="1000" b="0" i="0" u="none" strike="noStrike" cap="none" normalizeH="0" baseline="0" dirty="0" smtClean="0">
                <a:ln>
                  <a:noFill/>
                </a:ln>
                <a:solidFill>
                  <a:schemeClr val="bg1"/>
                </a:solidFill>
                <a:effectLst/>
                <a:latin typeface="inherit"/>
              </a:rPr>
              <a:t>URL url = new URL("https://certs.cac.washington.edu/CAtest/");</a:t>
            </a:r>
            <a:br>
              <a:rPr kumimoji="0" lang="en-US" altLang="en-US" sz="1000" b="0" i="0" u="none" strike="noStrike" cap="none" normalizeH="0" baseline="0" dirty="0" smtClean="0">
                <a:ln>
                  <a:noFill/>
                </a:ln>
                <a:solidFill>
                  <a:schemeClr val="bg1"/>
                </a:solidFill>
                <a:effectLst/>
                <a:latin typeface="inherit"/>
              </a:rPr>
            </a:br>
            <a:r>
              <a:rPr kumimoji="0" lang="en-US" altLang="en-US" sz="1000" b="0" i="0" u="none" strike="noStrike" cap="none" normalizeH="0" baseline="0" dirty="0" smtClean="0">
                <a:ln>
                  <a:noFill/>
                </a:ln>
                <a:solidFill>
                  <a:schemeClr val="bg1"/>
                </a:solidFill>
                <a:effectLst/>
                <a:latin typeface="inherit"/>
              </a:rPr>
              <a:t>HttpsURLConnection urlConnection =</a:t>
            </a:r>
            <a:br>
              <a:rPr kumimoji="0" lang="en-US" altLang="en-US" sz="1000" b="0" i="0" u="none" strike="noStrike" cap="none" normalizeH="0" baseline="0" dirty="0" smtClean="0">
                <a:ln>
                  <a:noFill/>
                </a:ln>
                <a:solidFill>
                  <a:schemeClr val="bg1"/>
                </a:solidFill>
                <a:effectLst/>
                <a:latin typeface="inherit"/>
              </a:rPr>
            </a:br>
            <a:r>
              <a:rPr kumimoji="0" lang="en-US" altLang="en-US" sz="1000" b="0" i="0" u="none" strike="noStrike" cap="none" normalizeH="0" baseline="0" dirty="0" smtClean="0">
                <a:ln>
                  <a:noFill/>
                </a:ln>
                <a:solidFill>
                  <a:schemeClr val="bg1"/>
                </a:solidFill>
                <a:effectLst/>
                <a:latin typeface="inherit"/>
              </a:rPr>
              <a:t>    (HttpsURLConnection)url.openConnection();</a:t>
            </a:r>
            <a:br>
              <a:rPr kumimoji="0" lang="en-US" altLang="en-US" sz="1000" b="0" i="0" u="none" strike="noStrike" cap="none" normalizeH="0" baseline="0" dirty="0" smtClean="0">
                <a:ln>
                  <a:noFill/>
                </a:ln>
                <a:solidFill>
                  <a:schemeClr val="bg1"/>
                </a:solidFill>
                <a:effectLst/>
                <a:latin typeface="inherit"/>
              </a:rPr>
            </a:br>
            <a:r>
              <a:rPr kumimoji="0" lang="en-US" altLang="en-US" sz="1000" b="0" i="0" u="none" strike="noStrike" cap="none" normalizeH="0" baseline="0" dirty="0" smtClean="0">
                <a:ln>
                  <a:noFill/>
                </a:ln>
                <a:solidFill>
                  <a:schemeClr val="bg1"/>
                </a:solidFill>
                <a:effectLst/>
                <a:latin typeface="inherit"/>
              </a:rPr>
              <a:t>urlConnection.setSSLSocketFactory(context.getSocketFactory());</a:t>
            </a:r>
            <a:br>
              <a:rPr kumimoji="0" lang="en-US" altLang="en-US" sz="1000" b="0" i="0" u="none" strike="noStrike" cap="none" normalizeH="0" baseline="0" dirty="0" smtClean="0">
                <a:ln>
                  <a:noFill/>
                </a:ln>
                <a:solidFill>
                  <a:schemeClr val="bg1"/>
                </a:solidFill>
                <a:effectLst/>
                <a:latin typeface="inherit"/>
              </a:rPr>
            </a:br>
            <a:r>
              <a:rPr kumimoji="0" lang="en-US" altLang="en-US" sz="1000" b="0" i="0" u="none" strike="noStrike" cap="none" normalizeH="0" baseline="0" dirty="0" smtClean="0">
                <a:ln>
                  <a:noFill/>
                </a:ln>
                <a:solidFill>
                  <a:schemeClr val="bg1"/>
                </a:solidFill>
                <a:effectLst/>
                <a:latin typeface="inherit"/>
              </a:rPr>
              <a:t>InputStream in = urlConnection.getInputStream();</a:t>
            </a:r>
            <a:br>
              <a:rPr kumimoji="0" lang="en-US" altLang="en-US" sz="1000" b="0" i="0" u="none" strike="noStrike" cap="none" normalizeH="0" baseline="0" dirty="0" smtClean="0">
                <a:ln>
                  <a:noFill/>
                </a:ln>
                <a:solidFill>
                  <a:schemeClr val="bg1"/>
                </a:solidFill>
                <a:effectLst/>
                <a:latin typeface="inherit"/>
              </a:rPr>
            </a:br>
            <a:r>
              <a:rPr kumimoji="0" lang="en-US" altLang="en-US" sz="1000" b="0" i="0" u="none" strike="noStrike" cap="none" normalizeH="0" baseline="0" dirty="0" smtClean="0">
                <a:ln>
                  <a:noFill/>
                </a:ln>
                <a:solidFill>
                  <a:schemeClr val="bg1"/>
                </a:solidFill>
                <a:effectLst/>
                <a:latin typeface="inherit"/>
              </a:rPr>
              <a:t>copyInputStreamToOutputStream(in, System.out);</a:t>
            </a:r>
            <a:r>
              <a:rPr kumimoji="0" lang="en-US" altLang="en-US" sz="800" b="0" i="0" u="none" strike="noStrike" cap="none" normalizeH="0" baseline="0" dirty="0" smtClean="0">
                <a:ln>
                  <a:noFill/>
                </a:ln>
                <a:solidFill>
                  <a:schemeClr val="bg1"/>
                </a:solidFill>
                <a:effectLst/>
                <a:latin typeface="inherit"/>
              </a:rPr>
              <a:t> </a:t>
            </a:r>
            <a:endParaRPr kumimoji="0" lang="en-US" altLang="en-US" sz="1800" b="0" i="0" u="none" strike="noStrike" cap="none" normalizeH="0" baseline="0" dirty="0" smtClean="0">
              <a:ln>
                <a:noFill/>
              </a:ln>
              <a:solidFill>
                <a:schemeClr val="bg1"/>
              </a:solidFill>
              <a:effectLst/>
              <a:latin typeface="inherit"/>
            </a:endParaRPr>
          </a:p>
        </p:txBody>
      </p:sp>
      <p:sp>
        <p:nvSpPr>
          <p:cNvPr id="4" name="Rectangle 3"/>
          <p:cNvSpPr/>
          <p:nvPr/>
        </p:nvSpPr>
        <p:spPr>
          <a:xfrm>
            <a:off x="1253207" y="3316080"/>
            <a:ext cx="1918011" cy="1200329"/>
          </a:xfrm>
          <a:prstGeom prst="rect">
            <a:avLst/>
          </a:prstGeom>
        </p:spPr>
        <p:txBody>
          <a:bodyPr wrap="square">
            <a:spAutoFit/>
          </a:bodyPr>
          <a:lstStyle/>
          <a:p>
            <a:r>
              <a:rPr lang="en-US" sz="1200" dirty="0">
                <a:solidFill>
                  <a:schemeClr val="bg1"/>
                </a:solidFill>
                <a:latin typeface="inherit"/>
              </a:rPr>
              <a:t>Với TrustManager </a:t>
            </a:r>
            <a:r>
              <a:rPr lang="en-US" sz="1200" dirty="0" smtClean="0">
                <a:solidFill>
                  <a:schemeClr val="bg1"/>
                </a:solidFill>
                <a:latin typeface="inherit"/>
              </a:rPr>
              <a:t>custom về </a:t>
            </a:r>
            <a:r>
              <a:rPr lang="en-US" sz="1200" dirty="0">
                <a:solidFill>
                  <a:schemeClr val="bg1"/>
                </a:solidFill>
                <a:latin typeface="inherit"/>
              </a:rPr>
              <a:t>CA của bạn, hệ thống có thể xác thực rằng chứng chỉ máy chủ của bạn đến từ nhà phát hành đáng tin cậy.</a:t>
            </a:r>
          </a:p>
        </p:txBody>
      </p:sp>
    </p:spTree>
    <p:extLst>
      <p:ext uri="{BB962C8B-B14F-4D97-AF65-F5344CB8AC3E}">
        <p14:creationId xmlns:p14="http://schemas.microsoft.com/office/powerpoint/2010/main" val="36630787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9" name="Google Shape;329;p30"/>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62</a:t>
            </a:fld>
            <a:endParaRPr/>
          </a:p>
        </p:txBody>
      </p:sp>
      <p:sp>
        <p:nvSpPr>
          <p:cNvPr id="10" name="Google Shape;201;p16"/>
          <p:cNvSpPr txBox="1">
            <a:spLocks/>
          </p:cNvSpPr>
          <p:nvPr/>
        </p:nvSpPr>
        <p:spPr>
          <a:xfrm>
            <a:off x="202619" y="105914"/>
            <a:ext cx="8941381" cy="6360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000" b="1" dirty="0" smtClean="0">
                <a:solidFill>
                  <a:schemeClr val="bg1"/>
                </a:solidFill>
                <a:latin typeface="Hint"/>
              </a:rPr>
              <a:t>Common </a:t>
            </a:r>
            <a:r>
              <a:rPr lang="en-US" sz="3000" b="1" dirty="0">
                <a:solidFill>
                  <a:schemeClr val="bg1"/>
                </a:solidFill>
                <a:latin typeface="Hint"/>
              </a:rPr>
              <a:t>problems verifying server certificates</a:t>
            </a:r>
            <a:endParaRPr lang="en-US" sz="3000" b="1" dirty="0">
              <a:solidFill>
                <a:schemeClr val="bg1"/>
              </a:solidFill>
              <a:latin typeface="Hint"/>
            </a:endParaRPr>
          </a:p>
        </p:txBody>
      </p:sp>
      <p:sp>
        <p:nvSpPr>
          <p:cNvPr id="7" name="Rectangle 6"/>
          <p:cNvSpPr/>
          <p:nvPr/>
        </p:nvSpPr>
        <p:spPr>
          <a:xfrm>
            <a:off x="992221" y="1257813"/>
            <a:ext cx="6177064" cy="2123658"/>
          </a:xfrm>
          <a:prstGeom prst="rect">
            <a:avLst/>
          </a:prstGeom>
        </p:spPr>
        <p:txBody>
          <a:bodyPr wrap="square">
            <a:spAutoFit/>
          </a:bodyPr>
          <a:lstStyle/>
          <a:p>
            <a:r>
              <a:rPr lang="en-US" sz="1200" dirty="0" smtClean="0">
                <a:solidFill>
                  <a:schemeClr val="bg1"/>
                </a:solidFill>
                <a:latin typeface="inherit"/>
              </a:rPr>
              <a:t>L</a:t>
            </a:r>
            <a:r>
              <a:rPr lang="vi-VN" sz="1200" dirty="0" smtClean="0">
                <a:solidFill>
                  <a:schemeClr val="bg1"/>
                </a:solidFill>
                <a:latin typeface="inherit"/>
              </a:rPr>
              <a:t>à </a:t>
            </a:r>
            <a:r>
              <a:rPr lang="vi-VN" sz="1200" dirty="0">
                <a:solidFill>
                  <a:schemeClr val="bg1"/>
                </a:solidFill>
                <a:latin typeface="inherit"/>
              </a:rPr>
              <a:t>máy chủ đang hoạt động như CA của chính nó. Điều này tương tự như một cơ quan chứng nhận không xác định, vì vậy bạn có thể sử dụng cùng một cách tiếp cận từ phần trước.</a:t>
            </a:r>
          </a:p>
          <a:p>
            <a:endParaRPr lang="vi-VN" sz="1200" dirty="0">
              <a:solidFill>
                <a:schemeClr val="bg1"/>
              </a:solidFill>
              <a:latin typeface="inherit"/>
            </a:endParaRPr>
          </a:p>
          <a:p>
            <a:r>
              <a:rPr lang="vi-VN" sz="1200" dirty="0">
                <a:solidFill>
                  <a:schemeClr val="bg1"/>
                </a:solidFill>
                <a:latin typeface="inherit"/>
              </a:rPr>
              <a:t>Bạn có thể tạo TrustManager của riêng mình, lần này tin tưởng trực tiếp vào chứng chỉ máy chủ. Điều này có tất cả các nhược điểm được thảo luận trước đó về việc buộc ứng dụng của bạn trực tiếp vào một chứng chỉ, nhưng có thể được thực hiện một cách an toàn. Tuy nhiên, bạn nên cẩn thận để đảm bảo chứng chỉ tự ký của bạn có khóa mạnh hợp lý. Kể từ năm 2012, chữ </a:t>
            </a:r>
            <a:r>
              <a:rPr lang="vi-VN" sz="1200" dirty="0" smtClean="0">
                <a:solidFill>
                  <a:schemeClr val="bg1"/>
                </a:solidFill>
                <a:latin typeface="inherit"/>
              </a:rPr>
              <a:t>ký</a:t>
            </a:r>
            <a:r>
              <a:rPr lang="en-US" sz="1200" dirty="0" smtClean="0">
                <a:solidFill>
                  <a:schemeClr val="bg1"/>
                </a:solidFill>
                <a:latin typeface="inherit"/>
              </a:rPr>
              <a:t>(signature)</a:t>
            </a:r>
            <a:r>
              <a:rPr lang="vi-VN" sz="1200" dirty="0" smtClean="0">
                <a:solidFill>
                  <a:schemeClr val="bg1"/>
                </a:solidFill>
                <a:latin typeface="inherit"/>
              </a:rPr>
              <a:t> </a:t>
            </a:r>
            <a:r>
              <a:rPr lang="vi-VN" sz="1200" dirty="0">
                <a:solidFill>
                  <a:schemeClr val="bg1"/>
                </a:solidFill>
                <a:latin typeface="inherit"/>
              </a:rPr>
              <a:t>RSA 2048 bit với số mũ 65537 hết hạn hàng năm là chấp nhận được. Khi xoay các phím, bạn nên kiểm tra các đề xuất từ cơ quan có thẩm quyền (chẳng hạn như NIST) về những gì được chấp nhận.</a:t>
            </a:r>
          </a:p>
        </p:txBody>
      </p:sp>
      <p:sp>
        <p:nvSpPr>
          <p:cNvPr id="3" name="Rectangle 2"/>
          <p:cNvSpPr/>
          <p:nvPr/>
        </p:nvSpPr>
        <p:spPr>
          <a:xfrm>
            <a:off x="202619" y="621813"/>
            <a:ext cx="2630848" cy="307777"/>
          </a:xfrm>
          <a:prstGeom prst="rect">
            <a:avLst/>
          </a:prstGeom>
        </p:spPr>
        <p:txBody>
          <a:bodyPr wrap="none">
            <a:spAutoFit/>
          </a:bodyPr>
          <a:lstStyle/>
          <a:p>
            <a:r>
              <a:rPr lang="en-US" b="1" dirty="0">
                <a:solidFill>
                  <a:srgbClr val="FF0000"/>
                </a:solidFill>
              </a:rPr>
              <a:t>Self-signed server certificate</a:t>
            </a:r>
            <a:endParaRPr lang="en-US" b="1" dirty="0">
              <a:solidFill>
                <a:srgbClr val="FF0000"/>
              </a:solidFill>
            </a:endParaRPr>
          </a:p>
        </p:txBody>
      </p:sp>
    </p:spTree>
    <p:extLst>
      <p:ext uri="{BB962C8B-B14F-4D97-AF65-F5344CB8AC3E}">
        <p14:creationId xmlns:p14="http://schemas.microsoft.com/office/powerpoint/2010/main" val="9638799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9" name="Google Shape;329;p30"/>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63</a:t>
            </a:fld>
            <a:endParaRPr/>
          </a:p>
        </p:txBody>
      </p:sp>
      <p:sp>
        <p:nvSpPr>
          <p:cNvPr id="10" name="Google Shape;201;p16"/>
          <p:cNvSpPr txBox="1">
            <a:spLocks/>
          </p:cNvSpPr>
          <p:nvPr/>
        </p:nvSpPr>
        <p:spPr>
          <a:xfrm>
            <a:off x="202619" y="105914"/>
            <a:ext cx="8941381" cy="6360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000" b="1" dirty="0" smtClean="0">
                <a:solidFill>
                  <a:schemeClr val="bg1"/>
                </a:solidFill>
                <a:latin typeface="Hint"/>
              </a:rPr>
              <a:t>Common </a:t>
            </a:r>
            <a:r>
              <a:rPr lang="en-US" sz="3000" b="1" dirty="0">
                <a:solidFill>
                  <a:schemeClr val="bg1"/>
                </a:solidFill>
                <a:latin typeface="Hint"/>
              </a:rPr>
              <a:t>problems verifying server certificates</a:t>
            </a:r>
            <a:endParaRPr lang="en-US" sz="3000" b="1" dirty="0">
              <a:solidFill>
                <a:schemeClr val="bg1"/>
              </a:solidFill>
              <a:latin typeface="Hint"/>
            </a:endParaRPr>
          </a:p>
        </p:txBody>
      </p:sp>
      <p:sp>
        <p:nvSpPr>
          <p:cNvPr id="7" name="Rectangle 6"/>
          <p:cNvSpPr/>
          <p:nvPr/>
        </p:nvSpPr>
        <p:spPr>
          <a:xfrm>
            <a:off x="992221" y="1257813"/>
            <a:ext cx="6177064" cy="2123658"/>
          </a:xfrm>
          <a:prstGeom prst="rect">
            <a:avLst/>
          </a:prstGeom>
        </p:spPr>
        <p:txBody>
          <a:bodyPr wrap="square">
            <a:spAutoFit/>
          </a:bodyPr>
          <a:lstStyle/>
          <a:p>
            <a:r>
              <a:rPr lang="vi-VN" sz="1200" dirty="0" smtClean="0">
                <a:solidFill>
                  <a:schemeClr val="bg1"/>
                </a:solidFill>
                <a:latin typeface="inherit"/>
              </a:rPr>
              <a:t>Hầu </a:t>
            </a:r>
            <a:r>
              <a:rPr lang="vi-VN" sz="1200" dirty="0">
                <a:solidFill>
                  <a:schemeClr val="bg1"/>
                </a:solidFill>
                <a:latin typeface="inherit"/>
              </a:rPr>
              <a:t>hết các CA công cộng không </a:t>
            </a:r>
            <a:r>
              <a:rPr lang="en-US" sz="1200" dirty="0" smtClean="0">
                <a:solidFill>
                  <a:schemeClr val="bg1"/>
                </a:solidFill>
                <a:latin typeface="inherit"/>
              </a:rPr>
              <a:t>đăng </a:t>
            </a:r>
            <a:r>
              <a:rPr lang="vi-VN" sz="1200" dirty="0" smtClean="0">
                <a:solidFill>
                  <a:schemeClr val="bg1"/>
                </a:solidFill>
                <a:latin typeface="inherit"/>
              </a:rPr>
              <a:t>ký </a:t>
            </a:r>
            <a:r>
              <a:rPr lang="vi-VN" sz="1200" dirty="0">
                <a:solidFill>
                  <a:schemeClr val="bg1"/>
                </a:solidFill>
                <a:latin typeface="inherit"/>
              </a:rPr>
              <a:t>trực tiếp chứng chỉ máy chủ. Thay vào đó, họ sử dụng chứng chỉ CA chính của họ, được gọi là CA gốc, để ký các CA trung gian. Họ làm điều này để CA gốc có thể được lưu trữ ngoại tuyến để giảm nguy cơ thỏa hiệp. Tuy nhiên, </a:t>
            </a:r>
            <a:r>
              <a:rPr lang="vi-VN" sz="1200" dirty="0" smtClean="0">
                <a:solidFill>
                  <a:schemeClr val="bg1"/>
                </a:solidFill>
                <a:latin typeface="inherit"/>
              </a:rPr>
              <a:t>Android </a:t>
            </a:r>
            <a:r>
              <a:rPr lang="vi-VN" sz="1200" dirty="0">
                <a:solidFill>
                  <a:schemeClr val="bg1"/>
                </a:solidFill>
                <a:latin typeface="inherit"/>
              </a:rPr>
              <a:t>thường chỉ tin tưởng các CA gốc trực tiếp, điều này để lại một khoảng cách tin cậy ngắn giữa chứng chỉ máy chủ, được ký bởi CA trung gian và trình xác minh chứng chỉ, biết CA gốc. Để giải quyết vấn đề này, máy chủ không chỉ gửi cho khách hàng chứng chỉ của nó trong quá trình bắt tay SSL, mà là một chuỗi chứng chỉ từ CA máy chủ thông qua bất kỳ trung gian nào cần thiết để đạt được CA gốc đáng tin cậy.</a:t>
            </a:r>
          </a:p>
          <a:p>
            <a:endParaRPr lang="vi-VN" sz="1200" dirty="0">
              <a:solidFill>
                <a:schemeClr val="bg1"/>
              </a:solidFill>
              <a:latin typeface="inherit"/>
            </a:endParaRPr>
          </a:p>
          <a:p>
            <a:r>
              <a:rPr lang="vi-VN" sz="1200" dirty="0">
                <a:solidFill>
                  <a:schemeClr val="bg1"/>
                </a:solidFill>
                <a:latin typeface="inherit"/>
              </a:rPr>
              <a:t>Để xem điều này trông như thế nào trong thực tế, đây là chuỗi chứng chỉ mail.google.com được xem bởi lệnh openssl s_client:</a:t>
            </a:r>
          </a:p>
        </p:txBody>
      </p:sp>
      <p:sp>
        <p:nvSpPr>
          <p:cNvPr id="3" name="Rectangle 2"/>
          <p:cNvSpPr/>
          <p:nvPr/>
        </p:nvSpPr>
        <p:spPr>
          <a:xfrm>
            <a:off x="202619" y="621813"/>
            <a:ext cx="3672800" cy="307777"/>
          </a:xfrm>
          <a:prstGeom prst="rect">
            <a:avLst/>
          </a:prstGeom>
        </p:spPr>
        <p:txBody>
          <a:bodyPr wrap="none">
            <a:spAutoFit/>
          </a:bodyPr>
          <a:lstStyle/>
          <a:p>
            <a:r>
              <a:rPr lang="en-US" b="1" dirty="0">
                <a:solidFill>
                  <a:srgbClr val="FF0000"/>
                </a:solidFill>
              </a:rPr>
              <a:t>Missing intermediate certificate authority</a:t>
            </a:r>
            <a:endParaRPr lang="en-US" b="1" dirty="0">
              <a:solidFill>
                <a:srgbClr val="FF0000"/>
              </a:solidFill>
            </a:endParaRPr>
          </a:p>
        </p:txBody>
      </p:sp>
      <p:sp>
        <p:nvSpPr>
          <p:cNvPr id="2" name="Rectangle 1"/>
          <p:cNvSpPr>
            <a:spLocks noChangeArrowheads="1"/>
          </p:cNvSpPr>
          <p:nvPr/>
        </p:nvSpPr>
        <p:spPr bwMode="auto">
          <a:xfrm>
            <a:off x="1118681" y="3589593"/>
            <a:ext cx="5667270" cy="615553"/>
          </a:xfrm>
          <a:prstGeom prst="rect">
            <a:avLst/>
          </a:prstGeom>
          <a:solidFill>
            <a:schemeClr val="accent2"/>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7474F"/>
                </a:solidFill>
                <a:effectLst/>
                <a:latin typeface="Roboto Mono"/>
              </a:rPr>
              <a:t>$ openssl s_client -connect mail.google.com:443 --- Certificate chain 0 s:/C=US/ST=California/L=Mountain View/O=Google LLC/CN=mail.google.com i:/C=ZA/O=Thawte Consulting (Pty) Ltd./CN=Thawte SGC CA 1 s:/C=ZA/O=Thawte Consulting (Pty) Ltd./CN=Thawte SGC CA i:/C=US/O=VeriSign, Inc./OU=Class 3 Public Primary Certification Authority ---</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992221" y="4324813"/>
            <a:ext cx="6303524" cy="646331"/>
          </a:xfrm>
          <a:prstGeom prst="rect">
            <a:avLst/>
          </a:prstGeom>
        </p:spPr>
        <p:txBody>
          <a:bodyPr wrap="square">
            <a:spAutoFit/>
          </a:bodyPr>
          <a:lstStyle/>
          <a:p>
            <a:r>
              <a:rPr lang="en-US" sz="1200" dirty="0">
                <a:solidFill>
                  <a:schemeClr val="bg1"/>
                </a:solidFill>
                <a:latin typeface="inherit"/>
              </a:rPr>
              <a:t>Điều này cho thấy rằng máy chủ gửi chứng chỉ cho mail.google.com do Thawte SGC CA, là CA trung gian và chứng chỉ thứ hai cho Thawte SGC CA do CA Verisign cấp, là CA chính được tin cậy bởi Android.</a:t>
            </a:r>
          </a:p>
        </p:txBody>
      </p:sp>
    </p:spTree>
    <p:extLst>
      <p:ext uri="{BB962C8B-B14F-4D97-AF65-F5344CB8AC3E}">
        <p14:creationId xmlns:p14="http://schemas.microsoft.com/office/powerpoint/2010/main" val="29701449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9" name="Google Shape;329;p30"/>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64</a:t>
            </a:fld>
            <a:endParaRPr/>
          </a:p>
        </p:txBody>
      </p:sp>
      <p:sp>
        <p:nvSpPr>
          <p:cNvPr id="10" name="Google Shape;201;p16"/>
          <p:cNvSpPr txBox="1">
            <a:spLocks/>
          </p:cNvSpPr>
          <p:nvPr/>
        </p:nvSpPr>
        <p:spPr>
          <a:xfrm>
            <a:off x="202619" y="105914"/>
            <a:ext cx="8941381" cy="6360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000" b="1" dirty="0" smtClean="0">
                <a:solidFill>
                  <a:schemeClr val="bg1"/>
                </a:solidFill>
                <a:latin typeface="Hint"/>
              </a:rPr>
              <a:t>Common </a:t>
            </a:r>
            <a:r>
              <a:rPr lang="en-US" sz="3000" b="1" dirty="0">
                <a:solidFill>
                  <a:schemeClr val="bg1"/>
                </a:solidFill>
                <a:latin typeface="Hint"/>
              </a:rPr>
              <a:t>problems verifying server certificates</a:t>
            </a:r>
            <a:endParaRPr lang="en-US" sz="3000" b="1" dirty="0">
              <a:solidFill>
                <a:schemeClr val="bg1"/>
              </a:solidFill>
              <a:latin typeface="Hint"/>
            </a:endParaRPr>
          </a:p>
        </p:txBody>
      </p:sp>
      <p:sp>
        <p:nvSpPr>
          <p:cNvPr id="7" name="Rectangle 6"/>
          <p:cNvSpPr/>
          <p:nvPr/>
        </p:nvSpPr>
        <p:spPr>
          <a:xfrm>
            <a:off x="992221" y="1257813"/>
            <a:ext cx="6177064" cy="830997"/>
          </a:xfrm>
          <a:prstGeom prst="rect">
            <a:avLst/>
          </a:prstGeom>
        </p:spPr>
        <p:txBody>
          <a:bodyPr wrap="square">
            <a:spAutoFit/>
          </a:bodyPr>
          <a:lstStyle/>
          <a:p>
            <a:r>
              <a:rPr lang="en-US" sz="1200" dirty="0">
                <a:solidFill>
                  <a:schemeClr val="bg1"/>
                </a:solidFill>
                <a:latin typeface="inherit"/>
              </a:rPr>
              <a:t>Tuy nhiên, không có gì lạ khi cấu hình máy chủ để không bao gồm CA trung gian cần thiết. </a:t>
            </a:r>
          </a:p>
          <a:p>
            <a:r>
              <a:rPr lang="en-US" sz="1200" dirty="0" smtClean="0">
                <a:solidFill>
                  <a:schemeClr val="bg1"/>
                </a:solidFill>
                <a:latin typeface="inherit"/>
              </a:rPr>
              <a:t>Ví </a:t>
            </a:r>
            <a:r>
              <a:rPr lang="en-US" sz="1200" dirty="0">
                <a:solidFill>
                  <a:schemeClr val="bg1"/>
                </a:solidFill>
                <a:latin typeface="inherit"/>
              </a:rPr>
              <a:t>dụ: đây là một máy chủ có thể gây ra lỗi trong trình duyệt Android và ngoại lệ trong ứng dụng Android</a:t>
            </a:r>
            <a:r>
              <a:rPr lang="en-US" sz="1200" dirty="0" smtClean="0">
                <a:solidFill>
                  <a:schemeClr val="bg1"/>
                </a:solidFill>
                <a:latin typeface="inherit"/>
              </a:rPr>
              <a:t>:</a:t>
            </a:r>
            <a:endParaRPr lang="vi-VN" sz="1200" dirty="0">
              <a:solidFill>
                <a:schemeClr val="bg1"/>
              </a:solidFill>
              <a:latin typeface="inherit"/>
            </a:endParaRPr>
          </a:p>
        </p:txBody>
      </p:sp>
      <p:sp>
        <p:nvSpPr>
          <p:cNvPr id="3" name="Rectangle 2"/>
          <p:cNvSpPr/>
          <p:nvPr/>
        </p:nvSpPr>
        <p:spPr>
          <a:xfrm>
            <a:off x="202619" y="621813"/>
            <a:ext cx="2630848" cy="307777"/>
          </a:xfrm>
          <a:prstGeom prst="rect">
            <a:avLst/>
          </a:prstGeom>
        </p:spPr>
        <p:txBody>
          <a:bodyPr wrap="none">
            <a:spAutoFit/>
          </a:bodyPr>
          <a:lstStyle/>
          <a:p>
            <a:r>
              <a:rPr lang="en-US" b="1" dirty="0">
                <a:solidFill>
                  <a:srgbClr val="FF0000"/>
                </a:solidFill>
              </a:rPr>
              <a:t>Self-signed server certificate</a:t>
            </a:r>
            <a:endParaRPr lang="en-US" b="1" dirty="0">
              <a:solidFill>
                <a:srgbClr val="FF0000"/>
              </a:solidFill>
            </a:endParaRPr>
          </a:p>
        </p:txBody>
      </p:sp>
      <p:sp>
        <p:nvSpPr>
          <p:cNvPr id="2" name="Rectangle 1"/>
          <p:cNvSpPr>
            <a:spLocks noChangeArrowheads="1"/>
          </p:cNvSpPr>
          <p:nvPr/>
        </p:nvSpPr>
        <p:spPr bwMode="auto">
          <a:xfrm>
            <a:off x="1138136" y="2296932"/>
            <a:ext cx="7244862" cy="615553"/>
          </a:xfrm>
          <a:prstGeom prst="rect">
            <a:avLst/>
          </a:prstGeom>
          <a:solidFill>
            <a:schemeClr val="accent2"/>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37474F"/>
                </a:solidFill>
                <a:effectLst/>
                <a:latin typeface="Roboto Mono"/>
              </a:rPr>
              <a:t>$ openssl s_client -connect egov.uscis.gov:443 --- Certificate chain 0 s:/C=US/ST=District Of Columbia/L=Washington/O=U.S. Department of Homeland Security/OU=United States Citizenship and Immigration Services/OU=Terms of use at www.verisign.com/rpa (c)05/CN=egov.uscis.gov i:/C=US/O=VeriSign, Inc./OU=VeriSign Trust Network/OU=Terms of use at https://www.verisign.com/rpa (c)10/CN=VeriSign Class 3 International Server CA - G3 ---</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 name="Rectangle 3"/>
          <p:cNvSpPr/>
          <p:nvPr/>
        </p:nvSpPr>
        <p:spPr>
          <a:xfrm>
            <a:off x="992220" y="3242965"/>
            <a:ext cx="7130375" cy="1015663"/>
          </a:xfrm>
          <a:prstGeom prst="rect">
            <a:avLst/>
          </a:prstGeom>
        </p:spPr>
        <p:txBody>
          <a:bodyPr wrap="square">
            <a:spAutoFit/>
          </a:bodyPr>
          <a:lstStyle/>
          <a:p>
            <a:r>
              <a:rPr lang="en-US" sz="1200" dirty="0">
                <a:solidFill>
                  <a:schemeClr val="bg1"/>
                </a:solidFill>
                <a:latin typeface="inherit"/>
              </a:rPr>
              <a:t>Điều thú vị cần lưu ý ở đây là việc truy cập máy chủ này trong hầu hết các trình duyệt máy tính để bàn không gây ra lỗi như CA hoàn toàn không xác định hoặc chứng chỉ máy chủ tự ký sẽ gây ra. Điều này là do hầu hết các trình duyệt máy tính để bàn lưu trữ các CA trung gian đáng tin cậy theo thời gian. Khi một trình duyệt đã truy cập và tìm hiểu về một CA trung gian từ một trang web, nó sẽ không cần phải có CA trung gian trong chuỗi chứng chỉ vào lần tiếp theo.</a:t>
            </a:r>
          </a:p>
        </p:txBody>
      </p:sp>
    </p:spTree>
    <p:extLst>
      <p:ext uri="{BB962C8B-B14F-4D97-AF65-F5344CB8AC3E}">
        <p14:creationId xmlns:p14="http://schemas.microsoft.com/office/powerpoint/2010/main" val="14784896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9" name="Google Shape;329;p30"/>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65</a:t>
            </a:fld>
            <a:endParaRPr/>
          </a:p>
        </p:txBody>
      </p:sp>
      <p:sp>
        <p:nvSpPr>
          <p:cNvPr id="10" name="Google Shape;201;p16"/>
          <p:cNvSpPr txBox="1">
            <a:spLocks/>
          </p:cNvSpPr>
          <p:nvPr/>
        </p:nvSpPr>
        <p:spPr>
          <a:xfrm>
            <a:off x="202619" y="105914"/>
            <a:ext cx="8941381" cy="6360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000" b="1" dirty="0">
                <a:solidFill>
                  <a:schemeClr val="bg1"/>
                </a:solidFill>
                <a:latin typeface="Hint"/>
              </a:rPr>
              <a:t>Common problems with hostname verification</a:t>
            </a:r>
            <a:endParaRPr lang="en-US" sz="3000" b="1" dirty="0">
              <a:solidFill>
                <a:schemeClr val="bg1"/>
              </a:solidFill>
              <a:latin typeface="Hint"/>
            </a:endParaRPr>
          </a:p>
        </p:txBody>
      </p:sp>
      <p:sp>
        <p:nvSpPr>
          <p:cNvPr id="7" name="Rectangle 6"/>
          <p:cNvSpPr/>
          <p:nvPr/>
        </p:nvSpPr>
        <p:spPr>
          <a:xfrm>
            <a:off x="992221" y="1257813"/>
            <a:ext cx="6682902" cy="830997"/>
          </a:xfrm>
          <a:prstGeom prst="rect">
            <a:avLst/>
          </a:prstGeom>
        </p:spPr>
        <p:txBody>
          <a:bodyPr wrap="square">
            <a:spAutoFit/>
          </a:bodyPr>
          <a:lstStyle/>
          <a:p>
            <a:r>
              <a:rPr lang="vi-VN" sz="1200" dirty="0">
                <a:solidFill>
                  <a:schemeClr val="bg1"/>
                </a:solidFill>
                <a:latin typeface="inherit"/>
              </a:rPr>
              <a:t>Như đã đề </a:t>
            </a:r>
            <a:r>
              <a:rPr lang="vi-VN" sz="1200" dirty="0" smtClean="0">
                <a:solidFill>
                  <a:schemeClr val="bg1"/>
                </a:solidFill>
                <a:latin typeface="inherit"/>
              </a:rPr>
              <a:t>cập, </a:t>
            </a:r>
            <a:r>
              <a:rPr lang="vi-VN" sz="1200" dirty="0">
                <a:solidFill>
                  <a:schemeClr val="bg1"/>
                </a:solidFill>
                <a:latin typeface="inherit"/>
              </a:rPr>
              <a:t>có hai phần chính để xác minh kết nối </a:t>
            </a:r>
            <a:r>
              <a:rPr lang="vi-VN" sz="1200" dirty="0" smtClean="0">
                <a:solidFill>
                  <a:schemeClr val="bg1"/>
                </a:solidFill>
                <a:latin typeface="inherit"/>
              </a:rPr>
              <a:t>SSL</a:t>
            </a:r>
            <a:r>
              <a:rPr lang="en-US" sz="1200" dirty="0" smtClean="0">
                <a:solidFill>
                  <a:schemeClr val="bg1"/>
                </a:solidFill>
                <a:latin typeface="inherit"/>
              </a:rPr>
              <a:t>:</a:t>
            </a:r>
          </a:p>
          <a:p>
            <a:r>
              <a:rPr lang="en-US" sz="1200" dirty="0">
                <a:solidFill>
                  <a:schemeClr val="bg1"/>
                </a:solidFill>
                <a:latin typeface="inherit"/>
              </a:rPr>
              <a:t>	</a:t>
            </a:r>
            <a:r>
              <a:rPr lang="en-US" sz="1200" dirty="0" smtClean="0">
                <a:solidFill>
                  <a:schemeClr val="bg1"/>
                </a:solidFill>
                <a:latin typeface="inherit"/>
              </a:rPr>
              <a:t>+ X</a:t>
            </a:r>
            <a:r>
              <a:rPr lang="vi-VN" sz="1200" dirty="0" smtClean="0">
                <a:solidFill>
                  <a:schemeClr val="bg1"/>
                </a:solidFill>
                <a:latin typeface="inherit"/>
              </a:rPr>
              <a:t>ác </a:t>
            </a:r>
            <a:r>
              <a:rPr lang="vi-VN" sz="1200" dirty="0">
                <a:solidFill>
                  <a:schemeClr val="bg1"/>
                </a:solidFill>
                <a:latin typeface="inherit"/>
              </a:rPr>
              <a:t>minh chứng chỉ từ một nguồn đáng tin </a:t>
            </a:r>
            <a:r>
              <a:rPr lang="vi-VN" sz="1200" dirty="0" smtClean="0">
                <a:solidFill>
                  <a:schemeClr val="bg1"/>
                </a:solidFill>
                <a:latin typeface="inherit"/>
              </a:rPr>
              <a:t>cậy</a:t>
            </a:r>
            <a:endParaRPr lang="en-US" sz="1200" dirty="0">
              <a:solidFill>
                <a:schemeClr val="bg1"/>
              </a:solidFill>
              <a:latin typeface="inherit"/>
            </a:endParaRPr>
          </a:p>
          <a:p>
            <a:r>
              <a:rPr lang="en-US" sz="1200" dirty="0" smtClean="0">
                <a:solidFill>
                  <a:schemeClr val="bg1"/>
                </a:solidFill>
                <a:latin typeface="inherit"/>
              </a:rPr>
              <a:t>	+ Đ</a:t>
            </a:r>
            <a:r>
              <a:rPr lang="vi-VN" sz="1200" dirty="0" smtClean="0">
                <a:solidFill>
                  <a:schemeClr val="bg1"/>
                </a:solidFill>
                <a:latin typeface="inherit"/>
              </a:rPr>
              <a:t>ảm </a:t>
            </a:r>
            <a:r>
              <a:rPr lang="vi-VN" sz="1200" dirty="0">
                <a:solidFill>
                  <a:schemeClr val="bg1"/>
                </a:solidFill>
                <a:latin typeface="inherit"/>
              </a:rPr>
              <a:t>bảo máy chủ bạn đang nói để trình bày chứng chỉ phù </a:t>
            </a:r>
            <a:r>
              <a:rPr lang="vi-VN" sz="1200" dirty="0" smtClean="0">
                <a:solidFill>
                  <a:schemeClr val="bg1"/>
                </a:solidFill>
                <a:latin typeface="inherit"/>
              </a:rPr>
              <a:t>hợp</a:t>
            </a:r>
            <a:r>
              <a:rPr lang="en-US" sz="1200" dirty="0" smtClean="0">
                <a:solidFill>
                  <a:schemeClr val="bg1"/>
                </a:solidFill>
                <a:latin typeface="inherit"/>
              </a:rPr>
              <a:t>. Thông thường, bạn sẽ gặp một error như sau:</a:t>
            </a:r>
            <a:endParaRPr lang="vi-VN" sz="1200" dirty="0">
              <a:solidFill>
                <a:schemeClr val="bg1"/>
              </a:solidFill>
              <a:latin typeface="inherit"/>
            </a:endParaRPr>
          </a:p>
        </p:txBody>
      </p:sp>
      <p:sp>
        <p:nvSpPr>
          <p:cNvPr id="2" name="Rectangle 1"/>
          <p:cNvSpPr>
            <a:spLocks noChangeArrowheads="1"/>
          </p:cNvSpPr>
          <p:nvPr/>
        </p:nvSpPr>
        <p:spPr bwMode="auto">
          <a:xfrm>
            <a:off x="1099225" y="2088810"/>
            <a:ext cx="4774619" cy="2000548"/>
          </a:xfrm>
          <a:prstGeom prst="rect">
            <a:avLst/>
          </a:prstGeom>
          <a:solidFill>
            <a:schemeClr val="accent2"/>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37474F"/>
                </a:solidFill>
                <a:effectLst/>
                <a:latin typeface="Roboto Mono"/>
              </a:rPr>
              <a:t>java.io.IOException: Hostname 'example.com' was not verified at libcore.net.http.HttpConnection.verifySecureSocketHostname(HttpConnection.java:223) at libcore.net.http.HttpsURLConnectionImpl$HttpsEngine.connect(HttpsURLConnectionImpl.java:446) at libcore.net.http.HttpEngine.sendSocketRequest(HttpEngine.java:290) at libcore.net.http.HttpEngine.sendRequest(HttpEngine.java:240) at libcore.net.http.HttpURLConnectionImpl.getResponse(HttpURLConnectionImpl.java:282) at libcore.net.http.HttpURLConnectionImpl.getInputStream(HttpURLConnectionImpl.java:177) at libcore.net.http.HttpsURLConnectionImpl.getInputStream(HttpsURLConnectionImpl.java:271)</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2453925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9" name="Google Shape;329;p30"/>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66</a:t>
            </a:fld>
            <a:endParaRPr/>
          </a:p>
        </p:txBody>
      </p:sp>
      <p:sp>
        <p:nvSpPr>
          <p:cNvPr id="10" name="Google Shape;201;p16"/>
          <p:cNvSpPr txBox="1">
            <a:spLocks/>
          </p:cNvSpPr>
          <p:nvPr/>
        </p:nvSpPr>
        <p:spPr>
          <a:xfrm>
            <a:off x="202619" y="105914"/>
            <a:ext cx="8941381" cy="6360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000" b="1" dirty="0">
                <a:solidFill>
                  <a:schemeClr val="bg1"/>
                </a:solidFill>
                <a:latin typeface="Hint"/>
              </a:rPr>
              <a:t>Common problems with hostname verification</a:t>
            </a:r>
            <a:endParaRPr lang="en-US" sz="3000" b="1" dirty="0">
              <a:solidFill>
                <a:schemeClr val="bg1"/>
              </a:solidFill>
              <a:latin typeface="Hint"/>
            </a:endParaRPr>
          </a:p>
        </p:txBody>
      </p:sp>
      <p:sp>
        <p:nvSpPr>
          <p:cNvPr id="7" name="Rectangle 6"/>
          <p:cNvSpPr/>
          <p:nvPr/>
        </p:nvSpPr>
        <p:spPr>
          <a:xfrm>
            <a:off x="1021403" y="868706"/>
            <a:ext cx="6731541" cy="3785652"/>
          </a:xfrm>
          <a:prstGeom prst="rect">
            <a:avLst/>
          </a:prstGeom>
        </p:spPr>
        <p:txBody>
          <a:bodyPr wrap="square">
            <a:spAutoFit/>
          </a:bodyPr>
          <a:lstStyle/>
          <a:p>
            <a:r>
              <a:rPr lang="vi-VN" sz="1200" dirty="0">
                <a:solidFill>
                  <a:schemeClr val="bg1"/>
                </a:solidFill>
                <a:latin typeface="inherit"/>
              </a:rPr>
              <a:t>Một lý do điều này có thể xảy ra là do lỗi cấu hình máy chủ. Máy chủ được cấu hình với chứng chỉ không có các trường tên thay thế chủ đề hoặc chủ đề phù hợp với máy chủ mà bạn đang cố gắng tiếp cận. Có thể có một chứng chỉ được sử dụng với nhiều máy chủ khác nhau. Ví dụ: nhìn vào chứng chỉ google.com với openssl s_client -connect google.com:443 | openssl x509 -text bạn có thể thấy một chủ đề hỗ trợ * .google.com nhưng cũng có tên thay thế cho * .youtube.com, * .android.com và các chủ đề khác. Lỗi chỉ xảy ra khi tên máy chủ bạn đang kết nối không được chứng chỉ liệt kê là có thể chấp nhận được.</a:t>
            </a:r>
          </a:p>
          <a:p>
            <a:endParaRPr lang="vi-VN" sz="1200" dirty="0">
              <a:solidFill>
                <a:schemeClr val="bg1"/>
              </a:solidFill>
              <a:latin typeface="inherit"/>
            </a:endParaRPr>
          </a:p>
          <a:p>
            <a:r>
              <a:rPr lang="vi-VN" sz="1200" dirty="0">
                <a:solidFill>
                  <a:schemeClr val="bg1"/>
                </a:solidFill>
                <a:latin typeface="inherit"/>
              </a:rPr>
              <a:t>Thật không may, điều này cũng có thể xảy ra vì một lý do khác: </a:t>
            </a:r>
            <a:r>
              <a:rPr lang="en-US" sz="1200" dirty="0" smtClean="0">
                <a:solidFill>
                  <a:schemeClr val="bg1"/>
                </a:solidFill>
                <a:latin typeface="inherit"/>
              </a:rPr>
              <a:t>virtual hosting</a:t>
            </a:r>
            <a:r>
              <a:rPr lang="vi-VN" sz="1200" dirty="0" smtClean="0">
                <a:solidFill>
                  <a:schemeClr val="bg1"/>
                </a:solidFill>
                <a:latin typeface="inherit"/>
              </a:rPr>
              <a:t>. </a:t>
            </a:r>
            <a:r>
              <a:rPr lang="vi-VN" sz="1200" dirty="0">
                <a:solidFill>
                  <a:schemeClr val="bg1"/>
                </a:solidFill>
                <a:latin typeface="inherit"/>
              </a:rPr>
              <a:t>Khi chia sẻ một máy chủ cho nhiều tên máy chủ với HTTP, máy chủ web có thể cho biết từ yêu cầu HTTP / 1.1 mà tên máy chủ đích mà khách hàng đang tìm kiếm. </a:t>
            </a:r>
            <a:r>
              <a:rPr lang="en-US" sz="1200" dirty="0" smtClean="0">
                <a:solidFill>
                  <a:schemeClr val="bg1"/>
                </a:solidFill>
                <a:latin typeface="inherit"/>
              </a:rPr>
              <a:t>Điều </a:t>
            </a:r>
            <a:r>
              <a:rPr lang="vi-VN" sz="1200" dirty="0" smtClean="0">
                <a:solidFill>
                  <a:schemeClr val="bg1"/>
                </a:solidFill>
                <a:latin typeface="inherit"/>
              </a:rPr>
              <a:t>này </a:t>
            </a:r>
            <a:r>
              <a:rPr lang="vi-VN" sz="1200" dirty="0">
                <a:solidFill>
                  <a:schemeClr val="bg1"/>
                </a:solidFill>
                <a:latin typeface="inherit"/>
              </a:rPr>
              <a:t>rất phức tạp với HTTPS, bởi vì máy chủ phải biết phải trả lại chứng chỉ nào trước khi thấy yêu cầu HTTP. Để giải quyết vấn đề này, các phiên bản SSL mới hơn, cụ thể là TLSv.1.0 trở lên, hỗ trợ </a:t>
            </a:r>
            <a:r>
              <a:rPr lang="en-US" sz="1200" dirty="0" smtClean="0">
                <a:solidFill>
                  <a:schemeClr val="bg1"/>
                </a:solidFill>
                <a:latin typeface="inherit"/>
              </a:rPr>
              <a:t>Server Name Indication </a:t>
            </a:r>
            <a:r>
              <a:rPr lang="vi-VN" sz="1200" dirty="0" smtClean="0">
                <a:solidFill>
                  <a:schemeClr val="bg1"/>
                </a:solidFill>
                <a:latin typeface="inherit"/>
              </a:rPr>
              <a:t>(SNI</a:t>
            </a:r>
            <a:r>
              <a:rPr lang="vi-VN" sz="1200" dirty="0">
                <a:solidFill>
                  <a:schemeClr val="bg1"/>
                </a:solidFill>
                <a:latin typeface="inherit"/>
              </a:rPr>
              <a:t>), cho phép máy khách SSL chỉ định tên máy chủ dự định cho máy chủ để có thể trả lại chứng chỉ phù hợp.</a:t>
            </a:r>
          </a:p>
          <a:p>
            <a:endParaRPr lang="vi-VN" sz="1200" dirty="0">
              <a:solidFill>
                <a:schemeClr val="bg1"/>
              </a:solidFill>
              <a:latin typeface="inherit"/>
            </a:endParaRPr>
          </a:p>
          <a:p>
            <a:r>
              <a:rPr lang="vi-VN" sz="1200" dirty="0">
                <a:solidFill>
                  <a:schemeClr val="bg1"/>
                </a:solidFill>
                <a:latin typeface="inherit"/>
              </a:rPr>
              <a:t>May mắn thay, HttpsURLCconnectection hỗ trợ SNI kể từ Android 2.3. Một cách giải quyết khác nếu bạn cần hỗ trợ Android 2.2 (trở lên) là thiết lập máy chủ ảo thay thế trên một cổng duy nhất để không phải trả lại chứng chỉ máy chủ nào.</a:t>
            </a:r>
          </a:p>
          <a:p>
            <a:endParaRPr lang="vi-VN" sz="1200" dirty="0">
              <a:solidFill>
                <a:schemeClr val="bg1"/>
              </a:solidFill>
              <a:latin typeface="inherit"/>
            </a:endParaRPr>
          </a:p>
        </p:txBody>
      </p:sp>
    </p:spTree>
    <p:extLst>
      <p:ext uri="{BB962C8B-B14F-4D97-AF65-F5344CB8AC3E}">
        <p14:creationId xmlns:p14="http://schemas.microsoft.com/office/powerpoint/2010/main" val="291220787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9" name="Google Shape;329;p30"/>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67</a:t>
            </a:fld>
            <a:endParaRPr/>
          </a:p>
        </p:txBody>
      </p:sp>
      <p:sp>
        <p:nvSpPr>
          <p:cNvPr id="10" name="Google Shape;201;p16"/>
          <p:cNvSpPr txBox="1">
            <a:spLocks/>
          </p:cNvSpPr>
          <p:nvPr/>
        </p:nvSpPr>
        <p:spPr>
          <a:xfrm>
            <a:off x="202619" y="105914"/>
            <a:ext cx="8941381" cy="6360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000" b="1" dirty="0">
                <a:solidFill>
                  <a:schemeClr val="bg1"/>
                </a:solidFill>
                <a:latin typeface="Hint"/>
              </a:rPr>
              <a:t>Common problems with hostname verification</a:t>
            </a:r>
            <a:endParaRPr lang="en-US" sz="3000" b="1" dirty="0">
              <a:solidFill>
                <a:schemeClr val="bg1"/>
              </a:solidFill>
              <a:latin typeface="Hint"/>
            </a:endParaRPr>
          </a:p>
        </p:txBody>
      </p:sp>
      <p:sp>
        <p:nvSpPr>
          <p:cNvPr id="7" name="Rectangle 6"/>
          <p:cNvSpPr/>
          <p:nvPr/>
        </p:nvSpPr>
        <p:spPr>
          <a:xfrm>
            <a:off x="202619" y="741914"/>
            <a:ext cx="8104802" cy="1384995"/>
          </a:xfrm>
          <a:prstGeom prst="rect">
            <a:avLst/>
          </a:prstGeom>
        </p:spPr>
        <p:txBody>
          <a:bodyPr wrap="square">
            <a:spAutoFit/>
          </a:bodyPr>
          <a:lstStyle/>
          <a:p>
            <a:r>
              <a:rPr lang="vi-VN" sz="1200" dirty="0">
                <a:solidFill>
                  <a:schemeClr val="bg1"/>
                </a:solidFill>
                <a:latin typeface="inherit"/>
              </a:rPr>
              <a:t>Cách thay thế quyết liệt hơn là thay thế HostnameVerifier bằng một tên không sử dụng tên máy chủ của máy chủ ảo của bạn, mà là máy chủ </a:t>
            </a:r>
            <a:r>
              <a:rPr lang="vi-VN" sz="1200" dirty="0" smtClean="0">
                <a:solidFill>
                  <a:schemeClr val="bg1"/>
                </a:solidFill>
                <a:latin typeface="inherit"/>
              </a:rPr>
              <a:t>được</a:t>
            </a:r>
            <a:r>
              <a:rPr lang="en-US" sz="1200" dirty="0" smtClean="0">
                <a:solidFill>
                  <a:schemeClr val="bg1"/>
                </a:solidFill>
                <a:latin typeface="inherit"/>
              </a:rPr>
              <a:t> </a:t>
            </a:r>
            <a:r>
              <a:rPr lang="vi-VN" sz="1200" dirty="0" smtClean="0">
                <a:solidFill>
                  <a:schemeClr val="bg1"/>
                </a:solidFill>
                <a:latin typeface="inherit"/>
              </a:rPr>
              <a:t>trả </a:t>
            </a:r>
            <a:r>
              <a:rPr lang="vi-VN" sz="1200" dirty="0">
                <a:solidFill>
                  <a:schemeClr val="bg1"/>
                </a:solidFill>
                <a:latin typeface="inherit"/>
              </a:rPr>
              <a:t>về theo mặc định.</a:t>
            </a:r>
          </a:p>
          <a:p>
            <a:endParaRPr lang="vi-VN" sz="1200" dirty="0">
              <a:solidFill>
                <a:schemeClr val="bg1"/>
              </a:solidFill>
              <a:latin typeface="inherit"/>
            </a:endParaRPr>
          </a:p>
          <a:p>
            <a:r>
              <a:rPr lang="en-US" sz="1200" dirty="0" smtClean="0">
                <a:solidFill>
                  <a:schemeClr val="bg1"/>
                </a:solidFill>
                <a:latin typeface="inherit"/>
              </a:rPr>
              <a:t>Lưu ý</a:t>
            </a:r>
            <a:r>
              <a:rPr lang="vi-VN" sz="1200" dirty="0" smtClean="0">
                <a:solidFill>
                  <a:schemeClr val="bg1"/>
                </a:solidFill>
                <a:latin typeface="inherit"/>
              </a:rPr>
              <a:t>: </a:t>
            </a:r>
            <a:r>
              <a:rPr lang="en-US" sz="1200" dirty="0" smtClean="0">
                <a:solidFill>
                  <a:schemeClr val="bg1"/>
                </a:solidFill>
                <a:latin typeface="inherit"/>
              </a:rPr>
              <a:t>v</a:t>
            </a:r>
            <a:r>
              <a:rPr lang="vi-VN" sz="1200" dirty="0" smtClean="0">
                <a:solidFill>
                  <a:schemeClr val="bg1"/>
                </a:solidFill>
                <a:latin typeface="inherit"/>
              </a:rPr>
              <a:t>iệc </a:t>
            </a:r>
            <a:r>
              <a:rPr lang="vi-VN" sz="1200" dirty="0">
                <a:solidFill>
                  <a:schemeClr val="bg1"/>
                </a:solidFill>
                <a:latin typeface="inherit"/>
              </a:rPr>
              <a:t>thay thế HostnameVerifier có thể rất nguy hiểm nếu máy chủ ảo khác không thuộc quyền kiểm soát của bạn, bởi vì một cuộc tấn công trung gian có thể hướng lưu lượng truy cập đến một máy chủ khác mà bạn không </a:t>
            </a:r>
            <a:r>
              <a:rPr lang="vi-VN" sz="1200" dirty="0" smtClean="0">
                <a:solidFill>
                  <a:schemeClr val="bg1"/>
                </a:solidFill>
                <a:latin typeface="inherit"/>
              </a:rPr>
              <a:t>biết.</a:t>
            </a:r>
            <a:r>
              <a:rPr lang="en-US" sz="1200" dirty="0">
                <a:solidFill>
                  <a:schemeClr val="bg1"/>
                </a:solidFill>
                <a:latin typeface="inherit"/>
              </a:rPr>
              <a:t> </a:t>
            </a:r>
            <a:r>
              <a:rPr lang="vi-VN" sz="1200" dirty="0" smtClean="0">
                <a:solidFill>
                  <a:schemeClr val="bg1"/>
                </a:solidFill>
                <a:latin typeface="inherit"/>
              </a:rPr>
              <a:t>Nếu </a:t>
            </a:r>
            <a:r>
              <a:rPr lang="vi-VN" sz="1200" dirty="0">
                <a:solidFill>
                  <a:schemeClr val="bg1"/>
                </a:solidFill>
                <a:latin typeface="inherit"/>
              </a:rPr>
              <a:t>bạn vẫn chắc chắn muốn ghi đè xác minh tên máy chủ, đây là một ví dụ thay thế trình xác minh cho một URLConnection duy nhất bằng một xác minh rằng tên máy chủ ít nhất được ứng dụng mong đợi:</a:t>
            </a:r>
          </a:p>
        </p:txBody>
      </p:sp>
      <p:sp>
        <p:nvSpPr>
          <p:cNvPr id="2" name="Rectangle 1"/>
          <p:cNvSpPr>
            <a:spLocks noChangeArrowheads="1"/>
          </p:cNvSpPr>
          <p:nvPr/>
        </p:nvSpPr>
        <p:spPr bwMode="auto">
          <a:xfrm>
            <a:off x="315317" y="2258080"/>
            <a:ext cx="6455134" cy="2554545"/>
          </a:xfrm>
          <a:prstGeom prst="rect">
            <a:avLst/>
          </a:prstGeom>
          <a:solidFill>
            <a:schemeClr val="accent2"/>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Roboto Mono"/>
              </a:rPr>
              <a:t>// Create an HostnameVerifier that hardwires the expected hostname.</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 Note that is different than the URL's hostname:</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HostnameVerifier hostnameVerifier = new HostnameVerifier() {</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    @Override</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    public boolean verify(String hostname, SSLSession session) {</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        HostnameVerifier hv =</a:t>
            </a:r>
            <a:r>
              <a:rPr lang="en-US" altLang="en-US" sz="1000" dirty="0">
                <a:solidFill>
                  <a:schemeClr val="tx1"/>
                </a:solidFill>
                <a:latin typeface="Roboto Mono"/>
              </a:rPr>
              <a:t> </a:t>
            </a:r>
            <a:r>
              <a:rPr kumimoji="0" lang="en-US" altLang="en-US" sz="1000" b="0" i="0" u="none" strike="noStrike" cap="none" normalizeH="0" baseline="0" dirty="0" smtClean="0">
                <a:ln>
                  <a:noFill/>
                </a:ln>
                <a:solidFill>
                  <a:schemeClr val="tx1"/>
                </a:solidFill>
                <a:effectLst/>
                <a:latin typeface="Roboto Mono"/>
              </a:rPr>
              <a:t>HttpsURLConnection.getDefaultHostnameVerifier();</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        return hv.verify("example.com", session);</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    }</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 Tell the URLConnection to use our HostnameVerifier</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URL url = new URL("https://example.org/");</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HttpsURLConnection urlConnection</a:t>
            </a:r>
            <a:r>
              <a:rPr kumimoji="0" lang="en-US" altLang="en-US" sz="1000" b="0" i="0" u="none" strike="noStrike" cap="none" normalizeH="0" dirty="0" smtClean="0">
                <a:ln>
                  <a:noFill/>
                </a:ln>
                <a:solidFill>
                  <a:schemeClr val="tx1"/>
                </a:solidFill>
                <a:effectLst/>
                <a:latin typeface="Roboto Mono"/>
              </a:rPr>
              <a:t> =</a:t>
            </a:r>
            <a:r>
              <a:rPr kumimoji="0" lang="en-US" altLang="en-US" sz="1000" b="0" i="0" u="none" strike="noStrike" cap="none" normalizeH="0" baseline="0" dirty="0" smtClean="0">
                <a:ln>
                  <a:noFill/>
                </a:ln>
                <a:solidFill>
                  <a:schemeClr val="tx1"/>
                </a:solidFill>
                <a:effectLst/>
                <a:latin typeface="Roboto Mono"/>
              </a:rPr>
              <a:t> (HttpsURLConnection)url.openConnection();</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urlConnection.setHostnameVerifier(hostnameVerifier);</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InputStream in = urlConnection.getInputStream();</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copyInputStreamToOutputStream(in, System.out);</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6891500" y="2688967"/>
            <a:ext cx="1958825" cy="1938992"/>
          </a:xfrm>
          <a:prstGeom prst="rect">
            <a:avLst/>
          </a:prstGeom>
        </p:spPr>
        <p:txBody>
          <a:bodyPr wrap="square">
            <a:spAutoFit/>
          </a:bodyPr>
          <a:lstStyle/>
          <a:p>
            <a:r>
              <a:rPr lang="en-US" sz="1200" dirty="0" smtClean="0">
                <a:solidFill>
                  <a:schemeClr val="bg1"/>
                </a:solidFill>
                <a:latin typeface="inherit"/>
              </a:rPr>
              <a:t>Nhớ </a:t>
            </a:r>
            <a:r>
              <a:rPr lang="en-US" sz="1200" dirty="0">
                <a:solidFill>
                  <a:schemeClr val="bg1"/>
                </a:solidFill>
                <a:latin typeface="inherit"/>
              </a:rPr>
              <a:t>rằng, nếu bạn thấy mình thay thế xác minh tên máy chủ, đặc biệt là do lưu trữ ảo, sẽ vẫn rất nguy hiểm nếu máy chủ ảo khác không nằm trong tầm kiểm soát của bạn và bạn nên tìm một sự sắp xếp lưu trữ thay thế để tránh vấn đề này.</a:t>
            </a:r>
            <a:endParaRPr lang="en-US" sz="1200" dirty="0">
              <a:solidFill>
                <a:schemeClr val="bg1"/>
              </a:solidFill>
              <a:latin typeface="inherit"/>
            </a:endParaRPr>
          </a:p>
        </p:txBody>
      </p:sp>
    </p:spTree>
    <p:extLst>
      <p:ext uri="{BB962C8B-B14F-4D97-AF65-F5344CB8AC3E}">
        <p14:creationId xmlns:p14="http://schemas.microsoft.com/office/powerpoint/2010/main" val="26479015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9" name="Google Shape;329;p30"/>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68</a:t>
            </a:fld>
            <a:endParaRPr/>
          </a:p>
        </p:txBody>
      </p:sp>
      <p:sp>
        <p:nvSpPr>
          <p:cNvPr id="10" name="Google Shape;201;p16"/>
          <p:cNvSpPr txBox="1">
            <a:spLocks/>
          </p:cNvSpPr>
          <p:nvPr/>
        </p:nvSpPr>
        <p:spPr>
          <a:xfrm>
            <a:off x="202619" y="105914"/>
            <a:ext cx="8941381" cy="6360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000" b="1" dirty="0">
                <a:solidFill>
                  <a:schemeClr val="bg1"/>
                </a:solidFill>
                <a:latin typeface="Hint"/>
              </a:rPr>
              <a:t>Warnings about using SSLSocket directly</a:t>
            </a:r>
            <a:endParaRPr lang="en-US" sz="3000" b="1" dirty="0">
              <a:solidFill>
                <a:schemeClr val="bg1"/>
              </a:solidFill>
              <a:latin typeface="Hint"/>
            </a:endParaRPr>
          </a:p>
        </p:txBody>
      </p:sp>
      <p:sp>
        <p:nvSpPr>
          <p:cNvPr id="7" name="Rectangle 6"/>
          <p:cNvSpPr/>
          <p:nvPr/>
        </p:nvSpPr>
        <p:spPr>
          <a:xfrm>
            <a:off x="1020572" y="1643200"/>
            <a:ext cx="7305473" cy="2492990"/>
          </a:xfrm>
          <a:prstGeom prst="rect">
            <a:avLst/>
          </a:prstGeom>
        </p:spPr>
        <p:txBody>
          <a:bodyPr wrap="square">
            <a:spAutoFit/>
          </a:bodyPr>
          <a:lstStyle/>
          <a:p>
            <a:r>
              <a:rPr lang="vi-VN" sz="1200" dirty="0" smtClean="0">
                <a:solidFill>
                  <a:schemeClr val="bg1"/>
                </a:solidFill>
                <a:latin typeface="inherit"/>
              </a:rPr>
              <a:t>Đôi </a:t>
            </a:r>
            <a:r>
              <a:rPr lang="vi-VN" sz="1200" dirty="0">
                <a:solidFill>
                  <a:schemeClr val="bg1"/>
                </a:solidFill>
                <a:latin typeface="inherit"/>
              </a:rPr>
              <a:t>khi các ứng dụng cần sử dụng SSL tách biệt với HTTP. Ví dụ: một ứng dụng email có thể sử dụng các biến thể SSL của SMTP, POP3 hoặc IMAP. Trong những trường hợp đó, ứng dụng sẽ muốn sử dụng SSLSocket trực tiếp, giống như cách mà HttpsURLConnection thực hiện trong nội bộ.</a:t>
            </a:r>
          </a:p>
          <a:p>
            <a:endParaRPr lang="vi-VN" sz="1200" dirty="0">
              <a:solidFill>
                <a:schemeClr val="bg1"/>
              </a:solidFill>
              <a:latin typeface="inherit"/>
            </a:endParaRPr>
          </a:p>
          <a:p>
            <a:r>
              <a:rPr lang="vi-VN" sz="1200" dirty="0" smtClean="0">
                <a:solidFill>
                  <a:schemeClr val="bg1"/>
                </a:solidFill>
                <a:latin typeface="inherit"/>
              </a:rPr>
              <a:t>Trong </a:t>
            </a:r>
            <a:r>
              <a:rPr lang="vi-VN" sz="1200" dirty="0">
                <a:solidFill>
                  <a:schemeClr val="bg1"/>
                </a:solidFill>
                <a:latin typeface="inherit"/>
              </a:rPr>
              <a:t>thực tế, khi sử dụng TrustManager tùy chỉnh, những gì được truyền cho HttpsURLCconnectection là SSLSocketFactory. Vì vậy, nếu bạn cần sử dụng TrustManager tùy chỉnh với SSLSocket, hãy làm theo các bước tương tự và sử dụng SSLSocketFactory đó để tạo SSLSocket của bạn.</a:t>
            </a:r>
          </a:p>
          <a:p>
            <a:endParaRPr lang="vi-VN" sz="1200" dirty="0">
              <a:solidFill>
                <a:schemeClr val="bg1"/>
              </a:solidFill>
              <a:latin typeface="inherit"/>
            </a:endParaRPr>
          </a:p>
          <a:p>
            <a:r>
              <a:rPr lang="en-US" sz="1200" dirty="0" smtClean="0">
                <a:solidFill>
                  <a:schemeClr val="bg1"/>
                </a:solidFill>
                <a:latin typeface="inherit"/>
              </a:rPr>
              <a:t>Lưu ý</a:t>
            </a:r>
            <a:r>
              <a:rPr lang="vi-VN" sz="1200" dirty="0" smtClean="0">
                <a:solidFill>
                  <a:schemeClr val="bg1"/>
                </a:solidFill>
                <a:latin typeface="inherit"/>
              </a:rPr>
              <a:t>: </a:t>
            </a:r>
            <a:r>
              <a:rPr lang="vi-VN" sz="1200" dirty="0">
                <a:solidFill>
                  <a:schemeClr val="bg1"/>
                </a:solidFill>
                <a:latin typeface="inherit"/>
              </a:rPr>
              <a:t>SSLSocket không thực hiện xác minh tên máy chủ. Tùy thuộc vào ứng dụng của bạn để thực hiện xác minh tên máy chủ của riêng mình, tốt nhất là bằng cách gọi </a:t>
            </a:r>
            <a:r>
              <a:rPr lang="vi-VN" sz="1200" dirty="0">
                <a:solidFill>
                  <a:srgbClr val="FFFF00"/>
                </a:solidFill>
                <a:latin typeface="inherit"/>
              </a:rPr>
              <a:t>getDefaulthostnameVerifier ()</a:t>
            </a:r>
            <a:r>
              <a:rPr lang="vi-VN" sz="1200" dirty="0">
                <a:solidFill>
                  <a:schemeClr val="bg1"/>
                </a:solidFill>
                <a:latin typeface="inherit"/>
              </a:rPr>
              <a:t> với tên máy chủ dự kiến. Hãy cẩn thận hơn nữa khi </a:t>
            </a:r>
            <a:r>
              <a:rPr lang="vi-VN" sz="1200" dirty="0">
                <a:solidFill>
                  <a:srgbClr val="FFFF00"/>
                </a:solidFill>
                <a:latin typeface="inherit"/>
              </a:rPr>
              <a:t>HostnameVerifier.verify ()</a:t>
            </a:r>
            <a:r>
              <a:rPr lang="vi-VN" sz="1200" dirty="0">
                <a:solidFill>
                  <a:schemeClr val="bg1"/>
                </a:solidFill>
                <a:latin typeface="inherit"/>
              </a:rPr>
              <a:t> không đưa ra một ngoại lệ do lỗi mà thay vào đó trả về kết quả boolean mà bạn phải kiểm tra rõ ràng.</a:t>
            </a:r>
          </a:p>
          <a:p>
            <a:endParaRPr lang="vi-VN" sz="1200" dirty="0">
              <a:solidFill>
                <a:schemeClr val="bg1"/>
              </a:solidFill>
              <a:latin typeface="inherit"/>
            </a:endParaRPr>
          </a:p>
        </p:txBody>
      </p:sp>
    </p:spTree>
    <p:extLst>
      <p:ext uri="{BB962C8B-B14F-4D97-AF65-F5344CB8AC3E}">
        <p14:creationId xmlns:p14="http://schemas.microsoft.com/office/powerpoint/2010/main" val="324823175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9" name="Google Shape;329;p30"/>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69</a:t>
            </a:fld>
            <a:endParaRPr/>
          </a:p>
        </p:txBody>
      </p:sp>
      <p:sp>
        <p:nvSpPr>
          <p:cNvPr id="10" name="Google Shape;201;p16"/>
          <p:cNvSpPr txBox="1">
            <a:spLocks/>
          </p:cNvSpPr>
          <p:nvPr/>
        </p:nvSpPr>
        <p:spPr>
          <a:xfrm>
            <a:off x="202619" y="105914"/>
            <a:ext cx="8941381" cy="6360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000" b="1" dirty="0">
                <a:solidFill>
                  <a:schemeClr val="bg1"/>
                </a:solidFill>
                <a:latin typeface="Hint"/>
              </a:rPr>
              <a:t>Warnings about using SSLSocket directly</a:t>
            </a:r>
            <a:endParaRPr lang="en-US" sz="3000" b="1" dirty="0">
              <a:solidFill>
                <a:schemeClr val="bg1"/>
              </a:solidFill>
              <a:latin typeface="Hint"/>
            </a:endParaRPr>
          </a:p>
        </p:txBody>
      </p:sp>
      <p:sp>
        <p:nvSpPr>
          <p:cNvPr id="7" name="Rectangle 6"/>
          <p:cNvSpPr/>
          <p:nvPr/>
        </p:nvSpPr>
        <p:spPr>
          <a:xfrm>
            <a:off x="864929" y="1096047"/>
            <a:ext cx="7305473" cy="646331"/>
          </a:xfrm>
          <a:prstGeom prst="rect">
            <a:avLst/>
          </a:prstGeom>
        </p:spPr>
        <p:txBody>
          <a:bodyPr wrap="square">
            <a:spAutoFit/>
          </a:bodyPr>
          <a:lstStyle/>
          <a:p>
            <a:r>
              <a:rPr lang="en-US" sz="1200" dirty="0" smtClean="0">
                <a:solidFill>
                  <a:schemeClr val="bg1"/>
                </a:solidFill>
                <a:latin typeface="inherit"/>
              </a:rPr>
              <a:t>Trong ví dụ này, ta thấy rằng </a:t>
            </a:r>
            <a:r>
              <a:rPr lang="vi-VN" sz="1200" dirty="0" smtClean="0">
                <a:solidFill>
                  <a:schemeClr val="bg1"/>
                </a:solidFill>
                <a:latin typeface="inherit"/>
              </a:rPr>
              <a:t>khi </a:t>
            </a:r>
            <a:r>
              <a:rPr lang="vi-VN" sz="1200" dirty="0">
                <a:solidFill>
                  <a:schemeClr val="bg1"/>
                </a:solidFill>
                <a:latin typeface="inherit"/>
              </a:rPr>
              <a:t>kết nối với cổng gmail 443 mà không có hỗ trợ SNI, bạn sẽ nhận được chứng chỉ cho mail.google.com. </a:t>
            </a:r>
            <a:r>
              <a:rPr lang="vi-VN" sz="1200" dirty="0" smtClean="0">
                <a:solidFill>
                  <a:schemeClr val="bg1"/>
                </a:solidFill>
                <a:latin typeface="inherit"/>
              </a:rPr>
              <a:t>Điều này được mong đợi trong trường </a:t>
            </a:r>
            <a:r>
              <a:rPr lang="vi-VN" sz="1200" dirty="0">
                <a:solidFill>
                  <a:schemeClr val="bg1"/>
                </a:solidFill>
                <a:latin typeface="inherit"/>
              </a:rPr>
              <a:t>hợp này, vì vậy hãy kiểm tra để đảm bảo rằng chứng chỉ thực sự dành cho mail.google.com:</a:t>
            </a:r>
          </a:p>
        </p:txBody>
      </p:sp>
      <p:sp>
        <p:nvSpPr>
          <p:cNvPr id="2" name="Rectangle 1"/>
          <p:cNvSpPr>
            <a:spLocks noChangeArrowheads="1"/>
          </p:cNvSpPr>
          <p:nvPr/>
        </p:nvSpPr>
        <p:spPr bwMode="auto">
          <a:xfrm>
            <a:off x="2461099" y="1950303"/>
            <a:ext cx="4815192" cy="2862322"/>
          </a:xfrm>
          <a:prstGeom prst="rect">
            <a:avLst/>
          </a:prstGeom>
          <a:solidFill>
            <a:schemeClr val="accent2"/>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Roboto Mono"/>
              </a:rPr>
              <a:t>// Open SSLSocket directly to gmail.com</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SocketFactory sf = SSLSocketFactory.getDefault();</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SSLSocket socket = (SSLSocket) sf.createSocket("gmail.com", 443);</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HostnameVerifier hv = HttpsURLConnection.getDefaultHostnameVerifier();</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SSLSession s = socket.getSession();</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 Verify that the certicate hostname is for mail.google.com</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 This is due to lack of SNI support in the current SSLSocket.</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if (!hv.verify("mail.google.com", s)) {</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    throw new SSLHandshakeException("Expected mail.google.com, "</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                                    "found " + s.getPeerPrincipal());</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 At this point SSLSocket performed certificate verification and</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 we have performed hostname verification, so it is safe to proceed.</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 ... use socket ...</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socket.close();</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27676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6"/>
          <p:cNvSpPr txBox="1">
            <a:spLocks noGrp="1"/>
          </p:cNvSpPr>
          <p:nvPr>
            <p:ph type="title"/>
          </p:nvPr>
        </p:nvSpPr>
        <p:spPr>
          <a:xfrm>
            <a:off x="299896" y="476120"/>
            <a:ext cx="5972100" cy="636000"/>
          </a:xfrm>
          <a:prstGeom prst="rect">
            <a:avLst/>
          </a:prstGeom>
        </p:spPr>
        <p:txBody>
          <a:bodyPr spcFirstLastPara="1" wrap="square" lIns="91425" tIns="91425" rIns="91425" bIns="91425" anchor="b" anchorCtr="0">
            <a:noAutofit/>
          </a:bodyPr>
          <a:lstStyle/>
          <a:p>
            <a:r>
              <a:rPr lang="en-US" dirty="0"/>
              <a:t>Enforce secure communication</a:t>
            </a:r>
            <a:br>
              <a:rPr lang="en-US" dirty="0"/>
            </a:br>
            <a:r>
              <a:rPr lang="en-US" sz="1400" dirty="0">
                <a:solidFill>
                  <a:srgbClr val="C00000"/>
                </a:solidFill>
              </a:rPr>
              <a:t>Use implicit intents and non-exported content providers</a:t>
            </a:r>
            <a:r>
              <a:rPr lang="en-US" sz="1400" b="0" dirty="0">
                <a:solidFill>
                  <a:srgbClr val="C00000"/>
                </a:solidFill>
              </a:rPr>
              <a:t/>
            </a:r>
            <a:br>
              <a:rPr lang="en-US" sz="1400" b="0" dirty="0">
                <a:solidFill>
                  <a:srgbClr val="C00000"/>
                </a:solidFill>
              </a:rPr>
            </a:br>
            <a:endParaRPr lang="en-US" sz="1400" dirty="0"/>
          </a:p>
        </p:txBody>
      </p:sp>
      <p:sp>
        <p:nvSpPr>
          <p:cNvPr id="202" name="Google Shape;202;p16"/>
          <p:cNvSpPr txBox="1">
            <a:spLocks noGrp="1"/>
          </p:cNvSpPr>
          <p:nvPr>
            <p:ph type="body" idx="2"/>
          </p:nvPr>
        </p:nvSpPr>
        <p:spPr>
          <a:xfrm>
            <a:off x="397172" y="1112120"/>
            <a:ext cx="7015304" cy="405181"/>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sz="1200" b="1" dirty="0" smtClean="0">
                <a:solidFill>
                  <a:srgbClr val="FFCC00"/>
                </a:solidFill>
              </a:rPr>
              <a:t>DISALLOW ACCESS TO YOUR APP’S CONTENT PROVIDERS</a:t>
            </a:r>
          </a:p>
          <a:p>
            <a:pPr marL="0" indent="0">
              <a:buNone/>
            </a:pPr>
            <a:r>
              <a:rPr lang="en-US" altLang="en-US" sz="1200" dirty="0" smtClean="0">
                <a:solidFill>
                  <a:schemeClr val="bg1"/>
                </a:solidFill>
                <a:latin typeface="inherit"/>
                <a:cs typeface="Hind" panose="020B0604020202020204" charset="0"/>
              </a:rPr>
              <a:t>Nếu </a:t>
            </a:r>
            <a:r>
              <a:rPr lang="vi-VN" altLang="en-US" sz="1200" dirty="0" smtClean="0">
                <a:solidFill>
                  <a:schemeClr val="bg1"/>
                </a:solidFill>
                <a:latin typeface="inherit"/>
                <a:cs typeface="Hind" panose="020B0604020202020204" charset="0"/>
              </a:rPr>
              <a:t>bạn </a:t>
            </a:r>
            <a:r>
              <a:rPr lang="vi-VN" altLang="en-US" sz="1200" dirty="0">
                <a:solidFill>
                  <a:schemeClr val="bg1"/>
                </a:solidFill>
                <a:latin typeface="inherit"/>
                <a:cs typeface="Hind" panose="020B0604020202020204" charset="0"/>
              </a:rPr>
              <a:t>có ý định gửi dữ liệu từ ứng dụng của mình đến một ứng dụng khác mà bạn không sở hữu, bạn không được </a:t>
            </a:r>
            <a:r>
              <a:rPr lang="vi-VN" altLang="en-US" sz="1200" dirty="0" smtClean="0">
                <a:solidFill>
                  <a:schemeClr val="bg1"/>
                </a:solidFill>
                <a:latin typeface="inherit"/>
                <a:cs typeface="Hind" panose="020B0604020202020204" charset="0"/>
              </a:rPr>
              <a:t>cho </a:t>
            </a:r>
            <a:r>
              <a:rPr lang="vi-VN" altLang="en-US" sz="1200" dirty="0">
                <a:solidFill>
                  <a:schemeClr val="bg1"/>
                </a:solidFill>
                <a:latin typeface="inherit"/>
                <a:cs typeface="Hind" panose="020B0604020202020204" charset="0"/>
              </a:rPr>
              <a:t>phép các ứng dụng của nhà phát triển khác truy cập vào các đối tượng ContentProvider mà ứng dụng của bạn chứa</a:t>
            </a:r>
            <a:r>
              <a:rPr lang="vi-VN" altLang="en-US" sz="1200" dirty="0" smtClean="0">
                <a:solidFill>
                  <a:schemeClr val="bg1"/>
                </a:solidFill>
                <a:latin typeface="inherit"/>
                <a:cs typeface="Hind" panose="020B0604020202020204" charset="0"/>
              </a:rPr>
              <a:t>.</a:t>
            </a:r>
            <a:endParaRPr lang="en-US" altLang="en-US" sz="1200" dirty="0" smtClean="0">
              <a:solidFill>
                <a:schemeClr val="bg1"/>
              </a:solidFill>
              <a:latin typeface="inherit"/>
              <a:cs typeface="Hind" panose="020B0604020202020204" charset="0"/>
            </a:endParaRPr>
          </a:p>
          <a:p>
            <a:pPr marL="0" indent="0">
              <a:buNone/>
            </a:pPr>
            <a:r>
              <a:rPr lang="en-US" altLang="en-US" sz="1200" dirty="0" smtClean="0">
                <a:solidFill>
                  <a:schemeClr val="bg1"/>
                </a:solidFill>
                <a:latin typeface="inherit"/>
                <a:cs typeface="Hind" panose="020B0604020202020204" charset="0"/>
              </a:rPr>
              <a:t>Điều</a:t>
            </a:r>
            <a:r>
              <a:rPr lang="vi-VN" altLang="en-US" sz="1200" dirty="0" smtClean="0">
                <a:solidFill>
                  <a:schemeClr val="bg1"/>
                </a:solidFill>
                <a:latin typeface="inherit"/>
                <a:cs typeface="Hind" panose="020B0604020202020204" charset="0"/>
              </a:rPr>
              <a:t> </a:t>
            </a:r>
            <a:r>
              <a:rPr lang="vi-VN" altLang="en-US" sz="1200" dirty="0">
                <a:solidFill>
                  <a:schemeClr val="bg1"/>
                </a:solidFill>
                <a:latin typeface="inherit"/>
                <a:cs typeface="Hind" panose="020B0604020202020204" charset="0"/>
              </a:rPr>
              <a:t>này đặc biệt quan trọng nếu ứng dụng của bạn có thể được cài đặt trên các thiết bị chạy Android 4.1.1 (API </a:t>
            </a:r>
            <a:r>
              <a:rPr lang="vi-VN" altLang="en-US" sz="1200" dirty="0" smtClean="0">
                <a:solidFill>
                  <a:schemeClr val="bg1"/>
                </a:solidFill>
                <a:latin typeface="inherit"/>
                <a:cs typeface="Hind" panose="020B0604020202020204" charset="0"/>
              </a:rPr>
              <a:t>16</a:t>
            </a:r>
            <a:r>
              <a:rPr lang="vi-VN" altLang="en-US" sz="1200" dirty="0">
                <a:solidFill>
                  <a:schemeClr val="bg1"/>
                </a:solidFill>
                <a:latin typeface="inherit"/>
                <a:cs typeface="Hind" panose="020B0604020202020204" charset="0"/>
              </a:rPr>
              <a:t>) hoặc thấp hơn, vì thuộc tính </a:t>
            </a:r>
            <a:r>
              <a:rPr lang="vi-VN" altLang="en-US" sz="1200" dirty="0">
                <a:solidFill>
                  <a:srgbClr val="FFFF00"/>
                </a:solidFill>
                <a:latin typeface="inherit"/>
                <a:cs typeface="Hind" panose="020B0604020202020204" charset="0"/>
              </a:rPr>
              <a:t>android: export</a:t>
            </a:r>
            <a:r>
              <a:rPr lang="vi-VN" altLang="en-US" sz="1200" dirty="0">
                <a:solidFill>
                  <a:schemeClr val="bg1"/>
                </a:solidFill>
                <a:latin typeface="inherit"/>
                <a:cs typeface="Hind" panose="020B0604020202020204" charset="0"/>
              </a:rPr>
              <a:t> của </a:t>
            </a:r>
            <a:r>
              <a:rPr lang="en-US" altLang="en-US" sz="1200" dirty="0" smtClean="0">
                <a:solidFill>
                  <a:srgbClr val="FFFF00"/>
                </a:solidFill>
                <a:latin typeface="inherit"/>
                <a:cs typeface="Hind" panose="020B0604020202020204" charset="0"/>
              </a:rPr>
              <a:t>&lt;provider</a:t>
            </a:r>
            <a:r>
              <a:rPr lang="en-US" altLang="en-US" sz="1200" dirty="0" smtClean="0">
                <a:solidFill>
                  <a:schemeClr val="bg1"/>
                </a:solidFill>
                <a:latin typeface="inherit"/>
                <a:cs typeface="Hind" panose="020B0604020202020204" charset="0"/>
              </a:rPr>
              <a:t>&gt;</a:t>
            </a:r>
            <a:r>
              <a:rPr lang="vi-VN" altLang="en-US" sz="1200" dirty="0" smtClean="0">
                <a:solidFill>
                  <a:schemeClr val="bg1"/>
                </a:solidFill>
                <a:latin typeface="inherit"/>
                <a:cs typeface="Hind" panose="020B0604020202020204" charset="0"/>
              </a:rPr>
              <a:t> </a:t>
            </a:r>
            <a:r>
              <a:rPr lang="vi-VN" altLang="en-US" sz="1200" dirty="0">
                <a:solidFill>
                  <a:schemeClr val="bg1"/>
                </a:solidFill>
                <a:latin typeface="inherit"/>
                <a:cs typeface="Hind" panose="020B0604020202020204" charset="0"/>
              </a:rPr>
              <a:t>là </a:t>
            </a:r>
            <a:r>
              <a:rPr lang="vi-VN" altLang="en-US" sz="1200" dirty="0" smtClean="0">
                <a:solidFill>
                  <a:schemeClr val="bg1"/>
                </a:solidFill>
                <a:latin typeface="inherit"/>
                <a:cs typeface="Hind" panose="020B0604020202020204" charset="0"/>
              </a:rPr>
              <a:t>mặc </a:t>
            </a:r>
            <a:r>
              <a:rPr lang="vi-VN" altLang="en-US" sz="1200" dirty="0">
                <a:solidFill>
                  <a:schemeClr val="bg1"/>
                </a:solidFill>
                <a:latin typeface="inherit"/>
                <a:cs typeface="Hind" panose="020B0604020202020204" charset="0"/>
              </a:rPr>
              <a:t>định trên các phiên bản Android đó.</a:t>
            </a:r>
            <a:r>
              <a:rPr lang="vi-VN" altLang="en-US" sz="1200" dirty="0">
                <a:solidFill>
                  <a:schemeClr val="bg1"/>
                </a:solidFill>
                <a:cs typeface="Hind" panose="020B0604020202020204" charset="0"/>
              </a:rPr>
              <a:t> </a:t>
            </a:r>
            <a:endParaRPr lang="vi-VN" altLang="en-US" sz="1200" dirty="0">
              <a:solidFill>
                <a:schemeClr val="bg1"/>
              </a:solidFill>
              <a:latin typeface="Arial" panose="020B0604020202020204" pitchFamily="34" charset="0"/>
              <a:cs typeface="Hind" panose="020B0604020202020204" charset="0"/>
            </a:endParaRPr>
          </a:p>
          <a:p>
            <a:pPr marL="0" lvl="0" indent="0" algn="l" rtl="0">
              <a:spcBef>
                <a:spcPts val="600"/>
              </a:spcBef>
              <a:spcAft>
                <a:spcPts val="0"/>
              </a:spcAft>
              <a:buNone/>
            </a:pPr>
            <a:endParaRPr sz="1200" dirty="0" smtClean="0">
              <a:solidFill>
                <a:schemeClr val="bg1"/>
              </a:solidFill>
              <a:latin typeface="Hind" panose="020B0604020202020204" charset="0"/>
              <a:cs typeface="Hind" panose="020B0604020202020204" charset="0"/>
            </a:endParaRPr>
          </a:p>
          <a:p>
            <a:pPr marL="0" lvl="0" indent="0">
              <a:buClr>
                <a:schemeClr val="dk1"/>
              </a:buClr>
              <a:buSzPts val="1100"/>
              <a:buNone/>
            </a:pPr>
            <a:r>
              <a:rPr lang="vi-VN" sz="1200" dirty="0"/>
              <a:t/>
            </a:r>
            <a:br>
              <a:rPr lang="vi-VN" sz="1200" dirty="0"/>
            </a:br>
            <a:endParaRPr sz="1200" dirty="0">
              <a:latin typeface="inherit"/>
            </a:endParaRPr>
          </a:p>
        </p:txBody>
      </p:sp>
      <p:sp>
        <p:nvSpPr>
          <p:cNvPr id="205" name="Google Shape;205;p16"/>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3" name="Rectangle 2"/>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1894548" y="2812077"/>
            <a:ext cx="4377448" cy="2000548"/>
          </a:xfrm>
          <a:prstGeom prst="rect">
            <a:avLst/>
          </a:prstGeom>
          <a:solidFill>
            <a:srgbClr val="FFC000"/>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B78E7"/>
                </a:solidFill>
                <a:effectLst/>
                <a:latin typeface="Roboto Mono"/>
              </a:rPr>
              <a:t>&lt;manifest</a:t>
            </a: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9C27B0"/>
                </a:solidFill>
                <a:effectLst/>
                <a:latin typeface="Roboto Mono"/>
              </a:rPr>
              <a:t>xmlns:android</a:t>
            </a:r>
            <a:r>
              <a:rPr kumimoji="0" lang="en-US" altLang="en-US" sz="1000" b="0" i="0" u="none" strike="noStrike" cap="none" normalizeH="0" baseline="0" dirty="0" smtClean="0">
                <a:ln>
                  <a:noFill/>
                </a:ln>
                <a:solidFill>
                  <a:srgbClr val="37474F"/>
                </a:solidFill>
                <a:effectLst/>
                <a:latin typeface="Roboto Mono"/>
              </a:rPr>
              <a:t>=</a:t>
            </a:r>
            <a:r>
              <a:rPr kumimoji="0" lang="en-US" altLang="en-US" sz="1000" b="0" i="0" u="none" strike="noStrike" cap="none" normalizeH="0" baseline="0" dirty="0" smtClean="0">
                <a:ln>
                  <a:noFill/>
                </a:ln>
                <a:solidFill>
                  <a:srgbClr val="0D904F"/>
                </a:solidFill>
                <a:effectLst/>
                <a:latin typeface="Roboto Mono"/>
              </a:rPr>
              <a:t>"http://schemas.android.com/apk/res/android"</a:t>
            </a:r>
            <a:r>
              <a:rPr kumimoji="0" lang="en-US" altLang="en-US" sz="1000" b="0" i="0" u="none" strike="noStrike" cap="none" normalizeH="0" baseline="0" dirty="0" smtClean="0">
                <a:ln>
                  <a:noFill/>
                </a:ln>
                <a:solidFill>
                  <a:srgbClr val="37474F"/>
                </a:solidFill>
                <a:effectLst/>
                <a:latin typeface="Roboto Mono"/>
              </a:rPr>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9C27B0"/>
                </a:solidFill>
                <a:effectLst/>
                <a:latin typeface="Roboto Mono"/>
              </a:rPr>
              <a:t>package</a:t>
            </a:r>
            <a:r>
              <a:rPr kumimoji="0" lang="en-US" altLang="en-US" sz="1000" b="0" i="0" u="none" strike="noStrike" cap="none" normalizeH="0" baseline="0" dirty="0" smtClean="0">
                <a:ln>
                  <a:noFill/>
                </a:ln>
                <a:solidFill>
                  <a:srgbClr val="37474F"/>
                </a:solidFill>
                <a:effectLst/>
                <a:latin typeface="Roboto Mono"/>
              </a:rPr>
              <a:t>=</a:t>
            </a:r>
            <a:r>
              <a:rPr kumimoji="0" lang="en-US" altLang="en-US" sz="1000" b="0" i="0" u="none" strike="noStrike" cap="none" normalizeH="0" baseline="0" dirty="0" smtClean="0">
                <a:ln>
                  <a:noFill/>
                </a:ln>
                <a:solidFill>
                  <a:srgbClr val="0D904F"/>
                </a:solidFill>
                <a:effectLst/>
                <a:latin typeface="Roboto Mono"/>
              </a:rPr>
              <a:t>"com.example.myapp"</a:t>
            </a:r>
            <a:r>
              <a:rPr kumimoji="0" lang="en-US" altLang="en-US" sz="1000" b="0" i="0" u="none" strike="noStrike" cap="none" normalizeH="0" baseline="0" dirty="0" smtClean="0">
                <a:ln>
                  <a:noFill/>
                </a:ln>
                <a:solidFill>
                  <a:srgbClr val="3B78E7"/>
                </a:solidFill>
                <a:effectLst/>
                <a:latin typeface="Roboto Mono"/>
              </a:rPr>
              <a:t>&gt;</a:t>
            </a:r>
            <a:r>
              <a:rPr kumimoji="0" lang="en-US" altLang="en-US" sz="1000" b="0" i="0" u="none" strike="noStrike" cap="none" normalizeH="0" baseline="0" dirty="0" smtClean="0">
                <a:ln>
                  <a:noFill/>
                </a:ln>
                <a:solidFill>
                  <a:srgbClr val="37474F"/>
                </a:solidFill>
                <a:effectLst/>
                <a:latin typeface="Roboto Mono"/>
              </a:rPr>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3B78E7"/>
                </a:solidFill>
                <a:effectLst/>
                <a:latin typeface="Roboto Mono"/>
              </a:rPr>
              <a:t>&lt;application</a:t>
            </a:r>
            <a:r>
              <a:rPr kumimoji="0" lang="en-US" altLang="en-US" sz="1000" b="0" i="0" u="none" strike="noStrike" cap="none" normalizeH="0" baseline="0" dirty="0" smtClean="0">
                <a:ln>
                  <a:noFill/>
                </a:ln>
                <a:solidFill>
                  <a:srgbClr val="37474F"/>
                </a:solidFill>
                <a:effectLst/>
                <a:latin typeface="Roboto Mono"/>
              </a:rPr>
              <a:t> ... </a:t>
            </a:r>
            <a:r>
              <a:rPr kumimoji="0" lang="en-US" altLang="en-US" sz="1000" b="0" i="0" u="none" strike="noStrike" cap="none" normalizeH="0" baseline="0" dirty="0" smtClean="0">
                <a:ln>
                  <a:noFill/>
                </a:ln>
                <a:solidFill>
                  <a:srgbClr val="3B78E7"/>
                </a:solidFill>
                <a:effectLst/>
                <a:latin typeface="Roboto Mono"/>
              </a:rPr>
              <a:t>&gt;</a:t>
            </a:r>
            <a:r>
              <a:rPr kumimoji="0" lang="en-US" altLang="en-US" sz="1000" b="0" i="0" u="none" strike="noStrike" cap="none" normalizeH="0" baseline="0" dirty="0" smtClean="0">
                <a:ln>
                  <a:noFill/>
                </a:ln>
                <a:solidFill>
                  <a:srgbClr val="37474F"/>
                </a:solidFill>
                <a:effectLst/>
                <a:latin typeface="Roboto Mono"/>
              </a:rPr>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3B78E7"/>
                </a:solidFill>
                <a:effectLst/>
                <a:latin typeface="Roboto Mono"/>
              </a:rPr>
              <a:t>&lt;provider</a:t>
            </a:r>
            <a:r>
              <a:rPr kumimoji="0" lang="en-US" altLang="en-US" sz="1000" b="0" i="0" u="none" strike="noStrike" cap="none" normalizeH="0" baseline="0" dirty="0" smtClean="0">
                <a:ln>
                  <a:noFill/>
                </a:ln>
                <a:solidFill>
                  <a:srgbClr val="37474F"/>
                </a:solidFill>
                <a:effectLst/>
                <a:latin typeface="Roboto Mono"/>
              </a:rPr>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9C27B0"/>
                </a:solidFill>
                <a:effectLst/>
                <a:latin typeface="Roboto Mono"/>
              </a:rPr>
              <a:t>android:name</a:t>
            </a:r>
            <a:r>
              <a:rPr kumimoji="0" lang="en-US" altLang="en-US" sz="1000" b="0" i="0" u="none" strike="noStrike" cap="none" normalizeH="0" baseline="0" dirty="0" smtClean="0">
                <a:ln>
                  <a:noFill/>
                </a:ln>
                <a:solidFill>
                  <a:srgbClr val="37474F"/>
                </a:solidFill>
                <a:effectLst/>
                <a:latin typeface="Roboto Mono"/>
              </a:rPr>
              <a:t>=</a:t>
            </a:r>
            <a:r>
              <a:rPr kumimoji="0" lang="en-US" altLang="en-US" sz="1000" b="0" i="0" u="none" strike="noStrike" cap="none" normalizeH="0" baseline="0" dirty="0" smtClean="0">
                <a:ln>
                  <a:noFill/>
                </a:ln>
                <a:solidFill>
                  <a:srgbClr val="0D904F"/>
                </a:solidFill>
                <a:effectLst/>
                <a:latin typeface="Roboto Mono"/>
              </a:rPr>
              <a:t>"android.support.v4.content.FileProvider"</a:t>
            </a:r>
            <a:r>
              <a:rPr kumimoji="0" lang="en-US" altLang="en-US" sz="1000" b="0" i="0" u="none" strike="noStrike" cap="none" normalizeH="0" baseline="0" dirty="0" smtClean="0">
                <a:ln>
                  <a:noFill/>
                </a:ln>
                <a:solidFill>
                  <a:srgbClr val="37474F"/>
                </a:solidFill>
                <a:effectLst/>
                <a:latin typeface="Roboto Mono"/>
              </a:rPr>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9C27B0"/>
                </a:solidFill>
                <a:effectLst/>
                <a:latin typeface="Roboto Mono"/>
              </a:rPr>
              <a:t>android:authorities</a:t>
            </a:r>
            <a:r>
              <a:rPr kumimoji="0" lang="en-US" altLang="en-US" sz="1000" b="0" i="0" u="none" strike="noStrike" cap="none" normalizeH="0" baseline="0" dirty="0" smtClean="0">
                <a:ln>
                  <a:noFill/>
                </a:ln>
                <a:solidFill>
                  <a:srgbClr val="37474F"/>
                </a:solidFill>
                <a:effectLst/>
                <a:latin typeface="Roboto Mono"/>
              </a:rPr>
              <a:t>=</a:t>
            </a:r>
            <a:r>
              <a:rPr kumimoji="0" lang="en-US" altLang="en-US" sz="1000" b="0" i="0" u="none" strike="noStrike" cap="none" normalizeH="0" baseline="0" dirty="0" smtClean="0">
                <a:ln>
                  <a:noFill/>
                </a:ln>
                <a:solidFill>
                  <a:srgbClr val="0D904F"/>
                </a:solidFill>
                <a:effectLst/>
                <a:latin typeface="Roboto Mono"/>
              </a:rPr>
              <a:t>"com.example.myapp.fileprovider"</a:t>
            </a:r>
            <a:r>
              <a:rPr kumimoji="0" lang="en-US" altLang="en-US" sz="1000" b="0" i="0" u="none" strike="noStrike" cap="none" normalizeH="0" baseline="0" dirty="0" smtClean="0">
                <a:ln>
                  <a:noFill/>
                </a:ln>
                <a:solidFill>
                  <a:srgbClr val="37474F"/>
                </a:solidFill>
                <a:effectLst/>
                <a:latin typeface="Roboto Mono"/>
              </a:rPr>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1" i="0" u="none" strike="noStrike" cap="none" normalizeH="0" baseline="0" dirty="0" smtClean="0">
                <a:ln>
                  <a:noFill/>
                </a:ln>
                <a:solidFill>
                  <a:srgbClr val="9C27B0"/>
                </a:solidFill>
                <a:effectLst/>
                <a:latin typeface="Roboto Mono"/>
              </a:rPr>
              <a:t>android:exported</a:t>
            </a:r>
            <a:r>
              <a:rPr kumimoji="0" lang="en-US" altLang="en-US" sz="1000" b="1" i="0" u="none" strike="noStrike" cap="none" normalizeH="0" baseline="0" dirty="0" smtClean="0">
                <a:ln>
                  <a:noFill/>
                </a:ln>
                <a:solidFill>
                  <a:srgbClr val="37474F"/>
                </a:solidFill>
                <a:effectLst/>
                <a:latin typeface="Roboto Mono"/>
              </a:rPr>
              <a:t>=</a:t>
            </a:r>
            <a:r>
              <a:rPr kumimoji="0" lang="en-US" altLang="en-US" sz="1000" b="1" i="0" u="none" strike="noStrike" cap="none" normalizeH="0" baseline="0" dirty="0" smtClean="0">
                <a:ln>
                  <a:noFill/>
                </a:ln>
                <a:solidFill>
                  <a:srgbClr val="0D904F"/>
                </a:solidFill>
                <a:effectLst/>
                <a:latin typeface="Roboto Mono"/>
              </a:rPr>
              <a:t>"false"</a:t>
            </a:r>
            <a:r>
              <a:rPr kumimoji="0" lang="en-US" altLang="en-US" sz="1000" b="0" i="0" u="none" strike="noStrike" cap="none" normalizeH="0" baseline="0" dirty="0" smtClean="0">
                <a:ln>
                  <a:noFill/>
                </a:ln>
                <a:solidFill>
                  <a:srgbClr val="3B78E7"/>
                </a:solidFill>
                <a:effectLst/>
                <a:latin typeface="Roboto Mono"/>
              </a:rPr>
              <a:t>&gt;</a:t>
            </a:r>
            <a:r>
              <a:rPr kumimoji="0" lang="en-US" altLang="en-US" sz="1000" b="0" i="0" u="none" strike="noStrike" cap="none" normalizeH="0" baseline="0" dirty="0" smtClean="0">
                <a:ln>
                  <a:noFill/>
                </a:ln>
                <a:solidFill>
                  <a:srgbClr val="37474F"/>
                </a:solidFill>
                <a:effectLst/>
                <a:latin typeface="Roboto Mono"/>
              </a:rPr>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D81B60"/>
                </a:solidFill>
                <a:effectLst/>
                <a:latin typeface="Roboto Mono"/>
              </a:rPr>
              <a:t>&lt;!-- Place child elements of &lt;provider&gt; here. --&gt;</a:t>
            </a:r>
            <a:r>
              <a:rPr kumimoji="0" lang="en-US" altLang="en-US" sz="1000" b="0" i="0" u="none" strike="noStrike" cap="none" normalizeH="0" baseline="0" dirty="0" smtClean="0">
                <a:ln>
                  <a:noFill/>
                </a:ln>
                <a:solidFill>
                  <a:srgbClr val="37474F"/>
                </a:solidFill>
                <a:effectLst/>
                <a:latin typeface="Roboto Mono"/>
              </a:rPr>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3B78E7"/>
                </a:solidFill>
                <a:effectLst/>
                <a:latin typeface="Roboto Mono"/>
              </a:rPr>
              <a:t>&lt;/provider&gt;</a:t>
            </a:r>
            <a:r>
              <a:rPr kumimoji="0" lang="en-US" altLang="en-US" sz="1000" b="0" i="0" u="none" strike="noStrike" cap="none" normalizeH="0" baseline="0" dirty="0" smtClean="0">
                <a:ln>
                  <a:noFill/>
                </a:ln>
                <a:solidFill>
                  <a:srgbClr val="37474F"/>
                </a:solidFill>
                <a:effectLst/>
                <a:latin typeface="Roboto Mono"/>
              </a:rPr>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3B78E7"/>
                </a:solidFill>
                <a:effectLst/>
                <a:latin typeface="Roboto Mono"/>
              </a:rPr>
              <a:t>&lt;/application&gt;</a:t>
            </a:r>
            <a:r>
              <a:rPr kumimoji="0" lang="en-US" altLang="en-US" sz="1000" b="0" i="0" u="none" strike="noStrike" cap="none" normalizeH="0" baseline="0" dirty="0" smtClean="0">
                <a:ln>
                  <a:noFill/>
                </a:ln>
                <a:solidFill>
                  <a:srgbClr val="37474F"/>
                </a:solidFill>
                <a:effectLst/>
                <a:latin typeface="Roboto Mono"/>
              </a:rPr>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B78E7"/>
                </a:solidFill>
                <a:effectLst/>
                <a:latin typeface="Roboto Mono"/>
              </a:rPr>
              <a:t>&lt;/manifest&gt;</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271131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9" name="Google Shape;329;p30"/>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70</a:t>
            </a:fld>
            <a:endParaRPr/>
          </a:p>
        </p:txBody>
      </p:sp>
      <p:sp>
        <p:nvSpPr>
          <p:cNvPr id="10" name="Google Shape;201;p16"/>
          <p:cNvSpPr txBox="1">
            <a:spLocks/>
          </p:cNvSpPr>
          <p:nvPr/>
        </p:nvSpPr>
        <p:spPr>
          <a:xfrm>
            <a:off x="270713" y="222646"/>
            <a:ext cx="5972100" cy="6360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000" b="1" dirty="0">
                <a:solidFill>
                  <a:schemeClr val="bg1"/>
                </a:solidFill>
                <a:latin typeface="Hint"/>
              </a:rPr>
              <a:t>Blacklisting</a:t>
            </a:r>
            <a:endParaRPr lang="en-US" sz="3000" b="1" dirty="0">
              <a:solidFill>
                <a:schemeClr val="bg1"/>
              </a:solidFill>
              <a:latin typeface="Hint"/>
            </a:endParaRPr>
          </a:p>
        </p:txBody>
      </p:sp>
      <p:sp>
        <p:nvSpPr>
          <p:cNvPr id="2" name="Rectangle 1"/>
          <p:cNvSpPr/>
          <p:nvPr/>
        </p:nvSpPr>
        <p:spPr>
          <a:xfrm>
            <a:off x="1078108" y="1427634"/>
            <a:ext cx="3707901" cy="3046988"/>
          </a:xfrm>
          <a:prstGeom prst="rect">
            <a:avLst/>
          </a:prstGeom>
        </p:spPr>
        <p:txBody>
          <a:bodyPr wrap="square">
            <a:spAutoFit/>
          </a:bodyPr>
          <a:lstStyle/>
          <a:p>
            <a:endParaRPr lang="vi-VN" sz="1200" dirty="0">
              <a:solidFill>
                <a:schemeClr val="bg1"/>
              </a:solidFill>
              <a:latin typeface="inherit"/>
            </a:endParaRPr>
          </a:p>
          <a:p>
            <a:r>
              <a:rPr lang="vi-VN" sz="1200" dirty="0">
                <a:solidFill>
                  <a:schemeClr val="bg1"/>
                </a:solidFill>
                <a:latin typeface="inherit"/>
              </a:rPr>
              <a:t>SSL phụ thuộc rất nhiều vào các CA để cấp chứng chỉ cho chủ sở hữu máy chủ và tên miền được xác minh chính xác. Trong các trường hợp hiếm hoi, CA bị lừa hoặc, trong trường hợp của Comodo hoặc DigiNotar, bị vi phạm, dẫn đến chứng chỉ cho một tên máy chủ được cấp cho người nào đó không phải là chủ sở hữu của máy chủ hoặc tên miền.</a:t>
            </a:r>
          </a:p>
          <a:p>
            <a:endParaRPr lang="vi-VN" sz="1200" dirty="0">
              <a:solidFill>
                <a:schemeClr val="bg1"/>
              </a:solidFill>
              <a:latin typeface="inherit"/>
            </a:endParaRPr>
          </a:p>
          <a:p>
            <a:r>
              <a:rPr lang="vi-VN" sz="1200" dirty="0">
                <a:solidFill>
                  <a:schemeClr val="bg1"/>
                </a:solidFill>
                <a:latin typeface="inherit"/>
              </a:rPr>
              <a:t>Để giảm thiểu rủi ro này, Android có khả năng đưa vào </a:t>
            </a:r>
            <a:r>
              <a:rPr lang="en-US" sz="1200" dirty="0" smtClean="0">
                <a:solidFill>
                  <a:schemeClr val="bg1"/>
                </a:solidFill>
                <a:latin typeface="inherit"/>
              </a:rPr>
              <a:t>blacklist </a:t>
            </a:r>
            <a:r>
              <a:rPr lang="vi-VN" sz="1200" dirty="0" smtClean="0">
                <a:solidFill>
                  <a:schemeClr val="bg1"/>
                </a:solidFill>
                <a:latin typeface="inherit"/>
              </a:rPr>
              <a:t>một </a:t>
            </a:r>
            <a:r>
              <a:rPr lang="vi-VN" sz="1200" dirty="0">
                <a:solidFill>
                  <a:schemeClr val="bg1"/>
                </a:solidFill>
                <a:latin typeface="inherit"/>
              </a:rPr>
              <a:t>số chứng chỉ nhất định hoặc thậm chí toàn bộ CA. Mặc dù danh sách này đã được tích hợp vào hệ điều hành trong lịch sử, nhưng bắt đầu từ Android 4.2, danh sách này có thể được cập nhật từ xa để đối phó với các thỏa hiệp trong tương lai.</a:t>
            </a:r>
            <a:endParaRPr lang="en-US" sz="1200" dirty="0">
              <a:solidFill>
                <a:schemeClr val="bg1"/>
              </a:solidFill>
              <a:latin typeface="inherit"/>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4139" y="2193891"/>
            <a:ext cx="3009900" cy="1514475"/>
          </a:xfrm>
          <a:prstGeom prst="rect">
            <a:avLst/>
          </a:prstGeom>
        </p:spPr>
      </p:pic>
    </p:spTree>
    <p:extLst>
      <p:ext uri="{BB962C8B-B14F-4D97-AF65-F5344CB8AC3E}">
        <p14:creationId xmlns:p14="http://schemas.microsoft.com/office/powerpoint/2010/main" val="293857680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9" name="Google Shape;329;p30"/>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71</a:t>
            </a:fld>
            <a:endParaRPr/>
          </a:p>
        </p:txBody>
      </p:sp>
      <p:sp>
        <p:nvSpPr>
          <p:cNvPr id="10" name="Google Shape;201;p16"/>
          <p:cNvSpPr txBox="1">
            <a:spLocks/>
          </p:cNvSpPr>
          <p:nvPr/>
        </p:nvSpPr>
        <p:spPr>
          <a:xfrm>
            <a:off x="270713" y="222646"/>
            <a:ext cx="5972100" cy="6360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000" b="1" dirty="0">
                <a:solidFill>
                  <a:schemeClr val="bg1"/>
                </a:solidFill>
                <a:latin typeface="Hint"/>
              </a:rPr>
              <a:t>Pinning</a:t>
            </a:r>
            <a:endParaRPr lang="en-US" sz="3000" b="1" dirty="0">
              <a:solidFill>
                <a:schemeClr val="bg1"/>
              </a:solidFill>
              <a:latin typeface="Hint"/>
            </a:endParaRPr>
          </a:p>
        </p:txBody>
      </p:sp>
      <p:sp>
        <p:nvSpPr>
          <p:cNvPr id="2" name="Rectangle 1"/>
          <p:cNvSpPr/>
          <p:nvPr/>
        </p:nvSpPr>
        <p:spPr>
          <a:xfrm>
            <a:off x="270713" y="971711"/>
            <a:ext cx="5556156" cy="1200329"/>
          </a:xfrm>
          <a:prstGeom prst="rect">
            <a:avLst/>
          </a:prstGeom>
        </p:spPr>
        <p:txBody>
          <a:bodyPr wrap="square">
            <a:spAutoFit/>
          </a:bodyPr>
          <a:lstStyle/>
          <a:p>
            <a:r>
              <a:rPr lang="vi-VN" sz="1200" dirty="0">
                <a:solidFill>
                  <a:schemeClr val="bg1"/>
                </a:solidFill>
                <a:latin typeface="inherit"/>
              </a:rPr>
              <a:t>Một ứng dụng có thể tự bảo vệ mình khỏi các chứng chỉ được cấp một cách gian lận bằng một kỹ thuật được gọi là </a:t>
            </a:r>
            <a:r>
              <a:rPr lang="en-US" sz="1200" dirty="0" smtClean="0">
                <a:solidFill>
                  <a:schemeClr val="bg1"/>
                </a:solidFill>
                <a:latin typeface="inherit"/>
              </a:rPr>
              <a:t>pinning</a:t>
            </a:r>
            <a:r>
              <a:rPr lang="vi-VN" sz="1200" dirty="0" smtClean="0">
                <a:solidFill>
                  <a:schemeClr val="bg1"/>
                </a:solidFill>
                <a:latin typeface="inherit"/>
              </a:rPr>
              <a:t>. </a:t>
            </a:r>
            <a:r>
              <a:rPr lang="vi-VN" sz="1200" dirty="0">
                <a:solidFill>
                  <a:schemeClr val="bg1"/>
                </a:solidFill>
                <a:latin typeface="inherit"/>
              </a:rPr>
              <a:t>Về cơ bản, đây là cách sử dụng ví dụ được cung cấp trong trường hợp CA không xác định ở trên để hạn chế các CA đáng tin cậy của ứng dụng đối với một tập hợp nhỏ được các máy chủ của ứng dụng sử dụng. Điều này ngăn sự thỏa hiệp của một trong số hơn 100 CA khác trong hệ thống dẫn đến vi phạm kênh bảo mật ứng dụng.</a:t>
            </a:r>
            <a:endParaRPr lang="en-US" sz="1200" dirty="0">
              <a:solidFill>
                <a:schemeClr val="bg1"/>
              </a:solidFill>
              <a:latin typeface="inherit"/>
            </a:endParaRPr>
          </a:p>
        </p:txBody>
      </p:sp>
      <p:sp>
        <p:nvSpPr>
          <p:cNvPr id="6" name="Google Shape;201;p16"/>
          <p:cNvSpPr txBox="1">
            <a:spLocks/>
          </p:cNvSpPr>
          <p:nvPr/>
        </p:nvSpPr>
        <p:spPr>
          <a:xfrm>
            <a:off x="3043097" y="2285105"/>
            <a:ext cx="5972100" cy="6360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000" b="1" dirty="0">
                <a:solidFill>
                  <a:schemeClr val="bg1"/>
                </a:solidFill>
                <a:latin typeface="Hint"/>
              </a:rPr>
              <a:t>Client certificates</a:t>
            </a:r>
            <a:endParaRPr lang="en-US" sz="3000" b="1" dirty="0">
              <a:solidFill>
                <a:schemeClr val="bg1"/>
              </a:solidFill>
              <a:latin typeface="Hint"/>
            </a:endParaRPr>
          </a:p>
        </p:txBody>
      </p:sp>
      <p:sp>
        <p:nvSpPr>
          <p:cNvPr id="7" name="Rectangle 6"/>
          <p:cNvSpPr/>
          <p:nvPr/>
        </p:nvSpPr>
        <p:spPr>
          <a:xfrm>
            <a:off x="3043097" y="3111796"/>
            <a:ext cx="3707901" cy="646331"/>
          </a:xfrm>
          <a:prstGeom prst="rect">
            <a:avLst/>
          </a:prstGeom>
        </p:spPr>
        <p:txBody>
          <a:bodyPr wrap="square">
            <a:spAutoFit/>
          </a:bodyPr>
          <a:lstStyle/>
          <a:p>
            <a:r>
              <a:rPr lang="vi-VN" sz="1200" dirty="0" smtClean="0">
                <a:solidFill>
                  <a:schemeClr val="bg1"/>
                </a:solidFill>
                <a:latin typeface="inherit"/>
              </a:rPr>
              <a:t>SSL </a:t>
            </a:r>
            <a:r>
              <a:rPr lang="vi-VN" sz="1200" dirty="0">
                <a:solidFill>
                  <a:schemeClr val="bg1"/>
                </a:solidFill>
                <a:latin typeface="inherit"/>
              </a:rPr>
              <a:t>cũng hỗ trợ khái niệm chứng chỉ ứng dụng khách cho phép máy chủ xác thực danh tính của khách </a:t>
            </a:r>
            <a:r>
              <a:rPr lang="vi-VN" sz="1200" dirty="0" smtClean="0">
                <a:solidFill>
                  <a:schemeClr val="bg1"/>
                </a:solidFill>
                <a:latin typeface="inherit"/>
              </a:rPr>
              <a:t>hàng</a:t>
            </a:r>
            <a:endParaRPr lang="en-US" sz="1200" dirty="0">
              <a:solidFill>
                <a:schemeClr val="bg1"/>
              </a:solidFill>
              <a:latin typeface="inherit"/>
            </a:endParaRPr>
          </a:p>
        </p:txBody>
      </p:sp>
    </p:spTree>
    <p:extLst>
      <p:ext uri="{BB962C8B-B14F-4D97-AF65-F5344CB8AC3E}">
        <p14:creationId xmlns:p14="http://schemas.microsoft.com/office/powerpoint/2010/main" val="3781974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9" name="Google Shape;329;p30"/>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72</a:t>
            </a:fld>
            <a:endParaRPr/>
          </a:p>
        </p:txBody>
      </p:sp>
      <p:sp>
        <p:nvSpPr>
          <p:cNvPr id="10" name="Google Shape;201;p16"/>
          <p:cNvSpPr txBox="1">
            <a:spLocks/>
          </p:cNvSpPr>
          <p:nvPr/>
        </p:nvSpPr>
        <p:spPr>
          <a:xfrm>
            <a:off x="299895" y="504749"/>
            <a:ext cx="7219585" cy="6360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000" b="1" dirty="0">
                <a:solidFill>
                  <a:schemeClr val="bg1"/>
                </a:solidFill>
                <a:latin typeface="Hint"/>
              </a:rPr>
              <a:t>Nogotofail: A network traffic security testing tool </a:t>
            </a:r>
            <a:endParaRPr lang="en-US" sz="3000" b="1" dirty="0">
              <a:solidFill>
                <a:schemeClr val="bg1"/>
              </a:solidFill>
              <a:latin typeface="Hint"/>
            </a:endParaRPr>
          </a:p>
        </p:txBody>
      </p:sp>
      <p:sp>
        <p:nvSpPr>
          <p:cNvPr id="2" name="Rectangle 1"/>
          <p:cNvSpPr/>
          <p:nvPr/>
        </p:nvSpPr>
        <p:spPr>
          <a:xfrm>
            <a:off x="932193" y="1428911"/>
            <a:ext cx="7488395" cy="3416320"/>
          </a:xfrm>
          <a:prstGeom prst="rect">
            <a:avLst/>
          </a:prstGeom>
        </p:spPr>
        <p:txBody>
          <a:bodyPr wrap="square">
            <a:spAutoFit/>
          </a:bodyPr>
          <a:lstStyle/>
          <a:p>
            <a:r>
              <a:rPr lang="en-US" sz="1200" dirty="0">
                <a:solidFill>
                  <a:schemeClr val="bg1"/>
                </a:solidFill>
                <a:latin typeface="inherit"/>
              </a:rPr>
              <a:t>L</a:t>
            </a:r>
            <a:r>
              <a:rPr lang="vi-VN" sz="1200" dirty="0" smtClean="0">
                <a:solidFill>
                  <a:schemeClr val="bg1"/>
                </a:solidFill>
                <a:latin typeface="inherit"/>
              </a:rPr>
              <a:t>à </a:t>
            </a:r>
            <a:r>
              <a:rPr lang="vi-VN" sz="1200" dirty="0">
                <a:solidFill>
                  <a:schemeClr val="bg1"/>
                </a:solidFill>
                <a:latin typeface="inherit"/>
              </a:rPr>
              <a:t>một công cụ cung cấp cho bạn một cách dễ dàng để xác nhận rằng các ứng dụng của bạn an toàn trước các lỗ hổng và cấu hình sai TLS / SSL đã </a:t>
            </a:r>
            <a:r>
              <a:rPr lang="vi-VN" sz="1200" dirty="0" smtClean="0">
                <a:solidFill>
                  <a:schemeClr val="bg1"/>
                </a:solidFill>
                <a:latin typeface="inherit"/>
              </a:rPr>
              <a:t>biết.</a:t>
            </a:r>
            <a:endParaRPr lang="en-US" sz="1200" dirty="0" smtClean="0">
              <a:solidFill>
                <a:schemeClr val="bg1"/>
              </a:solidFill>
              <a:latin typeface="inherit"/>
            </a:endParaRPr>
          </a:p>
          <a:p>
            <a:endParaRPr lang="en-US" sz="1200" dirty="0" smtClean="0">
              <a:solidFill>
                <a:schemeClr val="bg1"/>
              </a:solidFill>
              <a:latin typeface="inherit"/>
            </a:endParaRPr>
          </a:p>
          <a:p>
            <a:r>
              <a:rPr lang="en-US" sz="1200" dirty="0">
                <a:solidFill>
                  <a:schemeClr val="bg1"/>
                </a:solidFill>
                <a:latin typeface="inherit"/>
              </a:rPr>
              <a:t>L</a:t>
            </a:r>
            <a:r>
              <a:rPr lang="vi-VN" sz="1200" dirty="0" smtClean="0">
                <a:solidFill>
                  <a:schemeClr val="bg1"/>
                </a:solidFill>
                <a:latin typeface="inherit"/>
              </a:rPr>
              <a:t>à </a:t>
            </a:r>
            <a:r>
              <a:rPr lang="vi-VN" sz="1200" dirty="0">
                <a:solidFill>
                  <a:schemeClr val="bg1"/>
                </a:solidFill>
                <a:latin typeface="inherit"/>
              </a:rPr>
              <a:t>một công cụ tự động, mạnh mẽ và có thể mở rộng để kiểm tra các sự cố bảo mật mạng trên bất kỳ thiết bị nào có lưu lượng truy cập mạng có thể được thực hiện để đi qua nó.</a:t>
            </a:r>
          </a:p>
          <a:p>
            <a:endParaRPr lang="vi-VN" sz="1200" dirty="0">
              <a:solidFill>
                <a:schemeClr val="bg1"/>
              </a:solidFill>
              <a:latin typeface="inherit"/>
            </a:endParaRPr>
          </a:p>
          <a:p>
            <a:r>
              <a:rPr lang="vi-VN" sz="1200" dirty="0">
                <a:solidFill>
                  <a:schemeClr val="bg1"/>
                </a:solidFill>
                <a:latin typeface="inherit"/>
              </a:rPr>
              <a:t>Nogotofail hữu ích cho ba trường hợp sử dụng chính:</a:t>
            </a:r>
          </a:p>
          <a:p>
            <a:endParaRPr lang="vi-VN" sz="1200" dirty="0">
              <a:solidFill>
                <a:schemeClr val="bg1"/>
              </a:solidFill>
              <a:latin typeface="inherit"/>
            </a:endParaRPr>
          </a:p>
          <a:p>
            <a:pPr lvl="1"/>
            <a:r>
              <a:rPr lang="en-US" sz="1200" dirty="0" smtClean="0">
                <a:solidFill>
                  <a:schemeClr val="bg1"/>
                </a:solidFill>
                <a:latin typeface="inherit"/>
              </a:rPr>
              <a:t>	</a:t>
            </a:r>
            <a:r>
              <a:rPr lang="vi-VN" sz="1200" dirty="0" smtClean="0">
                <a:solidFill>
                  <a:schemeClr val="bg1"/>
                </a:solidFill>
                <a:latin typeface="inherit"/>
              </a:rPr>
              <a:t>Tìm </a:t>
            </a:r>
            <a:r>
              <a:rPr lang="vi-VN" sz="1200" dirty="0">
                <a:solidFill>
                  <a:schemeClr val="bg1"/>
                </a:solidFill>
                <a:latin typeface="inherit"/>
              </a:rPr>
              <a:t>lỗi và lỗ hổng</a:t>
            </a:r>
            <a:r>
              <a:rPr lang="vi-VN" sz="1200" dirty="0" smtClean="0">
                <a:solidFill>
                  <a:schemeClr val="bg1"/>
                </a:solidFill>
                <a:latin typeface="inherit"/>
              </a:rPr>
              <a:t>.</a:t>
            </a:r>
            <a:endParaRPr lang="en-US" sz="1200" dirty="0" smtClean="0">
              <a:solidFill>
                <a:schemeClr val="bg1"/>
              </a:solidFill>
              <a:latin typeface="inherit"/>
            </a:endParaRPr>
          </a:p>
          <a:p>
            <a:pPr lvl="1"/>
            <a:endParaRPr lang="vi-VN" sz="1200" dirty="0">
              <a:solidFill>
                <a:schemeClr val="bg1"/>
              </a:solidFill>
              <a:latin typeface="inherit"/>
            </a:endParaRPr>
          </a:p>
          <a:p>
            <a:pPr lvl="1"/>
            <a:r>
              <a:rPr lang="en-US" sz="1200" dirty="0" smtClean="0">
                <a:solidFill>
                  <a:schemeClr val="bg1"/>
                </a:solidFill>
                <a:latin typeface="inherit"/>
              </a:rPr>
              <a:t>	</a:t>
            </a:r>
            <a:r>
              <a:rPr lang="vi-VN" sz="1200" dirty="0" smtClean="0">
                <a:solidFill>
                  <a:schemeClr val="bg1"/>
                </a:solidFill>
                <a:latin typeface="inherit"/>
              </a:rPr>
              <a:t>Xác </a:t>
            </a:r>
            <a:r>
              <a:rPr lang="vi-VN" sz="1200" dirty="0">
                <a:solidFill>
                  <a:schemeClr val="bg1"/>
                </a:solidFill>
                <a:latin typeface="inherit"/>
              </a:rPr>
              <a:t>minh sửa lỗi và xem hồi quy</a:t>
            </a:r>
            <a:r>
              <a:rPr lang="vi-VN" sz="1200" dirty="0" smtClean="0">
                <a:solidFill>
                  <a:schemeClr val="bg1"/>
                </a:solidFill>
                <a:latin typeface="inherit"/>
              </a:rPr>
              <a:t>.</a:t>
            </a:r>
            <a:endParaRPr lang="en-US" sz="1200" dirty="0" smtClean="0">
              <a:solidFill>
                <a:schemeClr val="bg1"/>
              </a:solidFill>
              <a:latin typeface="inherit"/>
            </a:endParaRPr>
          </a:p>
          <a:p>
            <a:pPr lvl="1"/>
            <a:endParaRPr lang="vi-VN" sz="1200" dirty="0">
              <a:solidFill>
                <a:schemeClr val="bg1"/>
              </a:solidFill>
              <a:latin typeface="inherit"/>
            </a:endParaRPr>
          </a:p>
          <a:p>
            <a:pPr lvl="1"/>
            <a:r>
              <a:rPr lang="en-US" sz="1200" dirty="0" smtClean="0">
                <a:solidFill>
                  <a:schemeClr val="bg1"/>
                </a:solidFill>
                <a:latin typeface="inherit"/>
              </a:rPr>
              <a:t>	</a:t>
            </a:r>
            <a:r>
              <a:rPr lang="vi-VN" sz="1200" dirty="0" smtClean="0">
                <a:solidFill>
                  <a:schemeClr val="bg1"/>
                </a:solidFill>
                <a:latin typeface="inherit"/>
              </a:rPr>
              <a:t>Hiểu </a:t>
            </a:r>
            <a:r>
              <a:rPr lang="vi-VN" sz="1200" dirty="0">
                <a:solidFill>
                  <a:schemeClr val="bg1"/>
                </a:solidFill>
                <a:latin typeface="inherit"/>
              </a:rPr>
              <a:t>những ứng dụng và thiết bị nào đang tạo ra lưu lượng truy cập</a:t>
            </a:r>
            <a:r>
              <a:rPr lang="vi-VN" sz="1200" dirty="0" smtClean="0">
                <a:solidFill>
                  <a:schemeClr val="bg1"/>
                </a:solidFill>
                <a:latin typeface="inherit"/>
              </a:rPr>
              <a:t>.</a:t>
            </a:r>
            <a:endParaRPr lang="en-US" sz="1200" dirty="0" smtClean="0">
              <a:solidFill>
                <a:schemeClr val="bg1"/>
              </a:solidFill>
              <a:latin typeface="inherit"/>
            </a:endParaRPr>
          </a:p>
          <a:p>
            <a:endParaRPr lang="vi-VN" sz="1200" dirty="0">
              <a:solidFill>
                <a:schemeClr val="bg1"/>
              </a:solidFill>
              <a:latin typeface="inherit"/>
            </a:endParaRPr>
          </a:p>
          <a:p>
            <a:r>
              <a:rPr lang="vi-VN" sz="1200" dirty="0">
                <a:solidFill>
                  <a:schemeClr val="bg1"/>
                </a:solidFill>
                <a:latin typeface="inherit"/>
              </a:rPr>
              <a:t>Nogotofail hoạt động cho Android, iOS, Linux, Windows, Chrome OS, OSX, trên thực tế, bất kỳ thiết bị nào bạn sử dụng để kết nối với Internet. Có một ứng dụng khách dễ sử dụng để định cấu hình cài đặt và nhận thông báo trên Android và Linux, cũng như chính công cụ tấn công có thể được triển khai như một bộ định tuyến, máy chủ VPN hoặc proxy</a:t>
            </a:r>
            <a:r>
              <a:rPr lang="vi-VN" sz="1200" dirty="0" smtClean="0">
                <a:solidFill>
                  <a:schemeClr val="bg1"/>
                </a:solidFill>
                <a:latin typeface="inherit"/>
              </a:rPr>
              <a:t>.</a:t>
            </a:r>
            <a:endParaRPr lang="vi-VN" sz="1200" dirty="0">
              <a:solidFill>
                <a:schemeClr val="bg1"/>
              </a:solidFill>
              <a:latin typeface="inherit"/>
            </a:endParaRPr>
          </a:p>
        </p:txBody>
      </p:sp>
    </p:spTree>
    <p:extLst>
      <p:ext uri="{BB962C8B-B14F-4D97-AF65-F5344CB8AC3E}">
        <p14:creationId xmlns:p14="http://schemas.microsoft.com/office/powerpoint/2010/main" val="117066605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8"/>
          <p:cNvSpPr txBox="1">
            <a:spLocks noGrp="1"/>
          </p:cNvSpPr>
          <p:nvPr>
            <p:ph type="ctrTitle"/>
          </p:nvPr>
        </p:nvSpPr>
        <p:spPr>
          <a:xfrm>
            <a:off x="1303507" y="1785633"/>
            <a:ext cx="6040876"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5.</a:t>
            </a:r>
            <a:endParaRPr dirty="0"/>
          </a:p>
          <a:p>
            <a:pPr lvl="0"/>
            <a:r>
              <a:rPr lang="en-US" dirty="0" smtClean="0"/>
              <a:t>NETWORK SECURITY CONFIGURATION</a:t>
            </a:r>
            <a:endParaRPr dirty="0"/>
          </a:p>
        </p:txBody>
      </p:sp>
      <p:sp>
        <p:nvSpPr>
          <p:cNvPr id="220" name="Google Shape;220;p18"/>
          <p:cNvSpPr txBox="1">
            <a:spLocks noGrp="1"/>
          </p:cNvSpPr>
          <p:nvPr>
            <p:ph type="sldNum" idx="4294967295"/>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73</a:t>
            </a:fld>
            <a:endParaRPr/>
          </a:p>
        </p:txBody>
      </p:sp>
    </p:spTree>
    <p:extLst>
      <p:ext uri="{BB962C8B-B14F-4D97-AF65-F5344CB8AC3E}">
        <p14:creationId xmlns:p14="http://schemas.microsoft.com/office/powerpoint/2010/main" val="334645436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9" name="Google Shape;329;p30"/>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74</a:t>
            </a:fld>
            <a:endParaRPr/>
          </a:p>
        </p:txBody>
      </p:sp>
      <p:sp>
        <p:nvSpPr>
          <p:cNvPr id="2" name="Rectangle 1"/>
          <p:cNvSpPr/>
          <p:nvPr/>
        </p:nvSpPr>
        <p:spPr>
          <a:xfrm>
            <a:off x="1204567" y="1458093"/>
            <a:ext cx="5682616" cy="2308324"/>
          </a:xfrm>
          <a:prstGeom prst="rect">
            <a:avLst/>
          </a:prstGeom>
        </p:spPr>
        <p:txBody>
          <a:bodyPr wrap="square">
            <a:spAutoFit/>
          </a:bodyPr>
          <a:lstStyle/>
          <a:p>
            <a:r>
              <a:rPr lang="vi-VN" sz="1200" dirty="0">
                <a:solidFill>
                  <a:schemeClr val="bg1"/>
                </a:solidFill>
                <a:latin typeface="inherit"/>
              </a:rPr>
              <a:t>Tính năng </a:t>
            </a:r>
            <a:r>
              <a:rPr lang="en-US" sz="1200" dirty="0" smtClean="0">
                <a:solidFill>
                  <a:schemeClr val="bg1"/>
                </a:solidFill>
                <a:latin typeface="inherit"/>
              </a:rPr>
              <a:t>này </a:t>
            </a:r>
            <a:r>
              <a:rPr lang="vi-VN" sz="1200" dirty="0" smtClean="0">
                <a:solidFill>
                  <a:schemeClr val="bg1"/>
                </a:solidFill>
                <a:latin typeface="inherit"/>
              </a:rPr>
              <a:t>cho </a:t>
            </a:r>
            <a:r>
              <a:rPr lang="vi-VN" sz="1200" dirty="0">
                <a:solidFill>
                  <a:schemeClr val="bg1"/>
                </a:solidFill>
                <a:latin typeface="inherit"/>
              </a:rPr>
              <a:t>phép các ứng dụng tùy chỉnh cài đặt bảo mật mạng của mình trong </a:t>
            </a:r>
            <a:r>
              <a:rPr lang="en-US" sz="1200" dirty="0" smtClean="0">
                <a:solidFill>
                  <a:schemeClr val="bg1"/>
                </a:solidFill>
                <a:latin typeface="inherit"/>
              </a:rPr>
              <a:t>file cấum hình,</a:t>
            </a:r>
            <a:r>
              <a:rPr lang="vi-VN" sz="1200" dirty="0" smtClean="0">
                <a:solidFill>
                  <a:schemeClr val="bg1"/>
                </a:solidFill>
                <a:latin typeface="inherit"/>
              </a:rPr>
              <a:t> </a:t>
            </a:r>
            <a:r>
              <a:rPr lang="vi-VN" sz="1200" dirty="0">
                <a:solidFill>
                  <a:schemeClr val="bg1"/>
                </a:solidFill>
                <a:latin typeface="inherit"/>
              </a:rPr>
              <a:t>khai báo an toàn mà không cần sửa đổi mã ứng dụng. Các cài đặt này có thể được định cấu hình cho các miền cụ thể và cho một ứng dụng cụ thể. Các khả năng chính của tính năng này như sau</a:t>
            </a:r>
            <a:r>
              <a:rPr lang="vi-VN" sz="1200" dirty="0" smtClean="0">
                <a:solidFill>
                  <a:schemeClr val="bg1"/>
                </a:solidFill>
                <a:latin typeface="inherit"/>
              </a:rPr>
              <a:t>:</a:t>
            </a:r>
            <a:endParaRPr lang="en-US" sz="1200" dirty="0" smtClean="0">
              <a:solidFill>
                <a:schemeClr val="bg1"/>
              </a:solidFill>
              <a:latin typeface="inherit"/>
            </a:endParaRPr>
          </a:p>
          <a:p>
            <a:endParaRPr lang="en-US" sz="1200" dirty="0" smtClean="0">
              <a:solidFill>
                <a:schemeClr val="bg1"/>
              </a:solidFill>
              <a:latin typeface="inherit"/>
            </a:endParaRPr>
          </a:p>
          <a:p>
            <a:r>
              <a:rPr lang="en-US" sz="1200" dirty="0" smtClean="0">
                <a:solidFill>
                  <a:schemeClr val="bg1"/>
                </a:solidFill>
                <a:latin typeface="inherit"/>
              </a:rPr>
              <a:t>	Custom </a:t>
            </a:r>
            <a:r>
              <a:rPr lang="en-US" sz="1200" dirty="0">
                <a:solidFill>
                  <a:schemeClr val="bg1"/>
                </a:solidFill>
                <a:latin typeface="inherit"/>
              </a:rPr>
              <a:t>trust </a:t>
            </a:r>
            <a:r>
              <a:rPr lang="en-US" sz="1200" dirty="0" smtClean="0">
                <a:solidFill>
                  <a:schemeClr val="bg1"/>
                </a:solidFill>
                <a:latin typeface="inherit"/>
              </a:rPr>
              <a:t>anchors</a:t>
            </a:r>
          </a:p>
          <a:p>
            <a:endParaRPr lang="en-US" sz="1200" dirty="0" smtClean="0">
              <a:solidFill>
                <a:schemeClr val="bg1"/>
              </a:solidFill>
              <a:latin typeface="inherit"/>
            </a:endParaRPr>
          </a:p>
          <a:p>
            <a:r>
              <a:rPr lang="en-US" sz="1200" dirty="0" smtClean="0">
                <a:solidFill>
                  <a:schemeClr val="bg1"/>
                </a:solidFill>
                <a:latin typeface="inherit"/>
              </a:rPr>
              <a:t>	Debug-only overrides</a:t>
            </a:r>
          </a:p>
          <a:p>
            <a:endParaRPr lang="en-US" sz="1200" dirty="0" smtClean="0">
              <a:solidFill>
                <a:schemeClr val="bg1"/>
              </a:solidFill>
              <a:latin typeface="inherit"/>
            </a:endParaRPr>
          </a:p>
          <a:p>
            <a:r>
              <a:rPr lang="en-US" sz="1200" dirty="0" smtClean="0">
                <a:solidFill>
                  <a:schemeClr val="bg1"/>
                </a:solidFill>
                <a:latin typeface="inherit"/>
              </a:rPr>
              <a:t>	Cleartext </a:t>
            </a:r>
            <a:r>
              <a:rPr lang="en-US" sz="1200" dirty="0">
                <a:solidFill>
                  <a:schemeClr val="bg1"/>
                </a:solidFill>
                <a:latin typeface="inherit"/>
              </a:rPr>
              <a:t>traffic </a:t>
            </a:r>
            <a:r>
              <a:rPr lang="en-US" sz="1200" dirty="0" smtClean="0">
                <a:solidFill>
                  <a:schemeClr val="bg1"/>
                </a:solidFill>
                <a:latin typeface="inherit"/>
              </a:rPr>
              <a:t>opt-out</a:t>
            </a:r>
          </a:p>
          <a:p>
            <a:endParaRPr lang="en-US" sz="1200" dirty="0">
              <a:solidFill>
                <a:schemeClr val="bg1"/>
              </a:solidFill>
              <a:latin typeface="inherit"/>
            </a:endParaRPr>
          </a:p>
          <a:p>
            <a:r>
              <a:rPr lang="en-US" sz="1200" dirty="0" smtClean="0">
                <a:solidFill>
                  <a:schemeClr val="bg1"/>
                </a:solidFill>
                <a:latin typeface="inherit"/>
              </a:rPr>
              <a:t>	Certificate pinning</a:t>
            </a:r>
            <a:endParaRPr lang="en-US" sz="1200" dirty="0">
              <a:solidFill>
                <a:schemeClr val="bg1"/>
              </a:solidFill>
              <a:latin typeface="inherit"/>
            </a:endParaRPr>
          </a:p>
        </p:txBody>
      </p:sp>
    </p:spTree>
    <p:extLst>
      <p:ext uri="{BB962C8B-B14F-4D97-AF65-F5344CB8AC3E}">
        <p14:creationId xmlns:p14="http://schemas.microsoft.com/office/powerpoint/2010/main" val="347094362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9" name="Google Shape;329;p30"/>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75</a:t>
            </a:fld>
            <a:endParaRPr/>
          </a:p>
        </p:txBody>
      </p:sp>
      <p:sp>
        <p:nvSpPr>
          <p:cNvPr id="10" name="Google Shape;201;p16"/>
          <p:cNvSpPr txBox="1">
            <a:spLocks/>
          </p:cNvSpPr>
          <p:nvPr/>
        </p:nvSpPr>
        <p:spPr>
          <a:xfrm>
            <a:off x="270713" y="222646"/>
            <a:ext cx="8286062" cy="6360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000" b="1" dirty="0">
                <a:solidFill>
                  <a:schemeClr val="bg1"/>
                </a:solidFill>
                <a:latin typeface="Hint"/>
              </a:rPr>
              <a:t>Add a Network Security Configuration file</a:t>
            </a:r>
            <a:endParaRPr lang="en-US" sz="3000" b="1" dirty="0">
              <a:solidFill>
                <a:schemeClr val="bg1"/>
              </a:solidFill>
              <a:latin typeface="Hint"/>
            </a:endParaRPr>
          </a:p>
        </p:txBody>
      </p:sp>
      <p:sp>
        <p:nvSpPr>
          <p:cNvPr id="3" name="Rectangle 1"/>
          <p:cNvSpPr>
            <a:spLocks noChangeArrowheads="1"/>
          </p:cNvSpPr>
          <p:nvPr/>
        </p:nvSpPr>
        <p:spPr bwMode="auto">
          <a:xfrm>
            <a:off x="1462997" y="2052757"/>
            <a:ext cx="5721574" cy="1169551"/>
          </a:xfrm>
          <a:prstGeom prst="rect">
            <a:avLst/>
          </a:prstGeom>
          <a:solidFill>
            <a:schemeClr val="accent2"/>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Roboto Mono"/>
              </a:rPr>
              <a:t>&lt;?xml version="1.0" encoding="utf-8"?&gt;</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&lt;manifest ... &gt;</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    &lt;application android:networkSecurityConfig="@xml/network_security_config"</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                    ... &gt;</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        ...</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    &lt;/application&gt;</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&lt;/manifest&gt;</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7652837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9" name="Google Shape;329;p30"/>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76</a:t>
            </a:fld>
            <a:endParaRPr/>
          </a:p>
        </p:txBody>
      </p:sp>
      <p:sp>
        <p:nvSpPr>
          <p:cNvPr id="10" name="Google Shape;201;p16"/>
          <p:cNvSpPr txBox="1">
            <a:spLocks/>
          </p:cNvSpPr>
          <p:nvPr/>
        </p:nvSpPr>
        <p:spPr>
          <a:xfrm>
            <a:off x="270713" y="222646"/>
            <a:ext cx="5972100" cy="6360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000" b="1" dirty="0">
                <a:solidFill>
                  <a:schemeClr val="bg1"/>
                </a:solidFill>
                <a:latin typeface="Hint"/>
              </a:rPr>
              <a:t>Customize trusted CAs</a:t>
            </a:r>
            <a:endParaRPr lang="en-US" sz="3000" b="1" dirty="0">
              <a:solidFill>
                <a:schemeClr val="bg1"/>
              </a:solidFill>
              <a:latin typeface="Hint"/>
            </a:endParaRPr>
          </a:p>
        </p:txBody>
      </p:sp>
      <p:sp>
        <p:nvSpPr>
          <p:cNvPr id="2" name="Rectangle 1"/>
          <p:cNvSpPr/>
          <p:nvPr/>
        </p:nvSpPr>
        <p:spPr>
          <a:xfrm>
            <a:off x="1188960" y="1292724"/>
            <a:ext cx="6759286" cy="2677656"/>
          </a:xfrm>
          <a:prstGeom prst="rect">
            <a:avLst/>
          </a:prstGeom>
        </p:spPr>
        <p:txBody>
          <a:bodyPr wrap="square">
            <a:spAutoFit/>
          </a:bodyPr>
          <a:lstStyle/>
          <a:p>
            <a:r>
              <a:rPr lang="en-US" sz="1200" dirty="0" smtClean="0">
                <a:solidFill>
                  <a:schemeClr val="bg1"/>
                </a:solidFill>
                <a:latin typeface="inherit"/>
              </a:rPr>
              <a:t>App </a:t>
            </a:r>
            <a:r>
              <a:rPr lang="vi-VN" sz="1200" dirty="0" smtClean="0">
                <a:solidFill>
                  <a:schemeClr val="bg1"/>
                </a:solidFill>
                <a:latin typeface="inherit"/>
              </a:rPr>
              <a:t>có </a:t>
            </a:r>
            <a:r>
              <a:rPr lang="vi-VN" sz="1200" dirty="0">
                <a:solidFill>
                  <a:schemeClr val="bg1"/>
                </a:solidFill>
                <a:latin typeface="inherit"/>
              </a:rPr>
              <a:t>thể muốn tin tưởng một bộ CA tùy chỉnh thay vì mặc định nền tảng. </a:t>
            </a:r>
            <a:r>
              <a:rPr lang="en-US" sz="1200" dirty="0" smtClean="0">
                <a:solidFill>
                  <a:schemeClr val="bg1"/>
                </a:solidFill>
                <a:latin typeface="inherit"/>
              </a:rPr>
              <a:t>Lý do là:</a:t>
            </a:r>
            <a:endParaRPr lang="vi-VN" sz="1200" dirty="0">
              <a:solidFill>
                <a:schemeClr val="bg1"/>
              </a:solidFill>
              <a:latin typeface="inherit"/>
            </a:endParaRPr>
          </a:p>
          <a:p>
            <a:endParaRPr lang="vi-VN" sz="1200" dirty="0">
              <a:solidFill>
                <a:schemeClr val="bg1"/>
              </a:solidFill>
              <a:latin typeface="inherit"/>
            </a:endParaRPr>
          </a:p>
          <a:p>
            <a:r>
              <a:rPr lang="en-US" sz="1200" dirty="0" smtClean="0">
                <a:solidFill>
                  <a:schemeClr val="bg1"/>
                </a:solidFill>
                <a:latin typeface="inherit"/>
              </a:rPr>
              <a:t>	</a:t>
            </a:r>
            <a:r>
              <a:rPr lang="vi-VN" sz="1200" dirty="0" smtClean="0">
                <a:solidFill>
                  <a:schemeClr val="bg1"/>
                </a:solidFill>
                <a:latin typeface="inherit"/>
              </a:rPr>
              <a:t>Kết </a:t>
            </a:r>
            <a:r>
              <a:rPr lang="vi-VN" sz="1200" dirty="0">
                <a:solidFill>
                  <a:schemeClr val="bg1"/>
                </a:solidFill>
                <a:latin typeface="inherit"/>
              </a:rPr>
              <a:t>nối với máy chủ lưu trữ với cơ quan cấp chứng chỉ tùy chỉnh, chẳng hạn như </a:t>
            </a:r>
            <a:r>
              <a:rPr lang="en-US" sz="1200" dirty="0" smtClean="0">
                <a:solidFill>
                  <a:schemeClr val="bg1"/>
                </a:solidFill>
                <a:latin typeface="inherit"/>
              </a:rPr>
              <a:t>	</a:t>
            </a:r>
            <a:r>
              <a:rPr lang="vi-VN" sz="1200" dirty="0" smtClean="0">
                <a:solidFill>
                  <a:schemeClr val="bg1"/>
                </a:solidFill>
                <a:latin typeface="inherit"/>
              </a:rPr>
              <a:t>CA </a:t>
            </a:r>
            <a:r>
              <a:rPr lang="vi-VN" sz="1200" dirty="0">
                <a:solidFill>
                  <a:schemeClr val="bg1"/>
                </a:solidFill>
                <a:latin typeface="inherit"/>
              </a:rPr>
              <a:t>tự </a:t>
            </a:r>
            <a:r>
              <a:rPr lang="en-US" sz="1200" dirty="0" smtClean="0">
                <a:solidFill>
                  <a:schemeClr val="bg1"/>
                </a:solidFill>
                <a:latin typeface="inherit"/>
              </a:rPr>
              <a:t>đăng </a:t>
            </a:r>
            <a:r>
              <a:rPr lang="vi-VN" sz="1200" dirty="0" smtClean="0">
                <a:solidFill>
                  <a:schemeClr val="bg1"/>
                </a:solidFill>
                <a:latin typeface="inherit"/>
              </a:rPr>
              <a:t>ký </a:t>
            </a:r>
            <a:r>
              <a:rPr lang="vi-VN" sz="1200" dirty="0">
                <a:solidFill>
                  <a:schemeClr val="bg1"/>
                </a:solidFill>
                <a:latin typeface="inherit"/>
              </a:rPr>
              <a:t>hoặc được cấp nội bộ trong một công ty</a:t>
            </a:r>
            <a:r>
              <a:rPr lang="vi-VN" sz="1200" dirty="0" smtClean="0">
                <a:solidFill>
                  <a:schemeClr val="bg1"/>
                </a:solidFill>
                <a:latin typeface="inherit"/>
              </a:rPr>
              <a:t>.</a:t>
            </a:r>
            <a:endParaRPr lang="en-US" sz="1200" dirty="0" smtClean="0">
              <a:solidFill>
                <a:schemeClr val="bg1"/>
              </a:solidFill>
              <a:latin typeface="inherit"/>
            </a:endParaRPr>
          </a:p>
          <a:p>
            <a:endParaRPr lang="vi-VN" sz="1200" dirty="0">
              <a:solidFill>
                <a:schemeClr val="bg1"/>
              </a:solidFill>
              <a:latin typeface="inherit"/>
            </a:endParaRPr>
          </a:p>
          <a:p>
            <a:r>
              <a:rPr lang="en-US" sz="1200" dirty="0" smtClean="0">
                <a:solidFill>
                  <a:schemeClr val="bg1"/>
                </a:solidFill>
                <a:latin typeface="inherit"/>
              </a:rPr>
              <a:t>	</a:t>
            </a:r>
            <a:r>
              <a:rPr lang="vi-VN" sz="1200" dirty="0" smtClean="0">
                <a:solidFill>
                  <a:schemeClr val="bg1"/>
                </a:solidFill>
                <a:latin typeface="inherit"/>
              </a:rPr>
              <a:t>Giới </a:t>
            </a:r>
            <a:r>
              <a:rPr lang="vi-VN" sz="1200" dirty="0">
                <a:solidFill>
                  <a:schemeClr val="bg1"/>
                </a:solidFill>
                <a:latin typeface="inherit"/>
              </a:rPr>
              <a:t>hạn bộ CA chỉ ở các CA mà bạn tin tưởng thay vì mọi CA được cài đặt sẵn</a:t>
            </a:r>
            <a:r>
              <a:rPr lang="vi-VN" sz="1200" dirty="0" smtClean="0">
                <a:solidFill>
                  <a:schemeClr val="bg1"/>
                </a:solidFill>
                <a:latin typeface="inherit"/>
              </a:rPr>
              <a:t>.</a:t>
            </a:r>
            <a:endParaRPr lang="en-US" sz="1200" dirty="0" smtClean="0">
              <a:solidFill>
                <a:schemeClr val="bg1"/>
              </a:solidFill>
              <a:latin typeface="inherit"/>
            </a:endParaRPr>
          </a:p>
          <a:p>
            <a:endParaRPr lang="vi-VN" sz="1200" dirty="0">
              <a:solidFill>
                <a:schemeClr val="bg1"/>
              </a:solidFill>
              <a:latin typeface="inherit"/>
            </a:endParaRPr>
          </a:p>
          <a:p>
            <a:r>
              <a:rPr lang="en-US" sz="1200" dirty="0" smtClean="0">
                <a:solidFill>
                  <a:schemeClr val="bg1"/>
                </a:solidFill>
                <a:latin typeface="inherit"/>
              </a:rPr>
              <a:t>	</a:t>
            </a:r>
            <a:r>
              <a:rPr lang="vi-VN" sz="1200" dirty="0" smtClean="0">
                <a:solidFill>
                  <a:schemeClr val="bg1"/>
                </a:solidFill>
                <a:latin typeface="inherit"/>
              </a:rPr>
              <a:t>Tin </a:t>
            </a:r>
            <a:r>
              <a:rPr lang="vi-VN" sz="1200" dirty="0">
                <a:solidFill>
                  <a:schemeClr val="bg1"/>
                </a:solidFill>
                <a:latin typeface="inherit"/>
              </a:rPr>
              <a:t>tưởng các CA bổ sung không có trong hệ thống</a:t>
            </a:r>
            <a:r>
              <a:rPr lang="vi-VN" sz="1200" dirty="0" smtClean="0">
                <a:solidFill>
                  <a:schemeClr val="bg1"/>
                </a:solidFill>
                <a:latin typeface="inherit"/>
              </a:rPr>
              <a:t>.</a:t>
            </a:r>
            <a:endParaRPr lang="en-US" sz="1200" dirty="0" smtClean="0">
              <a:solidFill>
                <a:schemeClr val="bg1"/>
              </a:solidFill>
              <a:latin typeface="inherit"/>
            </a:endParaRPr>
          </a:p>
          <a:p>
            <a:endParaRPr lang="vi-VN" sz="1200" dirty="0">
              <a:solidFill>
                <a:schemeClr val="bg1"/>
              </a:solidFill>
              <a:latin typeface="inherit"/>
            </a:endParaRPr>
          </a:p>
          <a:p>
            <a:r>
              <a:rPr lang="vi-VN" sz="1200" dirty="0">
                <a:solidFill>
                  <a:schemeClr val="bg1"/>
                </a:solidFill>
                <a:latin typeface="inherit"/>
              </a:rPr>
              <a:t>Theo mặc định, các kết nối an toàn (sử dụng các giao thức như TLS và HTTPS) từ tất cả các ứng dụng tin tưởng các CA hệ thống được cài đặt sẵn và các ứng dụng nhắm mục tiêu Android 6.0 (API cấp 23) và thấp hơn cũng tin tưởng vào cửa hàng CA do người dùng thêm vào theo mặc định. Một ứng dụng có thể tùy chỉnh các kết nối của riêng mình bằng cách sử dụng </a:t>
            </a:r>
            <a:r>
              <a:rPr lang="en-US" sz="1200" dirty="0" smtClean="0">
                <a:solidFill>
                  <a:srgbClr val="FFFF00"/>
                </a:solidFill>
                <a:latin typeface="inherit"/>
              </a:rPr>
              <a:t>base-config</a:t>
            </a:r>
            <a:r>
              <a:rPr lang="en-US" sz="1200" dirty="0" smtClean="0">
                <a:solidFill>
                  <a:schemeClr val="bg1"/>
                </a:solidFill>
                <a:latin typeface="inherit"/>
              </a:rPr>
              <a:t> </a:t>
            </a:r>
            <a:r>
              <a:rPr lang="vi-VN" sz="1200" dirty="0" smtClean="0">
                <a:solidFill>
                  <a:schemeClr val="bg1"/>
                </a:solidFill>
                <a:latin typeface="inherit"/>
              </a:rPr>
              <a:t>(để </a:t>
            </a:r>
            <a:r>
              <a:rPr lang="vi-VN" sz="1200" dirty="0">
                <a:solidFill>
                  <a:schemeClr val="bg1"/>
                </a:solidFill>
                <a:latin typeface="inherit"/>
              </a:rPr>
              <a:t>tùy chỉnh trên toàn ứng dụng) hoặc </a:t>
            </a:r>
            <a:r>
              <a:rPr lang="en-US" sz="1200" dirty="0" smtClean="0">
                <a:solidFill>
                  <a:schemeClr val="bg1"/>
                </a:solidFill>
                <a:latin typeface="inherit"/>
              </a:rPr>
              <a:t>domain-config </a:t>
            </a:r>
            <a:r>
              <a:rPr lang="vi-VN" sz="1200" dirty="0" smtClean="0">
                <a:solidFill>
                  <a:schemeClr val="bg1"/>
                </a:solidFill>
                <a:latin typeface="inherit"/>
              </a:rPr>
              <a:t>(để </a:t>
            </a:r>
            <a:r>
              <a:rPr lang="vi-VN" sz="1200" dirty="0">
                <a:solidFill>
                  <a:schemeClr val="bg1"/>
                </a:solidFill>
                <a:latin typeface="inherit"/>
              </a:rPr>
              <a:t>tùy chỉnh theo tên miền).</a:t>
            </a:r>
            <a:endParaRPr lang="en-US" sz="1200" dirty="0">
              <a:solidFill>
                <a:schemeClr val="bg1"/>
              </a:solidFill>
              <a:latin typeface="inherit"/>
            </a:endParaRPr>
          </a:p>
        </p:txBody>
      </p:sp>
    </p:spTree>
    <p:extLst>
      <p:ext uri="{BB962C8B-B14F-4D97-AF65-F5344CB8AC3E}">
        <p14:creationId xmlns:p14="http://schemas.microsoft.com/office/powerpoint/2010/main" val="372417368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9" name="Google Shape;329;p30"/>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77</a:t>
            </a:fld>
            <a:endParaRPr/>
          </a:p>
        </p:txBody>
      </p:sp>
      <p:sp>
        <p:nvSpPr>
          <p:cNvPr id="10" name="Google Shape;201;p16"/>
          <p:cNvSpPr txBox="1">
            <a:spLocks/>
          </p:cNvSpPr>
          <p:nvPr/>
        </p:nvSpPr>
        <p:spPr>
          <a:xfrm>
            <a:off x="270713" y="222646"/>
            <a:ext cx="5972100" cy="6360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000" b="1" dirty="0">
                <a:solidFill>
                  <a:schemeClr val="bg1"/>
                </a:solidFill>
                <a:latin typeface="Hint"/>
              </a:rPr>
              <a:t>Customize trusted CAs</a:t>
            </a:r>
            <a:endParaRPr lang="en-US" sz="3000" b="1" dirty="0">
              <a:solidFill>
                <a:schemeClr val="bg1"/>
              </a:solidFill>
              <a:latin typeface="Hint"/>
            </a:endParaRPr>
          </a:p>
        </p:txBody>
      </p:sp>
      <p:sp>
        <p:nvSpPr>
          <p:cNvPr id="2" name="Rectangle 1"/>
          <p:cNvSpPr/>
          <p:nvPr/>
        </p:nvSpPr>
        <p:spPr>
          <a:xfrm>
            <a:off x="1019742" y="1494646"/>
            <a:ext cx="5223071" cy="1015663"/>
          </a:xfrm>
          <a:prstGeom prst="rect">
            <a:avLst/>
          </a:prstGeom>
        </p:spPr>
        <p:txBody>
          <a:bodyPr wrap="square">
            <a:spAutoFit/>
          </a:bodyPr>
          <a:lstStyle/>
          <a:p>
            <a:r>
              <a:rPr lang="vi-VN" sz="1200" dirty="0">
                <a:solidFill>
                  <a:schemeClr val="bg1"/>
                </a:solidFill>
                <a:latin typeface="inherit"/>
              </a:rPr>
              <a:t>Giả sử bạn muốn kết nối với máy chủ lưu trữ sử dụng chứng chỉ SSL tự </a:t>
            </a:r>
            <a:r>
              <a:rPr lang="en-US" sz="1200" dirty="0" smtClean="0">
                <a:solidFill>
                  <a:schemeClr val="bg1"/>
                </a:solidFill>
                <a:latin typeface="inherit"/>
              </a:rPr>
              <a:t>đăng </a:t>
            </a:r>
            <a:r>
              <a:rPr lang="vi-VN" sz="1200" dirty="0" smtClean="0">
                <a:solidFill>
                  <a:schemeClr val="bg1"/>
                </a:solidFill>
                <a:latin typeface="inherit"/>
              </a:rPr>
              <a:t>ký </a:t>
            </a:r>
            <a:r>
              <a:rPr lang="vi-VN" sz="1200" dirty="0">
                <a:solidFill>
                  <a:schemeClr val="bg1"/>
                </a:solidFill>
                <a:latin typeface="inherit"/>
              </a:rPr>
              <a:t>hoặc với máy chủ có chứng chỉ SSL được cấp bởi một CA không công khai mà bạn tin tưởng, chẳng hạn như CA nội bộ của công ty bạn.</a:t>
            </a:r>
          </a:p>
          <a:p>
            <a:endParaRPr lang="vi-VN" sz="1200" dirty="0">
              <a:solidFill>
                <a:schemeClr val="bg1"/>
              </a:solidFill>
              <a:latin typeface="inherit"/>
            </a:endParaRPr>
          </a:p>
          <a:p>
            <a:r>
              <a:rPr lang="vi-VN" sz="1200" dirty="0" smtClean="0">
                <a:solidFill>
                  <a:schemeClr val="bg1"/>
                </a:solidFill>
                <a:latin typeface="inherit"/>
              </a:rPr>
              <a:t>res/xml/network_security_config.xml</a:t>
            </a:r>
            <a:r>
              <a:rPr lang="vi-VN" sz="1200" dirty="0">
                <a:solidFill>
                  <a:schemeClr val="bg1"/>
                </a:solidFill>
                <a:latin typeface="inherit"/>
              </a:rPr>
              <a:t>:</a:t>
            </a:r>
            <a:endParaRPr lang="en-US" sz="1200" dirty="0">
              <a:solidFill>
                <a:schemeClr val="bg1"/>
              </a:solidFill>
              <a:latin typeface="inherit"/>
            </a:endParaRPr>
          </a:p>
        </p:txBody>
      </p:sp>
      <p:sp>
        <p:nvSpPr>
          <p:cNvPr id="6" name="Rectangle 5"/>
          <p:cNvSpPr/>
          <p:nvPr/>
        </p:nvSpPr>
        <p:spPr>
          <a:xfrm>
            <a:off x="291482" y="858646"/>
            <a:ext cx="2173993" cy="307777"/>
          </a:xfrm>
          <a:prstGeom prst="rect">
            <a:avLst/>
          </a:prstGeom>
        </p:spPr>
        <p:txBody>
          <a:bodyPr wrap="none">
            <a:spAutoFit/>
          </a:bodyPr>
          <a:lstStyle/>
          <a:p>
            <a:r>
              <a:rPr lang="en-US" b="1" dirty="0">
                <a:solidFill>
                  <a:srgbClr val="FF0000"/>
                </a:solidFill>
              </a:rPr>
              <a:t>Configure a custom CA</a:t>
            </a:r>
            <a:endParaRPr lang="en-US" b="1" dirty="0">
              <a:solidFill>
                <a:srgbClr val="FF0000"/>
              </a:solidFill>
            </a:endParaRPr>
          </a:p>
        </p:txBody>
      </p:sp>
      <p:sp>
        <p:nvSpPr>
          <p:cNvPr id="3" name="Rectangle 1"/>
          <p:cNvSpPr>
            <a:spLocks noChangeArrowheads="1"/>
          </p:cNvSpPr>
          <p:nvPr/>
        </p:nvSpPr>
        <p:spPr bwMode="auto">
          <a:xfrm>
            <a:off x="1196502" y="2838532"/>
            <a:ext cx="5651770" cy="1477328"/>
          </a:xfrm>
          <a:prstGeom prst="rect">
            <a:avLst/>
          </a:prstGeom>
          <a:solidFill>
            <a:schemeClr val="accent2"/>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Roboto Mono"/>
              </a:rPr>
              <a:t>&lt;?xml version="1.0" encoding="utf-8"?&gt;</a:t>
            </a:r>
            <a:br>
              <a:rPr kumimoji="0" lang="en-US" altLang="en-US" sz="1000" b="0" i="0" u="none" strike="noStrike" cap="none" normalizeH="0" baseline="0" smtClean="0">
                <a:ln>
                  <a:noFill/>
                </a:ln>
                <a:solidFill>
                  <a:schemeClr val="tx1"/>
                </a:solidFill>
                <a:effectLst/>
                <a:latin typeface="Roboto Mono"/>
              </a:rPr>
            </a:br>
            <a:r>
              <a:rPr kumimoji="0" lang="en-US" altLang="en-US" sz="1000" b="0" i="0" u="none" strike="noStrike" cap="none" normalizeH="0" baseline="0" smtClean="0">
                <a:ln>
                  <a:noFill/>
                </a:ln>
                <a:solidFill>
                  <a:schemeClr val="tx1"/>
                </a:solidFill>
                <a:effectLst/>
                <a:latin typeface="Roboto Mono"/>
              </a:rPr>
              <a:t>&lt;network-security-config&gt;</a:t>
            </a:r>
            <a:br>
              <a:rPr kumimoji="0" lang="en-US" altLang="en-US" sz="1000" b="0" i="0" u="none" strike="noStrike" cap="none" normalizeH="0" baseline="0" smtClean="0">
                <a:ln>
                  <a:noFill/>
                </a:ln>
                <a:solidFill>
                  <a:schemeClr val="tx1"/>
                </a:solidFill>
                <a:effectLst/>
                <a:latin typeface="Roboto Mono"/>
              </a:rPr>
            </a:br>
            <a:r>
              <a:rPr kumimoji="0" lang="en-US" altLang="en-US" sz="1000" b="0" i="0" u="none" strike="noStrike" cap="none" normalizeH="0" baseline="0" smtClean="0">
                <a:ln>
                  <a:noFill/>
                </a:ln>
                <a:solidFill>
                  <a:schemeClr val="tx1"/>
                </a:solidFill>
                <a:effectLst/>
                <a:latin typeface="Roboto Mono"/>
              </a:rPr>
              <a:t>    &lt;domain-config&gt;</a:t>
            </a:r>
            <a:br>
              <a:rPr kumimoji="0" lang="en-US" altLang="en-US" sz="1000" b="0" i="0" u="none" strike="noStrike" cap="none" normalizeH="0" baseline="0" smtClean="0">
                <a:ln>
                  <a:noFill/>
                </a:ln>
                <a:solidFill>
                  <a:schemeClr val="tx1"/>
                </a:solidFill>
                <a:effectLst/>
                <a:latin typeface="Roboto Mono"/>
              </a:rPr>
            </a:br>
            <a:r>
              <a:rPr kumimoji="0" lang="en-US" altLang="en-US" sz="1000" b="0" i="0" u="none" strike="noStrike" cap="none" normalizeH="0" baseline="0" smtClean="0">
                <a:ln>
                  <a:noFill/>
                </a:ln>
                <a:solidFill>
                  <a:schemeClr val="tx1"/>
                </a:solidFill>
                <a:effectLst/>
                <a:latin typeface="Roboto Mono"/>
              </a:rPr>
              <a:t>        &lt;domain includeSubdomains="true"&gt;example.com&lt;/domain&gt;</a:t>
            </a:r>
            <a:br>
              <a:rPr kumimoji="0" lang="en-US" altLang="en-US" sz="1000" b="0" i="0" u="none" strike="noStrike" cap="none" normalizeH="0" baseline="0" smtClean="0">
                <a:ln>
                  <a:noFill/>
                </a:ln>
                <a:solidFill>
                  <a:schemeClr val="tx1"/>
                </a:solidFill>
                <a:effectLst/>
                <a:latin typeface="Roboto Mono"/>
              </a:rPr>
            </a:br>
            <a:r>
              <a:rPr kumimoji="0" lang="en-US" altLang="en-US" sz="1000" b="0" i="0" u="none" strike="noStrike" cap="none" normalizeH="0" baseline="0" smtClean="0">
                <a:ln>
                  <a:noFill/>
                </a:ln>
                <a:solidFill>
                  <a:schemeClr val="tx1"/>
                </a:solidFill>
                <a:effectLst/>
                <a:latin typeface="Roboto Mono"/>
              </a:rPr>
              <a:t>        &lt;trust-anchors&gt;</a:t>
            </a:r>
            <a:br>
              <a:rPr kumimoji="0" lang="en-US" altLang="en-US" sz="1000" b="0" i="0" u="none" strike="noStrike" cap="none" normalizeH="0" baseline="0" smtClean="0">
                <a:ln>
                  <a:noFill/>
                </a:ln>
                <a:solidFill>
                  <a:schemeClr val="tx1"/>
                </a:solidFill>
                <a:effectLst/>
                <a:latin typeface="Roboto Mono"/>
              </a:rPr>
            </a:br>
            <a:r>
              <a:rPr kumimoji="0" lang="en-US" altLang="en-US" sz="1000" b="0" i="0" u="none" strike="noStrike" cap="none" normalizeH="0" baseline="0" smtClean="0">
                <a:ln>
                  <a:noFill/>
                </a:ln>
                <a:solidFill>
                  <a:schemeClr val="tx1"/>
                </a:solidFill>
                <a:effectLst/>
                <a:latin typeface="Roboto Mono"/>
              </a:rPr>
              <a:t>            &lt;certificates src="@raw/my_ca"/&gt;</a:t>
            </a:r>
            <a:br>
              <a:rPr kumimoji="0" lang="en-US" altLang="en-US" sz="1000" b="0" i="0" u="none" strike="noStrike" cap="none" normalizeH="0" baseline="0" smtClean="0">
                <a:ln>
                  <a:noFill/>
                </a:ln>
                <a:solidFill>
                  <a:schemeClr val="tx1"/>
                </a:solidFill>
                <a:effectLst/>
                <a:latin typeface="Roboto Mono"/>
              </a:rPr>
            </a:br>
            <a:r>
              <a:rPr kumimoji="0" lang="en-US" altLang="en-US" sz="1000" b="0" i="0" u="none" strike="noStrike" cap="none" normalizeH="0" baseline="0" smtClean="0">
                <a:ln>
                  <a:noFill/>
                </a:ln>
                <a:solidFill>
                  <a:schemeClr val="tx1"/>
                </a:solidFill>
                <a:effectLst/>
                <a:latin typeface="Roboto Mono"/>
              </a:rPr>
              <a:t>        &lt;/trust-anchors&gt;</a:t>
            </a:r>
            <a:br>
              <a:rPr kumimoji="0" lang="en-US" altLang="en-US" sz="1000" b="0" i="0" u="none" strike="noStrike" cap="none" normalizeH="0" baseline="0" smtClean="0">
                <a:ln>
                  <a:noFill/>
                </a:ln>
                <a:solidFill>
                  <a:schemeClr val="tx1"/>
                </a:solidFill>
                <a:effectLst/>
                <a:latin typeface="Roboto Mono"/>
              </a:rPr>
            </a:br>
            <a:r>
              <a:rPr kumimoji="0" lang="en-US" altLang="en-US" sz="1000" b="0" i="0" u="none" strike="noStrike" cap="none" normalizeH="0" baseline="0" smtClean="0">
                <a:ln>
                  <a:noFill/>
                </a:ln>
                <a:solidFill>
                  <a:schemeClr val="tx1"/>
                </a:solidFill>
                <a:effectLst/>
                <a:latin typeface="Roboto Mono"/>
              </a:rPr>
              <a:t>    &lt;/domain-config&gt;</a:t>
            </a:r>
            <a:br>
              <a:rPr kumimoji="0" lang="en-US" altLang="en-US" sz="1000" b="0" i="0" u="none" strike="noStrike" cap="none" normalizeH="0" baseline="0" smtClean="0">
                <a:ln>
                  <a:noFill/>
                </a:ln>
                <a:solidFill>
                  <a:schemeClr val="tx1"/>
                </a:solidFill>
                <a:effectLst/>
                <a:latin typeface="Roboto Mono"/>
              </a:rPr>
            </a:br>
            <a:r>
              <a:rPr kumimoji="0" lang="en-US" altLang="en-US" sz="1000" b="0" i="0" u="none" strike="noStrike" cap="none" normalizeH="0" baseline="0" smtClean="0">
                <a:ln>
                  <a:noFill/>
                </a:ln>
                <a:solidFill>
                  <a:schemeClr val="tx1"/>
                </a:solidFill>
                <a:effectLst/>
                <a:latin typeface="Roboto Mono"/>
              </a:rPr>
              <a:t>&lt;/network-security-config&gt;</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8" name="Rectangle 7"/>
          <p:cNvSpPr/>
          <p:nvPr/>
        </p:nvSpPr>
        <p:spPr>
          <a:xfrm>
            <a:off x="1019742" y="4490195"/>
            <a:ext cx="7725424" cy="276999"/>
          </a:xfrm>
          <a:prstGeom prst="rect">
            <a:avLst/>
          </a:prstGeom>
        </p:spPr>
        <p:txBody>
          <a:bodyPr wrap="square">
            <a:spAutoFit/>
          </a:bodyPr>
          <a:lstStyle/>
          <a:p>
            <a:r>
              <a:rPr lang="en-US" sz="1200" dirty="0">
                <a:solidFill>
                  <a:schemeClr val="bg1"/>
                </a:solidFill>
                <a:latin typeface="inherit"/>
              </a:rPr>
              <a:t>Thêm chứng chỉ CA </a:t>
            </a:r>
            <a:r>
              <a:rPr lang="en-US" sz="1200" dirty="0" smtClean="0">
                <a:solidFill>
                  <a:schemeClr val="bg1"/>
                </a:solidFill>
                <a:latin typeface="inherit"/>
              </a:rPr>
              <a:t>tự đăng ký </a:t>
            </a:r>
            <a:r>
              <a:rPr lang="en-US" sz="1200" dirty="0">
                <a:solidFill>
                  <a:schemeClr val="bg1"/>
                </a:solidFill>
                <a:latin typeface="inherit"/>
              </a:rPr>
              <a:t>hoặc không công khai, ở định dạng PEM hoặc DER, vào res / raw / my_ca.</a:t>
            </a:r>
          </a:p>
        </p:txBody>
      </p:sp>
    </p:spTree>
    <p:extLst>
      <p:ext uri="{BB962C8B-B14F-4D97-AF65-F5344CB8AC3E}">
        <p14:creationId xmlns:p14="http://schemas.microsoft.com/office/powerpoint/2010/main" val="95657041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9" name="Google Shape;329;p30"/>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78</a:t>
            </a:fld>
            <a:endParaRPr/>
          </a:p>
        </p:txBody>
      </p:sp>
      <p:sp>
        <p:nvSpPr>
          <p:cNvPr id="10" name="Google Shape;201;p16"/>
          <p:cNvSpPr txBox="1">
            <a:spLocks/>
          </p:cNvSpPr>
          <p:nvPr/>
        </p:nvSpPr>
        <p:spPr>
          <a:xfrm>
            <a:off x="270713" y="222646"/>
            <a:ext cx="5972100" cy="6360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000" b="1" dirty="0">
                <a:solidFill>
                  <a:schemeClr val="bg1"/>
                </a:solidFill>
                <a:latin typeface="Hint"/>
              </a:rPr>
              <a:t>Customize trusted CAs</a:t>
            </a:r>
            <a:endParaRPr lang="en-US" sz="3000" b="1" dirty="0">
              <a:solidFill>
                <a:schemeClr val="bg1"/>
              </a:solidFill>
              <a:latin typeface="Hint"/>
            </a:endParaRPr>
          </a:p>
        </p:txBody>
      </p:sp>
      <p:sp>
        <p:nvSpPr>
          <p:cNvPr id="2" name="Rectangle 1"/>
          <p:cNvSpPr/>
          <p:nvPr/>
        </p:nvSpPr>
        <p:spPr>
          <a:xfrm>
            <a:off x="978487" y="1363451"/>
            <a:ext cx="5264326" cy="1569660"/>
          </a:xfrm>
          <a:prstGeom prst="rect">
            <a:avLst/>
          </a:prstGeom>
        </p:spPr>
        <p:txBody>
          <a:bodyPr wrap="square">
            <a:spAutoFit/>
          </a:bodyPr>
          <a:lstStyle/>
          <a:p>
            <a:r>
              <a:rPr lang="vi-VN" sz="1200" dirty="0">
                <a:solidFill>
                  <a:schemeClr val="bg1"/>
                </a:solidFill>
                <a:latin typeface="inherit"/>
              </a:rPr>
              <a:t>Thay vào đó, một ứng dụng không muốn tin tưởng tất cả các </a:t>
            </a:r>
            <a:r>
              <a:rPr lang="vi-VN" sz="1200" dirty="0" smtClean="0">
                <a:solidFill>
                  <a:schemeClr val="bg1"/>
                </a:solidFill>
                <a:latin typeface="inherit"/>
              </a:rPr>
              <a:t>CA</a:t>
            </a:r>
            <a:r>
              <a:rPr lang="en-US" sz="1200" dirty="0" smtClean="0">
                <a:solidFill>
                  <a:schemeClr val="bg1"/>
                </a:solidFill>
                <a:latin typeface="inherit"/>
              </a:rPr>
              <a:t> hệ thống</a:t>
            </a:r>
            <a:r>
              <a:rPr lang="vi-VN" sz="1200" dirty="0" smtClean="0">
                <a:solidFill>
                  <a:schemeClr val="bg1"/>
                </a:solidFill>
                <a:latin typeface="inherit"/>
              </a:rPr>
              <a:t> </a:t>
            </a:r>
            <a:r>
              <a:rPr lang="vi-VN" sz="1200" dirty="0">
                <a:solidFill>
                  <a:schemeClr val="bg1"/>
                </a:solidFill>
                <a:latin typeface="inherit"/>
              </a:rPr>
              <a:t>tin cậy có thể chỉ định nhóm CA giảm đáng tin cậy của chính nó. Điều này bảo vệ ứng dụng khỏi các chứng chỉ gian lận được cấp bởi bất kỳ CA nào khác.</a:t>
            </a:r>
          </a:p>
          <a:p>
            <a:endParaRPr lang="vi-VN" sz="1200" dirty="0">
              <a:solidFill>
                <a:schemeClr val="bg1"/>
              </a:solidFill>
              <a:latin typeface="inherit"/>
            </a:endParaRPr>
          </a:p>
          <a:p>
            <a:r>
              <a:rPr lang="vi-VN" sz="1200" dirty="0">
                <a:solidFill>
                  <a:schemeClr val="bg1"/>
                </a:solidFill>
                <a:latin typeface="inherit"/>
              </a:rPr>
              <a:t>Cấu hình để giới hạn tập hợp các CA đáng tin cậy tương tự như tin tưởng một CA tùy chỉnh cho một miền cụ thể ngoại trừ nhiều CA được cung cấp trong tài nguyên.</a:t>
            </a:r>
            <a:endParaRPr lang="en-US" sz="1200" dirty="0">
              <a:solidFill>
                <a:schemeClr val="bg1"/>
              </a:solidFill>
              <a:latin typeface="inherit"/>
            </a:endParaRPr>
          </a:p>
        </p:txBody>
      </p:sp>
      <p:sp>
        <p:nvSpPr>
          <p:cNvPr id="6" name="Rectangle 5"/>
          <p:cNvSpPr/>
          <p:nvPr/>
        </p:nvSpPr>
        <p:spPr>
          <a:xfrm>
            <a:off x="291482" y="858646"/>
            <a:ext cx="2520242" cy="307777"/>
          </a:xfrm>
          <a:prstGeom prst="rect">
            <a:avLst/>
          </a:prstGeom>
        </p:spPr>
        <p:txBody>
          <a:bodyPr wrap="none">
            <a:spAutoFit/>
          </a:bodyPr>
          <a:lstStyle/>
          <a:p>
            <a:r>
              <a:rPr lang="en-US" b="1" dirty="0">
                <a:solidFill>
                  <a:srgbClr val="FF0000"/>
                </a:solidFill>
              </a:rPr>
              <a:t>Limit the set of trusted CAs</a:t>
            </a:r>
            <a:endParaRPr lang="en-US" b="1" dirty="0">
              <a:solidFill>
                <a:srgbClr val="FF0000"/>
              </a:solidFill>
            </a:endParaRPr>
          </a:p>
        </p:txBody>
      </p:sp>
      <p:sp>
        <p:nvSpPr>
          <p:cNvPr id="5" name="Rectangle 1"/>
          <p:cNvSpPr>
            <a:spLocks noChangeArrowheads="1"/>
          </p:cNvSpPr>
          <p:nvPr/>
        </p:nvSpPr>
        <p:spPr bwMode="auto">
          <a:xfrm>
            <a:off x="6239930" y="2423530"/>
            <a:ext cx="2316845" cy="276999"/>
          </a:xfrm>
          <a:prstGeom prst="rect">
            <a:avLst/>
          </a:prstGeom>
          <a:solidFill>
            <a:schemeClr val="accent2"/>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7474F"/>
                </a:solidFill>
                <a:effectLst/>
                <a:latin typeface="Roboto Mono"/>
              </a:rPr>
              <a:t>res/xml/network_security_config.xml</a:t>
            </a:r>
            <a:r>
              <a:rPr kumimoji="0" lang="en-US" altLang="en-US" sz="1200" b="0" i="0" u="none" strike="noStrike" cap="none" normalizeH="0" baseline="0" dirty="0" smtClean="0">
                <a:ln>
                  <a:noFill/>
                </a:ln>
                <a:solidFill>
                  <a:srgbClr val="202124"/>
                </a:solidFill>
                <a:effectLst/>
                <a:latin typeface="Roboto"/>
              </a:rPr>
              <a:t>:</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1099228" y="3016118"/>
            <a:ext cx="4406628" cy="1631216"/>
          </a:xfrm>
          <a:prstGeom prst="rect">
            <a:avLst/>
          </a:prstGeom>
          <a:solidFill>
            <a:schemeClr val="accent2"/>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Roboto Mono"/>
              </a:rPr>
              <a:t>&lt;?xml version="1.0" encoding="utf-8"?&gt;</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&lt;network-security-config&gt;</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    &lt;domain-config&gt;</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        &lt;domain includeSubdomains="true"&gt;secure.example.com&lt;/domain&gt;</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        &lt;domain includeSubdomains="true"&gt;cdn.example.com&lt;/domain&gt;</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        &lt;trust-anchors&gt;</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            &lt;certificates src="@raw/trusted_roots"/&gt;</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        &lt;/trust-anchors&gt;</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    &lt;/domain-config&gt;</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&lt;/network-security-config&gt;</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7"/>
          <p:cNvSpPr/>
          <p:nvPr/>
        </p:nvSpPr>
        <p:spPr>
          <a:xfrm>
            <a:off x="5869692" y="2975778"/>
            <a:ext cx="2687083" cy="1569660"/>
          </a:xfrm>
          <a:prstGeom prst="rect">
            <a:avLst/>
          </a:prstGeom>
        </p:spPr>
        <p:txBody>
          <a:bodyPr wrap="square">
            <a:spAutoFit/>
          </a:bodyPr>
          <a:lstStyle/>
          <a:p>
            <a:r>
              <a:rPr lang="vi-VN" sz="1200" dirty="0" smtClean="0">
                <a:solidFill>
                  <a:schemeClr val="bg1"/>
                </a:solidFill>
                <a:latin typeface="inherit"/>
              </a:rPr>
              <a:t>Thêm </a:t>
            </a:r>
            <a:r>
              <a:rPr lang="vi-VN" sz="1200" dirty="0">
                <a:solidFill>
                  <a:schemeClr val="bg1"/>
                </a:solidFill>
                <a:latin typeface="inherit"/>
              </a:rPr>
              <a:t>các CA đáng tin cậy, ở định dạng PEM hoặc DER, vào res / raw / Trusted_roots. </a:t>
            </a:r>
            <a:endParaRPr lang="en-US" sz="1200" dirty="0" smtClean="0">
              <a:solidFill>
                <a:schemeClr val="bg1"/>
              </a:solidFill>
              <a:latin typeface="inherit"/>
            </a:endParaRPr>
          </a:p>
          <a:p>
            <a:r>
              <a:rPr lang="vi-VN" sz="1200" dirty="0" smtClean="0">
                <a:solidFill>
                  <a:schemeClr val="bg1"/>
                </a:solidFill>
                <a:latin typeface="inherit"/>
              </a:rPr>
              <a:t>Lưu </a:t>
            </a:r>
            <a:r>
              <a:rPr lang="vi-VN" sz="1200" dirty="0">
                <a:solidFill>
                  <a:schemeClr val="bg1"/>
                </a:solidFill>
                <a:latin typeface="inherit"/>
              </a:rPr>
              <a:t>ý rằng nếu sử dụng định dạng PEM, tệp phải chỉ chứa dữ liệu PEM và không có văn bản bổ sung. Bạn cũng có thể cung cấp nhiều phần tử &lt;cert&gt; thay vì một.</a:t>
            </a:r>
          </a:p>
        </p:txBody>
      </p:sp>
    </p:spTree>
    <p:extLst>
      <p:ext uri="{BB962C8B-B14F-4D97-AF65-F5344CB8AC3E}">
        <p14:creationId xmlns:p14="http://schemas.microsoft.com/office/powerpoint/2010/main" val="226417986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9" name="Google Shape;329;p30"/>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79</a:t>
            </a:fld>
            <a:endParaRPr/>
          </a:p>
        </p:txBody>
      </p:sp>
      <p:sp>
        <p:nvSpPr>
          <p:cNvPr id="10" name="Google Shape;201;p16"/>
          <p:cNvSpPr txBox="1">
            <a:spLocks/>
          </p:cNvSpPr>
          <p:nvPr/>
        </p:nvSpPr>
        <p:spPr>
          <a:xfrm>
            <a:off x="270713" y="222646"/>
            <a:ext cx="5972100" cy="6360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000" b="1" dirty="0">
                <a:solidFill>
                  <a:schemeClr val="bg1"/>
                </a:solidFill>
                <a:latin typeface="Hint"/>
              </a:rPr>
              <a:t>Customize trusted CAs</a:t>
            </a:r>
            <a:endParaRPr lang="en-US" sz="3000" b="1" dirty="0">
              <a:solidFill>
                <a:schemeClr val="bg1"/>
              </a:solidFill>
              <a:latin typeface="Hint"/>
            </a:endParaRPr>
          </a:p>
        </p:txBody>
      </p:sp>
      <p:sp>
        <p:nvSpPr>
          <p:cNvPr id="2" name="Rectangle 1"/>
          <p:cNvSpPr/>
          <p:nvPr/>
        </p:nvSpPr>
        <p:spPr>
          <a:xfrm>
            <a:off x="1019742" y="1494646"/>
            <a:ext cx="5223071" cy="1015663"/>
          </a:xfrm>
          <a:prstGeom prst="rect">
            <a:avLst/>
          </a:prstGeom>
        </p:spPr>
        <p:txBody>
          <a:bodyPr wrap="square">
            <a:spAutoFit/>
          </a:bodyPr>
          <a:lstStyle/>
          <a:p>
            <a:r>
              <a:rPr lang="vi-VN" sz="1200" dirty="0">
                <a:solidFill>
                  <a:schemeClr val="bg1"/>
                </a:solidFill>
                <a:latin typeface="inherit"/>
              </a:rPr>
              <a:t>Một ứng dụng có thể muốn tin tưởng các CA bổ sung không được hệ thống tin cậy, điều này có thể là do hệ thống chưa bao gồm CA hoặc CA không đáp ứng các yêu cầu để đưa vào hệ thống Android. Một ứng dụng có thể làm điều này bằng cách chỉ định nhiều nguồn chứng chỉ cho một cấu hình.</a:t>
            </a:r>
            <a:endParaRPr lang="en-US" sz="1200" dirty="0">
              <a:solidFill>
                <a:schemeClr val="bg1"/>
              </a:solidFill>
              <a:latin typeface="inherit"/>
            </a:endParaRPr>
          </a:p>
        </p:txBody>
      </p:sp>
      <p:sp>
        <p:nvSpPr>
          <p:cNvPr id="6" name="Rectangle 5"/>
          <p:cNvSpPr/>
          <p:nvPr/>
        </p:nvSpPr>
        <p:spPr>
          <a:xfrm>
            <a:off x="291482" y="858646"/>
            <a:ext cx="1983235" cy="307777"/>
          </a:xfrm>
          <a:prstGeom prst="rect">
            <a:avLst/>
          </a:prstGeom>
        </p:spPr>
        <p:txBody>
          <a:bodyPr wrap="none">
            <a:spAutoFit/>
          </a:bodyPr>
          <a:lstStyle/>
          <a:p>
            <a:r>
              <a:rPr lang="en-US" b="1" dirty="0">
                <a:solidFill>
                  <a:srgbClr val="FF0000"/>
                </a:solidFill>
              </a:rPr>
              <a:t>Trust additional CAs </a:t>
            </a:r>
            <a:endParaRPr lang="en-US" b="1" dirty="0">
              <a:solidFill>
                <a:srgbClr val="FF0000"/>
              </a:solidFill>
            </a:endParaRPr>
          </a:p>
        </p:txBody>
      </p:sp>
      <p:sp>
        <p:nvSpPr>
          <p:cNvPr id="4" name="Rectangle 1"/>
          <p:cNvSpPr>
            <a:spLocks noChangeArrowheads="1"/>
          </p:cNvSpPr>
          <p:nvPr/>
        </p:nvSpPr>
        <p:spPr bwMode="auto">
          <a:xfrm>
            <a:off x="1128409" y="2753914"/>
            <a:ext cx="3103123" cy="1723549"/>
          </a:xfrm>
          <a:prstGeom prst="rect">
            <a:avLst/>
          </a:prstGeom>
          <a:solidFill>
            <a:schemeClr val="accent2"/>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7474F"/>
                </a:solidFill>
                <a:effectLst/>
                <a:latin typeface="Roboto Mono"/>
              </a:rPr>
              <a:t>res/xml/network_security_config.xml</a:t>
            </a:r>
            <a:r>
              <a:rPr kumimoji="0" lang="en-US" altLang="en-US" sz="1200" b="0" i="0" u="none" strike="noStrike" cap="none" normalizeH="0" baseline="0" dirty="0" smtClean="0">
                <a:ln>
                  <a:noFill/>
                </a:ln>
                <a:solidFill>
                  <a:srgbClr val="202124"/>
                </a:solidFill>
                <a:effectLst/>
                <a:latin typeface="Roboto"/>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smtClean="0">
              <a:ln>
                <a:noFill/>
              </a:ln>
              <a:solidFill>
                <a:srgbClr val="37474F"/>
              </a:solidFill>
              <a:effectLst/>
              <a:latin typeface="Roboto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7474F"/>
                </a:solidFill>
                <a:effectLst/>
                <a:latin typeface="Roboto Mono"/>
              </a:rPr>
              <a:t>&lt;?xml version=</a:t>
            </a:r>
            <a:r>
              <a:rPr kumimoji="0" lang="en-US" altLang="en-US" sz="1000" b="0" i="0" u="none" strike="noStrike" cap="none" normalizeH="0" baseline="0" dirty="0" smtClean="0">
                <a:ln>
                  <a:noFill/>
                </a:ln>
                <a:solidFill>
                  <a:srgbClr val="0D904F"/>
                </a:solidFill>
                <a:effectLst/>
                <a:latin typeface="Roboto Mono"/>
              </a:rPr>
              <a:t>"1.0"</a:t>
            </a:r>
            <a:r>
              <a:rPr kumimoji="0" lang="en-US" altLang="en-US" sz="1000" b="0" i="0" u="none" strike="noStrike" cap="none" normalizeH="0" baseline="0" dirty="0" smtClean="0">
                <a:ln>
                  <a:noFill/>
                </a:ln>
                <a:solidFill>
                  <a:srgbClr val="37474F"/>
                </a:solidFill>
                <a:effectLst/>
                <a:latin typeface="Roboto Mono"/>
              </a:rPr>
              <a:t> encoding=</a:t>
            </a:r>
            <a:r>
              <a:rPr kumimoji="0" lang="en-US" altLang="en-US" sz="1000" b="0" i="0" u="none" strike="noStrike" cap="none" normalizeH="0" baseline="0" dirty="0" smtClean="0">
                <a:ln>
                  <a:noFill/>
                </a:ln>
                <a:solidFill>
                  <a:srgbClr val="0D904F"/>
                </a:solidFill>
                <a:effectLst/>
                <a:latin typeface="Roboto Mono"/>
              </a:rPr>
              <a:t>"utf-8"</a:t>
            </a:r>
            <a:r>
              <a:rPr kumimoji="0" lang="en-US" altLang="en-US" sz="1000" b="0" i="0" u="none" strike="noStrike" cap="none" normalizeH="0" baseline="0" dirty="0" smtClean="0">
                <a:ln>
                  <a:noFill/>
                </a:ln>
                <a:solidFill>
                  <a:srgbClr val="37474F"/>
                </a:solidFill>
                <a:effectLst/>
                <a:latin typeface="Roboto Mono"/>
              </a:rPr>
              <a:t>?&gt;</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B78E7"/>
                </a:solidFill>
                <a:effectLst/>
                <a:latin typeface="Roboto Mono"/>
              </a:rPr>
              <a:t>&lt;network-security-config&gt;</a:t>
            </a:r>
            <a:r>
              <a:rPr kumimoji="0" lang="en-US" altLang="en-US" sz="1000" b="0" i="0" u="none" strike="noStrike" cap="none" normalizeH="0" baseline="0" dirty="0" smtClean="0">
                <a:ln>
                  <a:noFill/>
                </a:ln>
                <a:solidFill>
                  <a:srgbClr val="37474F"/>
                </a:solidFill>
                <a:effectLst/>
                <a:latin typeface="Roboto Mono"/>
              </a:rPr>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3B78E7"/>
                </a:solidFill>
                <a:effectLst/>
                <a:latin typeface="Roboto Mono"/>
              </a:rPr>
              <a:t>&lt;base-config&gt;</a:t>
            </a:r>
            <a:r>
              <a:rPr kumimoji="0" lang="en-US" altLang="en-US" sz="1000" b="0" i="0" u="none" strike="noStrike" cap="none" normalizeH="0" baseline="0" dirty="0" smtClean="0">
                <a:ln>
                  <a:noFill/>
                </a:ln>
                <a:solidFill>
                  <a:srgbClr val="37474F"/>
                </a:solidFill>
                <a:effectLst/>
                <a:latin typeface="Roboto Mono"/>
              </a:rPr>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3B78E7"/>
                </a:solidFill>
                <a:effectLst/>
                <a:latin typeface="Roboto Mono"/>
              </a:rPr>
              <a:t>&lt;trust-anchors&gt;</a:t>
            </a:r>
            <a:r>
              <a:rPr kumimoji="0" lang="en-US" altLang="en-US" sz="1000" b="0" i="0" u="none" strike="noStrike" cap="none" normalizeH="0" baseline="0" dirty="0" smtClean="0">
                <a:ln>
                  <a:noFill/>
                </a:ln>
                <a:solidFill>
                  <a:srgbClr val="37474F"/>
                </a:solidFill>
                <a:effectLst/>
                <a:latin typeface="Roboto Mono"/>
              </a:rPr>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3B78E7"/>
                </a:solidFill>
                <a:effectLst/>
                <a:latin typeface="Roboto Mono"/>
              </a:rPr>
              <a:t>&lt;certificates</a:t>
            </a: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9C27B0"/>
                </a:solidFill>
                <a:effectLst/>
                <a:latin typeface="Roboto Mono"/>
              </a:rPr>
              <a:t>src</a:t>
            </a:r>
            <a:r>
              <a:rPr kumimoji="0" lang="en-US" altLang="en-US" sz="1000" b="0" i="0" u="none" strike="noStrike" cap="none" normalizeH="0" baseline="0" dirty="0" smtClean="0">
                <a:ln>
                  <a:noFill/>
                </a:ln>
                <a:solidFill>
                  <a:srgbClr val="37474F"/>
                </a:solidFill>
                <a:effectLst/>
                <a:latin typeface="Roboto Mono"/>
              </a:rPr>
              <a:t>=</a:t>
            </a:r>
            <a:r>
              <a:rPr kumimoji="0" lang="en-US" altLang="en-US" sz="1000" b="0" i="0" u="none" strike="noStrike" cap="none" normalizeH="0" baseline="0" dirty="0" smtClean="0">
                <a:ln>
                  <a:noFill/>
                </a:ln>
                <a:solidFill>
                  <a:srgbClr val="0D904F"/>
                </a:solidFill>
                <a:effectLst/>
                <a:latin typeface="Roboto Mono"/>
              </a:rPr>
              <a:t>"@raw/extracas"</a:t>
            </a:r>
            <a:r>
              <a:rPr kumimoji="0" lang="en-US" altLang="en-US" sz="1000" b="0" i="0" u="none" strike="noStrike" cap="none" normalizeH="0" baseline="0" dirty="0" smtClean="0">
                <a:ln>
                  <a:noFill/>
                </a:ln>
                <a:solidFill>
                  <a:srgbClr val="3B78E7"/>
                </a:solidFill>
                <a:effectLst/>
                <a:latin typeface="Roboto Mono"/>
              </a:rPr>
              <a:t>/&gt;</a:t>
            </a:r>
            <a:r>
              <a:rPr kumimoji="0" lang="en-US" altLang="en-US" sz="1000" b="0" i="0" u="none" strike="noStrike" cap="none" normalizeH="0" baseline="0" dirty="0" smtClean="0">
                <a:ln>
                  <a:noFill/>
                </a:ln>
                <a:solidFill>
                  <a:srgbClr val="37474F"/>
                </a:solidFill>
                <a:effectLst/>
                <a:latin typeface="Roboto Mono"/>
              </a:rPr>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3B78E7"/>
                </a:solidFill>
                <a:effectLst/>
                <a:latin typeface="Roboto Mono"/>
              </a:rPr>
              <a:t>&lt;certificates</a:t>
            </a: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9C27B0"/>
                </a:solidFill>
                <a:effectLst/>
                <a:latin typeface="Roboto Mono"/>
              </a:rPr>
              <a:t>src</a:t>
            </a:r>
            <a:r>
              <a:rPr kumimoji="0" lang="en-US" altLang="en-US" sz="1000" b="0" i="0" u="none" strike="noStrike" cap="none" normalizeH="0" baseline="0" dirty="0" smtClean="0">
                <a:ln>
                  <a:noFill/>
                </a:ln>
                <a:solidFill>
                  <a:srgbClr val="37474F"/>
                </a:solidFill>
                <a:effectLst/>
                <a:latin typeface="Roboto Mono"/>
              </a:rPr>
              <a:t>=</a:t>
            </a:r>
            <a:r>
              <a:rPr kumimoji="0" lang="en-US" altLang="en-US" sz="1000" b="0" i="0" u="none" strike="noStrike" cap="none" normalizeH="0" baseline="0" dirty="0" smtClean="0">
                <a:ln>
                  <a:noFill/>
                </a:ln>
                <a:solidFill>
                  <a:srgbClr val="0D904F"/>
                </a:solidFill>
                <a:effectLst/>
                <a:latin typeface="Roboto Mono"/>
              </a:rPr>
              <a:t>"system"</a:t>
            </a:r>
            <a:r>
              <a:rPr kumimoji="0" lang="en-US" altLang="en-US" sz="1000" b="0" i="0" u="none" strike="noStrike" cap="none" normalizeH="0" baseline="0" dirty="0" smtClean="0">
                <a:ln>
                  <a:noFill/>
                </a:ln>
                <a:solidFill>
                  <a:srgbClr val="3B78E7"/>
                </a:solidFill>
                <a:effectLst/>
                <a:latin typeface="Roboto Mono"/>
              </a:rPr>
              <a:t>/&gt;</a:t>
            </a:r>
            <a:r>
              <a:rPr kumimoji="0" lang="en-US" altLang="en-US" sz="1000" b="0" i="0" u="none" strike="noStrike" cap="none" normalizeH="0" baseline="0" dirty="0" smtClean="0">
                <a:ln>
                  <a:noFill/>
                </a:ln>
                <a:solidFill>
                  <a:srgbClr val="37474F"/>
                </a:solidFill>
                <a:effectLst/>
                <a:latin typeface="Roboto Mono"/>
              </a:rPr>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3B78E7"/>
                </a:solidFill>
                <a:effectLst/>
                <a:latin typeface="Roboto Mono"/>
              </a:rPr>
              <a:t>&lt;/trust-anchors&gt;</a:t>
            </a:r>
            <a:r>
              <a:rPr kumimoji="0" lang="en-US" altLang="en-US" sz="1000" b="0" i="0" u="none" strike="noStrike" cap="none" normalizeH="0" baseline="0" dirty="0" smtClean="0">
                <a:ln>
                  <a:noFill/>
                </a:ln>
                <a:solidFill>
                  <a:srgbClr val="37474F"/>
                </a:solidFill>
                <a:effectLst/>
                <a:latin typeface="Roboto Mono"/>
              </a:rPr>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3B78E7"/>
                </a:solidFill>
                <a:effectLst/>
                <a:latin typeface="Roboto Mono"/>
              </a:rPr>
              <a:t>&lt;/base-config&gt;</a:t>
            </a:r>
            <a:r>
              <a:rPr kumimoji="0" lang="en-US" altLang="en-US" sz="1000" b="0" i="0" u="none" strike="noStrike" cap="none" normalizeH="0" baseline="0" dirty="0" smtClean="0">
                <a:ln>
                  <a:noFill/>
                </a:ln>
                <a:solidFill>
                  <a:srgbClr val="37474F"/>
                </a:solidFill>
                <a:effectLst/>
                <a:latin typeface="Roboto Mono"/>
              </a:rPr>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B78E7"/>
                </a:solidFill>
                <a:effectLst/>
                <a:latin typeface="Roboto Mono"/>
              </a:rPr>
              <a:t>&lt;/network-security-config&gt;</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63265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6"/>
          <p:cNvSpPr txBox="1">
            <a:spLocks noGrp="1"/>
          </p:cNvSpPr>
          <p:nvPr>
            <p:ph type="title"/>
          </p:nvPr>
        </p:nvSpPr>
        <p:spPr>
          <a:xfrm>
            <a:off x="299896" y="476120"/>
            <a:ext cx="5972100" cy="636000"/>
          </a:xfrm>
          <a:prstGeom prst="rect">
            <a:avLst/>
          </a:prstGeom>
        </p:spPr>
        <p:txBody>
          <a:bodyPr spcFirstLastPara="1" wrap="square" lIns="91425" tIns="91425" rIns="91425" bIns="91425" anchor="b" anchorCtr="0">
            <a:noAutofit/>
          </a:bodyPr>
          <a:lstStyle/>
          <a:p>
            <a:r>
              <a:rPr lang="en-US" dirty="0" smtClean="0"/>
              <a:t>Enforce secure communication</a:t>
            </a:r>
            <a:br>
              <a:rPr lang="en-US" dirty="0" smtClean="0"/>
            </a:br>
            <a:r>
              <a:rPr lang="en-US" sz="1400" dirty="0" smtClean="0">
                <a:solidFill>
                  <a:srgbClr val="C00000"/>
                </a:solidFill>
              </a:rPr>
              <a:t>Ask for credentials before showing sensitive information</a:t>
            </a:r>
            <a:endParaRPr lang="en-US" sz="1400" dirty="0"/>
          </a:p>
        </p:txBody>
      </p:sp>
      <p:sp>
        <p:nvSpPr>
          <p:cNvPr id="205" name="Google Shape;205;p16"/>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3" name="Rectangle 2"/>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299896" y="1425384"/>
            <a:ext cx="65" cy="159026"/>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200" b="0" i="0" u="none" strike="noStrike" cap="none" normalizeH="0" baseline="0" dirty="0" smtClean="0">
              <a:ln>
                <a:noFill/>
              </a:ln>
              <a:solidFill>
                <a:schemeClr val="tx1"/>
              </a:solidFill>
              <a:effectLst/>
              <a:latin typeface="Arial" panose="020B0604020202020204" pitchFamily="34" charset="0"/>
              <a:cs typeface="Hind" panose="020B0604020202020204" charset="0"/>
            </a:endParaRPr>
          </a:p>
        </p:txBody>
      </p:sp>
      <p:sp>
        <p:nvSpPr>
          <p:cNvPr id="8" name="Rectangle 7"/>
          <p:cNvSpPr/>
          <p:nvPr/>
        </p:nvSpPr>
        <p:spPr>
          <a:xfrm>
            <a:off x="299895" y="1269601"/>
            <a:ext cx="4894675" cy="830997"/>
          </a:xfrm>
          <a:prstGeom prst="rect">
            <a:avLst/>
          </a:prstGeom>
        </p:spPr>
        <p:txBody>
          <a:bodyPr wrap="square">
            <a:spAutoFit/>
          </a:bodyPr>
          <a:lstStyle/>
          <a:p>
            <a:pPr lvl="0" eaLnBrk="0" fontAlgn="base" hangingPunct="0">
              <a:spcBef>
                <a:spcPct val="0"/>
              </a:spcBef>
              <a:spcAft>
                <a:spcPct val="0"/>
              </a:spcAft>
              <a:buClrTx/>
            </a:pPr>
            <a:r>
              <a:rPr lang="vi-VN" altLang="en-US" sz="1200" dirty="0">
                <a:solidFill>
                  <a:schemeClr val="bg1"/>
                </a:solidFill>
                <a:latin typeface="inherit"/>
                <a:cs typeface="Hind" panose="020B0604020202020204" charset="0"/>
              </a:rPr>
              <a:t>Khi yêu cầu thông tin đăng nhập từ người dùng để họ có thể truy cập thông tin nhạy cảm hoặc nội dung cao cấp trong ứng dụng của bạn, hãy yêu cầu mã PIN / mật </a:t>
            </a:r>
            <a:r>
              <a:rPr lang="vi-VN" altLang="en-US" sz="1200" dirty="0" smtClean="0">
                <a:solidFill>
                  <a:schemeClr val="bg1"/>
                </a:solidFill>
                <a:latin typeface="inherit"/>
                <a:cs typeface="Hind" panose="020B0604020202020204" charset="0"/>
              </a:rPr>
              <a:t>khẩu</a:t>
            </a:r>
            <a:r>
              <a:rPr lang="en-US" altLang="en-US" sz="1200" dirty="0" smtClean="0">
                <a:solidFill>
                  <a:schemeClr val="bg1"/>
                </a:solidFill>
                <a:latin typeface="inherit"/>
                <a:cs typeface="Hind" panose="020B0604020202020204" charset="0"/>
              </a:rPr>
              <a:t> </a:t>
            </a:r>
            <a:r>
              <a:rPr lang="vi-VN" altLang="en-US" sz="1200" dirty="0" smtClean="0">
                <a:solidFill>
                  <a:schemeClr val="bg1"/>
                </a:solidFill>
                <a:latin typeface="inherit"/>
                <a:cs typeface="Hind" panose="020B0604020202020204" charset="0"/>
              </a:rPr>
              <a:t>hoặc </a:t>
            </a:r>
            <a:r>
              <a:rPr lang="vi-VN" altLang="en-US" sz="1200" dirty="0">
                <a:solidFill>
                  <a:schemeClr val="bg1"/>
                </a:solidFill>
                <a:latin typeface="inherit"/>
                <a:cs typeface="Hind" panose="020B0604020202020204" charset="0"/>
              </a:rPr>
              <a:t>thông tin sinh trắc học, chẳng hạn như sử dụng nhận dạng khuôn mặt hoặc nhận dạng vân tay.</a:t>
            </a:r>
            <a:r>
              <a:rPr lang="vi-VN" altLang="en-US" sz="1200" dirty="0">
                <a:solidFill>
                  <a:schemeClr val="bg1"/>
                </a:solidFill>
                <a:cs typeface="Hind" panose="020B0604020202020204" charset="0"/>
              </a:rPr>
              <a:t> </a:t>
            </a:r>
            <a:endParaRPr lang="vi-VN" altLang="en-US" sz="1200" dirty="0">
              <a:solidFill>
                <a:schemeClr val="bg1"/>
              </a:solidFill>
              <a:latin typeface="Arial" panose="020B0604020202020204" pitchFamily="34" charset="0"/>
              <a:cs typeface="Hind" panose="020B0604020202020204" charset="0"/>
            </a:endParaRPr>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24743"/>
          <a:stretch/>
        </p:blipFill>
        <p:spPr>
          <a:xfrm>
            <a:off x="1108954" y="2265586"/>
            <a:ext cx="2620664" cy="2176429"/>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4507" y="2260581"/>
            <a:ext cx="3575248" cy="2181434"/>
          </a:xfrm>
          <a:prstGeom prst="rect">
            <a:avLst/>
          </a:prstGeom>
        </p:spPr>
      </p:pic>
    </p:spTree>
    <p:extLst>
      <p:ext uri="{BB962C8B-B14F-4D97-AF65-F5344CB8AC3E}">
        <p14:creationId xmlns:p14="http://schemas.microsoft.com/office/powerpoint/2010/main" val="144376169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9" name="Google Shape;329;p30"/>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80</a:t>
            </a:fld>
            <a:endParaRPr/>
          </a:p>
        </p:txBody>
      </p:sp>
      <p:sp>
        <p:nvSpPr>
          <p:cNvPr id="10" name="Google Shape;201;p16"/>
          <p:cNvSpPr txBox="1">
            <a:spLocks/>
          </p:cNvSpPr>
          <p:nvPr/>
        </p:nvSpPr>
        <p:spPr>
          <a:xfrm>
            <a:off x="270713" y="222646"/>
            <a:ext cx="5972100" cy="6360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000" b="1" dirty="0">
                <a:solidFill>
                  <a:schemeClr val="bg1"/>
                </a:solidFill>
                <a:latin typeface="Hint"/>
              </a:rPr>
              <a:t>Configure CAs for debugging</a:t>
            </a:r>
            <a:endParaRPr lang="en-US" sz="3000" b="1" dirty="0">
              <a:solidFill>
                <a:schemeClr val="bg1"/>
              </a:solidFill>
              <a:latin typeface="Hint"/>
            </a:endParaRPr>
          </a:p>
        </p:txBody>
      </p:sp>
      <p:sp>
        <p:nvSpPr>
          <p:cNvPr id="2" name="Rectangle 1"/>
          <p:cNvSpPr/>
          <p:nvPr/>
        </p:nvSpPr>
        <p:spPr>
          <a:xfrm>
            <a:off x="825188" y="1020350"/>
            <a:ext cx="5877169" cy="2308324"/>
          </a:xfrm>
          <a:prstGeom prst="rect">
            <a:avLst/>
          </a:prstGeom>
        </p:spPr>
        <p:txBody>
          <a:bodyPr wrap="square">
            <a:spAutoFit/>
          </a:bodyPr>
          <a:lstStyle/>
          <a:p>
            <a:r>
              <a:rPr lang="vi-VN" sz="1200" dirty="0">
                <a:solidFill>
                  <a:schemeClr val="bg1"/>
                </a:solidFill>
                <a:latin typeface="inherit"/>
              </a:rPr>
              <a:t>Khi </a:t>
            </a:r>
            <a:r>
              <a:rPr lang="en-US" sz="1200" dirty="0" smtClean="0">
                <a:solidFill>
                  <a:schemeClr val="bg1"/>
                </a:solidFill>
                <a:latin typeface="inherit"/>
              </a:rPr>
              <a:t>debugging </a:t>
            </a:r>
            <a:r>
              <a:rPr lang="vi-VN" sz="1200" dirty="0" smtClean="0">
                <a:solidFill>
                  <a:schemeClr val="bg1"/>
                </a:solidFill>
                <a:latin typeface="inherit"/>
              </a:rPr>
              <a:t>một </a:t>
            </a:r>
            <a:r>
              <a:rPr lang="vi-VN" sz="1200" dirty="0">
                <a:solidFill>
                  <a:schemeClr val="bg1"/>
                </a:solidFill>
                <a:latin typeface="inherit"/>
              </a:rPr>
              <a:t>ứng dụng kết nối qua HTTPS, bạn có thể muốn kết nối với máy chủ phát triển cục bộ không có chứng chỉ SSL cho máy chủ sản xuất của bạn. Để hỗ trợ điều này mà không có bất kỳ sửa đổi nào đối với mã ứng dụng của bạn, bạn có thể chỉ định các CA chỉ </a:t>
            </a:r>
            <a:r>
              <a:rPr lang="en-US" sz="1200" dirty="0" smtClean="0">
                <a:solidFill>
                  <a:schemeClr val="bg1"/>
                </a:solidFill>
                <a:latin typeface="inherit"/>
              </a:rPr>
              <a:t>debug</a:t>
            </a:r>
            <a:r>
              <a:rPr lang="vi-VN" sz="1200" dirty="0" smtClean="0">
                <a:solidFill>
                  <a:schemeClr val="bg1"/>
                </a:solidFill>
                <a:latin typeface="inherit"/>
              </a:rPr>
              <a:t>, </a:t>
            </a:r>
            <a:r>
              <a:rPr lang="vi-VN" sz="1200" dirty="0">
                <a:solidFill>
                  <a:schemeClr val="bg1"/>
                </a:solidFill>
                <a:latin typeface="inherit"/>
              </a:rPr>
              <a:t>chỉ đáng tin cậy khi </a:t>
            </a:r>
            <a:r>
              <a:rPr lang="vi-VN" sz="1200" dirty="0">
                <a:solidFill>
                  <a:srgbClr val="FFFF00"/>
                </a:solidFill>
                <a:latin typeface="inherit"/>
              </a:rPr>
              <a:t>android: debuggable </a:t>
            </a:r>
            <a:r>
              <a:rPr lang="vi-VN" sz="1200" dirty="0">
                <a:solidFill>
                  <a:schemeClr val="bg1"/>
                </a:solidFill>
                <a:latin typeface="inherit"/>
              </a:rPr>
              <a:t>là đúng, bằng cách sử dụng </a:t>
            </a:r>
            <a:r>
              <a:rPr lang="vi-VN" sz="1200" dirty="0">
                <a:solidFill>
                  <a:srgbClr val="FFFF00"/>
                </a:solidFill>
                <a:latin typeface="inherit"/>
              </a:rPr>
              <a:t>debug-overrides</a:t>
            </a:r>
            <a:r>
              <a:rPr lang="vi-VN" sz="1200" dirty="0">
                <a:solidFill>
                  <a:schemeClr val="bg1"/>
                </a:solidFill>
                <a:latin typeface="inherit"/>
              </a:rPr>
              <a:t>. Thông thường, các IDE và công cụ xây dựng tự động đặt cờ này cho các bản dựng không phát hành.</a:t>
            </a:r>
          </a:p>
          <a:p>
            <a:endParaRPr lang="vi-VN" sz="1200" dirty="0">
              <a:solidFill>
                <a:schemeClr val="bg1"/>
              </a:solidFill>
              <a:latin typeface="inherit"/>
            </a:endParaRPr>
          </a:p>
          <a:p>
            <a:r>
              <a:rPr lang="vi-VN" sz="1200" dirty="0">
                <a:solidFill>
                  <a:schemeClr val="bg1"/>
                </a:solidFill>
                <a:latin typeface="inherit"/>
              </a:rPr>
              <a:t>Điều này an toàn hơn mã có điều kiện thông thường bởi vì, để phòng ngừa bảo mật, các cửa hàng ứng dụng không chấp nhận các ứng dụng được đánh dấu là có thể gỡ lỗi.</a:t>
            </a:r>
          </a:p>
          <a:p>
            <a:endParaRPr lang="vi-VN" sz="1200" dirty="0">
              <a:solidFill>
                <a:schemeClr val="bg1"/>
              </a:solidFill>
              <a:latin typeface="inherit"/>
            </a:endParaRPr>
          </a:p>
          <a:p>
            <a:r>
              <a:rPr lang="vi-VN" sz="1200" dirty="0">
                <a:solidFill>
                  <a:schemeClr val="bg1"/>
                </a:solidFill>
                <a:latin typeface="inherit"/>
              </a:rPr>
              <a:t>res / xml / network_security_config.xml:</a:t>
            </a:r>
            <a:endParaRPr lang="en-US" sz="1200" dirty="0">
              <a:solidFill>
                <a:schemeClr val="bg1"/>
              </a:solidFill>
              <a:latin typeface="inherit"/>
            </a:endParaRPr>
          </a:p>
        </p:txBody>
      </p:sp>
      <p:sp>
        <p:nvSpPr>
          <p:cNvPr id="3" name="Rectangle 1"/>
          <p:cNvSpPr>
            <a:spLocks noChangeArrowheads="1"/>
          </p:cNvSpPr>
          <p:nvPr/>
        </p:nvSpPr>
        <p:spPr bwMode="auto">
          <a:xfrm>
            <a:off x="943583" y="3489186"/>
            <a:ext cx="5758774" cy="1323439"/>
          </a:xfrm>
          <a:prstGeom prst="rect">
            <a:avLst/>
          </a:prstGeom>
          <a:solidFill>
            <a:schemeClr val="accent2"/>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Roboto Mono"/>
              </a:rPr>
              <a:t>&lt;?xml version="1.0" encoding="utf-8"?&gt;</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&lt;network-security-config&gt;</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    &lt;debug-overrides&gt;</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        &lt;trust-anchors&gt;</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            &lt;certificates src="@raw/debug_cas"/&gt;</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        &lt;/trust-anchors&gt;</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    &lt;/debug-overrides&gt;</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&lt;/network-security-config&gt;</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7305701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9" name="Google Shape;329;p30"/>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81</a:t>
            </a:fld>
            <a:endParaRPr/>
          </a:p>
        </p:txBody>
      </p:sp>
      <p:sp>
        <p:nvSpPr>
          <p:cNvPr id="10" name="Google Shape;201;p16"/>
          <p:cNvSpPr txBox="1">
            <a:spLocks/>
          </p:cNvSpPr>
          <p:nvPr/>
        </p:nvSpPr>
        <p:spPr>
          <a:xfrm>
            <a:off x="270713" y="222646"/>
            <a:ext cx="5972100" cy="6360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000" b="1" dirty="0">
                <a:solidFill>
                  <a:schemeClr val="bg1"/>
                </a:solidFill>
                <a:latin typeface="Hint"/>
              </a:rPr>
              <a:t>Opt out of cleartext traffic</a:t>
            </a:r>
            <a:endParaRPr lang="en-US" sz="3000" b="1" dirty="0">
              <a:solidFill>
                <a:schemeClr val="bg1"/>
              </a:solidFill>
              <a:latin typeface="Hint"/>
            </a:endParaRPr>
          </a:p>
        </p:txBody>
      </p:sp>
      <p:sp>
        <p:nvSpPr>
          <p:cNvPr id="2" name="Rectangle 1"/>
          <p:cNvSpPr/>
          <p:nvPr/>
        </p:nvSpPr>
        <p:spPr>
          <a:xfrm>
            <a:off x="951648" y="1000894"/>
            <a:ext cx="6879118" cy="2492990"/>
          </a:xfrm>
          <a:prstGeom prst="rect">
            <a:avLst/>
          </a:prstGeom>
        </p:spPr>
        <p:txBody>
          <a:bodyPr wrap="square">
            <a:spAutoFit/>
          </a:bodyPr>
          <a:lstStyle/>
          <a:p>
            <a:r>
              <a:rPr lang="vi-VN" sz="1200" dirty="0">
                <a:solidFill>
                  <a:schemeClr val="bg1"/>
                </a:solidFill>
                <a:latin typeface="inherit"/>
              </a:rPr>
              <a:t>Lưu ý: Hướng dẫn trong phần này chỉ áp dụng cho các ứng dụng nhắm mục tiêu Android 8.1 (cấp độ API 27) trở xuống. Bắt đầu với Android 9 (API cấp 28), hỗ trợ Cleartext bị tắt theo mặc định.</a:t>
            </a:r>
          </a:p>
          <a:p>
            <a:endParaRPr lang="vi-VN" sz="1200" dirty="0">
              <a:solidFill>
                <a:schemeClr val="bg1"/>
              </a:solidFill>
              <a:latin typeface="inherit"/>
            </a:endParaRPr>
          </a:p>
          <a:p>
            <a:r>
              <a:rPr lang="vi-VN" sz="1200" dirty="0">
                <a:solidFill>
                  <a:schemeClr val="bg1"/>
                </a:solidFill>
                <a:latin typeface="inherit"/>
              </a:rPr>
              <a:t>Các ứng dụng có ý định kết nối với các điểm đến chỉ sử dụng các kết nối an toàn có thể từ chối hỗ trợ Cleartext (sử dụng giao thức HTTP không được mã hóa thay vì HTTPS) cho các đích đó. Tùy chọn này giúp ngăn sự hồi quy ngẫu nhiên trong các ứng dụng do thay đổi URL được cung cấp bởi các nguồn bên ngoài như máy chủ phụ trợ. Xem NetworkSecurityPolicy.isCleartextTrafficPermited () để biết thêm chi tiết.</a:t>
            </a:r>
          </a:p>
          <a:p>
            <a:endParaRPr lang="vi-VN" sz="1200" dirty="0">
              <a:solidFill>
                <a:schemeClr val="bg1"/>
              </a:solidFill>
              <a:latin typeface="inherit"/>
            </a:endParaRPr>
          </a:p>
          <a:p>
            <a:r>
              <a:rPr lang="vi-VN" sz="1200" dirty="0">
                <a:solidFill>
                  <a:schemeClr val="bg1"/>
                </a:solidFill>
                <a:latin typeface="inherit"/>
              </a:rPr>
              <a:t>Ví dụ: một ứng dụng có thể muốn đảm bảo rằng tất cả các kết nối đến safe.example.com luôn được thực hiện qua HTTPS để bảo vệ lưu lượng truy cập nhạy cảm khỏi các mạng thù địch.</a:t>
            </a:r>
          </a:p>
          <a:p>
            <a:endParaRPr lang="vi-VN" sz="1200" dirty="0">
              <a:solidFill>
                <a:schemeClr val="bg1"/>
              </a:solidFill>
              <a:latin typeface="inherit"/>
            </a:endParaRPr>
          </a:p>
          <a:p>
            <a:r>
              <a:rPr lang="vi-VN" sz="1200" dirty="0">
                <a:solidFill>
                  <a:schemeClr val="bg1"/>
                </a:solidFill>
                <a:latin typeface="inherit"/>
              </a:rPr>
              <a:t>res / xml / network_security_config.xml:</a:t>
            </a:r>
            <a:endParaRPr lang="en-US" sz="1200" dirty="0">
              <a:solidFill>
                <a:schemeClr val="bg1"/>
              </a:solidFill>
              <a:latin typeface="inherit"/>
            </a:endParaRPr>
          </a:p>
        </p:txBody>
      </p:sp>
      <p:sp>
        <p:nvSpPr>
          <p:cNvPr id="3" name="Rectangle 1"/>
          <p:cNvSpPr>
            <a:spLocks noChangeArrowheads="1"/>
          </p:cNvSpPr>
          <p:nvPr/>
        </p:nvSpPr>
        <p:spPr bwMode="auto">
          <a:xfrm>
            <a:off x="1070042" y="3636132"/>
            <a:ext cx="4552545" cy="1015663"/>
          </a:xfrm>
          <a:prstGeom prst="rect">
            <a:avLst/>
          </a:prstGeom>
          <a:solidFill>
            <a:schemeClr val="accent2"/>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Roboto Mono"/>
              </a:rPr>
              <a:t>&lt;?xml version="1.0" encoding="utf-8"?&gt;</a:t>
            </a:r>
            <a:br>
              <a:rPr kumimoji="0" lang="en-US" altLang="en-US" sz="1000" b="0" i="0" u="none" strike="noStrike" cap="none" normalizeH="0" baseline="0" smtClean="0">
                <a:ln>
                  <a:noFill/>
                </a:ln>
                <a:solidFill>
                  <a:schemeClr val="tx1"/>
                </a:solidFill>
                <a:effectLst/>
                <a:latin typeface="Roboto Mono"/>
              </a:rPr>
            </a:br>
            <a:r>
              <a:rPr kumimoji="0" lang="en-US" altLang="en-US" sz="1000" b="0" i="0" u="none" strike="noStrike" cap="none" normalizeH="0" baseline="0" smtClean="0">
                <a:ln>
                  <a:noFill/>
                </a:ln>
                <a:solidFill>
                  <a:schemeClr val="tx1"/>
                </a:solidFill>
                <a:effectLst/>
                <a:latin typeface="Roboto Mono"/>
              </a:rPr>
              <a:t>&lt;network-security-config&gt;</a:t>
            </a:r>
            <a:br>
              <a:rPr kumimoji="0" lang="en-US" altLang="en-US" sz="1000" b="0" i="0" u="none" strike="noStrike" cap="none" normalizeH="0" baseline="0" smtClean="0">
                <a:ln>
                  <a:noFill/>
                </a:ln>
                <a:solidFill>
                  <a:schemeClr val="tx1"/>
                </a:solidFill>
                <a:effectLst/>
                <a:latin typeface="Roboto Mono"/>
              </a:rPr>
            </a:br>
            <a:r>
              <a:rPr kumimoji="0" lang="en-US" altLang="en-US" sz="1000" b="0" i="0" u="none" strike="noStrike" cap="none" normalizeH="0" baseline="0" smtClean="0">
                <a:ln>
                  <a:noFill/>
                </a:ln>
                <a:solidFill>
                  <a:schemeClr val="tx1"/>
                </a:solidFill>
                <a:effectLst/>
                <a:latin typeface="Roboto Mono"/>
              </a:rPr>
              <a:t>    &lt;domain-config cleartextTrafficPermitted="false"&gt;</a:t>
            </a:r>
            <a:br>
              <a:rPr kumimoji="0" lang="en-US" altLang="en-US" sz="1000" b="0" i="0" u="none" strike="noStrike" cap="none" normalizeH="0" baseline="0" smtClean="0">
                <a:ln>
                  <a:noFill/>
                </a:ln>
                <a:solidFill>
                  <a:schemeClr val="tx1"/>
                </a:solidFill>
                <a:effectLst/>
                <a:latin typeface="Roboto Mono"/>
              </a:rPr>
            </a:br>
            <a:r>
              <a:rPr kumimoji="0" lang="en-US" altLang="en-US" sz="1000" b="0" i="0" u="none" strike="noStrike" cap="none" normalizeH="0" baseline="0" smtClean="0">
                <a:ln>
                  <a:noFill/>
                </a:ln>
                <a:solidFill>
                  <a:schemeClr val="tx1"/>
                </a:solidFill>
                <a:effectLst/>
                <a:latin typeface="Roboto Mono"/>
              </a:rPr>
              <a:t>        &lt;domain includeSubdomains="true"&gt;secure.example.com&lt;/domain&gt;</a:t>
            </a:r>
            <a:br>
              <a:rPr kumimoji="0" lang="en-US" altLang="en-US" sz="1000" b="0" i="0" u="none" strike="noStrike" cap="none" normalizeH="0" baseline="0" smtClean="0">
                <a:ln>
                  <a:noFill/>
                </a:ln>
                <a:solidFill>
                  <a:schemeClr val="tx1"/>
                </a:solidFill>
                <a:effectLst/>
                <a:latin typeface="Roboto Mono"/>
              </a:rPr>
            </a:br>
            <a:r>
              <a:rPr kumimoji="0" lang="en-US" altLang="en-US" sz="1000" b="0" i="0" u="none" strike="noStrike" cap="none" normalizeH="0" baseline="0" smtClean="0">
                <a:ln>
                  <a:noFill/>
                </a:ln>
                <a:solidFill>
                  <a:schemeClr val="tx1"/>
                </a:solidFill>
                <a:effectLst/>
                <a:latin typeface="Roboto Mono"/>
              </a:rPr>
              <a:t>    &lt;/domain-config&gt;</a:t>
            </a:r>
            <a:br>
              <a:rPr kumimoji="0" lang="en-US" altLang="en-US" sz="1000" b="0" i="0" u="none" strike="noStrike" cap="none" normalizeH="0" baseline="0" smtClean="0">
                <a:ln>
                  <a:noFill/>
                </a:ln>
                <a:solidFill>
                  <a:schemeClr val="tx1"/>
                </a:solidFill>
                <a:effectLst/>
                <a:latin typeface="Roboto Mono"/>
              </a:rPr>
            </a:br>
            <a:r>
              <a:rPr kumimoji="0" lang="en-US" altLang="en-US" sz="1000" b="0" i="0" u="none" strike="noStrike" cap="none" normalizeH="0" baseline="0" smtClean="0">
                <a:ln>
                  <a:noFill/>
                </a:ln>
                <a:solidFill>
                  <a:schemeClr val="tx1"/>
                </a:solidFill>
                <a:effectLst/>
                <a:latin typeface="Roboto Mono"/>
              </a:rPr>
              <a:t>&lt;/network-security-config&gt;</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7782548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9" name="Google Shape;329;p30"/>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82</a:t>
            </a:fld>
            <a:endParaRPr/>
          </a:p>
        </p:txBody>
      </p:sp>
      <p:sp>
        <p:nvSpPr>
          <p:cNvPr id="10" name="Google Shape;201;p16"/>
          <p:cNvSpPr txBox="1">
            <a:spLocks/>
          </p:cNvSpPr>
          <p:nvPr/>
        </p:nvSpPr>
        <p:spPr>
          <a:xfrm>
            <a:off x="280441" y="0"/>
            <a:ext cx="5972100" cy="6360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000" b="1" dirty="0">
                <a:solidFill>
                  <a:schemeClr val="bg1"/>
                </a:solidFill>
                <a:latin typeface="Hint"/>
              </a:rPr>
              <a:t>Pin certificates</a:t>
            </a:r>
            <a:endParaRPr lang="en-US" sz="3000" b="1" dirty="0">
              <a:solidFill>
                <a:schemeClr val="bg1"/>
              </a:solidFill>
              <a:latin typeface="Hint"/>
            </a:endParaRPr>
          </a:p>
        </p:txBody>
      </p:sp>
      <p:sp>
        <p:nvSpPr>
          <p:cNvPr id="2" name="Rectangle 1"/>
          <p:cNvSpPr/>
          <p:nvPr/>
        </p:nvSpPr>
        <p:spPr>
          <a:xfrm>
            <a:off x="941922" y="636000"/>
            <a:ext cx="7025033" cy="2492990"/>
          </a:xfrm>
          <a:prstGeom prst="rect">
            <a:avLst/>
          </a:prstGeom>
        </p:spPr>
        <p:txBody>
          <a:bodyPr wrap="square">
            <a:spAutoFit/>
          </a:bodyPr>
          <a:lstStyle/>
          <a:p>
            <a:r>
              <a:rPr lang="vi-VN" sz="1200" dirty="0">
                <a:solidFill>
                  <a:schemeClr val="bg1"/>
                </a:solidFill>
                <a:latin typeface="inherit"/>
              </a:rPr>
              <a:t>Thông thường, một ứng dụng tin tưởng tất cả các CA được cài đặt sẵn. Nếu bất kỳ CA nào trong số này được cấp giấy chứng nhận gian lận, ứng dụng sẽ có nguy cơ bị tấn công giữa chừng. Một số ứng dụng chọn giới hạn nhóm chứng chỉ mà chúng chấp nhận bằng cách giới hạn nhóm CA mà chúng tin tưởng hoặc bằng cách ghim chứng chỉ.</a:t>
            </a:r>
          </a:p>
          <a:p>
            <a:endParaRPr lang="vi-VN" sz="1200" dirty="0">
              <a:solidFill>
                <a:schemeClr val="bg1"/>
              </a:solidFill>
              <a:latin typeface="inherit"/>
            </a:endParaRPr>
          </a:p>
          <a:p>
            <a:r>
              <a:rPr lang="en-US" sz="1200" dirty="0" smtClean="0">
                <a:solidFill>
                  <a:schemeClr val="bg1"/>
                </a:solidFill>
                <a:latin typeface="inherit"/>
              </a:rPr>
              <a:t>Pinning certificate </a:t>
            </a:r>
            <a:r>
              <a:rPr lang="vi-VN" sz="1200" dirty="0" smtClean="0">
                <a:solidFill>
                  <a:schemeClr val="bg1"/>
                </a:solidFill>
                <a:latin typeface="inherit"/>
              </a:rPr>
              <a:t>được </a:t>
            </a:r>
            <a:r>
              <a:rPr lang="vi-VN" sz="1200" dirty="0">
                <a:solidFill>
                  <a:schemeClr val="bg1"/>
                </a:solidFill>
                <a:latin typeface="inherit"/>
              </a:rPr>
              <a:t>thực hiện bằng cách cung cấp một bộ chứng chỉ bằng hàm băm của khóa chung (SubjectPublicKeyInfo của chứng chỉ X.509). Chuỗi chứng chỉ sau đó chỉ hợp lệ nếu chuỗi chứng chỉ chứa ít nhất một trong các khóa công khai được </a:t>
            </a:r>
            <a:r>
              <a:rPr lang="en-US" sz="1200" dirty="0" smtClean="0">
                <a:solidFill>
                  <a:schemeClr val="bg1"/>
                </a:solidFill>
                <a:latin typeface="inherit"/>
              </a:rPr>
              <a:t>pinning.</a:t>
            </a:r>
            <a:endParaRPr lang="vi-VN" sz="1200" dirty="0">
              <a:solidFill>
                <a:schemeClr val="bg1"/>
              </a:solidFill>
              <a:latin typeface="inherit"/>
            </a:endParaRPr>
          </a:p>
          <a:p>
            <a:endParaRPr lang="vi-VN" sz="1200" dirty="0">
              <a:solidFill>
                <a:schemeClr val="bg1"/>
              </a:solidFill>
              <a:latin typeface="inherit"/>
            </a:endParaRPr>
          </a:p>
          <a:p>
            <a:r>
              <a:rPr lang="vi-VN" sz="1200" dirty="0">
                <a:solidFill>
                  <a:schemeClr val="bg1"/>
                </a:solidFill>
                <a:latin typeface="inherit"/>
              </a:rPr>
              <a:t>Lưu ý rằng, khi sử dụng </a:t>
            </a:r>
            <a:r>
              <a:rPr lang="en-US" sz="1200" dirty="0">
                <a:solidFill>
                  <a:schemeClr val="bg1"/>
                </a:solidFill>
                <a:latin typeface="inherit"/>
              </a:rPr>
              <a:t>Pinning </a:t>
            </a:r>
            <a:r>
              <a:rPr lang="en-US" sz="1200" dirty="0" smtClean="0">
                <a:solidFill>
                  <a:schemeClr val="bg1"/>
                </a:solidFill>
                <a:latin typeface="inherit"/>
              </a:rPr>
              <a:t>certificate</a:t>
            </a:r>
            <a:r>
              <a:rPr lang="vi-VN" sz="1200" dirty="0" smtClean="0">
                <a:solidFill>
                  <a:schemeClr val="bg1"/>
                </a:solidFill>
                <a:latin typeface="inherit"/>
              </a:rPr>
              <a:t>, </a:t>
            </a:r>
            <a:r>
              <a:rPr lang="vi-VN" sz="1200" dirty="0">
                <a:solidFill>
                  <a:schemeClr val="bg1"/>
                </a:solidFill>
                <a:latin typeface="inherit"/>
              </a:rPr>
              <a:t>bạn phải luôn bao gồm khóa dự phòng để nếu bạn buộc phải chuyển sang khóa mới hoặc thay đổi CA (khi </a:t>
            </a:r>
            <a:r>
              <a:rPr lang="en-US" sz="1200" dirty="0" smtClean="0">
                <a:solidFill>
                  <a:schemeClr val="bg1"/>
                </a:solidFill>
                <a:latin typeface="inherit"/>
              </a:rPr>
              <a:t>pinning</a:t>
            </a:r>
            <a:r>
              <a:rPr lang="vi-VN" sz="1200" dirty="0" smtClean="0">
                <a:solidFill>
                  <a:schemeClr val="bg1"/>
                </a:solidFill>
                <a:latin typeface="inherit"/>
              </a:rPr>
              <a:t> </a:t>
            </a:r>
            <a:r>
              <a:rPr lang="vi-VN" sz="1200" dirty="0">
                <a:solidFill>
                  <a:schemeClr val="bg1"/>
                </a:solidFill>
                <a:latin typeface="inherit"/>
              </a:rPr>
              <a:t>vào chứng chỉ CA hoặc trung gian của CA đó), kết nối ứng dụng của bạn sẽ không bị ảnh hưởng. Nếu không, bạn phải đẩy ra một bản cập nhật cho ứng dụng để khôi phục kết nối</a:t>
            </a:r>
            <a:r>
              <a:rPr lang="vi-VN" sz="1200" dirty="0" smtClean="0">
                <a:solidFill>
                  <a:schemeClr val="bg1"/>
                </a:solidFill>
                <a:latin typeface="inherit"/>
              </a:rPr>
              <a:t>.</a:t>
            </a:r>
            <a:endParaRPr lang="en-US" sz="1200" dirty="0" smtClean="0">
              <a:solidFill>
                <a:schemeClr val="bg1"/>
              </a:solidFill>
              <a:latin typeface="inherit"/>
            </a:endParaRPr>
          </a:p>
        </p:txBody>
      </p:sp>
      <p:sp>
        <p:nvSpPr>
          <p:cNvPr id="3" name="Rectangle 1"/>
          <p:cNvSpPr>
            <a:spLocks noChangeArrowheads="1"/>
          </p:cNvSpPr>
          <p:nvPr/>
        </p:nvSpPr>
        <p:spPr bwMode="auto">
          <a:xfrm>
            <a:off x="1048585" y="3128990"/>
            <a:ext cx="5819143" cy="1785104"/>
          </a:xfrm>
          <a:prstGeom prst="rect">
            <a:avLst/>
          </a:prstGeom>
          <a:solidFill>
            <a:schemeClr val="accent2"/>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Roboto Mono"/>
              </a:rPr>
              <a:t>&lt;?xml version="1.0" encoding="utf-8"?&gt;</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&lt;network-security-config&gt;</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    &lt;domain-config&gt;</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        &lt;domain includeSubdomains="true"&gt;example.com&lt;/domain&gt;</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        &lt;pin-set expiration="2018-01-01"&gt;</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            &lt;pin digest="SHA-256"&gt;7HIpactkIAq2Y49orFOOQKurWxmmSFZhBCoQYcRhJ3Y=&lt;/pin&gt;</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            &lt;!-- backup pin --&gt;</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            &lt;pin digest="SHA-256"&gt;fwza0LRMXouZHRC8Ei+4PyuldPDcf3UKgO/04cDM1oE=&lt;/pin&gt;</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        &lt;/pin-set&gt;</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    &lt;/domain-config&gt;</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&lt;/network-security-config&gt;</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6974391" y="3559877"/>
            <a:ext cx="2333316" cy="461665"/>
          </a:xfrm>
          <a:prstGeom prst="rect">
            <a:avLst/>
          </a:prstGeom>
        </p:spPr>
        <p:txBody>
          <a:bodyPr wrap="square">
            <a:spAutoFit/>
          </a:bodyPr>
          <a:lstStyle/>
          <a:p>
            <a:r>
              <a:rPr lang="vi-VN" sz="1200" dirty="0">
                <a:solidFill>
                  <a:schemeClr val="bg1"/>
                </a:solidFill>
                <a:latin typeface="inherit"/>
              </a:rPr>
              <a:t>res / xml / </a:t>
            </a:r>
            <a:r>
              <a:rPr lang="vi-VN" sz="1200" dirty="0" smtClean="0">
                <a:solidFill>
                  <a:schemeClr val="bg1"/>
                </a:solidFill>
                <a:latin typeface="inherit"/>
              </a:rPr>
              <a:t>network_security_config.xml</a:t>
            </a:r>
            <a:endParaRPr lang="en-US" sz="1200" dirty="0">
              <a:solidFill>
                <a:schemeClr val="bg1"/>
              </a:solidFill>
              <a:latin typeface="inherit"/>
            </a:endParaRPr>
          </a:p>
        </p:txBody>
      </p:sp>
    </p:spTree>
    <p:extLst>
      <p:ext uri="{BB962C8B-B14F-4D97-AF65-F5344CB8AC3E}">
        <p14:creationId xmlns:p14="http://schemas.microsoft.com/office/powerpoint/2010/main" val="206966575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9" name="Google Shape;329;p30"/>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83</a:t>
            </a:fld>
            <a:endParaRPr/>
          </a:p>
        </p:txBody>
      </p:sp>
      <p:sp>
        <p:nvSpPr>
          <p:cNvPr id="10" name="Google Shape;201;p16"/>
          <p:cNvSpPr txBox="1">
            <a:spLocks/>
          </p:cNvSpPr>
          <p:nvPr/>
        </p:nvSpPr>
        <p:spPr>
          <a:xfrm>
            <a:off x="251257" y="0"/>
            <a:ext cx="7988070" cy="6360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000" b="1" dirty="0">
                <a:solidFill>
                  <a:schemeClr val="bg1"/>
                </a:solidFill>
                <a:latin typeface="Hint"/>
              </a:rPr>
              <a:t>Configuration inheritance behavior</a:t>
            </a:r>
            <a:endParaRPr lang="en-US" sz="3000" b="1" dirty="0">
              <a:solidFill>
                <a:schemeClr val="bg1"/>
              </a:solidFill>
              <a:latin typeface="Hint"/>
            </a:endParaRPr>
          </a:p>
        </p:txBody>
      </p:sp>
      <p:sp>
        <p:nvSpPr>
          <p:cNvPr id="2" name="Rectangle 1"/>
          <p:cNvSpPr/>
          <p:nvPr/>
        </p:nvSpPr>
        <p:spPr>
          <a:xfrm>
            <a:off x="776550" y="636000"/>
            <a:ext cx="7277952" cy="2400657"/>
          </a:xfrm>
          <a:prstGeom prst="rect">
            <a:avLst/>
          </a:prstGeom>
        </p:spPr>
        <p:txBody>
          <a:bodyPr wrap="square">
            <a:spAutoFit/>
          </a:bodyPr>
          <a:lstStyle/>
          <a:p>
            <a:r>
              <a:rPr lang="vi-VN" sz="1200" dirty="0">
                <a:solidFill>
                  <a:schemeClr val="bg1"/>
                </a:solidFill>
                <a:latin typeface="inherit"/>
              </a:rPr>
              <a:t>Các giá trị không được đặt trong một cấu hình cụ thể được kế thừa. Hành vi này cho phép các cấu hình phức tạp hơn trong khi giữ tệp cấu hình có thể đọc được.</a:t>
            </a:r>
          </a:p>
          <a:p>
            <a:endParaRPr lang="vi-VN" sz="1200" dirty="0">
              <a:solidFill>
                <a:schemeClr val="bg1"/>
              </a:solidFill>
              <a:latin typeface="inherit"/>
            </a:endParaRPr>
          </a:p>
          <a:p>
            <a:r>
              <a:rPr lang="vi-VN" sz="1200" dirty="0">
                <a:solidFill>
                  <a:schemeClr val="bg1"/>
                </a:solidFill>
                <a:latin typeface="inherit"/>
              </a:rPr>
              <a:t>Nếu một giá trị không được đặt trong một mục cụ thể, thì giá trị từ mục chung hơn được sử dụng. Ví dụ: các giá trị không được đặt trong </a:t>
            </a:r>
            <a:r>
              <a:rPr lang="en-US" dirty="0" smtClean="0">
                <a:solidFill>
                  <a:srgbClr val="FFFF00"/>
                </a:solidFill>
              </a:rPr>
              <a:t>domain-config</a:t>
            </a:r>
            <a:r>
              <a:rPr lang="en-US" dirty="0" smtClean="0"/>
              <a:t> </a:t>
            </a:r>
            <a:r>
              <a:rPr lang="vi-VN" sz="1200" dirty="0" smtClean="0">
                <a:solidFill>
                  <a:schemeClr val="bg1"/>
                </a:solidFill>
                <a:latin typeface="inherit"/>
              </a:rPr>
              <a:t>được </a:t>
            </a:r>
            <a:r>
              <a:rPr lang="vi-VN" sz="1200" dirty="0">
                <a:solidFill>
                  <a:schemeClr val="bg1"/>
                </a:solidFill>
                <a:latin typeface="inherit"/>
              </a:rPr>
              <a:t>lấy từ </a:t>
            </a:r>
            <a:r>
              <a:rPr lang="en-US" sz="1200" dirty="0" smtClean="0">
                <a:solidFill>
                  <a:srgbClr val="FFFF00"/>
                </a:solidFill>
                <a:latin typeface="inherit"/>
              </a:rPr>
              <a:t>parent </a:t>
            </a:r>
            <a:r>
              <a:rPr lang="en-US" dirty="0">
                <a:solidFill>
                  <a:srgbClr val="FFFF00"/>
                </a:solidFill>
              </a:rPr>
              <a:t>domain-config</a:t>
            </a:r>
            <a:r>
              <a:rPr lang="vi-VN" sz="1200" dirty="0" smtClean="0">
                <a:solidFill>
                  <a:schemeClr val="bg1"/>
                </a:solidFill>
                <a:latin typeface="inherit"/>
              </a:rPr>
              <a:t>, </a:t>
            </a:r>
            <a:r>
              <a:rPr lang="vi-VN" sz="1200" dirty="0">
                <a:solidFill>
                  <a:schemeClr val="bg1"/>
                </a:solidFill>
                <a:latin typeface="inherit"/>
              </a:rPr>
              <a:t>nếu được lồng hoặc từ </a:t>
            </a:r>
            <a:r>
              <a:rPr lang="en-US" dirty="0" smtClean="0">
                <a:solidFill>
                  <a:srgbClr val="FFFF00"/>
                </a:solidFill>
              </a:rPr>
              <a:t>base-config</a:t>
            </a:r>
            <a:r>
              <a:rPr lang="vi-VN" sz="1200" dirty="0" smtClean="0">
                <a:solidFill>
                  <a:schemeClr val="bg1"/>
                </a:solidFill>
                <a:latin typeface="inherit"/>
              </a:rPr>
              <a:t>. </a:t>
            </a:r>
            <a:r>
              <a:rPr lang="vi-VN" sz="1200" dirty="0">
                <a:solidFill>
                  <a:schemeClr val="bg1"/>
                </a:solidFill>
                <a:latin typeface="inherit"/>
              </a:rPr>
              <a:t>Các giá trị không được đặt </a:t>
            </a:r>
            <a:r>
              <a:rPr lang="vi-VN" sz="1200" dirty="0">
                <a:solidFill>
                  <a:srgbClr val="FFFF00"/>
                </a:solidFill>
                <a:latin typeface="inherit"/>
              </a:rPr>
              <a:t>trong </a:t>
            </a:r>
            <a:r>
              <a:rPr lang="en-US" dirty="0">
                <a:solidFill>
                  <a:srgbClr val="FFFF00"/>
                </a:solidFill>
              </a:rPr>
              <a:t>base-config</a:t>
            </a:r>
            <a:r>
              <a:rPr lang="vi-VN" sz="1200" dirty="0" smtClean="0">
                <a:solidFill>
                  <a:srgbClr val="FFFF00"/>
                </a:solidFill>
                <a:latin typeface="inherit"/>
              </a:rPr>
              <a:t> </a:t>
            </a:r>
            <a:r>
              <a:rPr lang="vi-VN" sz="1200" dirty="0">
                <a:solidFill>
                  <a:schemeClr val="bg1"/>
                </a:solidFill>
                <a:latin typeface="inherit"/>
              </a:rPr>
              <a:t>sử dụng các giá trị mặc định của nền tảng.</a:t>
            </a:r>
          </a:p>
          <a:p>
            <a:endParaRPr lang="vi-VN" sz="1200" dirty="0">
              <a:solidFill>
                <a:schemeClr val="bg1"/>
              </a:solidFill>
              <a:latin typeface="inherit"/>
            </a:endParaRPr>
          </a:p>
          <a:p>
            <a:r>
              <a:rPr lang="vi-VN" sz="1200" dirty="0">
                <a:solidFill>
                  <a:schemeClr val="bg1"/>
                </a:solidFill>
                <a:latin typeface="inherit"/>
              </a:rPr>
              <a:t>Ví dụ, hãy xem xét nơi tất cả các kết nối đến tên miền phụ của </a:t>
            </a:r>
            <a:r>
              <a:rPr lang="vi-VN" sz="1200" dirty="0">
                <a:solidFill>
                  <a:srgbClr val="FFFF00"/>
                </a:solidFill>
                <a:latin typeface="inherit"/>
              </a:rPr>
              <a:t>example.com</a:t>
            </a:r>
            <a:r>
              <a:rPr lang="vi-VN" sz="1200" dirty="0">
                <a:solidFill>
                  <a:schemeClr val="bg1"/>
                </a:solidFill>
                <a:latin typeface="inherit"/>
              </a:rPr>
              <a:t> phải sử dụng một bộ CA tùy chỉnh. Ngoài ra, lưu lượng truy cập Cleartext cho các tên miền này được cho phép trừ khi kết nối với </a:t>
            </a:r>
            <a:r>
              <a:rPr lang="vi-VN" sz="1200" dirty="0" smtClean="0">
                <a:solidFill>
                  <a:srgbClr val="FFFF00"/>
                </a:solidFill>
                <a:latin typeface="inherit"/>
              </a:rPr>
              <a:t>s</a:t>
            </a:r>
            <a:r>
              <a:rPr lang="en-US" sz="1200" dirty="0" smtClean="0">
                <a:solidFill>
                  <a:srgbClr val="FFFF00"/>
                </a:solidFill>
                <a:latin typeface="inherit"/>
              </a:rPr>
              <a:t>ecure</a:t>
            </a:r>
            <a:r>
              <a:rPr lang="vi-VN" sz="1200" dirty="0" smtClean="0">
                <a:solidFill>
                  <a:srgbClr val="FFFF00"/>
                </a:solidFill>
                <a:latin typeface="inherit"/>
              </a:rPr>
              <a:t>.example.com</a:t>
            </a:r>
            <a:r>
              <a:rPr lang="vi-VN" sz="1200" dirty="0">
                <a:solidFill>
                  <a:srgbClr val="FFFF00"/>
                </a:solidFill>
                <a:latin typeface="inherit"/>
              </a:rPr>
              <a:t>. </a:t>
            </a:r>
            <a:r>
              <a:rPr lang="vi-VN" sz="1200" dirty="0">
                <a:solidFill>
                  <a:schemeClr val="bg1"/>
                </a:solidFill>
                <a:latin typeface="inherit"/>
              </a:rPr>
              <a:t>Bằng cách lồng cấu hình cho </a:t>
            </a:r>
            <a:r>
              <a:rPr lang="en-US" sz="1200" dirty="0" smtClean="0">
                <a:solidFill>
                  <a:srgbClr val="FFFF00"/>
                </a:solidFill>
                <a:latin typeface="inherit"/>
              </a:rPr>
              <a:t>secure</a:t>
            </a:r>
            <a:r>
              <a:rPr lang="vi-VN" sz="1200" dirty="0" smtClean="0">
                <a:solidFill>
                  <a:srgbClr val="FFFF00"/>
                </a:solidFill>
                <a:latin typeface="inherit"/>
              </a:rPr>
              <a:t>.example.com </a:t>
            </a:r>
            <a:r>
              <a:rPr lang="vi-VN" sz="1200" dirty="0">
                <a:solidFill>
                  <a:schemeClr val="bg1"/>
                </a:solidFill>
                <a:latin typeface="inherit"/>
              </a:rPr>
              <a:t>bên trong cấu hình </a:t>
            </a:r>
            <a:r>
              <a:rPr lang="en-US" dirty="0">
                <a:solidFill>
                  <a:srgbClr val="FFFF00"/>
                </a:solidFill>
              </a:rPr>
              <a:t>example.com</a:t>
            </a:r>
            <a:r>
              <a:rPr lang="vi-VN" sz="1200" dirty="0" smtClean="0">
                <a:solidFill>
                  <a:schemeClr val="bg1"/>
                </a:solidFill>
                <a:latin typeface="inherit"/>
              </a:rPr>
              <a:t>, </a:t>
            </a:r>
            <a:r>
              <a:rPr lang="vi-VN" sz="1200" dirty="0">
                <a:solidFill>
                  <a:schemeClr val="bg1"/>
                </a:solidFill>
                <a:latin typeface="inherit"/>
              </a:rPr>
              <a:t>các </a:t>
            </a:r>
            <a:r>
              <a:rPr lang="en-US" sz="1200" dirty="0" smtClean="0">
                <a:solidFill>
                  <a:schemeClr val="bg1"/>
                </a:solidFill>
                <a:latin typeface="inherit"/>
              </a:rPr>
              <a:t>trust-anchors</a:t>
            </a:r>
            <a:r>
              <a:rPr lang="vi-VN" sz="1200" dirty="0" smtClean="0">
                <a:solidFill>
                  <a:schemeClr val="bg1"/>
                </a:solidFill>
                <a:latin typeface="inherit"/>
              </a:rPr>
              <a:t> </a:t>
            </a:r>
            <a:r>
              <a:rPr lang="vi-VN" sz="1200" dirty="0">
                <a:solidFill>
                  <a:schemeClr val="bg1"/>
                </a:solidFill>
                <a:latin typeface="inherit"/>
              </a:rPr>
              <a:t>không cần phải được sao chép</a:t>
            </a:r>
            <a:r>
              <a:rPr lang="vi-VN" sz="1200" dirty="0" smtClean="0">
                <a:solidFill>
                  <a:schemeClr val="bg1"/>
                </a:solidFill>
                <a:latin typeface="inherit"/>
              </a:rPr>
              <a:t>.</a:t>
            </a:r>
            <a:endParaRPr lang="vi-VN" sz="1200" dirty="0">
              <a:solidFill>
                <a:schemeClr val="bg1"/>
              </a:solidFill>
              <a:latin typeface="inherit"/>
            </a:endParaRPr>
          </a:p>
        </p:txBody>
      </p:sp>
      <p:sp>
        <p:nvSpPr>
          <p:cNvPr id="3" name="Rectangle 1"/>
          <p:cNvSpPr>
            <a:spLocks noChangeArrowheads="1"/>
          </p:cNvSpPr>
          <p:nvPr/>
        </p:nvSpPr>
        <p:spPr bwMode="auto">
          <a:xfrm>
            <a:off x="914400" y="3039083"/>
            <a:ext cx="4669277" cy="1938992"/>
          </a:xfrm>
          <a:prstGeom prst="rect">
            <a:avLst/>
          </a:prstGeom>
          <a:solidFill>
            <a:schemeClr val="accent2"/>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Roboto Mono"/>
              </a:rPr>
              <a:t>&lt;?xml version="1.0" encoding="utf-8"?&gt;</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&lt;network-security-config&gt;</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    &lt;domain-config&gt;</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        &lt;domain includeSubdomains="true"&gt;example.com&lt;/domain&gt;</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        &lt;trust-anchors&gt;</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            &lt;certificates src="@raw/my_ca"/&gt;</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        &lt;/trust-anchors&gt;</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        &lt;domain-config cleartextTrafficPermitted="false"&gt;</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            &lt;domain includeSubdomains="true"&gt;secure.example.com&lt;/domain&gt;</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        &lt;/domain-config&gt;</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    &lt;/domain-config&gt;</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&lt;/network-security-config&gt;</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5583677" y="3426435"/>
            <a:ext cx="3308919" cy="307777"/>
          </a:xfrm>
          <a:prstGeom prst="rect">
            <a:avLst/>
          </a:prstGeom>
        </p:spPr>
        <p:txBody>
          <a:bodyPr wrap="none">
            <a:spAutoFit/>
          </a:bodyPr>
          <a:lstStyle/>
          <a:p>
            <a:r>
              <a:rPr lang="vi-VN" dirty="0">
                <a:solidFill>
                  <a:schemeClr val="bg1"/>
                </a:solidFill>
                <a:latin typeface="inherit"/>
              </a:rPr>
              <a:t>res / xml / network_security_config.xml:</a:t>
            </a:r>
            <a:endParaRPr lang="en-US" dirty="0">
              <a:solidFill>
                <a:schemeClr val="bg1"/>
              </a:solidFill>
              <a:latin typeface="inherit"/>
            </a:endParaRPr>
          </a:p>
        </p:txBody>
      </p:sp>
    </p:spTree>
    <p:extLst>
      <p:ext uri="{BB962C8B-B14F-4D97-AF65-F5344CB8AC3E}">
        <p14:creationId xmlns:p14="http://schemas.microsoft.com/office/powerpoint/2010/main" val="229050143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9" name="Google Shape;329;p30"/>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84</a:t>
            </a:fld>
            <a:endParaRPr/>
          </a:p>
        </p:txBody>
      </p:sp>
      <p:sp>
        <p:nvSpPr>
          <p:cNvPr id="10" name="Google Shape;201;p16"/>
          <p:cNvSpPr txBox="1">
            <a:spLocks/>
          </p:cNvSpPr>
          <p:nvPr/>
        </p:nvSpPr>
        <p:spPr>
          <a:xfrm>
            <a:off x="270713" y="222646"/>
            <a:ext cx="5972100" cy="6360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000" b="1" dirty="0">
                <a:solidFill>
                  <a:schemeClr val="bg1"/>
                </a:solidFill>
                <a:latin typeface="Hint"/>
              </a:rPr>
              <a:t>Configuration file format</a:t>
            </a:r>
            <a:endParaRPr lang="en-US" sz="3000" b="1" dirty="0">
              <a:solidFill>
                <a:schemeClr val="bg1"/>
              </a:solidFill>
              <a:latin typeface="Hint"/>
            </a:endParaRPr>
          </a:p>
        </p:txBody>
      </p:sp>
      <p:sp>
        <p:nvSpPr>
          <p:cNvPr id="2" name="Rectangle 1"/>
          <p:cNvSpPr/>
          <p:nvPr/>
        </p:nvSpPr>
        <p:spPr>
          <a:xfrm>
            <a:off x="270713" y="981439"/>
            <a:ext cx="4953041" cy="276999"/>
          </a:xfrm>
          <a:prstGeom prst="rect">
            <a:avLst/>
          </a:prstGeom>
        </p:spPr>
        <p:txBody>
          <a:bodyPr wrap="square">
            <a:spAutoFit/>
          </a:bodyPr>
          <a:lstStyle/>
          <a:p>
            <a:r>
              <a:rPr lang="vi-VN" sz="1200" dirty="0">
                <a:solidFill>
                  <a:schemeClr val="bg1"/>
                </a:solidFill>
                <a:latin typeface="inherit"/>
              </a:rPr>
              <a:t>Cấu trúc tổng thể của tệp được hiển thị trong </a:t>
            </a:r>
            <a:r>
              <a:rPr lang="en-US" sz="1200" dirty="0" smtClean="0">
                <a:solidFill>
                  <a:schemeClr val="bg1"/>
                </a:solidFill>
                <a:latin typeface="inherit"/>
              </a:rPr>
              <a:t>code sau:</a:t>
            </a:r>
            <a:endParaRPr lang="en-US" sz="1200" dirty="0">
              <a:solidFill>
                <a:schemeClr val="bg1"/>
              </a:solidFill>
              <a:latin typeface="inherit"/>
            </a:endParaRPr>
          </a:p>
        </p:txBody>
      </p:sp>
      <p:sp>
        <p:nvSpPr>
          <p:cNvPr id="4" name="Rectangle 2"/>
          <p:cNvSpPr>
            <a:spLocks noChangeArrowheads="1"/>
          </p:cNvSpPr>
          <p:nvPr/>
        </p:nvSpPr>
        <p:spPr bwMode="auto">
          <a:xfrm>
            <a:off x="5223754" y="392709"/>
            <a:ext cx="3083669" cy="4555093"/>
          </a:xfrm>
          <a:prstGeom prst="rect">
            <a:avLst/>
          </a:prstGeom>
          <a:solidFill>
            <a:schemeClr val="accent2"/>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Roboto Mono"/>
              </a:rPr>
              <a:t>&lt;?xml version="1.0" encoding="utf-8"?&gt;</a:t>
            </a:r>
            <a:br>
              <a:rPr kumimoji="0" lang="en-US" altLang="en-US" sz="1000" b="0" i="0" u="none" strike="noStrike" cap="none" normalizeH="0" baseline="0" smtClean="0">
                <a:ln>
                  <a:noFill/>
                </a:ln>
                <a:solidFill>
                  <a:schemeClr val="tx1"/>
                </a:solidFill>
                <a:effectLst/>
                <a:latin typeface="Roboto Mono"/>
              </a:rPr>
            </a:br>
            <a:r>
              <a:rPr kumimoji="0" lang="en-US" altLang="en-US" sz="1000" b="0" i="0" u="none" strike="noStrike" cap="none" normalizeH="0" baseline="0" smtClean="0">
                <a:ln>
                  <a:noFill/>
                </a:ln>
                <a:solidFill>
                  <a:schemeClr val="tx1"/>
                </a:solidFill>
                <a:effectLst/>
                <a:latin typeface="Roboto Mono"/>
              </a:rPr>
              <a:t>&lt;network-security-config&gt;</a:t>
            </a:r>
            <a:br>
              <a:rPr kumimoji="0" lang="en-US" altLang="en-US" sz="1000" b="0" i="0" u="none" strike="noStrike" cap="none" normalizeH="0" baseline="0" smtClean="0">
                <a:ln>
                  <a:noFill/>
                </a:ln>
                <a:solidFill>
                  <a:schemeClr val="tx1"/>
                </a:solidFill>
                <a:effectLst/>
                <a:latin typeface="Roboto Mono"/>
              </a:rPr>
            </a:br>
            <a:r>
              <a:rPr kumimoji="0" lang="en-US" altLang="en-US" sz="1000" b="0" i="0" u="none" strike="noStrike" cap="none" normalizeH="0" baseline="0" smtClean="0">
                <a:ln>
                  <a:noFill/>
                </a:ln>
                <a:solidFill>
                  <a:schemeClr val="tx1"/>
                </a:solidFill>
                <a:effectLst/>
                <a:latin typeface="Roboto Mono"/>
              </a:rPr>
              <a:t>    &lt;base-config&gt;</a:t>
            </a:r>
            <a:br>
              <a:rPr kumimoji="0" lang="en-US" altLang="en-US" sz="1000" b="0" i="0" u="none" strike="noStrike" cap="none" normalizeH="0" baseline="0" smtClean="0">
                <a:ln>
                  <a:noFill/>
                </a:ln>
                <a:solidFill>
                  <a:schemeClr val="tx1"/>
                </a:solidFill>
                <a:effectLst/>
                <a:latin typeface="Roboto Mono"/>
              </a:rPr>
            </a:br>
            <a:r>
              <a:rPr kumimoji="0" lang="en-US" altLang="en-US" sz="1000" b="0" i="0" u="none" strike="noStrike" cap="none" normalizeH="0" baseline="0" smtClean="0">
                <a:ln>
                  <a:noFill/>
                </a:ln>
                <a:solidFill>
                  <a:schemeClr val="tx1"/>
                </a:solidFill>
                <a:effectLst/>
                <a:latin typeface="Roboto Mono"/>
              </a:rPr>
              <a:t>        &lt;trust-anchors&gt;</a:t>
            </a:r>
            <a:br>
              <a:rPr kumimoji="0" lang="en-US" altLang="en-US" sz="1000" b="0" i="0" u="none" strike="noStrike" cap="none" normalizeH="0" baseline="0" smtClean="0">
                <a:ln>
                  <a:noFill/>
                </a:ln>
                <a:solidFill>
                  <a:schemeClr val="tx1"/>
                </a:solidFill>
                <a:effectLst/>
                <a:latin typeface="Roboto Mono"/>
              </a:rPr>
            </a:br>
            <a:r>
              <a:rPr kumimoji="0" lang="en-US" altLang="en-US" sz="1000" b="0" i="0" u="none" strike="noStrike" cap="none" normalizeH="0" baseline="0" smtClean="0">
                <a:ln>
                  <a:noFill/>
                </a:ln>
                <a:solidFill>
                  <a:schemeClr val="tx1"/>
                </a:solidFill>
                <a:effectLst/>
                <a:latin typeface="Roboto Mono"/>
              </a:rPr>
              <a:t>            &lt;certificates src="..."/&gt;</a:t>
            </a:r>
            <a:br>
              <a:rPr kumimoji="0" lang="en-US" altLang="en-US" sz="1000" b="0" i="0" u="none" strike="noStrike" cap="none" normalizeH="0" baseline="0" smtClean="0">
                <a:ln>
                  <a:noFill/>
                </a:ln>
                <a:solidFill>
                  <a:schemeClr val="tx1"/>
                </a:solidFill>
                <a:effectLst/>
                <a:latin typeface="Roboto Mono"/>
              </a:rPr>
            </a:br>
            <a:r>
              <a:rPr kumimoji="0" lang="en-US" altLang="en-US" sz="1000" b="0" i="0" u="none" strike="noStrike" cap="none" normalizeH="0" baseline="0" smtClean="0">
                <a:ln>
                  <a:noFill/>
                </a:ln>
                <a:solidFill>
                  <a:schemeClr val="tx1"/>
                </a:solidFill>
                <a:effectLst/>
                <a:latin typeface="Roboto Mono"/>
              </a:rPr>
              <a:t>            ...</a:t>
            </a:r>
            <a:br>
              <a:rPr kumimoji="0" lang="en-US" altLang="en-US" sz="1000" b="0" i="0" u="none" strike="noStrike" cap="none" normalizeH="0" baseline="0" smtClean="0">
                <a:ln>
                  <a:noFill/>
                </a:ln>
                <a:solidFill>
                  <a:schemeClr val="tx1"/>
                </a:solidFill>
                <a:effectLst/>
                <a:latin typeface="Roboto Mono"/>
              </a:rPr>
            </a:br>
            <a:r>
              <a:rPr kumimoji="0" lang="en-US" altLang="en-US" sz="1000" b="0" i="0" u="none" strike="noStrike" cap="none" normalizeH="0" baseline="0" smtClean="0">
                <a:ln>
                  <a:noFill/>
                </a:ln>
                <a:solidFill>
                  <a:schemeClr val="tx1"/>
                </a:solidFill>
                <a:effectLst/>
                <a:latin typeface="Roboto Mono"/>
              </a:rPr>
              <a:t>        &lt;/trust-anchors&gt;</a:t>
            </a:r>
            <a:br>
              <a:rPr kumimoji="0" lang="en-US" altLang="en-US" sz="1000" b="0" i="0" u="none" strike="noStrike" cap="none" normalizeH="0" baseline="0" smtClean="0">
                <a:ln>
                  <a:noFill/>
                </a:ln>
                <a:solidFill>
                  <a:schemeClr val="tx1"/>
                </a:solidFill>
                <a:effectLst/>
                <a:latin typeface="Roboto Mono"/>
              </a:rPr>
            </a:br>
            <a:r>
              <a:rPr kumimoji="0" lang="en-US" altLang="en-US" sz="1000" b="0" i="0" u="none" strike="noStrike" cap="none" normalizeH="0" baseline="0" smtClean="0">
                <a:ln>
                  <a:noFill/>
                </a:ln>
                <a:solidFill>
                  <a:schemeClr val="tx1"/>
                </a:solidFill>
                <a:effectLst/>
                <a:latin typeface="Roboto Mono"/>
              </a:rPr>
              <a:t>    &lt;/base-config&gt;</a:t>
            </a:r>
            <a:br>
              <a:rPr kumimoji="0" lang="en-US" altLang="en-US" sz="1000" b="0" i="0" u="none" strike="noStrike" cap="none" normalizeH="0" baseline="0" smtClean="0">
                <a:ln>
                  <a:noFill/>
                </a:ln>
                <a:solidFill>
                  <a:schemeClr val="tx1"/>
                </a:solidFill>
                <a:effectLst/>
                <a:latin typeface="Roboto Mono"/>
              </a:rPr>
            </a:br>
            <a:r>
              <a:rPr kumimoji="0" lang="en-US" altLang="en-US" sz="1000" b="0" i="0" u="none" strike="noStrike" cap="none" normalizeH="0" baseline="0" smtClean="0">
                <a:ln>
                  <a:noFill/>
                </a:ln>
                <a:solidFill>
                  <a:schemeClr val="tx1"/>
                </a:solidFill>
                <a:effectLst/>
                <a:latin typeface="Roboto Mono"/>
              </a:rPr>
              <a:t/>
            </a:r>
            <a:br>
              <a:rPr kumimoji="0" lang="en-US" altLang="en-US" sz="1000" b="0" i="0" u="none" strike="noStrike" cap="none" normalizeH="0" baseline="0" smtClean="0">
                <a:ln>
                  <a:noFill/>
                </a:ln>
                <a:solidFill>
                  <a:schemeClr val="tx1"/>
                </a:solidFill>
                <a:effectLst/>
                <a:latin typeface="Roboto Mono"/>
              </a:rPr>
            </a:br>
            <a:r>
              <a:rPr kumimoji="0" lang="en-US" altLang="en-US" sz="1000" b="0" i="0" u="none" strike="noStrike" cap="none" normalizeH="0" baseline="0" smtClean="0">
                <a:ln>
                  <a:noFill/>
                </a:ln>
                <a:solidFill>
                  <a:schemeClr val="tx1"/>
                </a:solidFill>
                <a:effectLst/>
                <a:latin typeface="Roboto Mono"/>
              </a:rPr>
              <a:t>    &lt;domain-config&gt;</a:t>
            </a:r>
            <a:br>
              <a:rPr kumimoji="0" lang="en-US" altLang="en-US" sz="1000" b="0" i="0" u="none" strike="noStrike" cap="none" normalizeH="0" baseline="0" smtClean="0">
                <a:ln>
                  <a:noFill/>
                </a:ln>
                <a:solidFill>
                  <a:schemeClr val="tx1"/>
                </a:solidFill>
                <a:effectLst/>
                <a:latin typeface="Roboto Mono"/>
              </a:rPr>
            </a:br>
            <a:r>
              <a:rPr kumimoji="0" lang="en-US" altLang="en-US" sz="1000" b="0" i="0" u="none" strike="noStrike" cap="none" normalizeH="0" baseline="0" smtClean="0">
                <a:ln>
                  <a:noFill/>
                </a:ln>
                <a:solidFill>
                  <a:schemeClr val="tx1"/>
                </a:solidFill>
                <a:effectLst/>
                <a:latin typeface="Roboto Mono"/>
              </a:rPr>
              <a:t>        &lt;domain&gt;android.com&lt;/domain&gt;</a:t>
            </a:r>
            <a:br>
              <a:rPr kumimoji="0" lang="en-US" altLang="en-US" sz="1000" b="0" i="0" u="none" strike="noStrike" cap="none" normalizeH="0" baseline="0" smtClean="0">
                <a:ln>
                  <a:noFill/>
                </a:ln>
                <a:solidFill>
                  <a:schemeClr val="tx1"/>
                </a:solidFill>
                <a:effectLst/>
                <a:latin typeface="Roboto Mono"/>
              </a:rPr>
            </a:br>
            <a:r>
              <a:rPr kumimoji="0" lang="en-US" altLang="en-US" sz="1000" b="0" i="0" u="none" strike="noStrike" cap="none" normalizeH="0" baseline="0" smtClean="0">
                <a:ln>
                  <a:noFill/>
                </a:ln>
                <a:solidFill>
                  <a:schemeClr val="tx1"/>
                </a:solidFill>
                <a:effectLst/>
                <a:latin typeface="Roboto Mono"/>
              </a:rPr>
              <a:t>        ...</a:t>
            </a:r>
            <a:br>
              <a:rPr kumimoji="0" lang="en-US" altLang="en-US" sz="1000" b="0" i="0" u="none" strike="noStrike" cap="none" normalizeH="0" baseline="0" smtClean="0">
                <a:ln>
                  <a:noFill/>
                </a:ln>
                <a:solidFill>
                  <a:schemeClr val="tx1"/>
                </a:solidFill>
                <a:effectLst/>
                <a:latin typeface="Roboto Mono"/>
              </a:rPr>
            </a:br>
            <a:r>
              <a:rPr kumimoji="0" lang="en-US" altLang="en-US" sz="1000" b="0" i="0" u="none" strike="noStrike" cap="none" normalizeH="0" baseline="0" smtClean="0">
                <a:ln>
                  <a:noFill/>
                </a:ln>
                <a:solidFill>
                  <a:schemeClr val="tx1"/>
                </a:solidFill>
                <a:effectLst/>
                <a:latin typeface="Roboto Mono"/>
              </a:rPr>
              <a:t>        &lt;trust-anchors&gt;</a:t>
            </a:r>
            <a:br>
              <a:rPr kumimoji="0" lang="en-US" altLang="en-US" sz="1000" b="0" i="0" u="none" strike="noStrike" cap="none" normalizeH="0" baseline="0" smtClean="0">
                <a:ln>
                  <a:noFill/>
                </a:ln>
                <a:solidFill>
                  <a:schemeClr val="tx1"/>
                </a:solidFill>
                <a:effectLst/>
                <a:latin typeface="Roboto Mono"/>
              </a:rPr>
            </a:br>
            <a:r>
              <a:rPr kumimoji="0" lang="en-US" altLang="en-US" sz="1000" b="0" i="0" u="none" strike="noStrike" cap="none" normalizeH="0" baseline="0" smtClean="0">
                <a:ln>
                  <a:noFill/>
                </a:ln>
                <a:solidFill>
                  <a:schemeClr val="tx1"/>
                </a:solidFill>
                <a:effectLst/>
                <a:latin typeface="Roboto Mono"/>
              </a:rPr>
              <a:t>            &lt;certificates src="..."/&gt;</a:t>
            </a:r>
            <a:br>
              <a:rPr kumimoji="0" lang="en-US" altLang="en-US" sz="1000" b="0" i="0" u="none" strike="noStrike" cap="none" normalizeH="0" baseline="0" smtClean="0">
                <a:ln>
                  <a:noFill/>
                </a:ln>
                <a:solidFill>
                  <a:schemeClr val="tx1"/>
                </a:solidFill>
                <a:effectLst/>
                <a:latin typeface="Roboto Mono"/>
              </a:rPr>
            </a:br>
            <a:r>
              <a:rPr kumimoji="0" lang="en-US" altLang="en-US" sz="1000" b="0" i="0" u="none" strike="noStrike" cap="none" normalizeH="0" baseline="0" smtClean="0">
                <a:ln>
                  <a:noFill/>
                </a:ln>
                <a:solidFill>
                  <a:schemeClr val="tx1"/>
                </a:solidFill>
                <a:effectLst/>
                <a:latin typeface="Roboto Mono"/>
              </a:rPr>
              <a:t>            ...</a:t>
            </a:r>
            <a:br>
              <a:rPr kumimoji="0" lang="en-US" altLang="en-US" sz="1000" b="0" i="0" u="none" strike="noStrike" cap="none" normalizeH="0" baseline="0" smtClean="0">
                <a:ln>
                  <a:noFill/>
                </a:ln>
                <a:solidFill>
                  <a:schemeClr val="tx1"/>
                </a:solidFill>
                <a:effectLst/>
                <a:latin typeface="Roboto Mono"/>
              </a:rPr>
            </a:br>
            <a:r>
              <a:rPr kumimoji="0" lang="en-US" altLang="en-US" sz="1000" b="0" i="0" u="none" strike="noStrike" cap="none" normalizeH="0" baseline="0" smtClean="0">
                <a:ln>
                  <a:noFill/>
                </a:ln>
                <a:solidFill>
                  <a:schemeClr val="tx1"/>
                </a:solidFill>
                <a:effectLst/>
                <a:latin typeface="Roboto Mono"/>
              </a:rPr>
              <a:t>        &lt;/trust-anchors&gt;</a:t>
            </a:r>
            <a:br>
              <a:rPr kumimoji="0" lang="en-US" altLang="en-US" sz="1000" b="0" i="0" u="none" strike="noStrike" cap="none" normalizeH="0" baseline="0" smtClean="0">
                <a:ln>
                  <a:noFill/>
                </a:ln>
                <a:solidFill>
                  <a:schemeClr val="tx1"/>
                </a:solidFill>
                <a:effectLst/>
                <a:latin typeface="Roboto Mono"/>
              </a:rPr>
            </a:br>
            <a:r>
              <a:rPr kumimoji="0" lang="en-US" altLang="en-US" sz="1000" b="0" i="0" u="none" strike="noStrike" cap="none" normalizeH="0" baseline="0" smtClean="0">
                <a:ln>
                  <a:noFill/>
                </a:ln>
                <a:solidFill>
                  <a:schemeClr val="tx1"/>
                </a:solidFill>
                <a:effectLst/>
                <a:latin typeface="Roboto Mono"/>
              </a:rPr>
              <a:t>        &lt;pin-set&gt;</a:t>
            </a:r>
            <a:br>
              <a:rPr kumimoji="0" lang="en-US" altLang="en-US" sz="1000" b="0" i="0" u="none" strike="noStrike" cap="none" normalizeH="0" baseline="0" smtClean="0">
                <a:ln>
                  <a:noFill/>
                </a:ln>
                <a:solidFill>
                  <a:schemeClr val="tx1"/>
                </a:solidFill>
                <a:effectLst/>
                <a:latin typeface="Roboto Mono"/>
              </a:rPr>
            </a:br>
            <a:r>
              <a:rPr kumimoji="0" lang="en-US" altLang="en-US" sz="1000" b="0" i="0" u="none" strike="noStrike" cap="none" normalizeH="0" baseline="0" smtClean="0">
                <a:ln>
                  <a:noFill/>
                </a:ln>
                <a:solidFill>
                  <a:schemeClr val="tx1"/>
                </a:solidFill>
                <a:effectLst/>
                <a:latin typeface="Roboto Mono"/>
              </a:rPr>
              <a:t>            &lt;pin digest="..."&gt;...&lt;/pin&gt;</a:t>
            </a:r>
            <a:br>
              <a:rPr kumimoji="0" lang="en-US" altLang="en-US" sz="1000" b="0" i="0" u="none" strike="noStrike" cap="none" normalizeH="0" baseline="0" smtClean="0">
                <a:ln>
                  <a:noFill/>
                </a:ln>
                <a:solidFill>
                  <a:schemeClr val="tx1"/>
                </a:solidFill>
                <a:effectLst/>
                <a:latin typeface="Roboto Mono"/>
              </a:rPr>
            </a:br>
            <a:r>
              <a:rPr kumimoji="0" lang="en-US" altLang="en-US" sz="1000" b="0" i="0" u="none" strike="noStrike" cap="none" normalizeH="0" baseline="0" smtClean="0">
                <a:ln>
                  <a:noFill/>
                </a:ln>
                <a:solidFill>
                  <a:schemeClr val="tx1"/>
                </a:solidFill>
                <a:effectLst/>
                <a:latin typeface="Roboto Mono"/>
              </a:rPr>
              <a:t>            ...</a:t>
            </a:r>
            <a:br>
              <a:rPr kumimoji="0" lang="en-US" altLang="en-US" sz="1000" b="0" i="0" u="none" strike="noStrike" cap="none" normalizeH="0" baseline="0" smtClean="0">
                <a:ln>
                  <a:noFill/>
                </a:ln>
                <a:solidFill>
                  <a:schemeClr val="tx1"/>
                </a:solidFill>
                <a:effectLst/>
                <a:latin typeface="Roboto Mono"/>
              </a:rPr>
            </a:br>
            <a:r>
              <a:rPr kumimoji="0" lang="en-US" altLang="en-US" sz="1000" b="0" i="0" u="none" strike="noStrike" cap="none" normalizeH="0" baseline="0" smtClean="0">
                <a:ln>
                  <a:noFill/>
                </a:ln>
                <a:solidFill>
                  <a:schemeClr val="tx1"/>
                </a:solidFill>
                <a:effectLst/>
                <a:latin typeface="Roboto Mono"/>
              </a:rPr>
              <a:t>        &lt;/pin-set&gt;</a:t>
            </a:r>
            <a:br>
              <a:rPr kumimoji="0" lang="en-US" altLang="en-US" sz="1000" b="0" i="0" u="none" strike="noStrike" cap="none" normalizeH="0" baseline="0" smtClean="0">
                <a:ln>
                  <a:noFill/>
                </a:ln>
                <a:solidFill>
                  <a:schemeClr val="tx1"/>
                </a:solidFill>
                <a:effectLst/>
                <a:latin typeface="Roboto Mono"/>
              </a:rPr>
            </a:br>
            <a:r>
              <a:rPr kumimoji="0" lang="en-US" altLang="en-US" sz="1000" b="0" i="0" u="none" strike="noStrike" cap="none" normalizeH="0" baseline="0" smtClean="0">
                <a:ln>
                  <a:noFill/>
                </a:ln>
                <a:solidFill>
                  <a:schemeClr val="tx1"/>
                </a:solidFill>
                <a:effectLst/>
                <a:latin typeface="Roboto Mono"/>
              </a:rPr>
              <a:t>    &lt;/domain-config&gt;</a:t>
            </a:r>
            <a:br>
              <a:rPr kumimoji="0" lang="en-US" altLang="en-US" sz="1000" b="0" i="0" u="none" strike="noStrike" cap="none" normalizeH="0" baseline="0" smtClean="0">
                <a:ln>
                  <a:noFill/>
                </a:ln>
                <a:solidFill>
                  <a:schemeClr val="tx1"/>
                </a:solidFill>
                <a:effectLst/>
                <a:latin typeface="Roboto Mono"/>
              </a:rPr>
            </a:br>
            <a:r>
              <a:rPr kumimoji="0" lang="en-US" altLang="en-US" sz="1000" b="0" i="0" u="none" strike="noStrike" cap="none" normalizeH="0" baseline="0" smtClean="0">
                <a:ln>
                  <a:noFill/>
                </a:ln>
                <a:solidFill>
                  <a:schemeClr val="tx1"/>
                </a:solidFill>
                <a:effectLst/>
                <a:latin typeface="Roboto Mono"/>
              </a:rPr>
              <a:t>    ...</a:t>
            </a:r>
            <a:br>
              <a:rPr kumimoji="0" lang="en-US" altLang="en-US" sz="1000" b="0" i="0" u="none" strike="noStrike" cap="none" normalizeH="0" baseline="0" smtClean="0">
                <a:ln>
                  <a:noFill/>
                </a:ln>
                <a:solidFill>
                  <a:schemeClr val="tx1"/>
                </a:solidFill>
                <a:effectLst/>
                <a:latin typeface="Roboto Mono"/>
              </a:rPr>
            </a:br>
            <a:r>
              <a:rPr kumimoji="0" lang="en-US" altLang="en-US" sz="1000" b="0" i="0" u="none" strike="noStrike" cap="none" normalizeH="0" baseline="0" smtClean="0">
                <a:ln>
                  <a:noFill/>
                </a:ln>
                <a:solidFill>
                  <a:schemeClr val="tx1"/>
                </a:solidFill>
                <a:effectLst/>
                <a:latin typeface="Roboto Mono"/>
              </a:rPr>
              <a:t>    &lt;debug-overrides&gt;</a:t>
            </a:r>
            <a:br>
              <a:rPr kumimoji="0" lang="en-US" altLang="en-US" sz="1000" b="0" i="0" u="none" strike="noStrike" cap="none" normalizeH="0" baseline="0" smtClean="0">
                <a:ln>
                  <a:noFill/>
                </a:ln>
                <a:solidFill>
                  <a:schemeClr val="tx1"/>
                </a:solidFill>
                <a:effectLst/>
                <a:latin typeface="Roboto Mono"/>
              </a:rPr>
            </a:br>
            <a:r>
              <a:rPr kumimoji="0" lang="en-US" altLang="en-US" sz="1000" b="0" i="0" u="none" strike="noStrike" cap="none" normalizeH="0" baseline="0" smtClean="0">
                <a:ln>
                  <a:noFill/>
                </a:ln>
                <a:solidFill>
                  <a:schemeClr val="tx1"/>
                </a:solidFill>
                <a:effectLst/>
                <a:latin typeface="Roboto Mono"/>
              </a:rPr>
              <a:t>        &lt;trust-anchors&gt;</a:t>
            </a:r>
            <a:br>
              <a:rPr kumimoji="0" lang="en-US" altLang="en-US" sz="1000" b="0" i="0" u="none" strike="noStrike" cap="none" normalizeH="0" baseline="0" smtClean="0">
                <a:ln>
                  <a:noFill/>
                </a:ln>
                <a:solidFill>
                  <a:schemeClr val="tx1"/>
                </a:solidFill>
                <a:effectLst/>
                <a:latin typeface="Roboto Mono"/>
              </a:rPr>
            </a:br>
            <a:r>
              <a:rPr kumimoji="0" lang="en-US" altLang="en-US" sz="1000" b="0" i="0" u="none" strike="noStrike" cap="none" normalizeH="0" baseline="0" smtClean="0">
                <a:ln>
                  <a:noFill/>
                </a:ln>
                <a:solidFill>
                  <a:schemeClr val="tx1"/>
                </a:solidFill>
                <a:effectLst/>
                <a:latin typeface="Roboto Mono"/>
              </a:rPr>
              <a:t>            &lt;certificates src="..."/&gt;</a:t>
            </a:r>
            <a:br>
              <a:rPr kumimoji="0" lang="en-US" altLang="en-US" sz="1000" b="0" i="0" u="none" strike="noStrike" cap="none" normalizeH="0" baseline="0" smtClean="0">
                <a:ln>
                  <a:noFill/>
                </a:ln>
                <a:solidFill>
                  <a:schemeClr val="tx1"/>
                </a:solidFill>
                <a:effectLst/>
                <a:latin typeface="Roboto Mono"/>
              </a:rPr>
            </a:br>
            <a:r>
              <a:rPr kumimoji="0" lang="en-US" altLang="en-US" sz="1000" b="0" i="0" u="none" strike="noStrike" cap="none" normalizeH="0" baseline="0" smtClean="0">
                <a:ln>
                  <a:noFill/>
                </a:ln>
                <a:solidFill>
                  <a:schemeClr val="tx1"/>
                </a:solidFill>
                <a:effectLst/>
                <a:latin typeface="Roboto Mono"/>
              </a:rPr>
              <a:t>            ...</a:t>
            </a:r>
            <a:br>
              <a:rPr kumimoji="0" lang="en-US" altLang="en-US" sz="1000" b="0" i="0" u="none" strike="noStrike" cap="none" normalizeH="0" baseline="0" smtClean="0">
                <a:ln>
                  <a:noFill/>
                </a:ln>
                <a:solidFill>
                  <a:schemeClr val="tx1"/>
                </a:solidFill>
                <a:effectLst/>
                <a:latin typeface="Roboto Mono"/>
              </a:rPr>
            </a:br>
            <a:r>
              <a:rPr kumimoji="0" lang="en-US" altLang="en-US" sz="1000" b="0" i="0" u="none" strike="noStrike" cap="none" normalizeH="0" baseline="0" smtClean="0">
                <a:ln>
                  <a:noFill/>
                </a:ln>
                <a:solidFill>
                  <a:schemeClr val="tx1"/>
                </a:solidFill>
                <a:effectLst/>
                <a:latin typeface="Roboto Mono"/>
              </a:rPr>
              <a:t>        &lt;/trust-anchors&gt;</a:t>
            </a:r>
            <a:br>
              <a:rPr kumimoji="0" lang="en-US" altLang="en-US" sz="1000" b="0" i="0" u="none" strike="noStrike" cap="none" normalizeH="0" baseline="0" smtClean="0">
                <a:ln>
                  <a:noFill/>
                </a:ln>
                <a:solidFill>
                  <a:schemeClr val="tx1"/>
                </a:solidFill>
                <a:effectLst/>
                <a:latin typeface="Roboto Mono"/>
              </a:rPr>
            </a:br>
            <a:r>
              <a:rPr kumimoji="0" lang="en-US" altLang="en-US" sz="1000" b="0" i="0" u="none" strike="noStrike" cap="none" normalizeH="0" baseline="0" smtClean="0">
                <a:ln>
                  <a:noFill/>
                </a:ln>
                <a:solidFill>
                  <a:schemeClr val="tx1"/>
                </a:solidFill>
                <a:effectLst/>
                <a:latin typeface="Roboto Mono"/>
              </a:rPr>
              <a:t>    &lt;/debug-overrides&gt;</a:t>
            </a:r>
            <a:br>
              <a:rPr kumimoji="0" lang="en-US" altLang="en-US" sz="1000" b="0" i="0" u="none" strike="noStrike" cap="none" normalizeH="0" baseline="0" smtClean="0">
                <a:ln>
                  <a:noFill/>
                </a:ln>
                <a:solidFill>
                  <a:schemeClr val="tx1"/>
                </a:solidFill>
                <a:effectLst/>
                <a:latin typeface="Roboto Mono"/>
              </a:rPr>
            </a:br>
            <a:r>
              <a:rPr kumimoji="0" lang="en-US" altLang="en-US" sz="1000" b="0" i="0" u="none" strike="noStrike" cap="none" normalizeH="0" baseline="0" smtClean="0">
                <a:ln>
                  <a:noFill/>
                </a:ln>
                <a:solidFill>
                  <a:schemeClr val="tx1"/>
                </a:solidFill>
                <a:effectLst/>
                <a:latin typeface="Roboto Mono"/>
              </a:rPr>
              <a:t>&lt;/network-security-config&gt;</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 name="Rectangle 5"/>
          <p:cNvSpPr/>
          <p:nvPr/>
        </p:nvSpPr>
        <p:spPr>
          <a:xfrm>
            <a:off x="270713" y="1541655"/>
            <a:ext cx="4572000" cy="461665"/>
          </a:xfrm>
          <a:prstGeom prst="rect">
            <a:avLst/>
          </a:prstGeom>
        </p:spPr>
        <p:txBody>
          <a:bodyPr>
            <a:spAutoFit/>
          </a:bodyPr>
          <a:lstStyle/>
          <a:p>
            <a:r>
              <a:rPr lang="en-US" sz="1200" dirty="0" smtClean="0">
                <a:solidFill>
                  <a:schemeClr val="bg1"/>
                </a:solidFill>
                <a:latin typeface="inherit"/>
              </a:rPr>
              <a:t>Các </a:t>
            </a:r>
            <a:r>
              <a:rPr lang="en-US" sz="1200" dirty="0">
                <a:solidFill>
                  <a:schemeClr val="bg1"/>
                </a:solidFill>
                <a:latin typeface="inherit"/>
              </a:rPr>
              <a:t>phần sau đây mô tả cú pháp và các chi tiết khác của định </a:t>
            </a:r>
            <a:r>
              <a:rPr lang="en-US" sz="1200" dirty="0" smtClean="0">
                <a:solidFill>
                  <a:schemeClr val="bg1"/>
                </a:solidFill>
                <a:latin typeface="inherit"/>
              </a:rPr>
              <a:t>dạng file.</a:t>
            </a:r>
            <a:endParaRPr lang="en-US" sz="1200" dirty="0">
              <a:solidFill>
                <a:schemeClr val="bg1"/>
              </a:solidFill>
              <a:latin typeface="inherit"/>
            </a:endParaRPr>
          </a:p>
        </p:txBody>
      </p:sp>
    </p:spTree>
    <p:extLst>
      <p:ext uri="{BB962C8B-B14F-4D97-AF65-F5344CB8AC3E}">
        <p14:creationId xmlns:p14="http://schemas.microsoft.com/office/powerpoint/2010/main" val="145030729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9" name="Google Shape;329;p30"/>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85</a:t>
            </a:fld>
            <a:endParaRPr/>
          </a:p>
        </p:txBody>
      </p:sp>
      <p:sp>
        <p:nvSpPr>
          <p:cNvPr id="10" name="Google Shape;201;p16"/>
          <p:cNvSpPr txBox="1">
            <a:spLocks/>
          </p:cNvSpPr>
          <p:nvPr/>
        </p:nvSpPr>
        <p:spPr>
          <a:xfrm>
            <a:off x="270713" y="222646"/>
            <a:ext cx="5972100" cy="6360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3000" b="1" dirty="0">
              <a:solidFill>
                <a:schemeClr val="bg1"/>
              </a:solidFill>
              <a:latin typeface="Hint"/>
            </a:endParaRPr>
          </a:p>
        </p:txBody>
      </p:sp>
      <p:sp>
        <p:nvSpPr>
          <p:cNvPr id="2" name="Rectangle 1"/>
          <p:cNvSpPr/>
          <p:nvPr/>
        </p:nvSpPr>
        <p:spPr>
          <a:xfrm>
            <a:off x="689002" y="456145"/>
            <a:ext cx="3707901" cy="1384995"/>
          </a:xfrm>
          <a:prstGeom prst="rect">
            <a:avLst/>
          </a:prstGeom>
        </p:spPr>
        <p:txBody>
          <a:bodyPr wrap="square">
            <a:spAutoFit/>
          </a:bodyPr>
          <a:lstStyle/>
          <a:p>
            <a:r>
              <a:rPr lang="en-US" sz="1200" dirty="0" smtClean="0">
                <a:solidFill>
                  <a:schemeClr val="bg1"/>
                </a:solidFill>
                <a:latin typeface="inherit"/>
              </a:rPr>
              <a:t>can </a:t>
            </a:r>
            <a:r>
              <a:rPr lang="en-US" sz="1200" dirty="0">
                <a:solidFill>
                  <a:schemeClr val="bg1"/>
                </a:solidFill>
                <a:latin typeface="inherit"/>
              </a:rPr>
              <a:t>contain:</a:t>
            </a:r>
          </a:p>
          <a:p>
            <a:r>
              <a:rPr lang="en-US" sz="1200" dirty="0">
                <a:solidFill>
                  <a:schemeClr val="bg1"/>
                </a:solidFill>
                <a:latin typeface="inherit"/>
              </a:rPr>
              <a:t>0 or 1 of &lt;base-config&gt;</a:t>
            </a:r>
          </a:p>
          <a:p>
            <a:r>
              <a:rPr lang="en-US" sz="1200" dirty="0">
                <a:solidFill>
                  <a:schemeClr val="bg1"/>
                </a:solidFill>
                <a:latin typeface="inherit"/>
              </a:rPr>
              <a:t>Any number of &lt;domain-config&gt;</a:t>
            </a:r>
          </a:p>
          <a:p>
            <a:r>
              <a:rPr lang="en-US" sz="1200" dirty="0">
                <a:solidFill>
                  <a:schemeClr val="bg1"/>
                </a:solidFill>
                <a:latin typeface="inherit"/>
              </a:rPr>
              <a:t>0 or 1 of &lt;debug-overrides</a:t>
            </a:r>
            <a:r>
              <a:rPr lang="en-US" sz="1200" dirty="0" smtClean="0">
                <a:solidFill>
                  <a:schemeClr val="bg1"/>
                </a:solidFill>
                <a:latin typeface="inherit"/>
              </a:rPr>
              <a:t>&gt;</a:t>
            </a:r>
          </a:p>
          <a:p>
            <a:endParaRPr lang="en-US" sz="1200" dirty="0">
              <a:solidFill>
                <a:schemeClr val="bg1"/>
              </a:solidFill>
              <a:latin typeface="inherit"/>
            </a:endParaRPr>
          </a:p>
          <a:p>
            <a:r>
              <a:rPr lang="en-US" sz="1200" dirty="0">
                <a:solidFill>
                  <a:srgbClr val="FF0000"/>
                </a:solidFill>
                <a:latin typeface="inherit"/>
              </a:rPr>
              <a:t>&lt;base-config&gt; </a:t>
            </a:r>
            <a:endParaRPr lang="en-US" sz="1200" dirty="0" smtClean="0">
              <a:solidFill>
                <a:schemeClr val="bg1"/>
              </a:solidFill>
              <a:latin typeface="inherit"/>
            </a:endParaRPr>
          </a:p>
          <a:p>
            <a:r>
              <a:rPr lang="en-US" sz="1200" dirty="0" smtClean="0">
                <a:solidFill>
                  <a:schemeClr val="bg1"/>
                </a:solidFill>
                <a:latin typeface="inherit"/>
              </a:rPr>
              <a:t>syntax:</a:t>
            </a:r>
            <a:endParaRPr lang="en-US" sz="1200" dirty="0">
              <a:solidFill>
                <a:schemeClr val="bg1"/>
              </a:solidFill>
              <a:latin typeface="inherit"/>
            </a:endParaRPr>
          </a:p>
        </p:txBody>
      </p:sp>
      <p:sp>
        <p:nvSpPr>
          <p:cNvPr id="3" name="Rectangle 1"/>
          <p:cNvSpPr>
            <a:spLocks noChangeArrowheads="1"/>
          </p:cNvSpPr>
          <p:nvPr/>
        </p:nvSpPr>
        <p:spPr bwMode="auto">
          <a:xfrm>
            <a:off x="815461" y="1910508"/>
            <a:ext cx="3454981" cy="553998"/>
          </a:xfrm>
          <a:prstGeom prst="rect">
            <a:avLst/>
          </a:prstGeom>
          <a:solidFill>
            <a:schemeClr val="accent2"/>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Roboto Mono"/>
              </a:rPr>
              <a:t>&lt;base-config </a:t>
            </a:r>
            <a:r>
              <a:rPr kumimoji="0" lang="en-US" altLang="en-US" sz="1000" b="0" i="0" u="none" strike="noStrike" cap="none" normalizeH="0" baseline="0" dirty="0" smtClean="0">
                <a:ln>
                  <a:noFill/>
                </a:ln>
                <a:solidFill>
                  <a:schemeClr val="tx1"/>
                </a:solidFill>
                <a:effectLst/>
                <a:latin typeface="Roboto Mono"/>
                <a:hlinkClick r:id="rId3"/>
              </a:rPr>
              <a:t>cleartextTrafficPermitted</a:t>
            </a:r>
            <a:r>
              <a:rPr kumimoji="0" lang="en-US" altLang="en-US" sz="1000" b="0" i="0" u="none" strike="noStrike" cap="none" normalizeH="0" baseline="0" dirty="0" smtClean="0">
                <a:ln>
                  <a:noFill/>
                </a:ln>
                <a:solidFill>
                  <a:schemeClr val="tx1"/>
                </a:solidFill>
                <a:effectLst/>
                <a:latin typeface="Roboto Mono"/>
              </a:rPr>
              <a:t>=["true" | "false"]&gt;</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    ...</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&lt;/base-config&gt;</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892942" y="2591185"/>
            <a:ext cx="4572000" cy="2123658"/>
          </a:xfrm>
          <a:prstGeom prst="rect">
            <a:avLst/>
          </a:prstGeom>
        </p:spPr>
        <p:txBody>
          <a:bodyPr>
            <a:spAutoFit/>
          </a:bodyPr>
          <a:lstStyle/>
          <a:p>
            <a:r>
              <a:rPr lang="en-US" sz="1200" dirty="0">
                <a:solidFill>
                  <a:schemeClr val="bg1"/>
                </a:solidFill>
                <a:latin typeface="inherit"/>
              </a:rPr>
              <a:t>can contain:</a:t>
            </a:r>
          </a:p>
          <a:p>
            <a:r>
              <a:rPr lang="en-US" sz="1200" dirty="0">
                <a:solidFill>
                  <a:schemeClr val="bg1"/>
                </a:solidFill>
                <a:latin typeface="inherit"/>
              </a:rPr>
              <a:t>&lt;trust-anchors</a:t>
            </a:r>
            <a:r>
              <a:rPr lang="en-US" sz="1200" dirty="0" smtClean="0">
                <a:solidFill>
                  <a:schemeClr val="bg1"/>
                </a:solidFill>
                <a:latin typeface="inherit"/>
              </a:rPr>
              <a:t>&gt;</a:t>
            </a:r>
          </a:p>
          <a:p>
            <a:endParaRPr lang="en-US" sz="1200" dirty="0" smtClean="0">
              <a:solidFill>
                <a:schemeClr val="bg1"/>
              </a:solidFill>
              <a:latin typeface="inherit"/>
            </a:endParaRPr>
          </a:p>
          <a:p>
            <a:r>
              <a:rPr lang="en-US" sz="1200" dirty="0" smtClean="0">
                <a:solidFill>
                  <a:schemeClr val="bg1"/>
                </a:solidFill>
                <a:latin typeface="inherit"/>
              </a:rPr>
              <a:t>Desciption:</a:t>
            </a:r>
          </a:p>
          <a:p>
            <a:r>
              <a:rPr lang="vi-VN" sz="1200" dirty="0">
                <a:solidFill>
                  <a:schemeClr val="bg1"/>
                </a:solidFill>
                <a:latin typeface="inherit"/>
              </a:rPr>
              <a:t>Cấu hình mặc định được sử dụng bởi tất cả các kết nối </a:t>
            </a:r>
            <a:r>
              <a:rPr lang="en-US" sz="1200" dirty="0" smtClean="0">
                <a:solidFill>
                  <a:schemeClr val="bg1"/>
                </a:solidFill>
                <a:latin typeface="inherit"/>
              </a:rPr>
              <a:t>có điểm đến </a:t>
            </a:r>
            <a:r>
              <a:rPr lang="vi-VN" sz="1200" dirty="0" smtClean="0">
                <a:solidFill>
                  <a:schemeClr val="bg1"/>
                </a:solidFill>
                <a:latin typeface="inherit"/>
              </a:rPr>
              <a:t>không </a:t>
            </a:r>
            <a:r>
              <a:rPr lang="vi-VN" sz="1200" dirty="0">
                <a:solidFill>
                  <a:schemeClr val="bg1"/>
                </a:solidFill>
                <a:latin typeface="inherit"/>
              </a:rPr>
              <a:t>được bao </a:t>
            </a:r>
            <a:r>
              <a:rPr lang="en-US" sz="1200" dirty="0" smtClean="0">
                <a:solidFill>
                  <a:schemeClr val="bg1"/>
                </a:solidFill>
                <a:latin typeface="inherit"/>
              </a:rPr>
              <a:t>gồm</a:t>
            </a:r>
            <a:r>
              <a:rPr lang="vi-VN" sz="1200" dirty="0" smtClean="0">
                <a:solidFill>
                  <a:schemeClr val="bg1"/>
                </a:solidFill>
                <a:latin typeface="inherit"/>
              </a:rPr>
              <a:t> </a:t>
            </a:r>
            <a:r>
              <a:rPr lang="vi-VN" sz="1200" dirty="0">
                <a:solidFill>
                  <a:schemeClr val="bg1"/>
                </a:solidFill>
                <a:latin typeface="inherit"/>
              </a:rPr>
              <a:t>bởi domain-config.</a:t>
            </a:r>
          </a:p>
          <a:p>
            <a:r>
              <a:rPr lang="vi-VN" sz="1200" dirty="0">
                <a:solidFill>
                  <a:schemeClr val="bg1"/>
                </a:solidFill>
                <a:latin typeface="inherit"/>
              </a:rPr>
              <a:t>Bất kỳ giá trị nào không được đặt đều sử dụng các giá trị mặc định của nền tảng.</a:t>
            </a:r>
          </a:p>
          <a:p>
            <a:endParaRPr lang="vi-VN" sz="1200" dirty="0">
              <a:solidFill>
                <a:schemeClr val="bg1"/>
              </a:solidFill>
              <a:latin typeface="inherit"/>
            </a:endParaRPr>
          </a:p>
          <a:p>
            <a:r>
              <a:rPr lang="vi-VN" sz="1200" dirty="0">
                <a:solidFill>
                  <a:schemeClr val="bg1"/>
                </a:solidFill>
                <a:latin typeface="inherit"/>
              </a:rPr>
              <a:t>Cấu hình mặc định cho các ứng dụng nhắm mục tiêu Android 9 (API </a:t>
            </a:r>
            <a:r>
              <a:rPr lang="en-US" sz="1200" dirty="0" smtClean="0">
                <a:solidFill>
                  <a:schemeClr val="bg1"/>
                </a:solidFill>
                <a:latin typeface="inherit"/>
              </a:rPr>
              <a:t>level </a:t>
            </a:r>
            <a:r>
              <a:rPr lang="vi-VN" sz="1200" dirty="0" smtClean="0">
                <a:solidFill>
                  <a:schemeClr val="bg1"/>
                </a:solidFill>
                <a:latin typeface="inherit"/>
              </a:rPr>
              <a:t>28</a:t>
            </a:r>
            <a:r>
              <a:rPr lang="vi-VN" sz="1200" dirty="0">
                <a:solidFill>
                  <a:schemeClr val="bg1"/>
                </a:solidFill>
                <a:latin typeface="inherit"/>
              </a:rPr>
              <a:t>) trở lên như sau:</a:t>
            </a:r>
            <a:endParaRPr lang="en-US" sz="1200" dirty="0">
              <a:solidFill>
                <a:schemeClr val="bg1"/>
              </a:solidFill>
              <a:latin typeface="inherit"/>
            </a:endParaRPr>
          </a:p>
        </p:txBody>
      </p:sp>
      <p:sp>
        <p:nvSpPr>
          <p:cNvPr id="6" name="Rectangle 2"/>
          <p:cNvSpPr>
            <a:spLocks noChangeArrowheads="1"/>
          </p:cNvSpPr>
          <p:nvPr/>
        </p:nvSpPr>
        <p:spPr bwMode="auto">
          <a:xfrm>
            <a:off x="5797002" y="2160298"/>
            <a:ext cx="2889115" cy="861774"/>
          </a:xfrm>
          <a:prstGeom prst="rect">
            <a:avLst/>
          </a:prstGeom>
          <a:solidFill>
            <a:schemeClr val="accent2"/>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Roboto Mono"/>
              </a:rPr>
              <a:t>&lt;base-config cleartextTrafficPermitted="false"&gt;</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    &lt;trust-anchors&gt;</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        &lt;certificates src="system" /&gt;</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    &lt;/trust-anchors&gt;</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&lt;/base-config&gt;</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5771021" y="3255667"/>
            <a:ext cx="3273016" cy="646331"/>
          </a:xfrm>
          <a:prstGeom prst="rect">
            <a:avLst/>
          </a:prstGeom>
        </p:spPr>
        <p:txBody>
          <a:bodyPr wrap="square">
            <a:spAutoFit/>
          </a:bodyPr>
          <a:lstStyle/>
          <a:p>
            <a:r>
              <a:rPr lang="en-US" sz="1200" dirty="0">
                <a:solidFill>
                  <a:schemeClr val="bg1"/>
                </a:solidFill>
                <a:latin typeface="inherit"/>
              </a:rPr>
              <a:t>Cấu hình mặc định cho các ứng dụng nhắm mục tiêu Android 6.0 (API </a:t>
            </a:r>
            <a:r>
              <a:rPr lang="en-US" sz="1200" dirty="0" smtClean="0">
                <a:solidFill>
                  <a:schemeClr val="bg1"/>
                </a:solidFill>
                <a:latin typeface="inherit"/>
              </a:rPr>
              <a:t>level </a:t>
            </a:r>
            <a:r>
              <a:rPr lang="en-US" sz="1200" dirty="0">
                <a:solidFill>
                  <a:schemeClr val="bg1"/>
                </a:solidFill>
                <a:latin typeface="inherit"/>
              </a:rPr>
              <a:t>23) trở xuống như sau:</a:t>
            </a:r>
          </a:p>
        </p:txBody>
      </p:sp>
      <p:sp>
        <p:nvSpPr>
          <p:cNvPr id="8" name="Rectangle 3"/>
          <p:cNvSpPr>
            <a:spLocks noChangeArrowheads="1"/>
          </p:cNvSpPr>
          <p:nvPr/>
        </p:nvSpPr>
        <p:spPr bwMode="auto">
          <a:xfrm>
            <a:off x="5780066" y="4017204"/>
            <a:ext cx="2827473" cy="1015663"/>
          </a:xfrm>
          <a:prstGeom prst="rect">
            <a:avLst/>
          </a:prstGeom>
          <a:solidFill>
            <a:schemeClr val="accent2"/>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Roboto Mono"/>
              </a:rPr>
              <a:t>&lt;base-config cleartextTrafficPermitted="true"&gt;</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    &lt;trust-anchors&gt;</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        &lt;certificates src="system" /&gt;</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        &lt;certificates src="user" /&gt;</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    &lt;/trust-anchors&gt;</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&lt;/base-config&gt;</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10"/>
          <p:cNvSpPr/>
          <p:nvPr/>
        </p:nvSpPr>
        <p:spPr>
          <a:xfrm>
            <a:off x="529314" y="185507"/>
            <a:ext cx="2282997" cy="307777"/>
          </a:xfrm>
          <a:prstGeom prst="rect">
            <a:avLst/>
          </a:prstGeom>
        </p:spPr>
        <p:txBody>
          <a:bodyPr wrap="none">
            <a:spAutoFit/>
          </a:bodyPr>
          <a:lstStyle/>
          <a:p>
            <a:r>
              <a:rPr lang="en-US" dirty="0">
                <a:solidFill>
                  <a:srgbClr val="FF0000"/>
                </a:solidFill>
                <a:latin typeface="inherit"/>
              </a:rPr>
              <a:t>&lt;network-security-config&gt; </a:t>
            </a:r>
            <a:endParaRPr lang="en-US" dirty="0">
              <a:solidFill>
                <a:srgbClr val="FF0000"/>
              </a:solidFill>
              <a:latin typeface="inherit"/>
            </a:endParaRPr>
          </a:p>
        </p:txBody>
      </p:sp>
      <p:cxnSp>
        <p:nvCxnSpPr>
          <p:cNvPr id="12" name="Straight Connector 11"/>
          <p:cNvCxnSpPr/>
          <p:nvPr/>
        </p:nvCxnSpPr>
        <p:spPr>
          <a:xfrm>
            <a:off x="5477993" y="456145"/>
            <a:ext cx="13052" cy="4356480"/>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4"/>
          <p:cNvSpPr>
            <a:spLocks noChangeArrowheads="1"/>
          </p:cNvSpPr>
          <p:nvPr/>
        </p:nvSpPr>
        <p:spPr bwMode="auto">
          <a:xfrm>
            <a:off x="5694650" y="176461"/>
            <a:ext cx="2862125" cy="861774"/>
          </a:xfrm>
          <a:prstGeom prst="rect">
            <a:avLst/>
          </a:prstGeom>
          <a:solidFill>
            <a:schemeClr val="accent2"/>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Roboto Mono"/>
              </a:rPr>
              <a:t>&lt;base-config cleartextTrafficPermitted="false"&gt;</a:t>
            </a:r>
            <a:br>
              <a:rPr kumimoji="0" lang="en-US" altLang="en-US" sz="1000" b="0" i="0" u="none" strike="noStrike" cap="none" normalizeH="0" baseline="0" smtClean="0">
                <a:ln>
                  <a:noFill/>
                </a:ln>
                <a:solidFill>
                  <a:schemeClr val="tx1"/>
                </a:solidFill>
                <a:effectLst/>
                <a:latin typeface="Roboto Mono"/>
              </a:rPr>
            </a:br>
            <a:r>
              <a:rPr kumimoji="0" lang="en-US" altLang="en-US" sz="1000" b="0" i="0" u="none" strike="noStrike" cap="none" normalizeH="0" baseline="0" smtClean="0">
                <a:ln>
                  <a:noFill/>
                </a:ln>
                <a:solidFill>
                  <a:schemeClr val="tx1"/>
                </a:solidFill>
                <a:effectLst/>
                <a:latin typeface="Roboto Mono"/>
              </a:rPr>
              <a:t>    &lt;trust-anchors&gt;</a:t>
            </a:r>
            <a:br>
              <a:rPr kumimoji="0" lang="en-US" altLang="en-US" sz="1000" b="0" i="0" u="none" strike="noStrike" cap="none" normalizeH="0" baseline="0" smtClean="0">
                <a:ln>
                  <a:noFill/>
                </a:ln>
                <a:solidFill>
                  <a:schemeClr val="tx1"/>
                </a:solidFill>
                <a:effectLst/>
                <a:latin typeface="Roboto Mono"/>
              </a:rPr>
            </a:br>
            <a:r>
              <a:rPr kumimoji="0" lang="en-US" altLang="en-US" sz="1000" b="0" i="0" u="none" strike="noStrike" cap="none" normalizeH="0" baseline="0" smtClean="0">
                <a:ln>
                  <a:noFill/>
                </a:ln>
                <a:solidFill>
                  <a:schemeClr val="tx1"/>
                </a:solidFill>
                <a:effectLst/>
                <a:latin typeface="Roboto Mono"/>
              </a:rPr>
              <a:t>        &lt;certificates src="system" /&gt;</a:t>
            </a:r>
            <a:br>
              <a:rPr kumimoji="0" lang="en-US" altLang="en-US" sz="1000" b="0" i="0" u="none" strike="noStrike" cap="none" normalizeH="0" baseline="0" smtClean="0">
                <a:ln>
                  <a:noFill/>
                </a:ln>
                <a:solidFill>
                  <a:schemeClr val="tx1"/>
                </a:solidFill>
                <a:effectLst/>
                <a:latin typeface="Roboto Mono"/>
              </a:rPr>
            </a:br>
            <a:r>
              <a:rPr kumimoji="0" lang="en-US" altLang="en-US" sz="1000" b="0" i="0" u="none" strike="noStrike" cap="none" normalizeH="0" baseline="0" smtClean="0">
                <a:ln>
                  <a:noFill/>
                </a:ln>
                <a:solidFill>
                  <a:schemeClr val="tx1"/>
                </a:solidFill>
                <a:effectLst/>
                <a:latin typeface="Roboto Mono"/>
              </a:rPr>
              <a:t>    &lt;/trust-anchors&gt;</a:t>
            </a:r>
            <a:br>
              <a:rPr kumimoji="0" lang="en-US" altLang="en-US" sz="1000" b="0" i="0" u="none" strike="noStrike" cap="none" normalizeH="0" baseline="0" smtClean="0">
                <a:ln>
                  <a:noFill/>
                </a:ln>
                <a:solidFill>
                  <a:schemeClr val="tx1"/>
                </a:solidFill>
                <a:effectLst/>
                <a:latin typeface="Roboto Mono"/>
              </a:rPr>
            </a:br>
            <a:r>
              <a:rPr kumimoji="0" lang="en-US" altLang="en-US" sz="1000" b="0" i="0" u="none" strike="noStrike" cap="none" normalizeH="0" baseline="0" smtClean="0">
                <a:ln>
                  <a:noFill/>
                </a:ln>
                <a:solidFill>
                  <a:schemeClr val="tx1"/>
                </a:solidFill>
                <a:effectLst/>
                <a:latin typeface="Roboto Mono"/>
              </a:rPr>
              <a:t>&lt;/base-config&gt;</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6" name="Rectangle 15"/>
          <p:cNvSpPr/>
          <p:nvPr/>
        </p:nvSpPr>
        <p:spPr>
          <a:xfrm>
            <a:off x="5658854" y="1273476"/>
            <a:ext cx="3485021" cy="646331"/>
          </a:xfrm>
          <a:prstGeom prst="rect">
            <a:avLst/>
          </a:prstGeom>
        </p:spPr>
        <p:txBody>
          <a:bodyPr wrap="square">
            <a:spAutoFit/>
          </a:bodyPr>
          <a:lstStyle/>
          <a:p>
            <a:r>
              <a:rPr lang="vi-VN" sz="1200" dirty="0" smtClean="0">
                <a:solidFill>
                  <a:schemeClr val="bg1"/>
                </a:solidFill>
                <a:latin typeface="inherit"/>
              </a:rPr>
              <a:t>Cấu </a:t>
            </a:r>
            <a:r>
              <a:rPr lang="vi-VN" sz="1200" dirty="0">
                <a:solidFill>
                  <a:schemeClr val="bg1"/>
                </a:solidFill>
                <a:latin typeface="inherit"/>
              </a:rPr>
              <a:t>hình mặc định cho các ứng dụng nhắm mục tiêu Android 7.0 (API </a:t>
            </a:r>
            <a:r>
              <a:rPr lang="en-US" sz="1200" dirty="0" smtClean="0">
                <a:solidFill>
                  <a:schemeClr val="bg1"/>
                </a:solidFill>
                <a:latin typeface="inherit"/>
              </a:rPr>
              <a:t>level</a:t>
            </a:r>
            <a:r>
              <a:rPr lang="vi-VN" sz="1200" dirty="0" smtClean="0">
                <a:solidFill>
                  <a:schemeClr val="bg1"/>
                </a:solidFill>
                <a:latin typeface="inherit"/>
              </a:rPr>
              <a:t> </a:t>
            </a:r>
            <a:r>
              <a:rPr lang="vi-VN" sz="1200" dirty="0">
                <a:solidFill>
                  <a:schemeClr val="bg1"/>
                </a:solidFill>
                <a:latin typeface="inherit"/>
              </a:rPr>
              <a:t>24) sang Android 8.1 (API </a:t>
            </a:r>
            <a:r>
              <a:rPr lang="en-US" sz="1200" dirty="0" smtClean="0">
                <a:solidFill>
                  <a:schemeClr val="bg1"/>
                </a:solidFill>
                <a:latin typeface="inherit"/>
              </a:rPr>
              <a:t>level</a:t>
            </a:r>
            <a:r>
              <a:rPr lang="vi-VN" sz="1200" dirty="0" smtClean="0">
                <a:solidFill>
                  <a:schemeClr val="bg1"/>
                </a:solidFill>
                <a:latin typeface="inherit"/>
              </a:rPr>
              <a:t> </a:t>
            </a:r>
            <a:r>
              <a:rPr lang="vi-VN" sz="1200" dirty="0">
                <a:solidFill>
                  <a:schemeClr val="bg1"/>
                </a:solidFill>
                <a:latin typeface="inherit"/>
              </a:rPr>
              <a:t>27) như sau:</a:t>
            </a:r>
          </a:p>
        </p:txBody>
      </p:sp>
    </p:spTree>
    <p:extLst>
      <p:ext uri="{BB962C8B-B14F-4D97-AF65-F5344CB8AC3E}">
        <p14:creationId xmlns:p14="http://schemas.microsoft.com/office/powerpoint/2010/main" val="350097236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9" name="Google Shape;329;p30"/>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86</a:t>
            </a:fld>
            <a:endParaRPr/>
          </a:p>
        </p:txBody>
      </p:sp>
      <p:sp>
        <p:nvSpPr>
          <p:cNvPr id="2" name="Rectangle 1"/>
          <p:cNvSpPr/>
          <p:nvPr/>
        </p:nvSpPr>
        <p:spPr>
          <a:xfrm>
            <a:off x="2323248" y="1000895"/>
            <a:ext cx="3707901" cy="461665"/>
          </a:xfrm>
          <a:prstGeom prst="rect">
            <a:avLst/>
          </a:prstGeom>
        </p:spPr>
        <p:txBody>
          <a:bodyPr wrap="square">
            <a:spAutoFit/>
          </a:bodyPr>
          <a:lstStyle/>
          <a:p>
            <a:r>
              <a:rPr lang="en-US" sz="1200" b="1" dirty="0">
                <a:solidFill>
                  <a:srgbClr val="FF0000"/>
                </a:solidFill>
                <a:latin typeface="inherit"/>
              </a:rPr>
              <a:t>&lt;domain-config&gt;</a:t>
            </a:r>
          </a:p>
          <a:p>
            <a:r>
              <a:rPr lang="en-US" sz="1200" dirty="0">
                <a:solidFill>
                  <a:schemeClr val="bg1"/>
                </a:solidFill>
                <a:latin typeface="inherit"/>
              </a:rPr>
              <a:t>syntax:</a:t>
            </a:r>
            <a:endParaRPr lang="en-US" sz="1200" dirty="0">
              <a:solidFill>
                <a:schemeClr val="bg1"/>
              </a:solidFill>
              <a:latin typeface="inherit"/>
            </a:endParaRPr>
          </a:p>
        </p:txBody>
      </p:sp>
      <p:sp>
        <p:nvSpPr>
          <p:cNvPr id="4" name="Rectangle 2"/>
          <p:cNvSpPr>
            <a:spLocks noChangeArrowheads="1"/>
          </p:cNvSpPr>
          <p:nvPr/>
        </p:nvSpPr>
        <p:spPr bwMode="auto">
          <a:xfrm>
            <a:off x="2412459" y="1712307"/>
            <a:ext cx="3873271" cy="553998"/>
          </a:xfrm>
          <a:prstGeom prst="rect">
            <a:avLst/>
          </a:prstGeom>
          <a:solidFill>
            <a:schemeClr val="accent2"/>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Roboto Mono"/>
              </a:rPr>
              <a:t>&lt;domain-config </a:t>
            </a:r>
            <a:r>
              <a:rPr kumimoji="0" lang="en-US" altLang="en-US" sz="1000" b="0" i="0" u="none" strike="noStrike" cap="none" normalizeH="0" baseline="0" dirty="0" smtClean="0">
                <a:ln>
                  <a:noFill/>
                </a:ln>
                <a:solidFill>
                  <a:schemeClr val="tx1"/>
                </a:solidFill>
                <a:effectLst/>
                <a:latin typeface="Roboto Mono"/>
                <a:hlinkClick r:id="rId3"/>
              </a:rPr>
              <a:t>cleartextTrafficPermitted</a:t>
            </a:r>
            <a:r>
              <a:rPr kumimoji="0" lang="en-US" altLang="en-US" sz="1000" b="0" i="0" u="none" strike="noStrike" cap="none" normalizeH="0" baseline="0" dirty="0" smtClean="0">
                <a:ln>
                  <a:noFill/>
                </a:ln>
                <a:solidFill>
                  <a:schemeClr val="tx1"/>
                </a:solidFill>
                <a:effectLst/>
                <a:latin typeface="Roboto Mono"/>
              </a:rPr>
              <a:t>=["true" | "false"]&gt;</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    ...</a:t>
            </a:r>
            <a:br>
              <a:rPr kumimoji="0" lang="en-US" altLang="en-US" sz="1000" b="0" i="0" u="none" strike="noStrike" cap="none" normalizeH="0" baseline="0" dirty="0" smtClean="0">
                <a:ln>
                  <a:noFill/>
                </a:ln>
                <a:solidFill>
                  <a:schemeClr val="tx1"/>
                </a:solidFill>
                <a:effectLst/>
                <a:latin typeface="Roboto Mono"/>
              </a:rPr>
            </a:br>
            <a:r>
              <a:rPr kumimoji="0" lang="en-US" altLang="en-US" sz="1000" b="0" i="0" u="none" strike="noStrike" cap="none" normalizeH="0" baseline="0" dirty="0" smtClean="0">
                <a:ln>
                  <a:noFill/>
                </a:ln>
                <a:solidFill>
                  <a:schemeClr val="tx1"/>
                </a:solidFill>
                <a:effectLst/>
                <a:latin typeface="Roboto Mono"/>
              </a:rPr>
              <a:t>&lt;/domain-config&gt;</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2412459" y="2600536"/>
            <a:ext cx="4572000" cy="2123658"/>
          </a:xfrm>
          <a:prstGeom prst="rect">
            <a:avLst/>
          </a:prstGeom>
        </p:spPr>
        <p:txBody>
          <a:bodyPr>
            <a:spAutoFit/>
          </a:bodyPr>
          <a:lstStyle/>
          <a:p>
            <a:r>
              <a:rPr lang="en-US" sz="1200" dirty="0" smtClean="0">
                <a:solidFill>
                  <a:schemeClr val="bg1"/>
                </a:solidFill>
                <a:latin typeface="inherit"/>
              </a:rPr>
              <a:t>can contain</a:t>
            </a:r>
            <a:r>
              <a:rPr lang="en-US" sz="1200" dirty="0">
                <a:solidFill>
                  <a:schemeClr val="bg1"/>
                </a:solidFill>
                <a:latin typeface="inherit"/>
              </a:rPr>
              <a:t>:</a:t>
            </a:r>
          </a:p>
          <a:p>
            <a:r>
              <a:rPr lang="en-US" sz="1200" dirty="0">
                <a:solidFill>
                  <a:schemeClr val="bg1"/>
                </a:solidFill>
                <a:latin typeface="inherit"/>
              </a:rPr>
              <a:t>1 or more &lt;domain&gt;</a:t>
            </a:r>
          </a:p>
          <a:p>
            <a:r>
              <a:rPr lang="en-US" sz="1200" dirty="0">
                <a:solidFill>
                  <a:schemeClr val="bg1"/>
                </a:solidFill>
                <a:latin typeface="inherit"/>
              </a:rPr>
              <a:t>0 or 1 &lt;trust-anchors&gt;</a:t>
            </a:r>
          </a:p>
          <a:p>
            <a:r>
              <a:rPr lang="en-US" sz="1200" dirty="0">
                <a:solidFill>
                  <a:schemeClr val="bg1"/>
                </a:solidFill>
                <a:latin typeface="inherit"/>
              </a:rPr>
              <a:t>0 or 1 &lt;pin-set</a:t>
            </a:r>
            <a:r>
              <a:rPr lang="en-US" sz="1200" dirty="0" smtClean="0">
                <a:solidFill>
                  <a:schemeClr val="bg1"/>
                </a:solidFill>
                <a:latin typeface="inherit"/>
              </a:rPr>
              <a:t>&gt;</a:t>
            </a:r>
          </a:p>
          <a:p>
            <a:r>
              <a:rPr lang="vi-VN" sz="1200" dirty="0">
                <a:solidFill>
                  <a:schemeClr val="bg1"/>
                </a:solidFill>
                <a:latin typeface="inherit"/>
              </a:rPr>
              <a:t>Bất kỳ số lượng &lt;domain-config&gt; lồng nhau</a:t>
            </a:r>
            <a:endParaRPr lang="en-US" sz="1200" dirty="0" smtClean="0">
              <a:solidFill>
                <a:schemeClr val="bg1"/>
              </a:solidFill>
              <a:latin typeface="inherit"/>
            </a:endParaRPr>
          </a:p>
          <a:p>
            <a:r>
              <a:rPr lang="en-US" sz="1200" dirty="0" smtClean="0">
                <a:solidFill>
                  <a:schemeClr val="bg1"/>
                </a:solidFill>
                <a:latin typeface="inherit"/>
              </a:rPr>
              <a:t>Description:</a:t>
            </a:r>
          </a:p>
          <a:p>
            <a:r>
              <a:rPr lang="vi-VN" sz="1200" dirty="0">
                <a:solidFill>
                  <a:schemeClr val="bg1"/>
                </a:solidFill>
                <a:latin typeface="inherit"/>
              </a:rPr>
              <a:t>Cấu hình được sử dụng cho các kết nối đến các đích cụ thể, như được xác định bởi các thành phần miền.</a:t>
            </a:r>
          </a:p>
          <a:p>
            <a:r>
              <a:rPr lang="vi-VN" sz="1200" dirty="0">
                <a:solidFill>
                  <a:schemeClr val="bg1"/>
                </a:solidFill>
                <a:latin typeface="inherit"/>
              </a:rPr>
              <a:t>Lưu ý rằng nếu nhiều thành phần cấu hình miền bao gồm một đích, cấu hình có quy tắc miền phù hợp nhất (dài nhất) được sử dụng.</a:t>
            </a:r>
            <a:endParaRPr lang="en-US" sz="1200" dirty="0">
              <a:solidFill>
                <a:schemeClr val="bg1"/>
              </a:solidFill>
              <a:latin typeface="inherit"/>
            </a:endParaRPr>
          </a:p>
        </p:txBody>
      </p:sp>
    </p:spTree>
    <p:extLst>
      <p:ext uri="{BB962C8B-B14F-4D97-AF65-F5344CB8AC3E}">
        <p14:creationId xmlns:p14="http://schemas.microsoft.com/office/powerpoint/2010/main" val="42868783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9" name="Google Shape;329;p30"/>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87</a:t>
            </a:fld>
            <a:endParaRPr/>
          </a:p>
        </p:txBody>
      </p:sp>
      <p:sp>
        <p:nvSpPr>
          <p:cNvPr id="2" name="Rectangle 1"/>
          <p:cNvSpPr/>
          <p:nvPr/>
        </p:nvSpPr>
        <p:spPr>
          <a:xfrm>
            <a:off x="1194839" y="164315"/>
            <a:ext cx="6888846" cy="4524315"/>
          </a:xfrm>
          <a:prstGeom prst="rect">
            <a:avLst/>
          </a:prstGeom>
        </p:spPr>
        <p:txBody>
          <a:bodyPr wrap="square">
            <a:spAutoFit/>
          </a:bodyPr>
          <a:lstStyle/>
          <a:p>
            <a:r>
              <a:rPr lang="en-US" sz="1200" dirty="0" smtClean="0">
                <a:solidFill>
                  <a:srgbClr val="FF0000"/>
                </a:solidFill>
                <a:latin typeface="inherit"/>
              </a:rPr>
              <a:t>&lt;domain&gt;</a:t>
            </a:r>
          </a:p>
          <a:p>
            <a:r>
              <a:rPr lang="en-US" sz="1200" dirty="0" smtClean="0">
                <a:solidFill>
                  <a:schemeClr val="bg1"/>
                </a:solidFill>
                <a:latin typeface="inherit"/>
              </a:rPr>
              <a:t>Syntax:</a:t>
            </a:r>
          </a:p>
          <a:p>
            <a:r>
              <a:rPr lang="en-US" sz="1200" dirty="0">
                <a:solidFill>
                  <a:srgbClr val="FFFF00"/>
                </a:solidFill>
                <a:latin typeface="inherit"/>
              </a:rPr>
              <a:t>&lt;domain includeSubdomains=["true" | "false"]&gt;example.com&lt;/domain</a:t>
            </a:r>
            <a:r>
              <a:rPr lang="en-US" sz="1200" dirty="0" smtClean="0">
                <a:solidFill>
                  <a:srgbClr val="FFFF00"/>
                </a:solidFill>
                <a:latin typeface="inherit"/>
              </a:rPr>
              <a:t>&gt;</a:t>
            </a:r>
          </a:p>
          <a:p>
            <a:endParaRPr lang="en-US" sz="1200" dirty="0">
              <a:solidFill>
                <a:srgbClr val="FFFF00"/>
              </a:solidFill>
              <a:latin typeface="inherit"/>
            </a:endParaRPr>
          </a:p>
          <a:p>
            <a:r>
              <a:rPr lang="en-US" sz="1200" dirty="0">
                <a:solidFill>
                  <a:schemeClr val="bg1"/>
                </a:solidFill>
                <a:latin typeface="inherit"/>
              </a:rPr>
              <a:t>Attributes:</a:t>
            </a:r>
          </a:p>
          <a:p>
            <a:r>
              <a:rPr lang="en-US" sz="1200" dirty="0" smtClean="0">
                <a:solidFill>
                  <a:schemeClr val="bg1"/>
                </a:solidFill>
                <a:latin typeface="inherit"/>
              </a:rPr>
              <a:t>includeSubdomains</a:t>
            </a:r>
          </a:p>
          <a:p>
            <a:endParaRPr lang="en-US" sz="1200" dirty="0" smtClean="0">
              <a:solidFill>
                <a:schemeClr val="bg1"/>
              </a:solidFill>
              <a:latin typeface="inherit"/>
            </a:endParaRPr>
          </a:p>
          <a:p>
            <a:r>
              <a:rPr lang="en-US" sz="1200" dirty="0">
                <a:solidFill>
                  <a:schemeClr val="bg1"/>
                </a:solidFill>
                <a:latin typeface="inherit"/>
              </a:rPr>
              <a:t>Nếu "đúng", thì quy </a:t>
            </a:r>
            <a:r>
              <a:rPr lang="en-US" sz="1200" dirty="0" smtClean="0">
                <a:solidFill>
                  <a:schemeClr val="bg1"/>
                </a:solidFill>
                <a:latin typeface="inherit"/>
              </a:rPr>
              <a:t>tắc </a:t>
            </a:r>
            <a:r>
              <a:rPr lang="en-US" sz="1200" dirty="0">
                <a:solidFill>
                  <a:schemeClr val="bg1"/>
                </a:solidFill>
                <a:latin typeface="inherit"/>
              </a:rPr>
              <a:t>miền này phù hợp với tên miền và tất cả các tên miền phụ, bao gồm cả tên miền phụ của tên miền phụ. Mặt khác, quy tắc chỉ áp dụng cho các kết hợp chính xác</a:t>
            </a:r>
            <a:r>
              <a:rPr lang="en-US" sz="1200" dirty="0" smtClean="0">
                <a:solidFill>
                  <a:schemeClr val="bg1"/>
                </a:solidFill>
                <a:latin typeface="inherit"/>
              </a:rPr>
              <a:t>.</a:t>
            </a:r>
          </a:p>
          <a:p>
            <a:endParaRPr lang="en-US" sz="1200" dirty="0">
              <a:solidFill>
                <a:schemeClr val="bg1"/>
              </a:solidFill>
              <a:latin typeface="inherit"/>
            </a:endParaRPr>
          </a:p>
          <a:p>
            <a:r>
              <a:rPr lang="en-US" sz="1200" dirty="0" smtClean="0">
                <a:solidFill>
                  <a:schemeClr val="bg1"/>
                </a:solidFill>
                <a:latin typeface="inherit"/>
              </a:rPr>
              <a:t>&lt;debug-overrides&gt;</a:t>
            </a:r>
          </a:p>
          <a:p>
            <a:r>
              <a:rPr lang="en-US" sz="1200" dirty="0" smtClean="0">
                <a:solidFill>
                  <a:schemeClr val="bg1"/>
                </a:solidFill>
                <a:latin typeface="inherit"/>
              </a:rPr>
              <a:t>Syntax:</a:t>
            </a:r>
          </a:p>
          <a:p>
            <a:r>
              <a:rPr lang="en-US" sz="1200" dirty="0">
                <a:solidFill>
                  <a:srgbClr val="FFFF00"/>
                </a:solidFill>
                <a:latin typeface="inherit"/>
              </a:rPr>
              <a:t>&lt;debug-overrides&gt;</a:t>
            </a:r>
          </a:p>
          <a:p>
            <a:r>
              <a:rPr lang="en-US" sz="1200" dirty="0">
                <a:solidFill>
                  <a:srgbClr val="FFFF00"/>
                </a:solidFill>
                <a:latin typeface="inherit"/>
              </a:rPr>
              <a:t>    ...</a:t>
            </a:r>
          </a:p>
          <a:p>
            <a:r>
              <a:rPr lang="en-US" sz="1200" dirty="0">
                <a:solidFill>
                  <a:srgbClr val="FFFF00"/>
                </a:solidFill>
                <a:latin typeface="inherit"/>
              </a:rPr>
              <a:t>&lt;/debug-overrides&gt;</a:t>
            </a:r>
          </a:p>
          <a:p>
            <a:endParaRPr lang="en-US" sz="1200" dirty="0">
              <a:solidFill>
                <a:schemeClr val="bg1"/>
              </a:solidFill>
              <a:latin typeface="inherit"/>
            </a:endParaRPr>
          </a:p>
          <a:p>
            <a:r>
              <a:rPr lang="en-US" sz="1200" dirty="0">
                <a:solidFill>
                  <a:schemeClr val="bg1"/>
                </a:solidFill>
                <a:latin typeface="inherit"/>
              </a:rPr>
              <a:t>Can Contain:</a:t>
            </a:r>
          </a:p>
          <a:p>
            <a:r>
              <a:rPr lang="en-US" sz="1200" dirty="0">
                <a:solidFill>
                  <a:schemeClr val="bg1"/>
                </a:solidFill>
                <a:latin typeface="inherit"/>
              </a:rPr>
              <a:t>0 or 1 &lt;trust-anchors</a:t>
            </a:r>
            <a:r>
              <a:rPr lang="en-US" sz="1200" dirty="0" smtClean="0">
                <a:solidFill>
                  <a:schemeClr val="bg1"/>
                </a:solidFill>
                <a:latin typeface="inherit"/>
              </a:rPr>
              <a:t>&gt;</a:t>
            </a:r>
          </a:p>
          <a:p>
            <a:r>
              <a:rPr lang="en-US" sz="1200" dirty="0">
                <a:solidFill>
                  <a:schemeClr val="bg1"/>
                </a:solidFill>
                <a:latin typeface="inherit"/>
              </a:rPr>
              <a:t>Description</a:t>
            </a:r>
            <a:r>
              <a:rPr lang="en-US" sz="1200" dirty="0" smtClean="0">
                <a:solidFill>
                  <a:schemeClr val="bg1"/>
                </a:solidFill>
                <a:latin typeface="inherit"/>
              </a:rPr>
              <a:t>:</a:t>
            </a:r>
          </a:p>
          <a:p>
            <a:r>
              <a:rPr lang="vi-VN" sz="1200" dirty="0">
                <a:solidFill>
                  <a:schemeClr val="bg1"/>
                </a:solidFill>
                <a:latin typeface="inherit"/>
              </a:rPr>
              <a:t>Ghi đè được áp dụng khi android: debuggable là "true", thông thường là trường hợp cho các bản dựng không phát hành được tạo bởi IDE và các công cụ xây dựng. Các neo tin cậy được chỉ định trong ghi đè gỡ lỗi được thêm vào tất cả các cấu hình khác và việc ghim chứng chỉ không được thực hiện khi chuỗi chứng chỉ của máy chủ sử dụng một trong các neo tin cậy chỉ gỡ lỗi này. Nếu android: debuggable là "false", thì phần này hoàn toàn bị bỏ qua.</a:t>
            </a:r>
            <a:endParaRPr lang="en-US" sz="1200" dirty="0">
              <a:solidFill>
                <a:schemeClr val="bg1"/>
              </a:solidFill>
              <a:latin typeface="inherit"/>
            </a:endParaRPr>
          </a:p>
        </p:txBody>
      </p:sp>
    </p:spTree>
    <p:extLst>
      <p:ext uri="{BB962C8B-B14F-4D97-AF65-F5344CB8AC3E}">
        <p14:creationId xmlns:p14="http://schemas.microsoft.com/office/powerpoint/2010/main" val="185700186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9" name="Google Shape;329;p30"/>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88</a:t>
            </a:fld>
            <a:endParaRPr/>
          </a:p>
        </p:txBody>
      </p:sp>
      <p:sp>
        <p:nvSpPr>
          <p:cNvPr id="2" name="Rectangle 1"/>
          <p:cNvSpPr/>
          <p:nvPr/>
        </p:nvSpPr>
        <p:spPr>
          <a:xfrm>
            <a:off x="870262" y="0"/>
            <a:ext cx="8166609" cy="5447645"/>
          </a:xfrm>
          <a:prstGeom prst="rect">
            <a:avLst/>
          </a:prstGeom>
        </p:spPr>
        <p:txBody>
          <a:bodyPr wrap="square">
            <a:spAutoFit/>
          </a:bodyPr>
          <a:lstStyle/>
          <a:p>
            <a:r>
              <a:rPr lang="vi-VN" sz="1200" dirty="0">
                <a:solidFill>
                  <a:srgbClr val="FF0000"/>
                </a:solidFill>
                <a:latin typeface="inherit"/>
              </a:rPr>
              <a:t>&lt;trust-anchors</a:t>
            </a:r>
            <a:r>
              <a:rPr lang="vi-VN" sz="1200" dirty="0" smtClean="0">
                <a:solidFill>
                  <a:srgbClr val="FF0000"/>
                </a:solidFill>
                <a:latin typeface="inherit"/>
              </a:rPr>
              <a:t>&gt;</a:t>
            </a:r>
            <a:endParaRPr lang="vi-VN" sz="1200" dirty="0">
              <a:solidFill>
                <a:srgbClr val="FF0000"/>
              </a:solidFill>
              <a:latin typeface="inherit"/>
            </a:endParaRPr>
          </a:p>
          <a:p>
            <a:r>
              <a:rPr lang="vi-VN" sz="1200" dirty="0">
                <a:solidFill>
                  <a:schemeClr val="bg1"/>
                </a:solidFill>
                <a:latin typeface="inherit"/>
              </a:rPr>
              <a:t>syntax:</a:t>
            </a:r>
          </a:p>
          <a:p>
            <a:r>
              <a:rPr lang="vi-VN" sz="1200" dirty="0">
                <a:solidFill>
                  <a:srgbClr val="FFFF00"/>
                </a:solidFill>
                <a:latin typeface="inherit"/>
              </a:rPr>
              <a:t>&lt;trust-anchors&gt;</a:t>
            </a:r>
          </a:p>
          <a:p>
            <a:r>
              <a:rPr lang="vi-VN" sz="1200" dirty="0">
                <a:solidFill>
                  <a:srgbClr val="FFFF00"/>
                </a:solidFill>
                <a:latin typeface="inherit"/>
              </a:rPr>
              <a:t>...</a:t>
            </a:r>
          </a:p>
          <a:p>
            <a:r>
              <a:rPr lang="vi-VN" sz="1200" dirty="0">
                <a:solidFill>
                  <a:srgbClr val="FFFF00"/>
                </a:solidFill>
                <a:latin typeface="inherit"/>
              </a:rPr>
              <a:t>&lt;/trust-anchors&gt;</a:t>
            </a:r>
          </a:p>
          <a:p>
            <a:endParaRPr lang="vi-VN" sz="1200" dirty="0">
              <a:solidFill>
                <a:schemeClr val="bg1"/>
              </a:solidFill>
              <a:latin typeface="inherit"/>
            </a:endParaRPr>
          </a:p>
          <a:p>
            <a:r>
              <a:rPr lang="vi-VN" sz="1200" dirty="0">
                <a:solidFill>
                  <a:schemeClr val="bg1"/>
                </a:solidFill>
                <a:latin typeface="inherit"/>
              </a:rPr>
              <a:t>Can Contain:</a:t>
            </a:r>
          </a:p>
          <a:p>
            <a:r>
              <a:rPr lang="vi-VN" sz="1200" dirty="0">
                <a:solidFill>
                  <a:schemeClr val="bg1"/>
                </a:solidFill>
                <a:latin typeface="inherit"/>
              </a:rPr>
              <a:t>Bất kỳ số lượng &lt;chứng chỉ&gt;</a:t>
            </a:r>
          </a:p>
          <a:p>
            <a:r>
              <a:rPr lang="vi-VN" sz="1200" dirty="0">
                <a:solidFill>
                  <a:schemeClr val="bg1"/>
                </a:solidFill>
                <a:latin typeface="inherit"/>
              </a:rPr>
              <a:t>Description:</a:t>
            </a:r>
          </a:p>
          <a:p>
            <a:r>
              <a:rPr lang="vi-VN" sz="1200" dirty="0">
                <a:solidFill>
                  <a:schemeClr val="bg1"/>
                </a:solidFill>
                <a:latin typeface="inherit"/>
              </a:rPr>
              <a:t>Đặt các trust-anchors cho các kết nối an toàn.</a:t>
            </a:r>
          </a:p>
          <a:p>
            <a:endParaRPr lang="vi-VN" sz="1200" dirty="0">
              <a:solidFill>
                <a:schemeClr val="bg1"/>
              </a:solidFill>
              <a:latin typeface="inherit"/>
            </a:endParaRPr>
          </a:p>
          <a:p>
            <a:r>
              <a:rPr lang="vi-VN" sz="1200" dirty="0">
                <a:solidFill>
                  <a:srgbClr val="FF0000"/>
                </a:solidFill>
                <a:latin typeface="inherit"/>
              </a:rPr>
              <a:t>&lt;certificates&gt;</a:t>
            </a:r>
          </a:p>
          <a:p>
            <a:r>
              <a:rPr lang="vi-VN" sz="1200" dirty="0">
                <a:solidFill>
                  <a:schemeClr val="bg1"/>
                </a:solidFill>
                <a:latin typeface="inherit"/>
              </a:rPr>
              <a:t>syntax:</a:t>
            </a:r>
          </a:p>
          <a:p>
            <a:r>
              <a:rPr lang="vi-VN" sz="1200" dirty="0">
                <a:solidFill>
                  <a:srgbClr val="FFFF00"/>
                </a:solidFill>
                <a:latin typeface="inherit"/>
              </a:rPr>
              <a:t>&lt;certificates src=["system" | "user" | "raw resource</a:t>
            </a:r>
            <a:r>
              <a:rPr lang="vi-VN" sz="1200" dirty="0" smtClean="0">
                <a:solidFill>
                  <a:srgbClr val="FFFF00"/>
                </a:solidFill>
                <a:latin typeface="inherit"/>
              </a:rPr>
              <a:t>"] </a:t>
            </a:r>
            <a:r>
              <a:rPr lang="vi-VN" sz="1200" dirty="0">
                <a:solidFill>
                  <a:srgbClr val="FFFF00"/>
                </a:solidFill>
                <a:latin typeface="inherit"/>
              </a:rPr>
              <a:t>overridePins=["true" | "false"] /&gt;</a:t>
            </a:r>
          </a:p>
          <a:p>
            <a:r>
              <a:rPr lang="vi-VN" sz="1200" dirty="0">
                <a:solidFill>
                  <a:schemeClr val="bg1"/>
                </a:solidFill>
                <a:latin typeface="inherit"/>
              </a:rPr>
              <a:t>description:</a:t>
            </a:r>
          </a:p>
          <a:p>
            <a:r>
              <a:rPr lang="vi-VN" sz="1200" dirty="0">
                <a:solidFill>
                  <a:schemeClr val="bg1"/>
                </a:solidFill>
                <a:latin typeface="inherit"/>
              </a:rPr>
              <a:t>Đặt chứng chỉ X.509 cho các yếu </a:t>
            </a:r>
            <a:r>
              <a:rPr lang="vi-VN" sz="1200" dirty="0" smtClean="0">
                <a:solidFill>
                  <a:schemeClr val="bg1"/>
                </a:solidFill>
                <a:latin typeface="inherit"/>
              </a:rPr>
              <a:t>tố</a:t>
            </a:r>
            <a:r>
              <a:rPr lang="en-US" sz="1200" dirty="0" smtClean="0">
                <a:solidFill>
                  <a:schemeClr val="bg1"/>
                </a:solidFill>
                <a:latin typeface="inherit"/>
              </a:rPr>
              <a:t> </a:t>
            </a:r>
            <a:r>
              <a:rPr lang="vi-VN" sz="1200" dirty="0" smtClean="0">
                <a:solidFill>
                  <a:schemeClr val="bg1"/>
                </a:solidFill>
                <a:latin typeface="inherit"/>
              </a:rPr>
              <a:t>trust-anchors</a:t>
            </a:r>
            <a:r>
              <a:rPr lang="vi-VN" sz="1200" dirty="0">
                <a:solidFill>
                  <a:schemeClr val="bg1"/>
                </a:solidFill>
                <a:latin typeface="inherit"/>
              </a:rPr>
              <a:t>.</a:t>
            </a:r>
          </a:p>
          <a:p>
            <a:r>
              <a:rPr lang="vi-VN" sz="1200" dirty="0" smtClean="0">
                <a:solidFill>
                  <a:schemeClr val="bg1"/>
                </a:solidFill>
                <a:latin typeface="inherit"/>
              </a:rPr>
              <a:t>attributes:</a:t>
            </a:r>
            <a:r>
              <a:rPr lang="en-US" sz="1200" dirty="0" smtClean="0">
                <a:solidFill>
                  <a:schemeClr val="bg1"/>
                </a:solidFill>
                <a:latin typeface="inherit"/>
              </a:rPr>
              <a:t> </a:t>
            </a:r>
            <a:r>
              <a:rPr lang="vi-VN" sz="1200" dirty="0" smtClean="0">
                <a:solidFill>
                  <a:srgbClr val="FFFF00"/>
                </a:solidFill>
                <a:latin typeface="inherit"/>
              </a:rPr>
              <a:t>src</a:t>
            </a:r>
            <a:endParaRPr lang="vi-VN" sz="1200" dirty="0">
              <a:solidFill>
                <a:srgbClr val="FFFF00"/>
              </a:solidFill>
              <a:latin typeface="inherit"/>
            </a:endParaRPr>
          </a:p>
          <a:p>
            <a:r>
              <a:rPr lang="vi-VN" sz="1200" dirty="0">
                <a:solidFill>
                  <a:schemeClr val="bg1"/>
                </a:solidFill>
                <a:latin typeface="inherit"/>
              </a:rPr>
              <a:t>Nguồn chứng chỉ CA. Mỗi chứng chỉ có thể là một trong những điều sau đây:</a:t>
            </a:r>
          </a:p>
          <a:p>
            <a:r>
              <a:rPr lang="vi-VN" sz="1200" dirty="0">
                <a:solidFill>
                  <a:schemeClr val="bg1"/>
                </a:solidFill>
                <a:latin typeface="inherit"/>
              </a:rPr>
              <a:t>ID tài nguyên thô trỏ đến tệp chứa chứng chỉ X.509. Chứng chỉ phải được mã hóa theo định dạng DER hoặc PEM. Trong trường hợp chứng chỉ PEM, tệp không được chứa thêm dữ liệu không phải PEM như nhận xét.</a:t>
            </a:r>
          </a:p>
          <a:p>
            <a:r>
              <a:rPr lang="vi-VN" sz="1200" dirty="0">
                <a:solidFill>
                  <a:schemeClr val="bg1"/>
                </a:solidFill>
                <a:latin typeface="inherit"/>
              </a:rPr>
              <a:t>"system" cho chứng chỉ CA hệ thống được cài đặt sẵn</a:t>
            </a:r>
          </a:p>
          <a:p>
            <a:r>
              <a:rPr lang="vi-VN" sz="1200" dirty="0">
                <a:solidFill>
                  <a:schemeClr val="bg1"/>
                </a:solidFill>
                <a:latin typeface="inherit"/>
              </a:rPr>
              <a:t>"user"  cho chứng chỉ CA do người dùng </a:t>
            </a:r>
            <a:r>
              <a:rPr lang="vi-VN" sz="1200" dirty="0" smtClean="0">
                <a:solidFill>
                  <a:schemeClr val="bg1"/>
                </a:solidFill>
                <a:latin typeface="inherit"/>
              </a:rPr>
              <a:t>thêm</a:t>
            </a:r>
            <a:endParaRPr lang="en-US" sz="1200" dirty="0" smtClean="0">
              <a:solidFill>
                <a:schemeClr val="bg1"/>
              </a:solidFill>
              <a:latin typeface="inherit"/>
            </a:endParaRPr>
          </a:p>
          <a:p>
            <a:r>
              <a:rPr lang="en-US" sz="1200" dirty="0" smtClean="0">
                <a:solidFill>
                  <a:schemeClr val="bg1"/>
                </a:solidFill>
                <a:latin typeface="inherit"/>
              </a:rPr>
              <a:t>overridePins</a:t>
            </a:r>
          </a:p>
          <a:p>
            <a:r>
              <a:rPr lang="vi-VN" sz="1200" dirty="0">
                <a:solidFill>
                  <a:schemeClr val="bg1"/>
                </a:solidFill>
                <a:latin typeface="inherit"/>
              </a:rPr>
              <a:t>Chỉ định nếu các CA từ ghim chứng chỉ bỏ qua nguồn này. Nếu "đúng", thì việc ghim không được thực hiện trên chuỗi chứng chỉ được ký bởi một trong các CA từ nguồn này. Điều này có thể hữu ích để gỡ lỗi CA hoặc để kiểm tra các cuộc tấn công trung gian vào lưu lượng truy cập an toàn của ứng dụng của bạn</a:t>
            </a:r>
            <a:r>
              <a:rPr lang="vi-VN" sz="1200" dirty="0" smtClean="0">
                <a:solidFill>
                  <a:schemeClr val="bg1"/>
                </a:solidFill>
                <a:latin typeface="inherit"/>
              </a:rPr>
              <a:t>.</a:t>
            </a:r>
            <a:r>
              <a:rPr lang="vi-VN" sz="1200" dirty="0">
                <a:solidFill>
                  <a:schemeClr val="bg1"/>
                </a:solidFill>
                <a:latin typeface="inherit"/>
              </a:rPr>
              <a:t> Mặc định là "false" trừ khi được chỉ định trong phần tử gỡ lỗi ghi đè, trong trường hợp đó mặc định là "true".</a:t>
            </a:r>
            <a:endParaRPr lang="en-US" sz="1200" dirty="0">
              <a:solidFill>
                <a:schemeClr val="bg1"/>
              </a:solidFill>
              <a:latin typeface="inherit"/>
            </a:endParaRPr>
          </a:p>
          <a:p>
            <a:endParaRPr lang="vi-VN" sz="1200" dirty="0">
              <a:solidFill>
                <a:schemeClr val="bg1"/>
              </a:solidFill>
              <a:latin typeface="inherit"/>
            </a:endParaRPr>
          </a:p>
          <a:p>
            <a:endParaRPr lang="vi-VN" sz="1200" dirty="0">
              <a:solidFill>
                <a:schemeClr val="bg1"/>
              </a:solidFill>
              <a:latin typeface="inherit"/>
            </a:endParaRPr>
          </a:p>
        </p:txBody>
      </p:sp>
    </p:spTree>
    <p:extLst>
      <p:ext uri="{BB962C8B-B14F-4D97-AF65-F5344CB8AC3E}">
        <p14:creationId xmlns:p14="http://schemas.microsoft.com/office/powerpoint/2010/main" val="301766175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9" name="Google Shape;329;p30"/>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89</a:t>
            </a:fld>
            <a:endParaRPr/>
          </a:p>
        </p:txBody>
      </p:sp>
      <p:sp>
        <p:nvSpPr>
          <p:cNvPr id="2" name="Rectangle 1"/>
          <p:cNvSpPr/>
          <p:nvPr/>
        </p:nvSpPr>
        <p:spPr>
          <a:xfrm>
            <a:off x="883555" y="281048"/>
            <a:ext cx="4009458" cy="3785652"/>
          </a:xfrm>
          <a:prstGeom prst="rect">
            <a:avLst/>
          </a:prstGeom>
        </p:spPr>
        <p:txBody>
          <a:bodyPr wrap="square">
            <a:spAutoFit/>
          </a:bodyPr>
          <a:lstStyle/>
          <a:p>
            <a:r>
              <a:rPr lang="vi-VN" sz="1200" dirty="0" smtClean="0">
                <a:solidFill>
                  <a:srgbClr val="FF0000"/>
                </a:solidFill>
                <a:latin typeface="inherit"/>
              </a:rPr>
              <a:t>&lt;</a:t>
            </a:r>
            <a:r>
              <a:rPr lang="vi-VN" sz="1200" dirty="0">
                <a:solidFill>
                  <a:srgbClr val="FF0000"/>
                </a:solidFill>
                <a:latin typeface="inherit"/>
              </a:rPr>
              <a:t>pin-set&gt;</a:t>
            </a:r>
          </a:p>
          <a:p>
            <a:r>
              <a:rPr lang="vi-VN" sz="1200" dirty="0">
                <a:solidFill>
                  <a:schemeClr val="bg1"/>
                </a:solidFill>
                <a:latin typeface="inherit"/>
              </a:rPr>
              <a:t>syntax:</a:t>
            </a:r>
          </a:p>
          <a:p>
            <a:r>
              <a:rPr lang="vi-VN" sz="1200" dirty="0">
                <a:solidFill>
                  <a:srgbClr val="FFFF00"/>
                </a:solidFill>
                <a:latin typeface="inherit"/>
              </a:rPr>
              <a:t>&lt;pin-set expiration="date"&gt;</a:t>
            </a:r>
          </a:p>
          <a:p>
            <a:r>
              <a:rPr lang="vi-VN" sz="1200" dirty="0">
                <a:solidFill>
                  <a:srgbClr val="FFFF00"/>
                </a:solidFill>
                <a:latin typeface="inherit"/>
              </a:rPr>
              <a:t>...</a:t>
            </a:r>
          </a:p>
          <a:p>
            <a:r>
              <a:rPr lang="vi-VN" sz="1200" dirty="0">
                <a:solidFill>
                  <a:srgbClr val="FFFF00"/>
                </a:solidFill>
                <a:latin typeface="inherit"/>
              </a:rPr>
              <a:t>&lt;/pin-set&gt;</a:t>
            </a:r>
          </a:p>
          <a:p>
            <a:endParaRPr lang="vi-VN" sz="1200" dirty="0">
              <a:solidFill>
                <a:schemeClr val="bg1"/>
              </a:solidFill>
              <a:latin typeface="inherit"/>
            </a:endParaRPr>
          </a:p>
          <a:p>
            <a:r>
              <a:rPr lang="vi-VN" sz="1200" dirty="0">
                <a:solidFill>
                  <a:schemeClr val="bg1"/>
                </a:solidFill>
                <a:latin typeface="inherit"/>
              </a:rPr>
              <a:t>Can Contain:</a:t>
            </a:r>
          </a:p>
          <a:p>
            <a:r>
              <a:rPr lang="vi-VN" sz="1200" dirty="0">
                <a:solidFill>
                  <a:schemeClr val="bg1"/>
                </a:solidFill>
                <a:latin typeface="inherit"/>
              </a:rPr>
              <a:t>Any number of &lt;pin&gt;</a:t>
            </a:r>
          </a:p>
          <a:p>
            <a:r>
              <a:rPr lang="vi-VN" sz="1200" dirty="0">
                <a:solidFill>
                  <a:schemeClr val="bg1"/>
                </a:solidFill>
                <a:latin typeface="inherit"/>
              </a:rPr>
              <a:t>Description:</a:t>
            </a:r>
          </a:p>
          <a:p>
            <a:r>
              <a:rPr lang="vi-VN" sz="1200" dirty="0">
                <a:solidFill>
                  <a:schemeClr val="bg1"/>
                </a:solidFill>
                <a:latin typeface="inherit"/>
              </a:rPr>
              <a:t>Một bộ public key pins. Để kết nối an toàn được tin cậy, một trong các khóa chung trong chuỗi tin cậy phải nằm trong bộ pinning. &lt;pin&gt; cho format của pins</a:t>
            </a:r>
          </a:p>
          <a:p>
            <a:r>
              <a:rPr lang="vi-VN" sz="1200" dirty="0">
                <a:solidFill>
                  <a:schemeClr val="bg1"/>
                </a:solidFill>
                <a:latin typeface="inherit"/>
              </a:rPr>
              <a:t>Attributes:</a:t>
            </a:r>
          </a:p>
          <a:p>
            <a:r>
              <a:rPr lang="vi-VN" sz="1200" dirty="0">
                <a:solidFill>
                  <a:srgbClr val="FFFF00"/>
                </a:solidFill>
                <a:latin typeface="inherit"/>
              </a:rPr>
              <a:t>expiration</a:t>
            </a:r>
          </a:p>
          <a:p>
            <a:r>
              <a:rPr lang="vi-VN" sz="1200" dirty="0">
                <a:solidFill>
                  <a:schemeClr val="bg1"/>
                </a:solidFill>
                <a:latin typeface="inherit"/>
              </a:rPr>
              <a:t>Định dạng yyyy-MM-dd, trên đó các chân hết hạn, do đó vô hiệu hóa ghim. Nếu thuộc tính không được đặt, thì các chân không hết hạn.</a:t>
            </a:r>
          </a:p>
          <a:p>
            <a:r>
              <a:rPr lang="vi-VN" sz="1200" dirty="0">
                <a:solidFill>
                  <a:schemeClr val="bg1"/>
                </a:solidFill>
                <a:latin typeface="inherit"/>
              </a:rPr>
              <a:t>Hết hạn giúp ngăn sự cố kết nối trong các ứng dụng không nhận được cập nhật cho bộ pin của chúng, chẳng hạn như khi người dùng vô hiệu hóa cập nhật ứng dụng.</a:t>
            </a:r>
            <a:endParaRPr lang="en-US" sz="1200" dirty="0">
              <a:solidFill>
                <a:schemeClr val="bg1"/>
              </a:solidFill>
              <a:latin typeface="inherit"/>
            </a:endParaRPr>
          </a:p>
        </p:txBody>
      </p:sp>
      <p:sp>
        <p:nvSpPr>
          <p:cNvPr id="3" name="Rectangle 2"/>
          <p:cNvSpPr/>
          <p:nvPr/>
        </p:nvSpPr>
        <p:spPr>
          <a:xfrm>
            <a:off x="5136205" y="281048"/>
            <a:ext cx="3025302" cy="1938992"/>
          </a:xfrm>
          <a:prstGeom prst="rect">
            <a:avLst/>
          </a:prstGeom>
        </p:spPr>
        <p:txBody>
          <a:bodyPr wrap="square">
            <a:spAutoFit/>
          </a:bodyPr>
          <a:lstStyle/>
          <a:p>
            <a:r>
              <a:rPr lang="en-US" sz="1200" dirty="0">
                <a:solidFill>
                  <a:srgbClr val="FF0000"/>
                </a:solidFill>
                <a:latin typeface="inherit"/>
              </a:rPr>
              <a:t>&lt;pin&gt;</a:t>
            </a:r>
          </a:p>
          <a:p>
            <a:r>
              <a:rPr lang="en-US" sz="1200" dirty="0">
                <a:solidFill>
                  <a:schemeClr val="bg1"/>
                </a:solidFill>
                <a:latin typeface="inherit"/>
              </a:rPr>
              <a:t>syntax:</a:t>
            </a:r>
          </a:p>
          <a:p>
            <a:r>
              <a:rPr lang="en-US" sz="1200" dirty="0">
                <a:solidFill>
                  <a:srgbClr val="FFFF00"/>
                </a:solidFill>
                <a:latin typeface="inherit"/>
              </a:rPr>
              <a:t>&lt;pin digest=["SHA-256"]&gt;base64 encoded digest of X.509</a:t>
            </a:r>
          </a:p>
          <a:p>
            <a:r>
              <a:rPr lang="en-US" sz="1200" dirty="0">
                <a:solidFill>
                  <a:srgbClr val="FFFF00"/>
                </a:solidFill>
                <a:latin typeface="inherit"/>
              </a:rPr>
              <a:t>    SubjectPublicKeyInfo (SPKI)&lt;/pin&gt;</a:t>
            </a:r>
          </a:p>
          <a:p>
            <a:endParaRPr lang="en-US" sz="1200" dirty="0">
              <a:solidFill>
                <a:schemeClr val="bg1"/>
              </a:solidFill>
              <a:latin typeface="inherit"/>
            </a:endParaRPr>
          </a:p>
          <a:p>
            <a:r>
              <a:rPr lang="en-US" sz="1200" dirty="0">
                <a:solidFill>
                  <a:schemeClr val="bg1"/>
                </a:solidFill>
                <a:latin typeface="inherit"/>
              </a:rPr>
              <a:t>Attributes:</a:t>
            </a:r>
          </a:p>
          <a:p>
            <a:r>
              <a:rPr lang="en-US" sz="1200" dirty="0">
                <a:solidFill>
                  <a:srgbClr val="FFFF00"/>
                </a:solidFill>
                <a:latin typeface="inherit"/>
              </a:rPr>
              <a:t>digest</a:t>
            </a:r>
          </a:p>
          <a:p>
            <a:r>
              <a:rPr lang="en-US" sz="1200" dirty="0">
                <a:solidFill>
                  <a:schemeClr val="bg1"/>
                </a:solidFill>
                <a:latin typeface="inherit"/>
              </a:rPr>
              <a:t>Thuật toán digest được sử dụng để tạo ra pin. Hiện tại, chỉ "SHA-256" được hỗ trợ.</a:t>
            </a:r>
          </a:p>
        </p:txBody>
      </p:sp>
    </p:spTree>
    <p:extLst>
      <p:ext uri="{BB962C8B-B14F-4D97-AF65-F5344CB8AC3E}">
        <p14:creationId xmlns:p14="http://schemas.microsoft.com/office/powerpoint/2010/main" val="1149762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6"/>
          <p:cNvSpPr txBox="1">
            <a:spLocks noGrp="1"/>
          </p:cNvSpPr>
          <p:nvPr>
            <p:ph type="title"/>
          </p:nvPr>
        </p:nvSpPr>
        <p:spPr>
          <a:xfrm>
            <a:off x="299896" y="476120"/>
            <a:ext cx="5972100" cy="636000"/>
          </a:xfrm>
          <a:prstGeom prst="rect">
            <a:avLst/>
          </a:prstGeom>
        </p:spPr>
        <p:txBody>
          <a:bodyPr spcFirstLastPara="1" wrap="square" lIns="91425" tIns="91425" rIns="91425" bIns="91425" anchor="b" anchorCtr="0">
            <a:noAutofit/>
          </a:bodyPr>
          <a:lstStyle/>
          <a:p>
            <a:r>
              <a:rPr lang="en-US" dirty="0" smtClean="0"/>
              <a:t>Enforce secure communication</a:t>
            </a:r>
            <a:br>
              <a:rPr lang="en-US" dirty="0" smtClean="0"/>
            </a:br>
            <a:r>
              <a:rPr lang="en-US" sz="1400" dirty="0" smtClean="0">
                <a:solidFill>
                  <a:srgbClr val="FF0000"/>
                </a:solidFill>
              </a:rPr>
              <a:t>Apply network security measures</a:t>
            </a:r>
            <a:endParaRPr lang="en-US" sz="1400" dirty="0">
              <a:solidFill>
                <a:srgbClr val="FF0000"/>
              </a:solidFill>
            </a:endParaRPr>
          </a:p>
        </p:txBody>
      </p:sp>
      <p:sp>
        <p:nvSpPr>
          <p:cNvPr id="205" name="Google Shape;205;p16"/>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3" name="Rectangle 2"/>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299896" y="1425384"/>
            <a:ext cx="65" cy="159026"/>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200" b="0" i="0" u="none" strike="noStrike" cap="none" normalizeH="0" baseline="0" dirty="0" smtClean="0">
              <a:ln>
                <a:noFill/>
              </a:ln>
              <a:solidFill>
                <a:schemeClr val="tx1"/>
              </a:solidFill>
              <a:effectLst/>
              <a:latin typeface="Arial" panose="020B0604020202020204" pitchFamily="34" charset="0"/>
              <a:cs typeface="Hind" panose="020B0604020202020204" charset="0"/>
            </a:endParaRPr>
          </a:p>
        </p:txBody>
      </p:sp>
      <p:sp>
        <p:nvSpPr>
          <p:cNvPr id="11" name="Google Shape;202;p16"/>
          <p:cNvSpPr txBox="1">
            <a:spLocks noGrp="1"/>
          </p:cNvSpPr>
          <p:nvPr>
            <p:ph type="body" idx="2"/>
          </p:nvPr>
        </p:nvSpPr>
        <p:spPr>
          <a:xfrm>
            <a:off x="397172" y="1112120"/>
            <a:ext cx="7015304" cy="405181"/>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sz="1200" b="1" dirty="0" smtClean="0">
                <a:solidFill>
                  <a:srgbClr val="FFCC00"/>
                </a:solidFill>
              </a:rPr>
              <a:t>USE SSL TRAFFIC</a:t>
            </a:r>
          </a:p>
          <a:p>
            <a:pPr marL="0" indent="0">
              <a:buNone/>
            </a:pPr>
            <a:r>
              <a:rPr lang="vi-VN" altLang="en-US" sz="1200" dirty="0">
                <a:solidFill>
                  <a:schemeClr val="bg1"/>
                </a:solidFill>
                <a:latin typeface="inherit"/>
                <a:cs typeface="Hind" panose="020B0604020202020204" charset="0"/>
              </a:rPr>
              <a:t>Nếu ứng dụng của bạn giao tiếp với máy chủ web có chứng chỉ được cấp bởi </a:t>
            </a:r>
            <a:r>
              <a:rPr lang="en-US" altLang="en-US" sz="1200" dirty="0" smtClean="0">
                <a:solidFill>
                  <a:schemeClr val="bg1"/>
                </a:solidFill>
                <a:latin typeface="inherit"/>
                <a:cs typeface="Hind" panose="020B0604020202020204" charset="0"/>
              </a:rPr>
              <a:t>CA đáng tin cậy,</a:t>
            </a:r>
            <a:r>
              <a:rPr lang="vi-VN" altLang="en-US" sz="1200" dirty="0" smtClean="0">
                <a:solidFill>
                  <a:schemeClr val="bg1"/>
                </a:solidFill>
                <a:latin typeface="inherit"/>
                <a:cs typeface="Hind" panose="020B0604020202020204" charset="0"/>
              </a:rPr>
              <a:t> </a:t>
            </a:r>
            <a:r>
              <a:rPr lang="en-US" altLang="en-US" sz="1200" dirty="0" smtClean="0">
                <a:solidFill>
                  <a:schemeClr val="bg1"/>
                </a:solidFill>
                <a:latin typeface="inherit"/>
                <a:cs typeface="Hind" panose="020B0604020202020204" charset="0"/>
              </a:rPr>
              <a:t>thì request HTTPs thực hiện như sau:</a:t>
            </a:r>
            <a:endParaRPr sz="1200" dirty="0" smtClean="0">
              <a:solidFill>
                <a:schemeClr val="bg1"/>
              </a:solidFill>
              <a:latin typeface="Hind" panose="020B0604020202020204" charset="0"/>
              <a:cs typeface="Hind" panose="020B0604020202020204" charset="0"/>
            </a:endParaRPr>
          </a:p>
          <a:p>
            <a:pPr marL="0" lvl="0" indent="0">
              <a:buClr>
                <a:schemeClr val="dk1"/>
              </a:buClr>
              <a:buSzPts val="1100"/>
              <a:buNone/>
            </a:pPr>
            <a:r>
              <a:rPr lang="vi-VN" sz="1200" dirty="0">
                <a:solidFill>
                  <a:schemeClr val="bg1"/>
                </a:solidFill>
              </a:rPr>
              <a:t/>
            </a:r>
            <a:br>
              <a:rPr lang="vi-VN" sz="1200" dirty="0">
                <a:solidFill>
                  <a:schemeClr val="bg1"/>
                </a:solidFill>
              </a:rPr>
            </a:br>
            <a:endParaRPr sz="1200" dirty="0">
              <a:solidFill>
                <a:schemeClr val="bg1"/>
              </a:solidFill>
              <a:latin typeface="inherit"/>
            </a:endParaRPr>
          </a:p>
        </p:txBody>
      </p:sp>
      <p:sp>
        <p:nvSpPr>
          <p:cNvPr id="4" name="Rectangle 1"/>
          <p:cNvSpPr>
            <a:spLocks noChangeArrowheads="1"/>
          </p:cNvSpPr>
          <p:nvPr/>
        </p:nvSpPr>
        <p:spPr bwMode="auto">
          <a:xfrm>
            <a:off x="0" y="149086"/>
            <a:ext cx="65" cy="159026"/>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200" b="0" i="0" u="none" strike="noStrike" cap="none" normalizeH="0" baseline="0" dirty="0" smtClean="0">
              <a:ln>
                <a:noFill/>
              </a:ln>
              <a:solidFill>
                <a:schemeClr val="tx1"/>
              </a:solidFill>
              <a:effectLst/>
              <a:latin typeface="Arial" panose="020B0604020202020204" pitchFamily="34" charset="0"/>
              <a:cs typeface="Hind" panose="020B0604020202020204" charset="0"/>
            </a:endParaRPr>
          </a:p>
        </p:txBody>
      </p:sp>
      <p:sp>
        <p:nvSpPr>
          <p:cNvPr id="5" name="Rectangle 2"/>
          <p:cNvSpPr>
            <a:spLocks noChangeArrowheads="1"/>
          </p:cNvSpPr>
          <p:nvPr/>
        </p:nvSpPr>
        <p:spPr bwMode="auto">
          <a:xfrm>
            <a:off x="1799617" y="2818989"/>
            <a:ext cx="5000017" cy="615553"/>
          </a:xfrm>
          <a:prstGeom prst="rect">
            <a:avLst/>
          </a:prstGeom>
          <a:solidFill>
            <a:schemeClr val="accent2"/>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7474F"/>
                </a:solidFill>
                <a:effectLst/>
                <a:latin typeface="Roboto Mono"/>
              </a:rPr>
              <a:t>URL url = </a:t>
            </a:r>
            <a:r>
              <a:rPr kumimoji="0" lang="en-US" altLang="en-US" sz="1000" b="0" i="0" u="none" strike="noStrike" cap="none" normalizeH="0" baseline="0" dirty="0" smtClean="0">
                <a:ln>
                  <a:noFill/>
                </a:ln>
                <a:solidFill>
                  <a:srgbClr val="3B78E7"/>
                </a:solidFill>
                <a:effectLst/>
                <a:latin typeface="Roboto Mono"/>
              </a:rPr>
              <a:t>new</a:t>
            </a:r>
            <a:r>
              <a:rPr kumimoji="0" lang="en-US" altLang="en-US" sz="1000" b="0" i="0" u="none" strike="noStrike" cap="none" normalizeH="0" baseline="0" dirty="0" smtClean="0">
                <a:ln>
                  <a:noFill/>
                </a:ln>
                <a:solidFill>
                  <a:srgbClr val="37474F"/>
                </a:solidFill>
                <a:effectLst/>
                <a:latin typeface="Roboto Mono"/>
              </a:rPr>
              <a:t> URL(</a:t>
            </a:r>
            <a:r>
              <a:rPr kumimoji="0" lang="en-US" altLang="en-US" sz="1000" b="0" i="0" u="none" strike="noStrike" cap="none" normalizeH="0" baseline="0" dirty="0" smtClean="0">
                <a:ln>
                  <a:noFill/>
                </a:ln>
                <a:solidFill>
                  <a:srgbClr val="0D904F"/>
                </a:solidFill>
                <a:effectLst/>
                <a:latin typeface="Roboto Mono"/>
              </a:rPr>
              <a:t>"https://www.google.com"</a:t>
            </a:r>
            <a:r>
              <a:rPr kumimoji="0" lang="en-US" altLang="en-US" sz="1000" b="0" i="0" u="none" strike="noStrike" cap="none" normalizeH="0" baseline="0" dirty="0" smtClean="0">
                <a:ln>
                  <a:noFill/>
                </a:ln>
                <a:solidFill>
                  <a:srgbClr val="37474F"/>
                </a:solidFill>
                <a:effectLst/>
                <a:latin typeface="Roboto Mono"/>
              </a:rPr>
              <a:t>);</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9C27B0"/>
                </a:solidFill>
                <a:effectLst/>
                <a:latin typeface="Roboto Mono"/>
              </a:rPr>
              <a:t>HttpsURLConnection</a:t>
            </a:r>
            <a:r>
              <a:rPr kumimoji="0" lang="en-US" altLang="en-US" sz="1000" b="0" i="0" u="none" strike="noStrike" cap="none" normalizeH="0" baseline="0" dirty="0" smtClean="0">
                <a:ln>
                  <a:noFill/>
                </a:ln>
                <a:solidFill>
                  <a:srgbClr val="37474F"/>
                </a:solidFill>
                <a:effectLst/>
                <a:latin typeface="Roboto Mono"/>
              </a:rPr>
              <a:t> urlConnection = (</a:t>
            </a:r>
            <a:r>
              <a:rPr kumimoji="0" lang="en-US" altLang="en-US" sz="1000" b="0" i="0" u="none" strike="noStrike" cap="none" normalizeH="0" baseline="0" dirty="0" smtClean="0">
                <a:ln>
                  <a:noFill/>
                </a:ln>
                <a:solidFill>
                  <a:srgbClr val="9C27B0"/>
                </a:solidFill>
                <a:effectLst/>
                <a:latin typeface="Roboto Mono"/>
              </a:rPr>
              <a:t>HttpsURLConnection</a:t>
            </a:r>
            <a:r>
              <a:rPr kumimoji="0" lang="en-US" altLang="en-US" sz="1000" b="0" i="0" u="none" strike="noStrike" cap="none" normalizeH="0" baseline="0" dirty="0" smtClean="0">
                <a:ln>
                  <a:noFill/>
                </a:ln>
                <a:solidFill>
                  <a:srgbClr val="37474F"/>
                </a:solidFill>
                <a:effectLst/>
                <a:latin typeface="Roboto Mono"/>
              </a:rPr>
              <a:t>) url.openConnection();</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urlConnection.connect();</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9C27B0"/>
                </a:solidFill>
                <a:effectLst/>
                <a:latin typeface="Roboto Mono"/>
              </a:rPr>
              <a:t>InputStream</a:t>
            </a:r>
            <a:r>
              <a:rPr kumimoji="0" lang="en-US" altLang="en-US" sz="1000" b="0" i="0" u="none" strike="noStrike" cap="none" normalizeH="0" baseline="0" dirty="0" smtClean="0">
                <a:ln>
                  <a:noFill/>
                </a:ln>
                <a:solidFill>
                  <a:srgbClr val="37474F"/>
                </a:solidFill>
                <a:effectLst/>
                <a:latin typeface="Roboto Mono"/>
              </a:rPr>
              <a:t> in = urlConnection.getInputStream();</a:t>
            </a:r>
            <a:r>
              <a:rPr kumimoji="0" lang="en-US" altLang="en-US" sz="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372011858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8"/>
          <p:cNvSpPr txBox="1">
            <a:spLocks noGrp="1"/>
          </p:cNvSpPr>
          <p:nvPr>
            <p:ph type="ctrTitle"/>
          </p:nvPr>
        </p:nvSpPr>
        <p:spPr>
          <a:xfrm>
            <a:off x="1459149" y="2087190"/>
            <a:ext cx="5659421"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6.</a:t>
            </a:r>
            <a:endParaRPr dirty="0"/>
          </a:p>
          <a:p>
            <a:pPr lvl="0"/>
            <a:r>
              <a:rPr lang="en-US" dirty="0" smtClean="0"/>
              <a:t>UPDATE YOUR SECURITY PROVIDER TO PROTECT AGAINST SSL EXPLOITS</a:t>
            </a:r>
            <a:endParaRPr dirty="0"/>
          </a:p>
        </p:txBody>
      </p:sp>
      <p:sp>
        <p:nvSpPr>
          <p:cNvPr id="220" name="Google Shape;220;p18"/>
          <p:cNvSpPr txBox="1">
            <a:spLocks noGrp="1"/>
          </p:cNvSpPr>
          <p:nvPr>
            <p:ph type="sldNum" idx="4294967295"/>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90</a:t>
            </a:fld>
            <a:endParaRPr/>
          </a:p>
        </p:txBody>
      </p:sp>
    </p:spTree>
    <p:extLst>
      <p:ext uri="{BB962C8B-B14F-4D97-AF65-F5344CB8AC3E}">
        <p14:creationId xmlns:p14="http://schemas.microsoft.com/office/powerpoint/2010/main" val="54780807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0"/>
          <p:cNvSpPr txBox="1">
            <a:spLocks noGrp="1"/>
          </p:cNvSpPr>
          <p:nvPr>
            <p:ph type="title"/>
          </p:nvPr>
        </p:nvSpPr>
        <p:spPr>
          <a:xfrm>
            <a:off x="1067087" y="854484"/>
            <a:ext cx="5972100" cy="636000"/>
          </a:xfrm>
          <a:prstGeom prst="rect">
            <a:avLst/>
          </a:prstGeom>
        </p:spPr>
        <p:txBody>
          <a:bodyPr spcFirstLastPara="1" wrap="square" lIns="91425" tIns="91425" rIns="91425" bIns="91425" anchor="b" anchorCtr="0">
            <a:noAutofit/>
          </a:bodyPr>
          <a:lstStyle/>
          <a:p>
            <a:r>
              <a:rPr lang="en-US" b="0" dirty="0"/>
              <a:t>Update your security provider to protect against SSL exploits</a:t>
            </a:r>
            <a:endParaRPr lang="en-US" b="0" dirty="0"/>
          </a:p>
        </p:txBody>
      </p:sp>
      <p:sp>
        <p:nvSpPr>
          <p:cNvPr id="232" name="Google Shape;232;p20"/>
          <p:cNvSpPr txBox="1">
            <a:spLocks noGrp="1"/>
          </p:cNvSpPr>
          <p:nvPr>
            <p:ph type="body" idx="1"/>
          </p:nvPr>
        </p:nvSpPr>
        <p:spPr>
          <a:xfrm>
            <a:off x="989266" y="1660276"/>
            <a:ext cx="7279245" cy="1724950"/>
          </a:xfrm>
          <a:prstGeom prst="rect">
            <a:avLst/>
          </a:prstGeom>
        </p:spPr>
        <p:txBody>
          <a:bodyPr spcFirstLastPara="1" wrap="square" lIns="91425" tIns="91425" rIns="91425" bIns="91425" anchor="t" anchorCtr="0">
            <a:noAutofit/>
          </a:bodyPr>
          <a:lstStyle/>
          <a:p>
            <a:r>
              <a:rPr lang="en-US" dirty="0"/>
              <a:t>Patch the security provider with ProviderInstaller</a:t>
            </a:r>
          </a:p>
          <a:p>
            <a:r>
              <a:rPr lang="en-US" dirty="0"/>
              <a:t>Patch synchronously</a:t>
            </a:r>
          </a:p>
          <a:p>
            <a:r>
              <a:rPr lang="en-US" dirty="0"/>
              <a:t>Patch </a:t>
            </a:r>
            <a:r>
              <a:rPr lang="en-US" dirty="0" smtClean="0"/>
              <a:t>asynchronously</a:t>
            </a:r>
            <a:endParaRPr lang="en-US" dirty="0"/>
          </a:p>
          <a:p>
            <a:pPr marL="0" lvl="0" indent="0" algn="l" rtl="0">
              <a:spcBef>
                <a:spcPts val="600"/>
              </a:spcBef>
              <a:spcAft>
                <a:spcPts val="0"/>
              </a:spcAft>
              <a:buNone/>
            </a:pPr>
            <a:endParaRPr dirty="0"/>
          </a:p>
        </p:txBody>
      </p:sp>
      <p:sp>
        <p:nvSpPr>
          <p:cNvPr id="233" name="Google Shape;233;p20"/>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91</a:t>
            </a:fld>
            <a:endParaRPr/>
          </a:p>
        </p:txBody>
      </p:sp>
    </p:spTree>
    <p:extLst>
      <p:ext uri="{BB962C8B-B14F-4D97-AF65-F5344CB8AC3E}">
        <p14:creationId xmlns:p14="http://schemas.microsoft.com/office/powerpoint/2010/main" val="427861734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9"/>
          <p:cNvSpPr txBox="1">
            <a:spLocks noGrp="1"/>
          </p:cNvSpPr>
          <p:nvPr>
            <p:ph type="body" idx="1"/>
          </p:nvPr>
        </p:nvSpPr>
        <p:spPr>
          <a:xfrm>
            <a:off x="2206220" y="1643974"/>
            <a:ext cx="4692600" cy="1843564"/>
          </a:xfrm>
          <a:prstGeom prst="rect">
            <a:avLst/>
          </a:prstGeom>
        </p:spPr>
        <p:txBody>
          <a:bodyPr spcFirstLastPara="1" wrap="square" lIns="91425" tIns="91425" rIns="91425" bIns="91425" anchor="ctr" anchorCtr="0">
            <a:noAutofit/>
          </a:bodyPr>
          <a:lstStyle/>
          <a:p>
            <a:pPr marL="0" lvl="0" indent="0" algn="l">
              <a:buNone/>
            </a:pPr>
            <a:r>
              <a:rPr lang="vi-VN" sz="1200" b="0" i="0" dirty="0">
                <a:latin typeface="inherit"/>
              </a:rPr>
              <a:t>Android dựa vào Nhà cung cấp bảo mật để cung cấp liên lạc mạng an toàn. Tuy nhiên, theo thời gian, các lỗ hổng được tìm thấy trong nhà cung cấp bảo mật mặc định. Để bảo vệ chống lại các lỗ hổng này, các dịch vụ của Google Play cung cấp cách tự động cập nhật nhà cung cấp bảo mật của thiết bị để bảo vệ trước các khai thác đã biết. Bằng cách gọi các phương thức dịch vụ của Google Play, ứng dụng của bạn có thể đảm bảo rằng nó đang chạy trên một thiết bị có các bản cập nhật mới nhất để bảo vệ chống lại các khai thác đã biết.</a:t>
            </a:r>
          </a:p>
        </p:txBody>
      </p:sp>
      <p:sp>
        <p:nvSpPr>
          <p:cNvPr id="226" name="Google Shape;226;p19"/>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92</a:t>
            </a:fld>
            <a:endParaRPr/>
          </a:p>
        </p:txBody>
      </p:sp>
    </p:spTree>
    <p:extLst>
      <p:ext uri="{BB962C8B-B14F-4D97-AF65-F5344CB8AC3E}">
        <p14:creationId xmlns:p14="http://schemas.microsoft.com/office/powerpoint/2010/main" val="225542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9" name="Google Shape;329;p30"/>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93</a:t>
            </a:fld>
            <a:endParaRPr/>
          </a:p>
        </p:txBody>
      </p:sp>
      <p:sp>
        <p:nvSpPr>
          <p:cNvPr id="10" name="Google Shape;201;p16"/>
          <p:cNvSpPr txBox="1">
            <a:spLocks/>
          </p:cNvSpPr>
          <p:nvPr/>
        </p:nvSpPr>
        <p:spPr>
          <a:xfrm>
            <a:off x="309624" y="572842"/>
            <a:ext cx="5721525" cy="6360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b="1" dirty="0">
                <a:solidFill>
                  <a:schemeClr val="bg1"/>
                </a:solidFill>
              </a:rPr>
              <a:t>Patch the security provider with ProviderInstaller</a:t>
            </a:r>
            <a:endParaRPr lang="en-US" sz="3200" b="1" dirty="0">
              <a:solidFill>
                <a:schemeClr val="bg1"/>
              </a:solidFill>
            </a:endParaRPr>
          </a:p>
        </p:txBody>
      </p:sp>
      <p:sp>
        <p:nvSpPr>
          <p:cNvPr id="6" name="Rectangle 5"/>
          <p:cNvSpPr/>
          <p:nvPr/>
        </p:nvSpPr>
        <p:spPr>
          <a:xfrm>
            <a:off x="1108952" y="1714681"/>
            <a:ext cx="7256835" cy="2677656"/>
          </a:xfrm>
          <a:prstGeom prst="rect">
            <a:avLst/>
          </a:prstGeom>
        </p:spPr>
        <p:txBody>
          <a:bodyPr wrap="square">
            <a:spAutoFit/>
          </a:bodyPr>
          <a:lstStyle/>
          <a:p>
            <a:r>
              <a:rPr lang="vi-VN" sz="1200" dirty="0">
                <a:solidFill>
                  <a:schemeClr val="bg1"/>
                </a:solidFill>
                <a:latin typeface="inherit"/>
              </a:rPr>
              <a:t>Để cập nhật nhà cung cấp bảo mật của thiết bị, hãy sử dụng lớp CarrierInstaller. Bạn có thể xác minh rằng nhà cung cấp bảo mật đã cập nhật (và cập nhật nó, nếu cần) bằng cách gọi phương thức install IfNeeded () (hoặc install IfNeededAsync ()) của lớp đó.</a:t>
            </a:r>
          </a:p>
          <a:p>
            <a:endParaRPr lang="vi-VN" sz="1200" dirty="0">
              <a:solidFill>
                <a:schemeClr val="bg1"/>
              </a:solidFill>
              <a:latin typeface="inherit"/>
            </a:endParaRPr>
          </a:p>
          <a:p>
            <a:r>
              <a:rPr lang="vi-VN" sz="1200" dirty="0">
                <a:solidFill>
                  <a:schemeClr val="bg1"/>
                </a:solidFill>
                <a:latin typeface="inherit"/>
              </a:rPr>
              <a:t>Khi bạn gọi install IfNeeded (), CarrierInstaller thực hiện như sau:</a:t>
            </a:r>
          </a:p>
          <a:p>
            <a:endParaRPr lang="vi-VN" sz="1200" dirty="0">
              <a:solidFill>
                <a:schemeClr val="bg1"/>
              </a:solidFill>
              <a:latin typeface="inherit"/>
            </a:endParaRPr>
          </a:p>
          <a:p>
            <a:r>
              <a:rPr lang="vi-VN" sz="1200" dirty="0">
                <a:solidFill>
                  <a:schemeClr val="bg1"/>
                </a:solidFill>
                <a:latin typeface="inherit"/>
              </a:rPr>
              <a:t>Nếu Nhà cung cấp thiết bị được cập nhật thành công (hoặc đã được cập nhật), phương thức sẽ trả về bình thường.</a:t>
            </a:r>
          </a:p>
          <a:p>
            <a:r>
              <a:rPr lang="vi-VN" sz="1200" dirty="0">
                <a:solidFill>
                  <a:schemeClr val="bg1"/>
                </a:solidFill>
                <a:latin typeface="inherit"/>
              </a:rPr>
              <a:t>Nếu thư viện dịch vụ Google Play của thiết bị hết hạn, phương thức sẽ ném GooglePlayServiceRepaiabilitiesException. Sau đó, ứng dụng có thể bắt ngoại lệ này và hiển thị cho người dùng hộp thoại thích hợp để cập nhật các dịch vụ Google Play.</a:t>
            </a:r>
          </a:p>
          <a:p>
            <a:r>
              <a:rPr lang="vi-VN" sz="1200" dirty="0">
                <a:solidFill>
                  <a:schemeClr val="bg1"/>
                </a:solidFill>
                <a:latin typeface="inherit"/>
              </a:rPr>
              <a:t>Nếu xảy ra lỗi không thể phục hồi, phương thức sẽ ném GooglePlayServiceNotAv AvailableException để chỉ ra rằng nó không thể cập nhật Nhà cung cấp. Sau đó, ứng dụng có thể bắt ngoại lệ và chọn một hành động thích hợp, chẳng hạn như hiển thị sơ đồ luồng sửa lỗi tiêu chuẩn.</a:t>
            </a:r>
            <a:endParaRPr lang="en-US" sz="1200" dirty="0">
              <a:solidFill>
                <a:schemeClr val="bg1"/>
              </a:solidFill>
              <a:latin typeface="inherit"/>
            </a:endParaRPr>
          </a:p>
        </p:txBody>
      </p:sp>
    </p:spTree>
    <p:extLst>
      <p:ext uri="{BB962C8B-B14F-4D97-AF65-F5344CB8AC3E}">
        <p14:creationId xmlns:p14="http://schemas.microsoft.com/office/powerpoint/2010/main" val="334551604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9" name="Google Shape;329;p30"/>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94</a:t>
            </a:fld>
            <a:endParaRPr/>
          </a:p>
        </p:txBody>
      </p:sp>
      <p:sp>
        <p:nvSpPr>
          <p:cNvPr id="10" name="Google Shape;201;p16"/>
          <p:cNvSpPr txBox="1">
            <a:spLocks/>
          </p:cNvSpPr>
          <p:nvPr/>
        </p:nvSpPr>
        <p:spPr>
          <a:xfrm>
            <a:off x="309624" y="572842"/>
            <a:ext cx="5721525" cy="6360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b="1" dirty="0">
                <a:solidFill>
                  <a:schemeClr val="bg1"/>
                </a:solidFill>
              </a:rPr>
              <a:t>Patch the security provider with ProviderInstaller</a:t>
            </a:r>
            <a:endParaRPr lang="en-US" sz="3200" b="1" dirty="0">
              <a:solidFill>
                <a:schemeClr val="bg1"/>
              </a:solidFill>
            </a:endParaRPr>
          </a:p>
        </p:txBody>
      </p:sp>
      <p:sp>
        <p:nvSpPr>
          <p:cNvPr id="6" name="Rectangle 5"/>
          <p:cNvSpPr/>
          <p:nvPr/>
        </p:nvSpPr>
        <p:spPr>
          <a:xfrm>
            <a:off x="1060314" y="1208842"/>
            <a:ext cx="7256835" cy="3785652"/>
          </a:xfrm>
          <a:prstGeom prst="rect">
            <a:avLst/>
          </a:prstGeom>
        </p:spPr>
        <p:txBody>
          <a:bodyPr wrap="square">
            <a:spAutoFit/>
          </a:bodyPr>
          <a:lstStyle/>
          <a:p>
            <a:r>
              <a:rPr lang="vi-VN" sz="1200" dirty="0">
                <a:solidFill>
                  <a:schemeClr val="bg1"/>
                </a:solidFill>
                <a:latin typeface="inherit"/>
              </a:rPr>
              <a:t>Phương thức install IfNeededAsync () hoạt động tương tự, ngoại trừ việc thay vì ném ngoại lệ, nó gọi phương thức gọi lại thích hợp để biểu thị thành công hay thất bại.</a:t>
            </a:r>
          </a:p>
          <a:p>
            <a:endParaRPr lang="vi-VN" sz="1200" dirty="0">
              <a:solidFill>
                <a:schemeClr val="bg1"/>
              </a:solidFill>
              <a:latin typeface="inherit"/>
            </a:endParaRPr>
          </a:p>
          <a:p>
            <a:r>
              <a:rPr lang="vi-VN" sz="1200" dirty="0">
                <a:solidFill>
                  <a:schemeClr val="bg1"/>
                </a:solidFill>
                <a:latin typeface="inherit"/>
              </a:rPr>
              <a:t>Nếu install IfNeeded () cần cài đặt Nhà cung cấp mới, việc này có thể mất từ ​​30-50 mili giây (trên các thiết bị gần đây hơn) đến 350 ms (trên các thiết bị cũ). Nếu nhà cung cấp bảo mật đã cập nhật, phương thức này sẽ mất một lượng thời gian không đáng kể. Để tránh ảnh hưởng đến trải nghiệm người dùng:</a:t>
            </a:r>
          </a:p>
          <a:p>
            <a:endParaRPr lang="vi-VN" sz="1200" dirty="0">
              <a:solidFill>
                <a:schemeClr val="bg1"/>
              </a:solidFill>
              <a:latin typeface="inherit"/>
            </a:endParaRPr>
          </a:p>
          <a:p>
            <a:r>
              <a:rPr lang="vi-VN" sz="1200" dirty="0">
                <a:solidFill>
                  <a:schemeClr val="bg1"/>
                </a:solidFill>
                <a:latin typeface="inherit"/>
              </a:rPr>
              <a:t>Gọi install IfNeeded () từ các luồng mạng nền ngay lập tức khi các luồng được tải, thay vì chờ đợi luồng để thử sử dụng mạng. (Không có hại khi gọi phương thức nhiều lần, vì nó trả về ngay lập tức nếu nhà cung cấp bảo mật không cần cập nhật.)</a:t>
            </a:r>
          </a:p>
          <a:p>
            <a:r>
              <a:rPr lang="vi-VN" sz="1200" dirty="0">
                <a:solidFill>
                  <a:schemeClr val="bg1"/>
                </a:solidFill>
                <a:latin typeface="inherit"/>
              </a:rPr>
              <a:t>Nếu trải nghiệm người dùng sẽ bị ảnh hưởng bởi việc chặn luồng - ví dụ: nếu cuộc gọi đến từ một hoạt động trong luồng UI - hãy gọi phiên bản không đồng bộ của phương thức, install IfNeededAsync (). </a:t>
            </a:r>
            <a:endParaRPr lang="en-US" sz="1200" dirty="0" smtClean="0">
              <a:solidFill>
                <a:schemeClr val="bg1"/>
              </a:solidFill>
              <a:latin typeface="inherit"/>
            </a:endParaRPr>
          </a:p>
          <a:p>
            <a:endParaRPr lang="en-US" sz="1200" dirty="0" smtClean="0">
              <a:solidFill>
                <a:schemeClr val="bg1"/>
              </a:solidFill>
              <a:latin typeface="inherit"/>
            </a:endParaRPr>
          </a:p>
          <a:p>
            <a:r>
              <a:rPr lang="vi-VN" sz="1200" dirty="0" smtClean="0">
                <a:solidFill>
                  <a:schemeClr val="bg1"/>
                </a:solidFill>
                <a:latin typeface="inherit"/>
              </a:rPr>
              <a:t>Cảnh </a:t>
            </a:r>
            <a:r>
              <a:rPr lang="vi-VN" sz="1200" dirty="0">
                <a:solidFill>
                  <a:schemeClr val="bg1"/>
                </a:solidFill>
                <a:latin typeface="inherit"/>
              </a:rPr>
              <a:t>báo: Nếu Nhà cung cấp dịch vụ không thể cài đặt Nhà cung cấp được cập nhật, nhà cung cấp bảo mật của thiết bị của bạn có thể dễ bị tổn thương trước các khai thác đã biết. Ứng dụng của bạn sẽ hoạt động như thể tất cả giao tiếp HTTP không được mã hóa.</a:t>
            </a:r>
          </a:p>
          <a:p>
            <a:endParaRPr lang="vi-VN" sz="1200" dirty="0">
              <a:solidFill>
                <a:schemeClr val="bg1"/>
              </a:solidFill>
              <a:latin typeface="inherit"/>
            </a:endParaRPr>
          </a:p>
          <a:p>
            <a:r>
              <a:rPr lang="vi-VN" sz="1200" dirty="0">
                <a:solidFill>
                  <a:schemeClr val="bg1"/>
                </a:solidFill>
                <a:latin typeface="inherit"/>
              </a:rPr>
              <a:t>Khi Nhà cung cấp được cập nhật, tất cả các lệnh gọi API bảo mật (bao gồm API SSL) sẽ được chuyển qua nó. (Tuy nhiên, điều này không áp dụng cho android.net.SSLCertertSocketFactory, vốn vẫn dễ bị tổn thương trước các khai thác như CVE-2014-0224.)</a:t>
            </a:r>
            <a:endParaRPr lang="en-US" sz="1200" dirty="0">
              <a:solidFill>
                <a:schemeClr val="bg1"/>
              </a:solidFill>
              <a:latin typeface="inherit"/>
            </a:endParaRPr>
          </a:p>
        </p:txBody>
      </p:sp>
    </p:spTree>
    <p:extLst>
      <p:ext uri="{BB962C8B-B14F-4D97-AF65-F5344CB8AC3E}">
        <p14:creationId xmlns:p14="http://schemas.microsoft.com/office/powerpoint/2010/main" val="178885629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9" name="Google Shape;329;p30"/>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95</a:t>
            </a:fld>
            <a:endParaRPr/>
          </a:p>
        </p:txBody>
      </p:sp>
      <p:sp>
        <p:nvSpPr>
          <p:cNvPr id="10" name="Google Shape;201;p16"/>
          <p:cNvSpPr txBox="1">
            <a:spLocks/>
          </p:cNvSpPr>
          <p:nvPr/>
        </p:nvSpPr>
        <p:spPr>
          <a:xfrm>
            <a:off x="329079" y="358833"/>
            <a:ext cx="5721525" cy="6360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b="1" dirty="0">
                <a:solidFill>
                  <a:schemeClr val="bg1"/>
                </a:solidFill>
              </a:rPr>
              <a:t>Patch synchronously</a:t>
            </a:r>
            <a:endParaRPr lang="en-US" sz="3200" b="1" dirty="0">
              <a:solidFill>
                <a:schemeClr val="bg1"/>
              </a:solidFill>
            </a:endParaRPr>
          </a:p>
        </p:txBody>
      </p:sp>
      <p:sp>
        <p:nvSpPr>
          <p:cNvPr id="6" name="Rectangle 5"/>
          <p:cNvSpPr/>
          <p:nvPr/>
        </p:nvSpPr>
        <p:spPr>
          <a:xfrm>
            <a:off x="1099225" y="1627131"/>
            <a:ext cx="7256835" cy="1938992"/>
          </a:xfrm>
          <a:prstGeom prst="rect">
            <a:avLst/>
          </a:prstGeom>
        </p:spPr>
        <p:txBody>
          <a:bodyPr wrap="square">
            <a:spAutoFit/>
          </a:bodyPr>
          <a:lstStyle/>
          <a:p>
            <a:r>
              <a:rPr lang="vi-VN" sz="1200" dirty="0">
                <a:solidFill>
                  <a:schemeClr val="bg1"/>
                </a:solidFill>
                <a:latin typeface="inherit"/>
              </a:rPr>
              <a:t>Cách đơn giản nhất để </a:t>
            </a:r>
            <a:r>
              <a:rPr lang="en-US" sz="1200" dirty="0" smtClean="0">
                <a:solidFill>
                  <a:schemeClr val="bg1"/>
                </a:solidFill>
                <a:latin typeface="inherit"/>
              </a:rPr>
              <a:t>patch </a:t>
            </a:r>
            <a:r>
              <a:rPr lang="vi-VN" sz="1200" dirty="0" smtClean="0">
                <a:solidFill>
                  <a:schemeClr val="bg1"/>
                </a:solidFill>
                <a:latin typeface="inherit"/>
              </a:rPr>
              <a:t>nhà </a:t>
            </a:r>
            <a:r>
              <a:rPr lang="vi-VN" sz="1200" dirty="0">
                <a:solidFill>
                  <a:schemeClr val="bg1"/>
                </a:solidFill>
                <a:latin typeface="inherit"/>
              </a:rPr>
              <a:t>cung cấp bảo mật là gọi phương thức đồng bộ install IfNeeded (). Điều này là phù hợp nếu trải nghiệm người dùng sẽ không bị ảnh hưởng bởi việc chặn luồng trong khi chờ hoạt động kết thúc.</a:t>
            </a:r>
          </a:p>
          <a:p>
            <a:endParaRPr lang="vi-VN" sz="1200" dirty="0">
              <a:solidFill>
                <a:schemeClr val="bg1"/>
              </a:solidFill>
              <a:latin typeface="inherit"/>
            </a:endParaRPr>
          </a:p>
          <a:p>
            <a:r>
              <a:rPr lang="vi-VN" sz="1200" dirty="0">
                <a:solidFill>
                  <a:schemeClr val="bg1"/>
                </a:solidFill>
                <a:latin typeface="inherit"/>
              </a:rPr>
              <a:t>Ví dụ: đây là một triển khai bộ điều hợp đồng bộ cập nhật nhà cung cấp bảo mật. Vì bộ điều hợp đồng bộ chạy trong nền, không sao nếu luồng xử lý trong khi chờ nhà cung cấp bảo mật được cập nhật. Bộ điều hợp đồng bộ gọi install IfNeeded () để cập nhật nhà cung cấp bảo mật. Nếu phương thức trả về bình thường, bộ điều hợp đồng bộ sẽ biết nhà cung cấp bảo mật cập nhật. Nếu phương thức đưa ra một ngoại lệ, bộ điều hợp đồng bộ hóa có thể thực hiện hành động thích hợp (chẳng hạn như nhắc người dùng cập nhật dịch vụ Google Play).</a:t>
            </a:r>
            <a:endParaRPr lang="en-US" sz="1200" dirty="0">
              <a:solidFill>
                <a:schemeClr val="bg1"/>
              </a:solidFill>
              <a:latin typeface="inherit"/>
            </a:endParaRPr>
          </a:p>
        </p:txBody>
      </p:sp>
    </p:spTree>
    <p:extLst>
      <p:ext uri="{BB962C8B-B14F-4D97-AF65-F5344CB8AC3E}">
        <p14:creationId xmlns:p14="http://schemas.microsoft.com/office/powerpoint/2010/main" val="53660727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9" name="Google Shape;329;p30"/>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96</a:t>
            </a:fld>
            <a:endParaRPr/>
          </a:p>
        </p:txBody>
      </p:sp>
      <p:sp>
        <p:nvSpPr>
          <p:cNvPr id="10" name="Google Shape;201;p16"/>
          <p:cNvSpPr txBox="1">
            <a:spLocks/>
          </p:cNvSpPr>
          <p:nvPr/>
        </p:nvSpPr>
        <p:spPr>
          <a:xfrm>
            <a:off x="266210" y="0"/>
            <a:ext cx="5721525" cy="6360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b="1" dirty="0">
                <a:solidFill>
                  <a:schemeClr val="bg1"/>
                </a:solidFill>
              </a:rPr>
              <a:t>Patch synchronously</a:t>
            </a:r>
            <a:endParaRPr lang="en-US" sz="3200" b="1" dirty="0">
              <a:solidFill>
                <a:schemeClr val="bg1"/>
              </a:solidFill>
            </a:endParaRPr>
          </a:p>
        </p:txBody>
      </p:sp>
      <p:sp>
        <p:nvSpPr>
          <p:cNvPr id="2" name="Rectangle 1"/>
          <p:cNvSpPr>
            <a:spLocks noChangeArrowheads="1"/>
          </p:cNvSpPr>
          <p:nvPr/>
        </p:nvSpPr>
        <p:spPr bwMode="auto">
          <a:xfrm>
            <a:off x="1099225" y="608665"/>
            <a:ext cx="6624535" cy="4401205"/>
          </a:xfrm>
          <a:prstGeom prst="rect">
            <a:avLst/>
          </a:prstGeom>
          <a:solidFill>
            <a:schemeClr val="accent2"/>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smtClean="0">
                <a:ln>
                  <a:noFill/>
                </a:ln>
                <a:solidFill>
                  <a:schemeClr val="tx1"/>
                </a:solidFill>
                <a:effectLst/>
                <a:latin typeface="Roboto Mono"/>
              </a:rPr>
              <a:t>/**</a:t>
            </a:r>
            <a:br>
              <a:rPr kumimoji="0" lang="en-US" altLang="en-US" sz="800" b="0" i="0" u="none" strike="noStrike" cap="none" normalizeH="0" baseline="0" dirty="0" smtClean="0">
                <a:ln>
                  <a:noFill/>
                </a:ln>
                <a:solidFill>
                  <a:schemeClr val="tx1"/>
                </a:solidFill>
                <a:effectLst/>
                <a:latin typeface="Roboto Mono"/>
              </a:rPr>
            </a:br>
            <a:r>
              <a:rPr kumimoji="0" lang="en-US" altLang="en-US" sz="800" b="0" i="0" u="none" strike="noStrike" cap="none" normalizeH="0" baseline="0" dirty="0" smtClean="0">
                <a:ln>
                  <a:noFill/>
                </a:ln>
                <a:solidFill>
                  <a:schemeClr val="tx1"/>
                </a:solidFill>
                <a:effectLst/>
                <a:latin typeface="Roboto Mono"/>
              </a:rPr>
              <a:t> * Sample sync adapter using {@link ProviderInstaller}.</a:t>
            </a:r>
            <a:br>
              <a:rPr kumimoji="0" lang="en-US" altLang="en-US" sz="800" b="0" i="0" u="none" strike="noStrike" cap="none" normalizeH="0" baseline="0" dirty="0" smtClean="0">
                <a:ln>
                  <a:noFill/>
                </a:ln>
                <a:solidFill>
                  <a:schemeClr val="tx1"/>
                </a:solidFill>
                <a:effectLst/>
                <a:latin typeface="Roboto Mono"/>
              </a:rPr>
            </a:br>
            <a:r>
              <a:rPr kumimoji="0" lang="en-US" altLang="en-US" sz="800" b="0" i="0" u="none" strike="noStrike" cap="none" normalizeH="0" baseline="0" dirty="0" smtClean="0">
                <a:ln>
                  <a:noFill/>
                </a:ln>
                <a:solidFill>
                  <a:schemeClr val="tx1"/>
                </a:solidFill>
                <a:effectLst/>
                <a:latin typeface="Roboto Mono"/>
              </a:rPr>
              <a:t> */</a:t>
            </a:r>
            <a:br>
              <a:rPr kumimoji="0" lang="en-US" altLang="en-US" sz="800" b="0" i="0" u="none" strike="noStrike" cap="none" normalizeH="0" baseline="0" dirty="0" smtClean="0">
                <a:ln>
                  <a:noFill/>
                </a:ln>
                <a:solidFill>
                  <a:schemeClr val="tx1"/>
                </a:solidFill>
                <a:effectLst/>
                <a:latin typeface="Roboto Mono"/>
              </a:rPr>
            </a:br>
            <a:r>
              <a:rPr kumimoji="0" lang="en-US" altLang="en-US" sz="800" b="0" i="0" u="none" strike="noStrike" cap="none" normalizeH="0" baseline="0" dirty="0" smtClean="0">
                <a:ln>
                  <a:noFill/>
                </a:ln>
                <a:solidFill>
                  <a:schemeClr val="tx1"/>
                </a:solidFill>
                <a:effectLst/>
                <a:latin typeface="Roboto Mono"/>
              </a:rPr>
              <a:t>public class SyncAdapter extends AbstractThreadedSyncAdapter {</a:t>
            </a:r>
            <a:br>
              <a:rPr kumimoji="0" lang="en-US" altLang="en-US" sz="800" b="0" i="0" u="none" strike="noStrike" cap="none" normalizeH="0" baseline="0" dirty="0" smtClean="0">
                <a:ln>
                  <a:noFill/>
                </a:ln>
                <a:solidFill>
                  <a:schemeClr val="tx1"/>
                </a:solidFill>
                <a:effectLst/>
                <a:latin typeface="Roboto Mono"/>
              </a:rPr>
            </a:br>
            <a:r>
              <a:rPr kumimoji="0" lang="en-US" altLang="en-US" sz="800" b="0" i="0" u="none" strike="noStrike" cap="none" normalizeH="0" baseline="0" dirty="0" smtClean="0">
                <a:ln>
                  <a:noFill/>
                </a:ln>
                <a:solidFill>
                  <a:schemeClr val="tx1"/>
                </a:solidFill>
                <a:effectLst/>
                <a:latin typeface="Roboto Mono"/>
              </a:rPr>
              <a:t>  ...</a:t>
            </a:r>
            <a:br>
              <a:rPr kumimoji="0" lang="en-US" altLang="en-US" sz="800" b="0" i="0" u="none" strike="noStrike" cap="none" normalizeH="0" baseline="0" dirty="0" smtClean="0">
                <a:ln>
                  <a:noFill/>
                </a:ln>
                <a:solidFill>
                  <a:schemeClr val="tx1"/>
                </a:solidFill>
                <a:effectLst/>
                <a:latin typeface="Roboto Mono"/>
              </a:rPr>
            </a:br>
            <a:r>
              <a:rPr kumimoji="0" lang="en-US" altLang="en-US" sz="800" b="0" i="0" u="none" strike="noStrike" cap="none" normalizeH="0" baseline="0" dirty="0" smtClean="0">
                <a:ln>
                  <a:noFill/>
                </a:ln>
                <a:solidFill>
                  <a:schemeClr val="tx1"/>
                </a:solidFill>
                <a:effectLst/>
                <a:latin typeface="Roboto Mono"/>
              </a:rPr>
              <a:t>  // This is called each time a sync is attempted; this is okay, since the</a:t>
            </a:r>
            <a:r>
              <a:rPr lang="en-US" altLang="en-US" sz="800" dirty="0">
                <a:solidFill>
                  <a:schemeClr val="tx1"/>
                </a:solidFill>
                <a:latin typeface="Roboto Mono"/>
              </a:rPr>
              <a:t> </a:t>
            </a:r>
            <a:r>
              <a:rPr kumimoji="0" lang="en-US" altLang="en-US" sz="800" b="0" i="0" u="none" strike="noStrike" cap="none" normalizeH="0" baseline="0" dirty="0" smtClean="0">
                <a:ln>
                  <a:noFill/>
                </a:ln>
                <a:solidFill>
                  <a:schemeClr val="tx1"/>
                </a:solidFill>
                <a:effectLst/>
                <a:latin typeface="Roboto Mono"/>
              </a:rPr>
              <a:t>overhead is negligible if the security provider is up-to-date.</a:t>
            </a:r>
            <a:br>
              <a:rPr kumimoji="0" lang="en-US" altLang="en-US" sz="800" b="0" i="0" u="none" strike="noStrike" cap="none" normalizeH="0" baseline="0" dirty="0" smtClean="0">
                <a:ln>
                  <a:noFill/>
                </a:ln>
                <a:solidFill>
                  <a:schemeClr val="tx1"/>
                </a:solidFill>
                <a:effectLst/>
                <a:latin typeface="Roboto Mono"/>
              </a:rPr>
            </a:br>
            <a:r>
              <a:rPr kumimoji="0" lang="en-US" altLang="en-US" sz="800" b="0" i="0" u="none" strike="noStrike" cap="none" normalizeH="0" baseline="0" dirty="0" smtClean="0">
                <a:ln>
                  <a:noFill/>
                </a:ln>
                <a:solidFill>
                  <a:schemeClr val="tx1"/>
                </a:solidFill>
                <a:effectLst/>
                <a:latin typeface="Roboto Mono"/>
              </a:rPr>
              <a:t>  @Override</a:t>
            </a:r>
            <a:br>
              <a:rPr kumimoji="0" lang="en-US" altLang="en-US" sz="800" b="0" i="0" u="none" strike="noStrike" cap="none" normalizeH="0" baseline="0" dirty="0" smtClean="0">
                <a:ln>
                  <a:noFill/>
                </a:ln>
                <a:solidFill>
                  <a:schemeClr val="tx1"/>
                </a:solidFill>
                <a:effectLst/>
                <a:latin typeface="Roboto Mono"/>
              </a:rPr>
            </a:br>
            <a:r>
              <a:rPr kumimoji="0" lang="en-US" altLang="en-US" sz="800" b="0" i="0" u="none" strike="noStrike" cap="none" normalizeH="0" baseline="0" dirty="0" smtClean="0">
                <a:ln>
                  <a:noFill/>
                </a:ln>
                <a:solidFill>
                  <a:schemeClr val="tx1"/>
                </a:solidFill>
                <a:effectLst/>
                <a:latin typeface="Roboto Mono"/>
              </a:rPr>
              <a:t>  public void onPerformSync(Account account, Bundle extras, String authority,ContentProviderClient provider, SyncResult syncResult) {</a:t>
            </a:r>
            <a:br>
              <a:rPr kumimoji="0" lang="en-US" altLang="en-US" sz="800" b="0" i="0" u="none" strike="noStrike" cap="none" normalizeH="0" baseline="0" dirty="0" smtClean="0">
                <a:ln>
                  <a:noFill/>
                </a:ln>
                <a:solidFill>
                  <a:schemeClr val="tx1"/>
                </a:solidFill>
                <a:effectLst/>
                <a:latin typeface="Roboto Mono"/>
              </a:rPr>
            </a:br>
            <a:r>
              <a:rPr kumimoji="0" lang="en-US" altLang="en-US" sz="800" b="0" i="0" u="none" strike="noStrike" cap="none" normalizeH="0" baseline="0" dirty="0" smtClean="0">
                <a:ln>
                  <a:noFill/>
                </a:ln>
                <a:solidFill>
                  <a:schemeClr val="tx1"/>
                </a:solidFill>
                <a:effectLst/>
                <a:latin typeface="Roboto Mono"/>
              </a:rPr>
              <a:t>    try {</a:t>
            </a:r>
            <a:br>
              <a:rPr kumimoji="0" lang="en-US" altLang="en-US" sz="800" b="0" i="0" u="none" strike="noStrike" cap="none" normalizeH="0" baseline="0" dirty="0" smtClean="0">
                <a:ln>
                  <a:noFill/>
                </a:ln>
                <a:solidFill>
                  <a:schemeClr val="tx1"/>
                </a:solidFill>
                <a:effectLst/>
                <a:latin typeface="Roboto Mono"/>
              </a:rPr>
            </a:br>
            <a:r>
              <a:rPr kumimoji="0" lang="en-US" altLang="en-US" sz="800" b="0" i="0" u="none" strike="noStrike" cap="none" normalizeH="0" baseline="0" dirty="0" smtClean="0">
                <a:ln>
                  <a:noFill/>
                </a:ln>
                <a:solidFill>
                  <a:schemeClr val="tx1"/>
                </a:solidFill>
                <a:effectLst/>
                <a:latin typeface="Roboto Mono"/>
              </a:rPr>
              <a:t>      ProviderInstaller.installIfNeeded(getContext());</a:t>
            </a:r>
            <a:br>
              <a:rPr kumimoji="0" lang="en-US" altLang="en-US" sz="800" b="0" i="0" u="none" strike="noStrike" cap="none" normalizeH="0" baseline="0" dirty="0" smtClean="0">
                <a:ln>
                  <a:noFill/>
                </a:ln>
                <a:solidFill>
                  <a:schemeClr val="tx1"/>
                </a:solidFill>
                <a:effectLst/>
                <a:latin typeface="Roboto Mono"/>
              </a:rPr>
            </a:br>
            <a:r>
              <a:rPr kumimoji="0" lang="en-US" altLang="en-US" sz="800" b="0" i="0" u="none" strike="noStrike" cap="none" normalizeH="0" baseline="0" dirty="0" smtClean="0">
                <a:ln>
                  <a:noFill/>
                </a:ln>
                <a:solidFill>
                  <a:schemeClr val="tx1"/>
                </a:solidFill>
                <a:effectLst/>
                <a:latin typeface="Roboto Mono"/>
              </a:rPr>
              <a:t>    } catch (GooglePlayServicesRepairableException e) {</a:t>
            </a:r>
            <a:br>
              <a:rPr kumimoji="0" lang="en-US" altLang="en-US" sz="800" b="0" i="0" u="none" strike="noStrike" cap="none" normalizeH="0" baseline="0" dirty="0" smtClean="0">
                <a:ln>
                  <a:noFill/>
                </a:ln>
                <a:solidFill>
                  <a:schemeClr val="tx1"/>
                </a:solidFill>
                <a:effectLst/>
                <a:latin typeface="Roboto Mono"/>
              </a:rPr>
            </a:br>
            <a:r>
              <a:rPr kumimoji="0" lang="en-US" altLang="en-US" sz="800" b="0" i="0" u="none" strike="noStrike" cap="none" normalizeH="0" baseline="0" dirty="0" smtClean="0">
                <a:ln>
                  <a:noFill/>
                </a:ln>
                <a:solidFill>
                  <a:schemeClr val="tx1"/>
                </a:solidFill>
                <a:effectLst/>
                <a:latin typeface="Roboto Mono"/>
              </a:rPr>
              <a:t/>
            </a:r>
            <a:br>
              <a:rPr kumimoji="0" lang="en-US" altLang="en-US" sz="800" b="0" i="0" u="none" strike="noStrike" cap="none" normalizeH="0" baseline="0" dirty="0" smtClean="0">
                <a:ln>
                  <a:noFill/>
                </a:ln>
                <a:solidFill>
                  <a:schemeClr val="tx1"/>
                </a:solidFill>
                <a:effectLst/>
                <a:latin typeface="Roboto Mono"/>
              </a:rPr>
            </a:br>
            <a:r>
              <a:rPr kumimoji="0" lang="en-US" altLang="en-US" sz="800" b="0" i="0" u="none" strike="noStrike" cap="none" normalizeH="0" baseline="0" dirty="0" smtClean="0">
                <a:ln>
                  <a:noFill/>
                </a:ln>
                <a:solidFill>
                  <a:schemeClr val="tx1"/>
                </a:solidFill>
                <a:effectLst/>
                <a:latin typeface="Roboto Mono"/>
              </a:rPr>
              <a:t>      // Indicates that Google Play services is out of date, disabled, etc.</a:t>
            </a:r>
            <a:br>
              <a:rPr kumimoji="0" lang="en-US" altLang="en-US" sz="800" b="0" i="0" u="none" strike="noStrike" cap="none" normalizeH="0" baseline="0" dirty="0" smtClean="0">
                <a:ln>
                  <a:noFill/>
                </a:ln>
                <a:solidFill>
                  <a:schemeClr val="tx1"/>
                </a:solidFill>
                <a:effectLst/>
                <a:latin typeface="Roboto Mono"/>
              </a:rPr>
            </a:br>
            <a:r>
              <a:rPr kumimoji="0" lang="en-US" altLang="en-US" sz="800" b="0" i="0" u="none" strike="noStrike" cap="none" normalizeH="0" baseline="0" dirty="0" smtClean="0">
                <a:ln>
                  <a:noFill/>
                </a:ln>
                <a:solidFill>
                  <a:schemeClr val="tx1"/>
                </a:solidFill>
                <a:effectLst/>
                <a:latin typeface="Roboto Mono"/>
              </a:rPr>
              <a:t/>
            </a:r>
            <a:br>
              <a:rPr kumimoji="0" lang="en-US" altLang="en-US" sz="800" b="0" i="0" u="none" strike="noStrike" cap="none" normalizeH="0" baseline="0" dirty="0" smtClean="0">
                <a:ln>
                  <a:noFill/>
                </a:ln>
                <a:solidFill>
                  <a:schemeClr val="tx1"/>
                </a:solidFill>
                <a:effectLst/>
                <a:latin typeface="Roboto Mono"/>
              </a:rPr>
            </a:br>
            <a:r>
              <a:rPr kumimoji="0" lang="en-US" altLang="en-US" sz="800" b="0" i="0" u="none" strike="noStrike" cap="none" normalizeH="0" baseline="0" dirty="0" smtClean="0">
                <a:ln>
                  <a:noFill/>
                </a:ln>
                <a:solidFill>
                  <a:schemeClr val="tx1"/>
                </a:solidFill>
                <a:effectLst/>
                <a:latin typeface="Roboto Mono"/>
              </a:rPr>
              <a:t>      // Prompt the user to install/update/enable Google Play services.</a:t>
            </a:r>
            <a:br>
              <a:rPr kumimoji="0" lang="en-US" altLang="en-US" sz="800" b="0" i="0" u="none" strike="noStrike" cap="none" normalizeH="0" baseline="0" dirty="0" smtClean="0">
                <a:ln>
                  <a:noFill/>
                </a:ln>
                <a:solidFill>
                  <a:schemeClr val="tx1"/>
                </a:solidFill>
                <a:effectLst/>
                <a:latin typeface="Roboto Mono"/>
              </a:rPr>
            </a:br>
            <a:r>
              <a:rPr kumimoji="0" lang="en-US" altLang="en-US" sz="800" b="0" i="0" u="none" strike="noStrike" cap="none" normalizeH="0" baseline="0" dirty="0" smtClean="0">
                <a:ln>
                  <a:noFill/>
                </a:ln>
                <a:solidFill>
                  <a:schemeClr val="tx1"/>
                </a:solidFill>
                <a:effectLst/>
                <a:latin typeface="Roboto Mono"/>
              </a:rPr>
              <a:t>      GoogleApiAvailability.getInstance()</a:t>
            </a:r>
            <a:br>
              <a:rPr kumimoji="0" lang="en-US" altLang="en-US" sz="800" b="0" i="0" u="none" strike="noStrike" cap="none" normalizeH="0" baseline="0" dirty="0" smtClean="0">
                <a:ln>
                  <a:noFill/>
                </a:ln>
                <a:solidFill>
                  <a:schemeClr val="tx1"/>
                </a:solidFill>
                <a:effectLst/>
                <a:latin typeface="Roboto Mono"/>
              </a:rPr>
            </a:br>
            <a:r>
              <a:rPr kumimoji="0" lang="en-US" altLang="en-US" sz="800" b="0" i="0" u="none" strike="noStrike" cap="none" normalizeH="0" baseline="0" dirty="0" smtClean="0">
                <a:ln>
                  <a:noFill/>
                </a:ln>
                <a:solidFill>
                  <a:schemeClr val="tx1"/>
                </a:solidFill>
                <a:effectLst/>
                <a:latin typeface="Roboto Mono"/>
              </a:rPr>
              <a:t>              .showErrorNotification(context, e.connectionStatusCode)</a:t>
            </a:r>
            <a:br>
              <a:rPr kumimoji="0" lang="en-US" altLang="en-US" sz="800" b="0" i="0" u="none" strike="noStrike" cap="none" normalizeH="0" baseline="0" dirty="0" smtClean="0">
                <a:ln>
                  <a:noFill/>
                </a:ln>
                <a:solidFill>
                  <a:schemeClr val="tx1"/>
                </a:solidFill>
                <a:effectLst/>
                <a:latin typeface="Roboto Mono"/>
              </a:rPr>
            </a:br>
            <a:r>
              <a:rPr kumimoji="0" lang="en-US" altLang="en-US" sz="800" b="0" i="0" u="none" strike="noStrike" cap="none" normalizeH="0" baseline="0" dirty="0" smtClean="0">
                <a:ln>
                  <a:noFill/>
                </a:ln>
                <a:solidFill>
                  <a:schemeClr val="tx1"/>
                </a:solidFill>
                <a:effectLst/>
                <a:latin typeface="Roboto Mono"/>
              </a:rPr>
              <a:t/>
            </a:r>
            <a:br>
              <a:rPr kumimoji="0" lang="en-US" altLang="en-US" sz="800" b="0" i="0" u="none" strike="noStrike" cap="none" normalizeH="0" baseline="0" dirty="0" smtClean="0">
                <a:ln>
                  <a:noFill/>
                </a:ln>
                <a:solidFill>
                  <a:schemeClr val="tx1"/>
                </a:solidFill>
                <a:effectLst/>
                <a:latin typeface="Roboto Mono"/>
              </a:rPr>
            </a:br>
            <a:r>
              <a:rPr kumimoji="0" lang="en-US" altLang="en-US" sz="800" b="0" i="0" u="none" strike="noStrike" cap="none" normalizeH="0" baseline="0" dirty="0" smtClean="0">
                <a:ln>
                  <a:noFill/>
                </a:ln>
                <a:solidFill>
                  <a:schemeClr val="tx1"/>
                </a:solidFill>
                <a:effectLst/>
                <a:latin typeface="Roboto Mono"/>
              </a:rPr>
              <a:t>      // Notify the SyncManager that a soft error occurred.</a:t>
            </a:r>
            <a:br>
              <a:rPr kumimoji="0" lang="en-US" altLang="en-US" sz="800" b="0" i="0" u="none" strike="noStrike" cap="none" normalizeH="0" baseline="0" dirty="0" smtClean="0">
                <a:ln>
                  <a:noFill/>
                </a:ln>
                <a:solidFill>
                  <a:schemeClr val="tx1"/>
                </a:solidFill>
                <a:effectLst/>
                <a:latin typeface="Roboto Mono"/>
              </a:rPr>
            </a:br>
            <a:r>
              <a:rPr kumimoji="0" lang="en-US" altLang="en-US" sz="800" b="0" i="0" u="none" strike="noStrike" cap="none" normalizeH="0" baseline="0" dirty="0" smtClean="0">
                <a:ln>
                  <a:noFill/>
                </a:ln>
                <a:solidFill>
                  <a:schemeClr val="tx1"/>
                </a:solidFill>
                <a:effectLst/>
                <a:latin typeface="Roboto Mono"/>
              </a:rPr>
              <a:t>      syncResult.stats.numIoExceptions++;</a:t>
            </a:r>
            <a:br>
              <a:rPr kumimoji="0" lang="en-US" altLang="en-US" sz="800" b="0" i="0" u="none" strike="noStrike" cap="none" normalizeH="0" baseline="0" dirty="0" smtClean="0">
                <a:ln>
                  <a:noFill/>
                </a:ln>
                <a:solidFill>
                  <a:schemeClr val="tx1"/>
                </a:solidFill>
                <a:effectLst/>
                <a:latin typeface="Roboto Mono"/>
              </a:rPr>
            </a:br>
            <a:r>
              <a:rPr kumimoji="0" lang="en-US" altLang="en-US" sz="800" b="0" i="0" u="none" strike="noStrike" cap="none" normalizeH="0" baseline="0" dirty="0" smtClean="0">
                <a:ln>
                  <a:noFill/>
                </a:ln>
                <a:solidFill>
                  <a:schemeClr val="tx1"/>
                </a:solidFill>
                <a:effectLst/>
                <a:latin typeface="Roboto Mono"/>
              </a:rPr>
              <a:t>      return;</a:t>
            </a:r>
            <a:br>
              <a:rPr kumimoji="0" lang="en-US" altLang="en-US" sz="800" b="0" i="0" u="none" strike="noStrike" cap="none" normalizeH="0" baseline="0" dirty="0" smtClean="0">
                <a:ln>
                  <a:noFill/>
                </a:ln>
                <a:solidFill>
                  <a:schemeClr val="tx1"/>
                </a:solidFill>
                <a:effectLst/>
                <a:latin typeface="Roboto Mono"/>
              </a:rPr>
            </a:br>
            <a:r>
              <a:rPr kumimoji="0" lang="en-US" altLang="en-US" sz="800" b="0" i="0" u="none" strike="noStrike" cap="none" normalizeH="0" baseline="0" dirty="0" smtClean="0">
                <a:ln>
                  <a:noFill/>
                </a:ln>
                <a:solidFill>
                  <a:schemeClr val="tx1"/>
                </a:solidFill>
                <a:effectLst/>
                <a:latin typeface="Roboto Mono"/>
              </a:rPr>
              <a:t/>
            </a:r>
            <a:br>
              <a:rPr kumimoji="0" lang="en-US" altLang="en-US" sz="800" b="0" i="0" u="none" strike="noStrike" cap="none" normalizeH="0" baseline="0" dirty="0" smtClean="0">
                <a:ln>
                  <a:noFill/>
                </a:ln>
                <a:solidFill>
                  <a:schemeClr val="tx1"/>
                </a:solidFill>
                <a:effectLst/>
                <a:latin typeface="Roboto Mono"/>
              </a:rPr>
            </a:br>
            <a:r>
              <a:rPr kumimoji="0" lang="en-US" altLang="en-US" sz="800" b="0" i="0" u="none" strike="noStrike" cap="none" normalizeH="0" baseline="0" dirty="0" smtClean="0">
                <a:ln>
                  <a:noFill/>
                </a:ln>
                <a:solidFill>
                  <a:schemeClr val="tx1"/>
                </a:solidFill>
                <a:effectLst/>
                <a:latin typeface="Roboto Mono"/>
              </a:rPr>
              <a:t>    } catch (GooglePlayServicesNotAvailableException e) {</a:t>
            </a:r>
            <a:br>
              <a:rPr kumimoji="0" lang="en-US" altLang="en-US" sz="800" b="0" i="0" u="none" strike="noStrike" cap="none" normalizeH="0" baseline="0" dirty="0" smtClean="0">
                <a:ln>
                  <a:noFill/>
                </a:ln>
                <a:solidFill>
                  <a:schemeClr val="tx1"/>
                </a:solidFill>
                <a:effectLst/>
                <a:latin typeface="Roboto Mono"/>
              </a:rPr>
            </a:br>
            <a:r>
              <a:rPr kumimoji="0" lang="en-US" altLang="en-US" sz="800" b="0" i="0" u="none" strike="noStrike" cap="none" normalizeH="0" baseline="0" dirty="0" smtClean="0">
                <a:ln>
                  <a:noFill/>
                </a:ln>
                <a:solidFill>
                  <a:schemeClr val="tx1"/>
                </a:solidFill>
                <a:effectLst/>
                <a:latin typeface="Roboto Mono"/>
              </a:rPr>
              <a:t>      // Indicates a non-recoverable error; the ProviderInstaller is not able</a:t>
            </a:r>
            <a:br>
              <a:rPr kumimoji="0" lang="en-US" altLang="en-US" sz="800" b="0" i="0" u="none" strike="noStrike" cap="none" normalizeH="0" baseline="0" dirty="0" smtClean="0">
                <a:ln>
                  <a:noFill/>
                </a:ln>
                <a:solidFill>
                  <a:schemeClr val="tx1"/>
                </a:solidFill>
                <a:effectLst/>
                <a:latin typeface="Roboto Mono"/>
              </a:rPr>
            </a:br>
            <a:r>
              <a:rPr kumimoji="0" lang="en-US" altLang="en-US" sz="800" b="0" i="0" u="none" strike="noStrike" cap="none" normalizeH="0" baseline="0" dirty="0" smtClean="0">
                <a:ln>
                  <a:noFill/>
                </a:ln>
                <a:solidFill>
                  <a:schemeClr val="tx1"/>
                </a:solidFill>
                <a:effectLst/>
                <a:latin typeface="Roboto Mono"/>
              </a:rPr>
              <a:t>      // to install an up-to-date Provider.</a:t>
            </a:r>
            <a:br>
              <a:rPr kumimoji="0" lang="en-US" altLang="en-US" sz="800" b="0" i="0" u="none" strike="noStrike" cap="none" normalizeH="0" baseline="0" dirty="0" smtClean="0">
                <a:ln>
                  <a:noFill/>
                </a:ln>
                <a:solidFill>
                  <a:schemeClr val="tx1"/>
                </a:solidFill>
                <a:effectLst/>
                <a:latin typeface="Roboto Mono"/>
              </a:rPr>
            </a:br>
            <a:r>
              <a:rPr kumimoji="0" lang="en-US" altLang="en-US" sz="800" b="0" i="0" u="none" strike="noStrike" cap="none" normalizeH="0" baseline="0" dirty="0" smtClean="0">
                <a:ln>
                  <a:noFill/>
                </a:ln>
                <a:solidFill>
                  <a:schemeClr val="tx1"/>
                </a:solidFill>
                <a:effectLst/>
                <a:latin typeface="Roboto Mono"/>
              </a:rPr>
              <a:t/>
            </a:r>
            <a:br>
              <a:rPr kumimoji="0" lang="en-US" altLang="en-US" sz="800" b="0" i="0" u="none" strike="noStrike" cap="none" normalizeH="0" baseline="0" dirty="0" smtClean="0">
                <a:ln>
                  <a:noFill/>
                </a:ln>
                <a:solidFill>
                  <a:schemeClr val="tx1"/>
                </a:solidFill>
                <a:effectLst/>
                <a:latin typeface="Roboto Mono"/>
              </a:rPr>
            </a:br>
            <a:r>
              <a:rPr kumimoji="0" lang="en-US" altLang="en-US" sz="800" b="0" i="0" u="none" strike="noStrike" cap="none" normalizeH="0" baseline="0" dirty="0" smtClean="0">
                <a:ln>
                  <a:noFill/>
                </a:ln>
                <a:solidFill>
                  <a:schemeClr val="tx1"/>
                </a:solidFill>
                <a:effectLst/>
                <a:latin typeface="Roboto Mono"/>
              </a:rPr>
              <a:t>      // Notify the SyncManager that a hard error occurred.</a:t>
            </a:r>
            <a:br>
              <a:rPr kumimoji="0" lang="en-US" altLang="en-US" sz="800" b="0" i="0" u="none" strike="noStrike" cap="none" normalizeH="0" baseline="0" dirty="0" smtClean="0">
                <a:ln>
                  <a:noFill/>
                </a:ln>
                <a:solidFill>
                  <a:schemeClr val="tx1"/>
                </a:solidFill>
                <a:effectLst/>
                <a:latin typeface="Roboto Mono"/>
              </a:rPr>
            </a:br>
            <a:r>
              <a:rPr kumimoji="0" lang="en-US" altLang="en-US" sz="800" b="0" i="0" u="none" strike="noStrike" cap="none" normalizeH="0" baseline="0" dirty="0" smtClean="0">
                <a:ln>
                  <a:noFill/>
                </a:ln>
                <a:solidFill>
                  <a:schemeClr val="tx1"/>
                </a:solidFill>
                <a:effectLst/>
                <a:latin typeface="Roboto Mono"/>
              </a:rPr>
              <a:t>      syncResult.stats.numAuthExceptions++;</a:t>
            </a:r>
            <a:br>
              <a:rPr kumimoji="0" lang="en-US" altLang="en-US" sz="800" b="0" i="0" u="none" strike="noStrike" cap="none" normalizeH="0" baseline="0" dirty="0" smtClean="0">
                <a:ln>
                  <a:noFill/>
                </a:ln>
                <a:solidFill>
                  <a:schemeClr val="tx1"/>
                </a:solidFill>
                <a:effectLst/>
                <a:latin typeface="Roboto Mono"/>
              </a:rPr>
            </a:br>
            <a:r>
              <a:rPr kumimoji="0" lang="en-US" altLang="en-US" sz="800" b="0" i="0" u="none" strike="noStrike" cap="none" normalizeH="0" baseline="0" dirty="0" smtClean="0">
                <a:ln>
                  <a:noFill/>
                </a:ln>
                <a:solidFill>
                  <a:schemeClr val="tx1"/>
                </a:solidFill>
                <a:effectLst/>
                <a:latin typeface="Roboto Mono"/>
              </a:rPr>
              <a:t>      return;</a:t>
            </a:r>
            <a:br>
              <a:rPr kumimoji="0" lang="en-US" altLang="en-US" sz="800" b="0" i="0" u="none" strike="noStrike" cap="none" normalizeH="0" baseline="0" dirty="0" smtClean="0">
                <a:ln>
                  <a:noFill/>
                </a:ln>
                <a:solidFill>
                  <a:schemeClr val="tx1"/>
                </a:solidFill>
                <a:effectLst/>
                <a:latin typeface="Roboto Mono"/>
              </a:rPr>
            </a:br>
            <a:r>
              <a:rPr kumimoji="0" lang="en-US" altLang="en-US" sz="800" b="0" i="0" u="none" strike="noStrike" cap="none" normalizeH="0" baseline="0" dirty="0" smtClean="0">
                <a:ln>
                  <a:noFill/>
                </a:ln>
                <a:solidFill>
                  <a:schemeClr val="tx1"/>
                </a:solidFill>
                <a:effectLst/>
                <a:latin typeface="Roboto Mono"/>
              </a:rPr>
              <a:t>    }</a:t>
            </a:r>
            <a:br>
              <a:rPr kumimoji="0" lang="en-US" altLang="en-US" sz="800" b="0" i="0" u="none" strike="noStrike" cap="none" normalizeH="0" baseline="0" dirty="0" smtClean="0">
                <a:ln>
                  <a:noFill/>
                </a:ln>
                <a:solidFill>
                  <a:schemeClr val="tx1"/>
                </a:solidFill>
                <a:effectLst/>
                <a:latin typeface="Roboto Mono"/>
              </a:rPr>
            </a:br>
            <a:r>
              <a:rPr kumimoji="0" lang="en-US" altLang="en-US" sz="800" b="0" i="0" u="none" strike="noStrike" cap="none" normalizeH="0" baseline="0" dirty="0" smtClean="0">
                <a:ln>
                  <a:noFill/>
                </a:ln>
                <a:solidFill>
                  <a:schemeClr val="tx1"/>
                </a:solidFill>
                <a:effectLst/>
                <a:latin typeface="Roboto Mono"/>
              </a:rPr>
              <a:t>    // If this is reached, you know that the provider was already up-to-date,</a:t>
            </a:r>
            <a:br>
              <a:rPr kumimoji="0" lang="en-US" altLang="en-US" sz="800" b="0" i="0" u="none" strike="noStrike" cap="none" normalizeH="0" baseline="0" dirty="0" smtClean="0">
                <a:ln>
                  <a:noFill/>
                </a:ln>
                <a:solidFill>
                  <a:schemeClr val="tx1"/>
                </a:solidFill>
                <a:effectLst/>
                <a:latin typeface="Roboto Mono"/>
              </a:rPr>
            </a:br>
            <a:r>
              <a:rPr kumimoji="0" lang="en-US" altLang="en-US" sz="800" b="0" i="0" u="none" strike="noStrike" cap="none" normalizeH="0" baseline="0" dirty="0" smtClean="0">
                <a:ln>
                  <a:noFill/>
                </a:ln>
                <a:solidFill>
                  <a:schemeClr val="tx1"/>
                </a:solidFill>
                <a:effectLst/>
                <a:latin typeface="Roboto Mono"/>
              </a:rPr>
              <a:t>    // or was successfully updated.</a:t>
            </a:r>
            <a:br>
              <a:rPr kumimoji="0" lang="en-US" altLang="en-US" sz="800" b="0" i="0" u="none" strike="noStrike" cap="none" normalizeH="0" baseline="0" dirty="0" smtClean="0">
                <a:ln>
                  <a:noFill/>
                </a:ln>
                <a:solidFill>
                  <a:schemeClr val="tx1"/>
                </a:solidFill>
                <a:effectLst/>
                <a:latin typeface="Roboto Mono"/>
              </a:rPr>
            </a:br>
            <a:r>
              <a:rPr kumimoji="0" lang="en-US" altLang="en-US" sz="800" b="0" i="0" u="none" strike="noStrike" cap="none" normalizeH="0" baseline="0" dirty="0" smtClean="0">
                <a:ln>
                  <a:noFill/>
                </a:ln>
                <a:solidFill>
                  <a:schemeClr val="tx1"/>
                </a:solidFill>
                <a:effectLst/>
                <a:latin typeface="Roboto Mono"/>
              </a:rPr>
              <a:t>  }</a:t>
            </a:r>
            <a:br>
              <a:rPr kumimoji="0" lang="en-US" altLang="en-US" sz="800" b="0" i="0" u="none" strike="noStrike" cap="none" normalizeH="0" baseline="0" dirty="0" smtClean="0">
                <a:ln>
                  <a:noFill/>
                </a:ln>
                <a:solidFill>
                  <a:schemeClr val="tx1"/>
                </a:solidFill>
                <a:effectLst/>
                <a:latin typeface="Roboto Mono"/>
              </a:rPr>
            </a:br>
            <a:r>
              <a:rPr kumimoji="0" lang="en-US" altLang="en-US" sz="800" b="0" i="0" u="none" strike="noStrike" cap="none" normalizeH="0" baseline="0" dirty="0" smtClean="0">
                <a:ln>
                  <a:noFill/>
                </a:ln>
                <a:solidFill>
                  <a:schemeClr val="tx1"/>
                </a:solidFill>
                <a:effectLst/>
                <a:latin typeface="Roboto Mono"/>
              </a:rPr>
              <a:t>}</a:t>
            </a:r>
            <a:r>
              <a:rPr kumimoji="0" lang="en-US" altLang="en-US" sz="800" b="0" i="0" u="none" strike="noStrike" cap="none" normalizeH="0" baseline="0" dirty="0" smtClean="0">
                <a:ln>
                  <a:noFill/>
                </a:ln>
                <a:solidFill>
                  <a:schemeClr val="tx1"/>
                </a:solidFill>
                <a:effectLst/>
              </a:rPr>
              <a:t> </a:t>
            </a:r>
            <a:endParaRPr kumimoji="0" lang="en-US" altLang="en-US" sz="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2438446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9" name="Google Shape;329;p30"/>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97</a:t>
            </a:fld>
            <a:endParaRPr/>
          </a:p>
        </p:txBody>
      </p:sp>
      <p:sp>
        <p:nvSpPr>
          <p:cNvPr id="10" name="Google Shape;201;p16"/>
          <p:cNvSpPr txBox="1">
            <a:spLocks/>
          </p:cNvSpPr>
          <p:nvPr/>
        </p:nvSpPr>
        <p:spPr>
          <a:xfrm>
            <a:off x="329079" y="358833"/>
            <a:ext cx="5721525" cy="6360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b="1" dirty="0">
                <a:solidFill>
                  <a:schemeClr val="bg1"/>
                </a:solidFill>
              </a:rPr>
              <a:t>Patch </a:t>
            </a:r>
            <a:r>
              <a:rPr lang="en-US" sz="3200" b="1" dirty="0" smtClean="0">
                <a:solidFill>
                  <a:schemeClr val="bg1"/>
                </a:solidFill>
              </a:rPr>
              <a:t>asynchronously</a:t>
            </a:r>
            <a:endParaRPr lang="en-US" sz="3200" b="1" dirty="0">
              <a:solidFill>
                <a:schemeClr val="bg1"/>
              </a:solidFill>
            </a:endParaRPr>
          </a:p>
        </p:txBody>
      </p:sp>
      <p:sp>
        <p:nvSpPr>
          <p:cNvPr id="6" name="Rectangle 5"/>
          <p:cNvSpPr/>
          <p:nvPr/>
        </p:nvSpPr>
        <p:spPr>
          <a:xfrm>
            <a:off x="1099225" y="1627131"/>
            <a:ext cx="7256835" cy="2677656"/>
          </a:xfrm>
          <a:prstGeom prst="rect">
            <a:avLst/>
          </a:prstGeom>
        </p:spPr>
        <p:txBody>
          <a:bodyPr wrap="square">
            <a:spAutoFit/>
          </a:bodyPr>
          <a:lstStyle/>
          <a:p>
            <a:r>
              <a:rPr lang="vi-VN" sz="1200" dirty="0">
                <a:solidFill>
                  <a:schemeClr val="bg1"/>
                </a:solidFill>
                <a:latin typeface="inherit"/>
              </a:rPr>
              <a:t>Cập nhật nhà cung cấp bảo mật có thể mất tới 350 mili giây (trên các thiết bị cũ hơn). Nếu bạn đang thực hiện cập nhật trên một luồng ảnh hưởng trực tiếp đến trải nghiệm người dùng, chẳng hạn như luồng UI, bạn không muốn thực hiện cuộc gọi đồng bộ để cập nhật nhà cung cấp, vì điều đó có thể khiến ứng dụng hoặc thiết bị đóng băng cho đến khi hoạt động kết thúc Thay vào đó, bạn nên sử dụng phương thức không đồng bộ install IfNeededAsync (). Phương pháp đó chỉ ra thành công hay thất bại của nó bằng cách gọi các cuộc gọi lại.</a:t>
            </a:r>
          </a:p>
          <a:p>
            <a:endParaRPr lang="vi-VN" sz="1200" dirty="0">
              <a:solidFill>
                <a:schemeClr val="bg1"/>
              </a:solidFill>
              <a:latin typeface="inherit"/>
            </a:endParaRPr>
          </a:p>
          <a:p>
            <a:r>
              <a:rPr lang="vi-VN" sz="1200" dirty="0">
                <a:solidFill>
                  <a:schemeClr val="bg1"/>
                </a:solidFill>
                <a:latin typeface="inherit"/>
              </a:rPr>
              <a:t>Ví dụ: đây là một số mã cập nhật nhà cung cấp bảo mật trong một hoạt động trong luồng UI. Hoạt động gọi install IfNeededAsync () để cập nhật nhà cung cấp và chỉ định chính nó là người nghe để nhận thông báo thành công hoặc thất bại. Nếu nhà cung cấp bảo mật cập nhật hoặc được cập nhật thành công, phương thức onProviderInstalled () của hoạt động được gọi và hoạt động biết rằng giao tiếp được bảo mật. Nếu nhà cung cấp không thể được cập nhật, phương thức onProviderInstallFailed () của hoạt động sẽ được gọi và hoạt động có thể thực hiện hành động thích hợp (chẳng hạn như nhắc người dùng cập nhật dịch vụ Google Play).</a:t>
            </a:r>
            <a:endParaRPr lang="en-US" sz="1200" dirty="0">
              <a:solidFill>
                <a:schemeClr val="bg1"/>
              </a:solidFill>
              <a:latin typeface="inherit"/>
            </a:endParaRPr>
          </a:p>
        </p:txBody>
      </p:sp>
    </p:spTree>
    <p:extLst>
      <p:ext uri="{BB962C8B-B14F-4D97-AF65-F5344CB8AC3E}">
        <p14:creationId xmlns:p14="http://schemas.microsoft.com/office/powerpoint/2010/main" val="135550909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9" name="Google Shape;329;p30"/>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98</a:t>
            </a:fld>
            <a:endParaRPr/>
          </a:p>
        </p:txBody>
      </p:sp>
      <p:sp>
        <p:nvSpPr>
          <p:cNvPr id="10" name="Google Shape;201;p16"/>
          <p:cNvSpPr txBox="1">
            <a:spLocks/>
          </p:cNvSpPr>
          <p:nvPr/>
        </p:nvSpPr>
        <p:spPr>
          <a:xfrm>
            <a:off x="7456" y="-66824"/>
            <a:ext cx="5721525" cy="6360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b="1" dirty="0">
                <a:solidFill>
                  <a:schemeClr val="bg1"/>
                </a:solidFill>
              </a:rPr>
              <a:t>Patch a</a:t>
            </a:r>
            <a:r>
              <a:rPr lang="en-US" sz="3200" b="1" dirty="0" smtClean="0">
                <a:solidFill>
                  <a:schemeClr val="bg1"/>
                </a:solidFill>
              </a:rPr>
              <a:t>synchronously</a:t>
            </a:r>
            <a:endParaRPr lang="en-US" sz="3200" b="1" dirty="0">
              <a:solidFill>
                <a:schemeClr val="bg1"/>
              </a:solidFill>
            </a:endParaRPr>
          </a:p>
        </p:txBody>
      </p:sp>
      <p:sp>
        <p:nvSpPr>
          <p:cNvPr id="3" name="Rectangle 1"/>
          <p:cNvSpPr>
            <a:spLocks noChangeArrowheads="1"/>
          </p:cNvSpPr>
          <p:nvPr/>
        </p:nvSpPr>
        <p:spPr bwMode="auto">
          <a:xfrm>
            <a:off x="171694" y="679648"/>
            <a:ext cx="3702021" cy="4201150"/>
          </a:xfrm>
          <a:prstGeom prst="rect">
            <a:avLst/>
          </a:prstGeom>
          <a:solidFill>
            <a:schemeClr val="accent2"/>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buClrTx/>
            </a:pPr>
            <a:r>
              <a:rPr kumimoji="0" lang="en-US" altLang="en-US" sz="700" b="0" i="0" u="none" strike="noStrike" cap="none" normalizeH="0" baseline="0" dirty="0" smtClean="0">
                <a:ln>
                  <a:noFill/>
                </a:ln>
                <a:solidFill>
                  <a:schemeClr val="tx1"/>
                </a:solidFill>
                <a:effectLst/>
                <a:latin typeface="Roboto Mono"/>
              </a:rPr>
              <a:t>/**</a:t>
            </a:r>
            <a:br>
              <a:rPr kumimoji="0" lang="en-US" altLang="en-US" sz="700" b="0" i="0" u="none" strike="noStrike" cap="none" normalizeH="0" baseline="0" dirty="0" smtClean="0">
                <a:ln>
                  <a:noFill/>
                </a:ln>
                <a:solidFill>
                  <a:schemeClr val="tx1"/>
                </a:solidFill>
                <a:effectLst/>
                <a:latin typeface="Roboto Mono"/>
              </a:rPr>
            </a:br>
            <a:r>
              <a:rPr kumimoji="0" lang="en-US" altLang="en-US" sz="700" b="0" i="0" u="none" strike="noStrike" cap="none" normalizeH="0" baseline="0" dirty="0" smtClean="0">
                <a:ln>
                  <a:noFill/>
                </a:ln>
                <a:solidFill>
                  <a:schemeClr val="tx1"/>
                </a:solidFill>
                <a:effectLst/>
                <a:latin typeface="Roboto Mono"/>
              </a:rPr>
              <a:t> * Sample activity using {@link ProviderInstaller}.</a:t>
            </a:r>
            <a:br>
              <a:rPr kumimoji="0" lang="en-US" altLang="en-US" sz="700" b="0" i="0" u="none" strike="noStrike" cap="none" normalizeH="0" baseline="0" dirty="0" smtClean="0">
                <a:ln>
                  <a:noFill/>
                </a:ln>
                <a:solidFill>
                  <a:schemeClr val="tx1"/>
                </a:solidFill>
                <a:effectLst/>
                <a:latin typeface="Roboto Mono"/>
              </a:rPr>
            </a:br>
            <a:r>
              <a:rPr kumimoji="0" lang="en-US" altLang="en-US" sz="700" b="0" i="0" u="none" strike="noStrike" cap="none" normalizeH="0" baseline="0" dirty="0" smtClean="0">
                <a:ln>
                  <a:noFill/>
                </a:ln>
                <a:solidFill>
                  <a:schemeClr val="tx1"/>
                </a:solidFill>
                <a:effectLst/>
                <a:latin typeface="Roboto Mono"/>
              </a:rPr>
              <a:t> */</a:t>
            </a:r>
            <a:br>
              <a:rPr kumimoji="0" lang="en-US" altLang="en-US" sz="700" b="0" i="0" u="none" strike="noStrike" cap="none" normalizeH="0" baseline="0" dirty="0" smtClean="0">
                <a:ln>
                  <a:noFill/>
                </a:ln>
                <a:solidFill>
                  <a:schemeClr val="tx1"/>
                </a:solidFill>
                <a:effectLst/>
                <a:latin typeface="Roboto Mono"/>
              </a:rPr>
            </a:br>
            <a:r>
              <a:rPr kumimoji="0" lang="en-US" altLang="en-US" sz="700" b="0" i="0" u="none" strike="noStrike" cap="none" normalizeH="0" baseline="0" dirty="0" smtClean="0">
                <a:ln>
                  <a:noFill/>
                </a:ln>
                <a:solidFill>
                  <a:schemeClr val="tx1"/>
                </a:solidFill>
                <a:effectLst/>
                <a:latin typeface="Roboto Mono"/>
              </a:rPr>
              <a:t>public class MainActivity extends Activity</a:t>
            </a:r>
            <a:br>
              <a:rPr kumimoji="0" lang="en-US" altLang="en-US" sz="700" b="0" i="0" u="none" strike="noStrike" cap="none" normalizeH="0" baseline="0" dirty="0" smtClean="0">
                <a:ln>
                  <a:noFill/>
                </a:ln>
                <a:solidFill>
                  <a:schemeClr val="tx1"/>
                </a:solidFill>
                <a:effectLst/>
                <a:latin typeface="Roboto Mono"/>
              </a:rPr>
            </a:br>
            <a:r>
              <a:rPr kumimoji="0" lang="en-US" altLang="en-US" sz="700" b="0" i="0" u="none" strike="noStrike" cap="none" normalizeH="0" baseline="0" dirty="0" smtClean="0">
                <a:ln>
                  <a:noFill/>
                </a:ln>
                <a:solidFill>
                  <a:schemeClr val="tx1"/>
                </a:solidFill>
                <a:effectLst/>
                <a:latin typeface="Roboto Mono"/>
              </a:rPr>
              <a:t>    implements ProviderInstaller.ProviderInstallListener {</a:t>
            </a:r>
            <a:br>
              <a:rPr kumimoji="0" lang="en-US" altLang="en-US" sz="700" b="0" i="0" u="none" strike="noStrike" cap="none" normalizeH="0" baseline="0" dirty="0" smtClean="0">
                <a:ln>
                  <a:noFill/>
                </a:ln>
                <a:solidFill>
                  <a:schemeClr val="tx1"/>
                </a:solidFill>
                <a:effectLst/>
                <a:latin typeface="Roboto Mono"/>
              </a:rPr>
            </a:br>
            <a:r>
              <a:rPr kumimoji="0" lang="en-US" altLang="en-US" sz="700" b="0" i="0" u="none" strike="noStrike" cap="none" normalizeH="0" baseline="0" dirty="0" smtClean="0">
                <a:ln>
                  <a:noFill/>
                </a:ln>
                <a:solidFill>
                  <a:schemeClr val="tx1"/>
                </a:solidFill>
                <a:effectLst/>
                <a:latin typeface="Roboto Mono"/>
              </a:rPr>
              <a:t/>
            </a:r>
            <a:br>
              <a:rPr kumimoji="0" lang="en-US" altLang="en-US" sz="700" b="0" i="0" u="none" strike="noStrike" cap="none" normalizeH="0" baseline="0" dirty="0" smtClean="0">
                <a:ln>
                  <a:noFill/>
                </a:ln>
                <a:solidFill>
                  <a:schemeClr val="tx1"/>
                </a:solidFill>
                <a:effectLst/>
                <a:latin typeface="Roboto Mono"/>
              </a:rPr>
            </a:br>
            <a:r>
              <a:rPr kumimoji="0" lang="en-US" altLang="en-US" sz="700" b="0" i="0" u="none" strike="noStrike" cap="none" normalizeH="0" baseline="0" dirty="0" smtClean="0">
                <a:ln>
                  <a:noFill/>
                </a:ln>
                <a:solidFill>
                  <a:schemeClr val="tx1"/>
                </a:solidFill>
                <a:effectLst/>
                <a:latin typeface="Roboto Mono"/>
              </a:rPr>
              <a:t>  private static final int ERROR_DIALOG_REQUEST_CODE = 1;</a:t>
            </a:r>
            <a:br>
              <a:rPr kumimoji="0" lang="en-US" altLang="en-US" sz="700" b="0" i="0" u="none" strike="noStrike" cap="none" normalizeH="0" baseline="0" dirty="0" smtClean="0">
                <a:ln>
                  <a:noFill/>
                </a:ln>
                <a:solidFill>
                  <a:schemeClr val="tx1"/>
                </a:solidFill>
                <a:effectLst/>
                <a:latin typeface="Roboto Mono"/>
              </a:rPr>
            </a:br>
            <a:r>
              <a:rPr kumimoji="0" lang="en-US" altLang="en-US" sz="700" b="0" i="0" u="none" strike="noStrike" cap="none" normalizeH="0" baseline="0" dirty="0" smtClean="0">
                <a:ln>
                  <a:noFill/>
                </a:ln>
                <a:solidFill>
                  <a:schemeClr val="tx1"/>
                </a:solidFill>
                <a:effectLst/>
                <a:latin typeface="Roboto Mono"/>
              </a:rPr>
              <a:t/>
            </a:r>
            <a:br>
              <a:rPr kumimoji="0" lang="en-US" altLang="en-US" sz="700" b="0" i="0" u="none" strike="noStrike" cap="none" normalizeH="0" baseline="0" dirty="0" smtClean="0">
                <a:ln>
                  <a:noFill/>
                </a:ln>
                <a:solidFill>
                  <a:schemeClr val="tx1"/>
                </a:solidFill>
                <a:effectLst/>
                <a:latin typeface="Roboto Mono"/>
              </a:rPr>
            </a:br>
            <a:r>
              <a:rPr kumimoji="0" lang="en-US" altLang="en-US" sz="700" b="0" i="0" u="none" strike="noStrike" cap="none" normalizeH="0" baseline="0" dirty="0" smtClean="0">
                <a:ln>
                  <a:noFill/>
                </a:ln>
                <a:solidFill>
                  <a:schemeClr val="tx1"/>
                </a:solidFill>
                <a:effectLst/>
                <a:latin typeface="Roboto Mono"/>
              </a:rPr>
              <a:t>  private boolean retryProviderInstall;</a:t>
            </a:r>
            <a:br>
              <a:rPr kumimoji="0" lang="en-US" altLang="en-US" sz="700" b="0" i="0" u="none" strike="noStrike" cap="none" normalizeH="0" baseline="0" dirty="0" smtClean="0">
                <a:ln>
                  <a:noFill/>
                </a:ln>
                <a:solidFill>
                  <a:schemeClr val="tx1"/>
                </a:solidFill>
                <a:effectLst/>
                <a:latin typeface="Roboto Mono"/>
              </a:rPr>
            </a:br>
            <a:r>
              <a:rPr kumimoji="0" lang="en-US" altLang="en-US" sz="700" b="0" i="0" u="none" strike="noStrike" cap="none" normalizeH="0" baseline="0" dirty="0" smtClean="0">
                <a:ln>
                  <a:noFill/>
                </a:ln>
                <a:solidFill>
                  <a:schemeClr val="tx1"/>
                </a:solidFill>
                <a:effectLst/>
                <a:latin typeface="Roboto Mono"/>
              </a:rPr>
              <a:t/>
            </a:r>
            <a:br>
              <a:rPr kumimoji="0" lang="en-US" altLang="en-US" sz="700" b="0" i="0" u="none" strike="noStrike" cap="none" normalizeH="0" baseline="0" dirty="0" smtClean="0">
                <a:ln>
                  <a:noFill/>
                </a:ln>
                <a:solidFill>
                  <a:schemeClr val="tx1"/>
                </a:solidFill>
                <a:effectLst/>
                <a:latin typeface="Roboto Mono"/>
              </a:rPr>
            </a:br>
            <a:r>
              <a:rPr kumimoji="0" lang="en-US" altLang="en-US" sz="700" b="0" i="0" u="none" strike="noStrike" cap="none" normalizeH="0" baseline="0" dirty="0" smtClean="0">
                <a:ln>
                  <a:noFill/>
                </a:ln>
                <a:solidFill>
                  <a:schemeClr val="tx1"/>
                </a:solidFill>
                <a:effectLst/>
                <a:latin typeface="Roboto Mono"/>
              </a:rPr>
              <a:t>  //Update the security provider when the activity is created.</a:t>
            </a:r>
            <a:br>
              <a:rPr kumimoji="0" lang="en-US" altLang="en-US" sz="700" b="0" i="0" u="none" strike="noStrike" cap="none" normalizeH="0" baseline="0" dirty="0" smtClean="0">
                <a:ln>
                  <a:noFill/>
                </a:ln>
                <a:solidFill>
                  <a:schemeClr val="tx1"/>
                </a:solidFill>
                <a:effectLst/>
                <a:latin typeface="Roboto Mono"/>
              </a:rPr>
            </a:br>
            <a:r>
              <a:rPr kumimoji="0" lang="en-US" altLang="en-US" sz="700" b="0" i="0" u="none" strike="noStrike" cap="none" normalizeH="0" baseline="0" dirty="0" smtClean="0">
                <a:ln>
                  <a:noFill/>
                </a:ln>
                <a:solidFill>
                  <a:schemeClr val="tx1"/>
                </a:solidFill>
                <a:effectLst/>
                <a:latin typeface="Roboto Mono"/>
              </a:rPr>
              <a:t>  @Override</a:t>
            </a:r>
            <a:br>
              <a:rPr kumimoji="0" lang="en-US" altLang="en-US" sz="700" b="0" i="0" u="none" strike="noStrike" cap="none" normalizeH="0" baseline="0" dirty="0" smtClean="0">
                <a:ln>
                  <a:noFill/>
                </a:ln>
                <a:solidFill>
                  <a:schemeClr val="tx1"/>
                </a:solidFill>
                <a:effectLst/>
                <a:latin typeface="Roboto Mono"/>
              </a:rPr>
            </a:br>
            <a:r>
              <a:rPr kumimoji="0" lang="en-US" altLang="en-US" sz="700" b="0" i="0" u="none" strike="noStrike" cap="none" normalizeH="0" baseline="0" dirty="0" smtClean="0">
                <a:ln>
                  <a:noFill/>
                </a:ln>
                <a:solidFill>
                  <a:schemeClr val="tx1"/>
                </a:solidFill>
                <a:effectLst/>
                <a:latin typeface="Roboto Mono"/>
              </a:rPr>
              <a:t>  protected void onCreate(Bundle savedInstanceState) {</a:t>
            </a:r>
            <a:br>
              <a:rPr kumimoji="0" lang="en-US" altLang="en-US" sz="700" b="0" i="0" u="none" strike="noStrike" cap="none" normalizeH="0" baseline="0" dirty="0" smtClean="0">
                <a:ln>
                  <a:noFill/>
                </a:ln>
                <a:solidFill>
                  <a:schemeClr val="tx1"/>
                </a:solidFill>
                <a:effectLst/>
                <a:latin typeface="Roboto Mono"/>
              </a:rPr>
            </a:br>
            <a:r>
              <a:rPr kumimoji="0" lang="en-US" altLang="en-US" sz="700" b="0" i="0" u="none" strike="noStrike" cap="none" normalizeH="0" baseline="0" dirty="0" smtClean="0">
                <a:ln>
                  <a:noFill/>
                </a:ln>
                <a:solidFill>
                  <a:schemeClr val="tx1"/>
                </a:solidFill>
                <a:effectLst/>
                <a:latin typeface="Roboto Mono"/>
              </a:rPr>
              <a:t>    super.onCreate(savedInstanceState);</a:t>
            </a:r>
            <a:br>
              <a:rPr kumimoji="0" lang="en-US" altLang="en-US" sz="700" b="0" i="0" u="none" strike="noStrike" cap="none" normalizeH="0" baseline="0" dirty="0" smtClean="0">
                <a:ln>
                  <a:noFill/>
                </a:ln>
                <a:solidFill>
                  <a:schemeClr val="tx1"/>
                </a:solidFill>
                <a:effectLst/>
                <a:latin typeface="Roboto Mono"/>
              </a:rPr>
            </a:br>
            <a:r>
              <a:rPr kumimoji="0" lang="en-US" altLang="en-US" sz="700" b="0" i="0" u="none" strike="noStrike" cap="none" normalizeH="0" baseline="0" dirty="0" smtClean="0">
                <a:ln>
                  <a:noFill/>
                </a:ln>
                <a:solidFill>
                  <a:schemeClr val="tx1"/>
                </a:solidFill>
                <a:effectLst/>
                <a:latin typeface="Roboto Mono"/>
              </a:rPr>
              <a:t>    ProviderInstaller.installIfNeededAsync(this, this);</a:t>
            </a:r>
            <a:br>
              <a:rPr kumimoji="0" lang="en-US" altLang="en-US" sz="700" b="0" i="0" u="none" strike="noStrike" cap="none" normalizeH="0" baseline="0" dirty="0" smtClean="0">
                <a:ln>
                  <a:noFill/>
                </a:ln>
                <a:solidFill>
                  <a:schemeClr val="tx1"/>
                </a:solidFill>
                <a:effectLst/>
                <a:latin typeface="Roboto Mono"/>
              </a:rPr>
            </a:br>
            <a:r>
              <a:rPr kumimoji="0" lang="en-US" altLang="en-US" sz="700" b="0" i="0" u="none" strike="noStrike" cap="none" normalizeH="0" baseline="0" dirty="0" smtClean="0">
                <a:ln>
                  <a:noFill/>
                </a:ln>
                <a:solidFill>
                  <a:schemeClr val="tx1"/>
                </a:solidFill>
                <a:effectLst/>
                <a:latin typeface="Roboto Mono"/>
              </a:rPr>
              <a:t>  }</a:t>
            </a:r>
            <a:br>
              <a:rPr kumimoji="0" lang="en-US" altLang="en-US" sz="700" b="0" i="0" u="none" strike="noStrike" cap="none" normalizeH="0" baseline="0" dirty="0" smtClean="0">
                <a:ln>
                  <a:noFill/>
                </a:ln>
                <a:solidFill>
                  <a:schemeClr val="tx1"/>
                </a:solidFill>
                <a:effectLst/>
                <a:latin typeface="Roboto Mono"/>
              </a:rPr>
            </a:br>
            <a:r>
              <a:rPr kumimoji="0" lang="en-US" altLang="en-US" sz="700" b="0" i="0" u="none" strike="noStrike" cap="none" normalizeH="0" baseline="0" dirty="0" smtClean="0">
                <a:ln>
                  <a:noFill/>
                </a:ln>
                <a:solidFill>
                  <a:schemeClr val="tx1"/>
                </a:solidFill>
                <a:effectLst/>
                <a:latin typeface="Roboto Mono"/>
              </a:rPr>
              <a:t/>
            </a:r>
            <a:br>
              <a:rPr kumimoji="0" lang="en-US" altLang="en-US" sz="700" b="0" i="0" u="none" strike="noStrike" cap="none" normalizeH="0" baseline="0" dirty="0" smtClean="0">
                <a:ln>
                  <a:noFill/>
                </a:ln>
                <a:solidFill>
                  <a:schemeClr val="tx1"/>
                </a:solidFill>
                <a:effectLst/>
                <a:latin typeface="Roboto Mono"/>
              </a:rPr>
            </a:br>
            <a:r>
              <a:rPr kumimoji="0" lang="en-US" altLang="en-US" sz="700" b="0" i="0" u="none" strike="noStrike" cap="none" normalizeH="0" baseline="0" dirty="0" smtClean="0">
                <a:ln>
                  <a:noFill/>
                </a:ln>
                <a:solidFill>
                  <a:schemeClr val="tx1"/>
                </a:solidFill>
                <a:effectLst/>
                <a:latin typeface="Roboto Mono"/>
              </a:rPr>
              <a:t>  /**</a:t>
            </a:r>
            <a:br>
              <a:rPr kumimoji="0" lang="en-US" altLang="en-US" sz="700" b="0" i="0" u="none" strike="noStrike" cap="none" normalizeH="0" baseline="0" dirty="0" smtClean="0">
                <a:ln>
                  <a:noFill/>
                </a:ln>
                <a:solidFill>
                  <a:schemeClr val="tx1"/>
                </a:solidFill>
                <a:effectLst/>
                <a:latin typeface="Roboto Mono"/>
              </a:rPr>
            </a:br>
            <a:r>
              <a:rPr kumimoji="0" lang="en-US" altLang="en-US" sz="700" b="0" i="0" u="none" strike="noStrike" cap="none" normalizeH="0" baseline="0" dirty="0" smtClean="0">
                <a:ln>
                  <a:noFill/>
                </a:ln>
                <a:solidFill>
                  <a:schemeClr val="tx1"/>
                </a:solidFill>
                <a:effectLst/>
                <a:latin typeface="Roboto Mono"/>
              </a:rPr>
              <a:t>   * This method is only called if the provider is successfully updated</a:t>
            </a:r>
            <a:br>
              <a:rPr kumimoji="0" lang="en-US" altLang="en-US" sz="700" b="0" i="0" u="none" strike="noStrike" cap="none" normalizeH="0" baseline="0" dirty="0" smtClean="0">
                <a:ln>
                  <a:noFill/>
                </a:ln>
                <a:solidFill>
                  <a:schemeClr val="tx1"/>
                </a:solidFill>
                <a:effectLst/>
                <a:latin typeface="Roboto Mono"/>
              </a:rPr>
            </a:br>
            <a:r>
              <a:rPr kumimoji="0" lang="en-US" altLang="en-US" sz="700" b="0" i="0" u="none" strike="noStrike" cap="none" normalizeH="0" baseline="0" dirty="0" smtClean="0">
                <a:ln>
                  <a:noFill/>
                </a:ln>
                <a:solidFill>
                  <a:schemeClr val="tx1"/>
                </a:solidFill>
                <a:effectLst/>
                <a:latin typeface="Roboto Mono"/>
              </a:rPr>
              <a:t>   * (or is already up-to-date).</a:t>
            </a:r>
            <a:br>
              <a:rPr kumimoji="0" lang="en-US" altLang="en-US" sz="700" b="0" i="0" u="none" strike="noStrike" cap="none" normalizeH="0" baseline="0" dirty="0" smtClean="0">
                <a:ln>
                  <a:noFill/>
                </a:ln>
                <a:solidFill>
                  <a:schemeClr val="tx1"/>
                </a:solidFill>
                <a:effectLst/>
                <a:latin typeface="Roboto Mono"/>
              </a:rPr>
            </a:br>
            <a:r>
              <a:rPr kumimoji="0" lang="en-US" altLang="en-US" sz="700" b="0" i="0" u="none" strike="noStrike" cap="none" normalizeH="0" baseline="0" dirty="0" smtClean="0">
                <a:ln>
                  <a:noFill/>
                </a:ln>
                <a:solidFill>
                  <a:schemeClr val="tx1"/>
                </a:solidFill>
                <a:effectLst/>
                <a:latin typeface="Roboto Mono"/>
              </a:rPr>
              <a:t>   */</a:t>
            </a:r>
            <a:br>
              <a:rPr kumimoji="0" lang="en-US" altLang="en-US" sz="700" b="0" i="0" u="none" strike="noStrike" cap="none" normalizeH="0" baseline="0" dirty="0" smtClean="0">
                <a:ln>
                  <a:noFill/>
                </a:ln>
                <a:solidFill>
                  <a:schemeClr val="tx1"/>
                </a:solidFill>
                <a:effectLst/>
                <a:latin typeface="Roboto Mono"/>
              </a:rPr>
            </a:br>
            <a:r>
              <a:rPr kumimoji="0" lang="en-US" altLang="en-US" sz="700" b="0" i="0" u="none" strike="noStrike" cap="none" normalizeH="0" baseline="0" dirty="0" smtClean="0">
                <a:ln>
                  <a:noFill/>
                </a:ln>
                <a:solidFill>
                  <a:schemeClr val="tx1"/>
                </a:solidFill>
                <a:effectLst/>
                <a:latin typeface="Roboto Mono"/>
              </a:rPr>
              <a:t>  @Override</a:t>
            </a:r>
            <a:br>
              <a:rPr kumimoji="0" lang="en-US" altLang="en-US" sz="700" b="0" i="0" u="none" strike="noStrike" cap="none" normalizeH="0" baseline="0" dirty="0" smtClean="0">
                <a:ln>
                  <a:noFill/>
                </a:ln>
                <a:solidFill>
                  <a:schemeClr val="tx1"/>
                </a:solidFill>
                <a:effectLst/>
                <a:latin typeface="Roboto Mono"/>
              </a:rPr>
            </a:br>
            <a:r>
              <a:rPr kumimoji="0" lang="en-US" altLang="en-US" sz="700" b="0" i="0" u="none" strike="noStrike" cap="none" normalizeH="0" baseline="0" dirty="0" smtClean="0">
                <a:ln>
                  <a:noFill/>
                </a:ln>
                <a:solidFill>
                  <a:schemeClr val="tx1"/>
                </a:solidFill>
                <a:effectLst/>
                <a:latin typeface="Roboto Mono"/>
              </a:rPr>
              <a:t>  protected void onProviderInstalled() {</a:t>
            </a:r>
            <a:br>
              <a:rPr kumimoji="0" lang="en-US" altLang="en-US" sz="700" b="0" i="0" u="none" strike="noStrike" cap="none" normalizeH="0" baseline="0" dirty="0" smtClean="0">
                <a:ln>
                  <a:noFill/>
                </a:ln>
                <a:solidFill>
                  <a:schemeClr val="tx1"/>
                </a:solidFill>
                <a:effectLst/>
                <a:latin typeface="Roboto Mono"/>
              </a:rPr>
            </a:br>
            <a:r>
              <a:rPr kumimoji="0" lang="en-US" altLang="en-US" sz="700" b="0" i="0" u="none" strike="noStrike" cap="none" normalizeH="0" baseline="0" dirty="0" smtClean="0">
                <a:ln>
                  <a:noFill/>
                </a:ln>
                <a:solidFill>
                  <a:schemeClr val="tx1"/>
                </a:solidFill>
                <a:effectLst/>
                <a:latin typeface="Roboto Mono"/>
              </a:rPr>
              <a:t>    // Provider is up-to-date, app can make secure network calls.</a:t>
            </a:r>
            <a:br>
              <a:rPr kumimoji="0" lang="en-US" altLang="en-US" sz="700" b="0" i="0" u="none" strike="noStrike" cap="none" normalizeH="0" baseline="0" dirty="0" smtClean="0">
                <a:ln>
                  <a:noFill/>
                </a:ln>
                <a:solidFill>
                  <a:schemeClr val="tx1"/>
                </a:solidFill>
                <a:effectLst/>
                <a:latin typeface="Roboto Mono"/>
              </a:rPr>
            </a:br>
            <a:r>
              <a:rPr kumimoji="0" lang="en-US" altLang="en-US" sz="700" b="0" i="0" u="none" strike="noStrike" cap="none" normalizeH="0" baseline="0" dirty="0" smtClean="0">
                <a:ln>
                  <a:noFill/>
                </a:ln>
                <a:solidFill>
                  <a:schemeClr val="tx1"/>
                </a:solidFill>
                <a:effectLst/>
                <a:latin typeface="Roboto Mono"/>
              </a:rPr>
              <a:t>  }</a:t>
            </a:r>
            <a:br>
              <a:rPr kumimoji="0" lang="en-US" altLang="en-US" sz="700" b="0" i="0" u="none" strike="noStrike" cap="none" normalizeH="0" baseline="0" dirty="0" smtClean="0">
                <a:ln>
                  <a:noFill/>
                </a:ln>
                <a:solidFill>
                  <a:schemeClr val="tx1"/>
                </a:solidFill>
                <a:effectLst/>
                <a:latin typeface="Roboto Mono"/>
              </a:rPr>
            </a:br>
            <a:r>
              <a:rPr kumimoji="0" lang="en-US" altLang="en-US" sz="700" b="0" i="0" u="none" strike="noStrike" cap="none" normalizeH="0" baseline="0" dirty="0" smtClean="0">
                <a:ln>
                  <a:noFill/>
                </a:ln>
                <a:solidFill>
                  <a:schemeClr val="tx1"/>
                </a:solidFill>
                <a:effectLst/>
                <a:latin typeface="Roboto Mono"/>
              </a:rPr>
              <a:t/>
            </a:r>
            <a:br>
              <a:rPr kumimoji="0" lang="en-US" altLang="en-US" sz="700" b="0" i="0" u="none" strike="noStrike" cap="none" normalizeH="0" baseline="0" dirty="0" smtClean="0">
                <a:ln>
                  <a:noFill/>
                </a:ln>
                <a:solidFill>
                  <a:schemeClr val="tx1"/>
                </a:solidFill>
                <a:effectLst/>
                <a:latin typeface="Roboto Mono"/>
              </a:rPr>
            </a:br>
            <a:r>
              <a:rPr kumimoji="0" lang="en-US" altLang="en-US" sz="700" b="0" i="0" u="none" strike="noStrike" cap="none" normalizeH="0" baseline="0" dirty="0" smtClean="0">
                <a:ln>
                  <a:noFill/>
                </a:ln>
                <a:solidFill>
                  <a:schemeClr val="tx1"/>
                </a:solidFill>
                <a:effectLst/>
                <a:latin typeface="Roboto Mono"/>
              </a:rPr>
              <a:t>  /**</a:t>
            </a:r>
            <a:br>
              <a:rPr kumimoji="0" lang="en-US" altLang="en-US" sz="700" b="0" i="0" u="none" strike="noStrike" cap="none" normalizeH="0" baseline="0" dirty="0" smtClean="0">
                <a:ln>
                  <a:noFill/>
                </a:ln>
                <a:solidFill>
                  <a:schemeClr val="tx1"/>
                </a:solidFill>
                <a:effectLst/>
                <a:latin typeface="Roboto Mono"/>
              </a:rPr>
            </a:br>
            <a:r>
              <a:rPr kumimoji="0" lang="en-US" altLang="en-US" sz="700" b="0" i="0" u="none" strike="noStrike" cap="none" normalizeH="0" baseline="0" dirty="0" smtClean="0">
                <a:ln>
                  <a:noFill/>
                </a:ln>
                <a:solidFill>
                  <a:schemeClr val="tx1"/>
                </a:solidFill>
                <a:effectLst/>
                <a:latin typeface="Roboto Mono"/>
              </a:rPr>
              <a:t>   * This method is called if updating fails; the error code indicates</a:t>
            </a:r>
            <a:br>
              <a:rPr kumimoji="0" lang="en-US" altLang="en-US" sz="700" b="0" i="0" u="none" strike="noStrike" cap="none" normalizeH="0" baseline="0" dirty="0" smtClean="0">
                <a:ln>
                  <a:noFill/>
                </a:ln>
                <a:solidFill>
                  <a:schemeClr val="tx1"/>
                </a:solidFill>
                <a:effectLst/>
                <a:latin typeface="Roboto Mono"/>
              </a:rPr>
            </a:br>
            <a:r>
              <a:rPr kumimoji="0" lang="en-US" altLang="en-US" sz="700" b="0" i="0" u="none" strike="noStrike" cap="none" normalizeH="0" baseline="0" dirty="0" smtClean="0">
                <a:ln>
                  <a:noFill/>
                </a:ln>
                <a:solidFill>
                  <a:schemeClr val="tx1"/>
                </a:solidFill>
                <a:effectLst/>
                <a:latin typeface="Roboto Mono"/>
              </a:rPr>
              <a:t>   * whether the error is recoverable.</a:t>
            </a:r>
            <a:br>
              <a:rPr kumimoji="0" lang="en-US" altLang="en-US" sz="700" b="0" i="0" u="none" strike="noStrike" cap="none" normalizeH="0" baseline="0" dirty="0" smtClean="0">
                <a:ln>
                  <a:noFill/>
                </a:ln>
                <a:solidFill>
                  <a:schemeClr val="tx1"/>
                </a:solidFill>
                <a:effectLst/>
                <a:latin typeface="Roboto Mono"/>
              </a:rPr>
            </a:br>
            <a:r>
              <a:rPr kumimoji="0" lang="en-US" altLang="en-US" sz="700" b="0" i="0" u="none" strike="noStrike" cap="none" normalizeH="0" baseline="0" dirty="0" smtClean="0">
                <a:ln>
                  <a:noFill/>
                </a:ln>
                <a:solidFill>
                  <a:schemeClr val="tx1"/>
                </a:solidFill>
                <a:effectLst/>
                <a:latin typeface="Roboto Mono"/>
              </a:rPr>
              <a:t>   */</a:t>
            </a:r>
          </a:p>
          <a:p>
            <a:pPr eaLnBrk="0" fontAlgn="base" hangingPunct="0">
              <a:spcBef>
                <a:spcPct val="0"/>
              </a:spcBef>
              <a:spcAft>
                <a:spcPct val="0"/>
              </a:spcAft>
              <a:buClrTx/>
            </a:pPr>
            <a:r>
              <a:rPr lang="en-US" altLang="en-US" sz="700" dirty="0">
                <a:solidFill>
                  <a:schemeClr val="tx1"/>
                </a:solidFill>
                <a:latin typeface="inherit"/>
              </a:rPr>
              <a:t/>
            </a:r>
            <a:br>
              <a:rPr lang="en-US" altLang="en-US" sz="700" dirty="0">
                <a:solidFill>
                  <a:schemeClr val="tx1"/>
                </a:solidFill>
                <a:latin typeface="inherit"/>
              </a:rPr>
            </a:br>
            <a:r>
              <a:rPr lang="en-US" altLang="en-US" sz="700" dirty="0">
                <a:solidFill>
                  <a:schemeClr val="tx1"/>
                </a:solidFill>
                <a:latin typeface="inherit"/>
              </a:rPr>
              <a:t>  private void onProviderInstallerNotAvailable() {</a:t>
            </a:r>
            <a:br>
              <a:rPr lang="en-US" altLang="en-US" sz="700" dirty="0">
                <a:solidFill>
                  <a:schemeClr val="tx1"/>
                </a:solidFill>
                <a:latin typeface="inherit"/>
              </a:rPr>
            </a:br>
            <a:r>
              <a:rPr lang="en-US" altLang="en-US" sz="700" dirty="0">
                <a:solidFill>
                  <a:schemeClr val="tx1"/>
                </a:solidFill>
                <a:latin typeface="inherit"/>
              </a:rPr>
              <a:t>    // This is reached if the provider cannot be updated for some reason.</a:t>
            </a:r>
            <a:br>
              <a:rPr lang="en-US" altLang="en-US" sz="700" dirty="0">
                <a:solidFill>
                  <a:schemeClr val="tx1"/>
                </a:solidFill>
                <a:latin typeface="inherit"/>
              </a:rPr>
            </a:br>
            <a:r>
              <a:rPr lang="en-US" altLang="en-US" sz="700" dirty="0">
                <a:solidFill>
                  <a:schemeClr val="tx1"/>
                </a:solidFill>
                <a:latin typeface="inherit"/>
              </a:rPr>
              <a:t>    // App should consider all HTTP communication to be vulnerable, and take</a:t>
            </a:r>
            <a:br>
              <a:rPr lang="en-US" altLang="en-US" sz="700" dirty="0">
                <a:solidFill>
                  <a:schemeClr val="tx1"/>
                </a:solidFill>
                <a:latin typeface="inherit"/>
              </a:rPr>
            </a:br>
            <a:r>
              <a:rPr lang="en-US" altLang="en-US" sz="700" dirty="0">
                <a:solidFill>
                  <a:schemeClr val="tx1"/>
                </a:solidFill>
                <a:latin typeface="inherit"/>
              </a:rPr>
              <a:t>    // appropriate action.</a:t>
            </a:r>
            <a:br>
              <a:rPr lang="en-US" altLang="en-US" sz="700" dirty="0">
                <a:solidFill>
                  <a:schemeClr val="tx1"/>
                </a:solidFill>
                <a:latin typeface="inherit"/>
              </a:rPr>
            </a:br>
            <a:r>
              <a:rPr lang="en-US" altLang="en-US" sz="700" dirty="0">
                <a:solidFill>
                  <a:schemeClr val="tx1"/>
                </a:solidFill>
                <a:latin typeface="inherit"/>
              </a:rPr>
              <a:t>  }</a:t>
            </a:r>
            <a:r>
              <a:rPr lang="en-US" altLang="en-US" sz="700" dirty="0">
                <a:solidFill>
                  <a:schemeClr val="tx1"/>
                </a:solidFill>
                <a:latin typeface="Roboto Mono"/>
              </a:rPr>
              <a:t/>
            </a:r>
            <a:br>
              <a:rPr lang="en-US" altLang="en-US" sz="700" dirty="0">
                <a:solidFill>
                  <a:schemeClr val="tx1"/>
                </a:solidFill>
                <a:latin typeface="Roboto Mono"/>
              </a:rPr>
            </a:br>
            <a:endParaRPr lang="en-US" sz="700" dirty="0"/>
          </a:p>
          <a:p>
            <a:pPr lvl="0" eaLnBrk="0" fontAlgn="base" hangingPunct="0">
              <a:spcBef>
                <a:spcPct val="0"/>
              </a:spcBef>
              <a:spcAft>
                <a:spcPct val="0"/>
              </a:spcAft>
              <a:buClrTx/>
            </a:pPr>
            <a:endParaRPr kumimoji="0" lang="en-US" altLang="en-US" sz="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4148724" y="471899"/>
            <a:ext cx="4839509" cy="4616648"/>
          </a:xfrm>
          <a:prstGeom prst="rect">
            <a:avLst/>
          </a:prstGeom>
          <a:solidFill>
            <a:schemeClr val="accent2"/>
          </a:solidFill>
        </p:spPr>
        <p:txBody>
          <a:bodyPr wrap="square">
            <a:spAutoFit/>
          </a:bodyPr>
          <a:lstStyle/>
          <a:p>
            <a:r>
              <a:rPr lang="en-US" altLang="en-US" sz="700" dirty="0">
                <a:solidFill>
                  <a:schemeClr val="tx1"/>
                </a:solidFill>
                <a:latin typeface="inherit"/>
              </a:rPr>
              <a:t> @Override</a:t>
            </a:r>
            <a:br>
              <a:rPr lang="en-US" altLang="en-US" sz="700" dirty="0">
                <a:solidFill>
                  <a:schemeClr val="tx1"/>
                </a:solidFill>
                <a:latin typeface="inherit"/>
              </a:rPr>
            </a:br>
            <a:r>
              <a:rPr lang="en-US" altLang="en-US" sz="700" dirty="0">
                <a:solidFill>
                  <a:schemeClr val="tx1"/>
                </a:solidFill>
                <a:latin typeface="inherit"/>
              </a:rPr>
              <a:t>  protected void onProviderInstallFailed(int errorCode, Intent recoveryIntent) {</a:t>
            </a:r>
            <a:br>
              <a:rPr lang="en-US" altLang="en-US" sz="700" dirty="0">
                <a:solidFill>
                  <a:schemeClr val="tx1"/>
                </a:solidFill>
                <a:latin typeface="inherit"/>
              </a:rPr>
            </a:br>
            <a:r>
              <a:rPr lang="en-US" altLang="en-US" sz="700" dirty="0">
                <a:solidFill>
                  <a:schemeClr val="tx1"/>
                </a:solidFill>
                <a:latin typeface="inherit"/>
              </a:rPr>
              <a:t>    GoogleApiAvailability availability = GoogleApiAvailability.getInstance();</a:t>
            </a:r>
            <a:br>
              <a:rPr lang="en-US" altLang="en-US" sz="700" dirty="0">
                <a:solidFill>
                  <a:schemeClr val="tx1"/>
                </a:solidFill>
                <a:latin typeface="inherit"/>
              </a:rPr>
            </a:br>
            <a:r>
              <a:rPr lang="en-US" altLang="en-US" sz="700" dirty="0">
                <a:solidFill>
                  <a:schemeClr val="tx1"/>
                </a:solidFill>
                <a:latin typeface="inherit"/>
              </a:rPr>
              <a:t>    if (availability.isUserRecoverableError(errorCode)) {</a:t>
            </a:r>
            <a:br>
              <a:rPr lang="en-US" altLang="en-US" sz="700" dirty="0">
                <a:solidFill>
                  <a:schemeClr val="tx1"/>
                </a:solidFill>
                <a:latin typeface="inherit"/>
              </a:rPr>
            </a:br>
            <a:r>
              <a:rPr lang="en-US" altLang="en-US" sz="700" dirty="0">
                <a:solidFill>
                  <a:schemeClr val="tx1"/>
                </a:solidFill>
                <a:latin typeface="inherit"/>
              </a:rPr>
              <a:t>      // Recoverable error. Show a dialog prompting the user to</a:t>
            </a:r>
            <a:br>
              <a:rPr lang="en-US" altLang="en-US" sz="700" dirty="0">
                <a:solidFill>
                  <a:schemeClr val="tx1"/>
                </a:solidFill>
                <a:latin typeface="inherit"/>
              </a:rPr>
            </a:br>
            <a:r>
              <a:rPr lang="en-US" altLang="en-US" sz="700" dirty="0">
                <a:solidFill>
                  <a:schemeClr val="tx1"/>
                </a:solidFill>
                <a:latin typeface="inherit"/>
              </a:rPr>
              <a:t>      // install/update/enable Google Play services.</a:t>
            </a:r>
            <a:br>
              <a:rPr lang="en-US" altLang="en-US" sz="700" dirty="0">
                <a:solidFill>
                  <a:schemeClr val="tx1"/>
                </a:solidFill>
                <a:latin typeface="inherit"/>
              </a:rPr>
            </a:br>
            <a:r>
              <a:rPr lang="en-US" altLang="en-US" sz="700" dirty="0">
                <a:solidFill>
                  <a:schemeClr val="tx1"/>
                </a:solidFill>
                <a:latin typeface="inherit"/>
              </a:rPr>
              <a:t>    </a:t>
            </a:r>
            <a:r>
              <a:rPr lang="en-US" altLang="en-US" sz="700" dirty="0" smtClean="0">
                <a:solidFill>
                  <a:schemeClr val="tx1"/>
                </a:solidFill>
                <a:latin typeface="inherit"/>
              </a:rPr>
              <a:t> availability.showErrorDialogFragment(this, </a:t>
            </a:r>
            <a:r>
              <a:rPr lang="en-US" altLang="en-US" sz="700" dirty="0">
                <a:solidFill>
                  <a:schemeClr val="tx1"/>
                </a:solidFill>
                <a:latin typeface="inherit"/>
              </a:rPr>
              <a:t>errorCode</a:t>
            </a:r>
            <a:r>
              <a:rPr lang="en-US" altLang="en-US" sz="700" dirty="0" smtClean="0">
                <a:solidFill>
                  <a:schemeClr val="tx1"/>
                </a:solidFill>
                <a:latin typeface="inherit"/>
              </a:rPr>
              <a:t>,</a:t>
            </a:r>
            <a:r>
              <a:rPr lang="en-US" altLang="en-US" sz="700" dirty="0">
                <a:solidFill>
                  <a:schemeClr val="tx1"/>
                </a:solidFill>
                <a:latin typeface="inherit"/>
              </a:rPr>
              <a:t> ERROR_DIALOG_REQUEST_CODE</a:t>
            </a:r>
            <a:r>
              <a:rPr lang="en-US" altLang="en-US" sz="700" dirty="0" smtClean="0">
                <a:solidFill>
                  <a:schemeClr val="tx1"/>
                </a:solidFill>
                <a:latin typeface="inherit"/>
              </a:rPr>
              <a:t>,</a:t>
            </a:r>
            <a:br>
              <a:rPr lang="en-US" altLang="en-US" sz="700" dirty="0" smtClean="0">
                <a:solidFill>
                  <a:schemeClr val="tx1"/>
                </a:solidFill>
                <a:latin typeface="inherit"/>
              </a:rPr>
            </a:br>
            <a:r>
              <a:rPr lang="en-US" altLang="en-US" sz="700" dirty="0" smtClean="0">
                <a:solidFill>
                  <a:schemeClr val="tx1"/>
                </a:solidFill>
                <a:latin typeface="inherit"/>
              </a:rPr>
              <a:t>          </a:t>
            </a:r>
            <a:r>
              <a:rPr lang="en-US" altLang="en-US" sz="700" dirty="0">
                <a:solidFill>
                  <a:schemeClr val="tx1"/>
                </a:solidFill>
                <a:latin typeface="inherit"/>
              </a:rPr>
              <a:t>          new DialogInterface.OnCancelListener() {</a:t>
            </a:r>
            <a:br>
              <a:rPr lang="en-US" altLang="en-US" sz="700" dirty="0">
                <a:solidFill>
                  <a:schemeClr val="tx1"/>
                </a:solidFill>
                <a:latin typeface="inherit"/>
              </a:rPr>
            </a:br>
            <a:r>
              <a:rPr lang="en-US" altLang="en-US" sz="700" dirty="0">
                <a:solidFill>
                  <a:schemeClr val="tx1"/>
                </a:solidFill>
                <a:latin typeface="inherit"/>
              </a:rPr>
              <a:t>            @Override</a:t>
            </a:r>
            <a:br>
              <a:rPr lang="en-US" altLang="en-US" sz="700" dirty="0">
                <a:solidFill>
                  <a:schemeClr val="tx1"/>
                </a:solidFill>
                <a:latin typeface="inherit"/>
              </a:rPr>
            </a:br>
            <a:r>
              <a:rPr lang="en-US" altLang="en-US" sz="700" dirty="0">
                <a:solidFill>
                  <a:schemeClr val="tx1"/>
                </a:solidFill>
                <a:latin typeface="inherit"/>
              </a:rPr>
              <a:t>            public void onCancel(DialogInterface dialog) {</a:t>
            </a:r>
            <a:br>
              <a:rPr lang="en-US" altLang="en-US" sz="700" dirty="0">
                <a:solidFill>
                  <a:schemeClr val="tx1"/>
                </a:solidFill>
                <a:latin typeface="inherit"/>
              </a:rPr>
            </a:br>
            <a:r>
              <a:rPr lang="en-US" altLang="en-US" sz="700" dirty="0">
                <a:solidFill>
                  <a:schemeClr val="tx1"/>
                </a:solidFill>
                <a:latin typeface="inherit"/>
              </a:rPr>
              <a:t>              // The user chose not to take the recovery action</a:t>
            </a:r>
            <a:br>
              <a:rPr lang="en-US" altLang="en-US" sz="700" dirty="0">
                <a:solidFill>
                  <a:schemeClr val="tx1"/>
                </a:solidFill>
                <a:latin typeface="inherit"/>
              </a:rPr>
            </a:br>
            <a:r>
              <a:rPr lang="en-US" altLang="en-US" sz="700" dirty="0">
                <a:solidFill>
                  <a:schemeClr val="tx1"/>
                </a:solidFill>
                <a:latin typeface="inherit"/>
              </a:rPr>
              <a:t>              onProviderInstallerNotAvailable();</a:t>
            </a:r>
            <a:br>
              <a:rPr lang="en-US" altLang="en-US" sz="700" dirty="0">
                <a:solidFill>
                  <a:schemeClr val="tx1"/>
                </a:solidFill>
                <a:latin typeface="inherit"/>
              </a:rPr>
            </a:br>
            <a:r>
              <a:rPr lang="en-US" altLang="en-US" sz="700" dirty="0">
                <a:solidFill>
                  <a:schemeClr val="tx1"/>
                </a:solidFill>
                <a:latin typeface="inherit"/>
              </a:rPr>
              <a:t>            }</a:t>
            </a:r>
            <a:br>
              <a:rPr lang="en-US" altLang="en-US" sz="700" dirty="0">
                <a:solidFill>
                  <a:schemeClr val="tx1"/>
                </a:solidFill>
                <a:latin typeface="inherit"/>
              </a:rPr>
            </a:br>
            <a:r>
              <a:rPr lang="en-US" altLang="en-US" sz="700" dirty="0">
                <a:solidFill>
                  <a:schemeClr val="tx1"/>
                </a:solidFill>
                <a:latin typeface="inherit"/>
              </a:rPr>
              <a:t>          });</a:t>
            </a:r>
            <a:br>
              <a:rPr lang="en-US" altLang="en-US" sz="700" dirty="0">
                <a:solidFill>
                  <a:schemeClr val="tx1"/>
                </a:solidFill>
                <a:latin typeface="inherit"/>
              </a:rPr>
            </a:br>
            <a:r>
              <a:rPr lang="en-US" altLang="en-US" sz="700" dirty="0">
                <a:solidFill>
                  <a:schemeClr val="tx1"/>
                </a:solidFill>
                <a:latin typeface="inherit"/>
              </a:rPr>
              <a:t>    } else {</a:t>
            </a:r>
            <a:br>
              <a:rPr lang="en-US" altLang="en-US" sz="700" dirty="0">
                <a:solidFill>
                  <a:schemeClr val="tx1"/>
                </a:solidFill>
                <a:latin typeface="inherit"/>
              </a:rPr>
            </a:br>
            <a:r>
              <a:rPr lang="en-US" altLang="en-US" sz="700" dirty="0">
                <a:solidFill>
                  <a:schemeClr val="tx1"/>
                </a:solidFill>
                <a:latin typeface="inherit"/>
              </a:rPr>
              <a:t>      // Google Play services is not available.</a:t>
            </a:r>
            <a:br>
              <a:rPr lang="en-US" altLang="en-US" sz="700" dirty="0">
                <a:solidFill>
                  <a:schemeClr val="tx1"/>
                </a:solidFill>
                <a:latin typeface="inherit"/>
              </a:rPr>
            </a:br>
            <a:r>
              <a:rPr lang="en-US" altLang="en-US" sz="700" dirty="0">
                <a:solidFill>
                  <a:schemeClr val="tx1"/>
                </a:solidFill>
                <a:latin typeface="inherit"/>
              </a:rPr>
              <a:t>      onProviderInstallerNotAvailable();</a:t>
            </a:r>
            <a:br>
              <a:rPr lang="en-US" altLang="en-US" sz="700" dirty="0">
                <a:solidFill>
                  <a:schemeClr val="tx1"/>
                </a:solidFill>
                <a:latin typeface="inherit"/>
              </a:rPr>
            </a:br>
            <a:r>
              <a:rPr lang="en-US" altLang="en-US" sz="700" dirty="0">
                <a:solidFill>
                  <a:schemeClr val="tx1"/>
                </a:solidFill>
                <a:latin typeface="inherit"/>
              </a:rPr>
              <a:t>    }</a:t>
            </a:r>
            <a:br>
              <a:rPr lang="en-US" altLang="en-US" sz="700" dirty="0">
                <a:solidFill>
                  <a:schemeClr val="tx1"/>
                </a:solidFill>
                <a:latin typeface="inherit"/>
              </a:rPr>
            </a:br>
            <a:r>
              <a:rPr lang="en-US" altLang="en-US" sz="700" dirty="0">
                <a:solidFill>
                  <a:schemeClr val="tx1"/>
                </a:solidFill>
                <a:latin typeface="inherit"/>
              </a:rPr>
              <a:t>  }</a:t>
            </a:r>
            <a:br>
              <a:rPr lang="en-US" altLang="en-US" sz="700" dirty="0">
                <a:solidFill>
                  <a:schemeClr val="tx1"/>
                </a:solidFill>
                <a:latin typeface="inherit"/>
              </a:rPr>
            </a:br>
            <a:r>
              <a:rPr lang="en-US" altLang="en-US" sz="700" dirty="0">
                <a:solidFill>
                  <a:schemeClr val="tx1"/>
                </a:solidFill>
                <a:latin typeface="inherit"/>
              </a:rPr>
              <a:t> @Override</a:t>
            </a:r>
            <a:br>
              <a:rPr lang="en-US" altLang="en-US" sz="700" dirty="0">
                <a:solidFill>
                  <a:schemeClr val="tx1"/>
                </a:solidFill>
                <a:latin typeface="inherit"/>
              </a:rPr>
            </a:br>
            <a:r>
              <a:rPr lang="en-US" altLang="en-US" sz="700" dirty="0">
                <a:solidFill>
                  <a:schemeClr val="tx1"/>
                </a:solidFill>
                <a:latin typeface="inherit"/>
              </a:rPr>
              <a:t>  protected void onActivityResult(int requestCode, int resultCode, Intent data) {</a:t>
            </a:r>
            <a:br>
              <a:rPr lang="en-US" altLang="en-US" sz="700" dirty="0">
                <a:solidFill>
                  <a:schemeClr val="tx1"/>
                </a:solidFill>
                <a:latin typeface="inherit"/>
              </a:rPr>
            </a:br>
            <a:r>
              <a:rPr lang="en-US" altLang="en-US" sz="700" dirty="0">
                <a:solidFill>
                  <a:schemeClr val="tx1"/>
                </a:solidFill>
                <a:latin typeface="inherit"/>
              </a:rPr>
              <a:t>    super.onActivityResult(requestCode, resultCode, data);</a:t>
            </a:r>
            <a:br>
              <a:rPr lang="en-US" altLang="en-US" sz="700" dirty="0">
                <a:solidFill>
                  <a:schemeClr val="tx1"/>
                </a:solidFill>
                <a:latin typeface="inherit"/>
              </a:rPr>
            </a:br>
            <a:r>
              <a:rPr lang="en-US" altLang="en-US" sz="700" dirty="0">
                <a:solidFill>
                  <a:schemeClr val="tx1"/>
                </a:solidFill>
                <a:latin typeface="inherit"/>
              </a:rPr>
              <a:t>    if (requestCode == ERROR_DIALOG_REQUEST_CODE) {</a:t>
            </a:r>
            <a:br>
              <a:rPr lang="en-US" altLang="en-US" sz="700" dirty="0">
                <a:solidFill>
                  <a:schemeClr val="tx1"/>
                </a:solidFill>
                <a:latin typeface="inherit"/>
              </a:rPr>
            </a:br>
            <a:r>
              <a:rPr lang="en-US" altLang="en-US" sz="700" dirty="0">
                <a:solidFill>
                  <a:schemeClr val="tx1"/>
                </a:solidFill>
                <a:latin typeface="inherit"/>
              </a:rPr>
              <a:t>      // Adding a fragment via GoogleApiAvailability.showErrorDialogFragment</a:t>
            </a:r>
            <a:br>
              <a:rPr lang="en-US" altLang="en-US" sz="700" dirty="0">
                <a:solidFill>
                  <a:schemeClr val="tx1"/>
                </a:solidFill>
                <a:latin typeface="inherit"/>
              </a:rPr>
            </a:br>
            <a:r>
              <a:rPr lang="en-US" altLang="en-US" sz="700" dirty="0">
                <a:solidFill>
                  <a:schemeClr val="tx1"/>
                </a:solidFill>
                <a:latin typeface="inherit"/>
              </a:rPr>
              <a:t>      // before the instance state is restored throws an error. So instead,</a:t>
            </a:r>
            <a:br>
              <a:rPr lang="en-US" altLang="en-US" sz="700" dirty="0">
                <a:solidFill>
                  <a:schemeClr val="tx1"/>
                </a:solidFill>
                <a:latin typeface="inherit"/>
              </a:rPr>
            </a:br>
            <a:r>
              <a:rPr lang="en-US" altLang="en-US" sz="700" dirty="0">
                <a:solidFill>
                  <a:schemeClr val="tx1"/>
                </a:solidFill>
                <a:latin typeface="inherit"/>
              </a:rPr>
              <a:t>      // set a flag here, which will cause the fragment to delay until</a:t>
            </a:r>
            <a:br>
              <a:rPr lang="en-US" altLang="en-US" sz="700" dirty="0">
                <a:solidFill>
                  <a:schemeClr val="tx1"/>
                </a:solidFill>
                <a:latin typeface="inherit"/>
              </a:rPr>
            </a:br>
            <a:r>
              <a:rPr lang="en-US" altLang="en-US" sz="700" dirty="0">
                <a:solidFill>
                  <a:schemeClr val="tx1"/>
                </a:solidFill>
                <a:latin typeface="inherit"/>
              </a:rPr>
              <a:t>      // onPostResume.</a:t>
            </a:r>
            <a:br>
              <a:rPr lang="en-US" altLang="en-US" sz="700" dirty="0">
                <a:solidFill>
                  <a:schemeClr val="tx1"/>
                </a:solidFill>
                <a:latin typeface="inherit"/>
              </a:rPr>
            </a:br>
            <a:r>
              <a:rPr lang="en-US" altLang="en-US" sz="700" dirty="0">
                <a:solidFill>
                  <a:schemeClr val="tx1"/>
                </a:solidFill>
                <a:latin typeface="inherit"/>
              </a:rPr>
              <a:t>      retryProviderInstall = true;</a:t>
            </a:r>
            <a:br>
              <a:rPr lang="en-US" altLang="en-US" sz="700" dirty="0">
                <a:solidFill>
                  <a:schemeClr val="tx1"/>
                </a:solidFill>
                <a:latin typeface="inherit"/>
              </a:rPr>
            </a:br>
            <a:r>
              <a:rPr lang="en-US" altLang="en-US" sz="700" dirty="0">
                <a:solidFill>
                  <a:schemeClr val="tx1"/>
                </a:solidFill>
                <a:latin typeface="inherit"/>
              </a:rPr>
              <a:t>    }</a:t>
            </a:r>
            <a:br>
              <a:rPr lang="en-US" altLang="en-US" sz="700" dirty="0">
                <a:solidFill>
                  <a:schemeClr val="tx1"/>
                </a:solidFill>
                <a:latin typeface="inherit"/>
              </a:rPr>
            </a:br>
            <a:r>
              <a:rPr lang="en-US" altLang="en-US" sz="700" dirty="0">
                <a:solidFill>
                  <a:schemeClr val="tx1"/>
                </a:solidFill>
                <a:latin typeface="inherit"/>
              </a:rPr>
              <a:t>  }</a:t>
            </a:r>
            <a:br>
              <a:rPr lang="en-US" altLang="en-US" sz="700" dirty="0">
                <a:solidFill>
                  <a:schemeClr val="tx1"/>
                </a:solidFill>
                <a:latin typeface="inherit"/>
              </a:rPr>
            </a:br>
            <a:r>
              <a:rPr lang="en-US" altLang="en-US" sz="700" dirty="0">
                <a:solidFill>
                  <a:schemeClr val="tx1"/>
                </a:solidFill>
                <a:latin typeface="inherit"/>
              </a:rPr>
              <a:t>  /*On resume, check to see if we flagged that we need to reinstall the provider */</a:t>
            </a:r>
            <a:br>
              <a:rPr lang="en-US" altLang="en-US" sz="700" dirty="0">
                <a:solidFill>
                  <a:schemeClr val="tx1"/>
                </a:solidFill>
                <a:latin typeface="inherit"/>
              </a:rPr>
            </a:br>
            <a:r>
              <a:rPr lang="en-US" altLang="en-US" sz="700" dirty="0">
                <a:solidFill>
                  <a:schemeClr val="tx1"/>
                </a:solidFill>
                <a:latin typeface="inherit"/>
              </a:rPr>
              <a:t>  @Override</a:t>
            </a:r>
            <a:br>
              <a:rPr lang="en-US" altLang="en-US" sz="700" dirty="0">
                <a:solidFill>
                  <a:schemeClr val="tx1"/>
                </a:solidFill>
                <a:latin typeface="inherit"/>
              </a:rPr>
            </a:br>
            <a:r>
              <a:rPr lang="en-US" altLang="en-US" sz="700" dirty="0">
                <a:solidFill>
                  <a:schemeClr val="tx1"/>
                </a:solidFill>
                <a:latin typeface="inherit"/>
              </a:rPr>
              <a:t>  protected void onPostResume() {</a:t>
            </a:r>
            <a:br>
              <a:rPr lang="en-US" altLang="en-US" sz="700" dirty="0">
                <a:solidFill>
                  <a:schemeClr val="tx1"/>
                </a:solidFill>
                <a:latin typeface="inherit"/>
              </a:rPr>
            </a:br>
            <a:r>
              <a:rPr lang="en-US" altLang="en-US" sz="700" dirty="0">
                <a:solidFill>
                  <a:schemeClr val="tx1"/>
                </a:solidFill>
                <a:latin typeface="inherit"/>
              </a:rPr>
              <a:t>    super.onPostResume();</a:t>
            </a:r>
            <a:br>
              <a:rPr lang="en-US" altLang="en-US" sz="700" dirty="0">
                <a:solidFill>
                  <a:schemeClr val="tx1"/>
                </a:solidFill>
                <a:latin typeface="inherit"/>
              </a:rPr>
            </a:br>
            <a:r>
              <a:rPr lang="en-US" altLang="en-US" sz="700" dirty="0">
                <a:solidFill>
                  <a:schemeClr val="tx1"/>
                </a:solidFill>
                <a:latin typeface="inherit"/>
              </a:rPr>
              <a:t>    if (retryProviderInstall) {</a:t>
            </a:r>
            <a:br>
              <a:rPr lang="en-US" altLang="en-US" sz="700" dirty="0">
                <a:solidFill>
                  <a:schemeClr val="tx1"/>
                </a:solidFill>
                <a:latin typeface="inherit"/>
              </a:rPr>
            </a:br>
            <a:r>
              <a:rPr lang="en-US" altLang="en-US" sz="700" dirty="0">
                <a:solidFill>
                  <a:schemeClr val="tx1"/>
                </a:solidFill>
                <a:latin typeface="inherit"/>
              </a:rPr>
              <a:t>      // We can now safely retry installation.</a:t>
            </a:r>
            <a:br>
              <a:rPr lang="en-US" altLang="en-US" sz="700" dirty="0">
                <a:solidFill>
                  <a:schemeClr val="tx1"/>
                </a:solidFill>
                <a:latin typeface="inherit"/>
              </a:rPr>
            </a:br>
            <a:r>
              <a:rPr lang="en-US" altLang="en-US" sz="700" dirty="0">
                <a:solidFill>
                  <a:schemeClr val="tx1"/>
                </a:solidFill>
                <a:latin typeface="inherit"/>
              </a:rPr>
              <a:t>      ProviderInstaller.installIfNeededAsync(this, this);</a:t>
            </a:r>
            <a:br>
              <a:rPr lang="en-US" altLang="en-US" sz="700" dirty="0">
                <a:solidFill>
                  <a:schemeClr val="tx1"/>
                </a:solidFill>
                <a:latin typeface="inherit"/>
              </a:rPr>
            </a:br>
            <a:r>
              <a:rPr lang="en-US" altLang="en-US" sz="700" dirty="0">
                <a:solidFill>
                  <a:schemeClr val="tx1"/>
                </a:solidFill>
                <a:latin typeface="inherit"/>
              </a:rPr>
              <a:t>    }</a:t>
            </a:r>
            <a:br>
              <a:rPr lang="en-US" altLang="en-US" sz="700" dirty="0">
                <a:solidFill>
                  <a:schemeClr val="tx1"/>
                </a:solidFill>
                <a:latin typeface="inherit"/>
              </a:rPr>
            </a:br>
            <a:r>
              <a:rPr lang="en-US" altLang="en-US" sz="700" dirty="0">
                <a:solidFill>
                  <a:schemeClr val="tx1"/>
                </a:solidFill>
                <a:latin typeface="inherit"/>
              </a:rPr>
              <a:t>    retryProviderInstall = false;</a:t>
            </a:r>
            <a:br>
              <a:rPr lang="en-US" altLang="en-US" sz="700" dirty="0">
                <a:solidFill>
                  <a:schemeClr val="tx1"/>
                </a:solidFill>
                <a:latin typeface="inherit"/>
              </a:rPr>
            </a:br>
            <a:r>
              <a:rPr lang="en-US" altLang="en-US" sz="700" dirty="0">
                <a:solidFill>
                  <a:schemeClr val="tx1"/>
                </a:solidFill>
                <a:latin typeface="inherit"/>
              </a:rPr>
              <a:t>  </a:t>
            </a:r>
            <a:r>
              <a:rPr lang="en-US" altLang="en-US" sz="700" dirty="0" smtClean="0">
                <a:solidFill>
                  <a:schemeClr val="tx1"/>
                </a:solidFill>
                <a:latin typeface="inherit"/>
              </a:rPr>
              <a:t>}</a:t>
            </a:r>
          </a:p>
          <a:p>
            <a:r>
              <a:rPr lang="en-US" altLang="en-US" sz="700" dirty="0">
                <a:solidFill>
                  <a:schemeClr val="tx1"/>
                </a:solidFill>
                <a:latin typeface="inherit"/>
              </a:rPr>
              <a:t>}</a:t>
            </a:r>
            <a:br>
              <a:rPr lang="en-US" altLang="en-US" sz="700" dirty="0">
                <a:solidFill>
                  <a:schemeClr val="tx1"/>
                </a:solidFill>
                <a:latin typeface="inherit"/>
              </a:rPr>
            </a:br>
            <a:endParaRPr lang="en-US" sz="700" dirty="0"/>
          </a:p>
        </p:txBody>
      </p:sp>
    </p:spTree>
    <p:extLst>
      <p:ext uri="{BB962C8B-B14F-4D97-AF65-F5344CB8AC3E}">
        <p14:creationId xmlns:p14="http://schemas.microsoft.com/office/powerpoint/2010/main" val="41003421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8"/>
          <p:cNvSpPr txBox="1">
            <a:spLocks noGrp="1"/>
          </p:cNvSpPr>
          <p:nvPr>
            <p:ph type="ctrTitle" idx="4294967295"/>
          </p:nvPr>
        </p:nvSpPr>
        <p:spPr>
          <a:xfrm>
            <a:off x="2715450" y="1523250"/>
            <a:ext cx="36912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a:t>THANKS!</a:t>
            </a:r>
            <a:endParaRPr sz="6000"/>
          </a:p>
        </p:txBody>
      </p:sp>
      <p:sp>
        <p:nvSpPr>
          <p:cNvPr id="404" name="Google Shape;404;p38"/>
          <p:cNvSpPr txBox="1">
            <a:spLocks noGrp="1"/>
          </p:cNvSpPr>
          <p:nvPr>
            <p:ph type="subTitle" idx="4294967295"/>
          </p:nvPr>
        </p:nvSpPr>
        <p:spPr>
          <a:xfrm>
            <a:off x="2715450" y="2494275"/>
            <a:ext cx="4939200" cy="1451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solidFill>
                  <a:srgbClr val="66FF33"/>
                </a:solidFill>
              </a:rPr>
              <a:t>Any questions</a:t>
            </a:r>
            <a:r>
              <a:rPr lang="en" b="1" dirty="0" smtClean="0">
                <a:solidFill>
                  <a:srgbClr val="66FF33"/>
                </a:solidFill>
              </a:rPr>
              <a:t>?</a:t>
            </a:r>
            <a:endParaRPr b="1" dirty="0">
              <a:solidFill>
                <a:srgbClr val="66FF33"/>
              </a:solidFill>
            </a:endParaRPr>
          </a:p>
        </p:txBody>
      </p:sp>
      <p:pic>
        <p:nvPicPr>
          <p:cNvPr id="405" name="Google Shape;405;p38" descr="10.jpg"/>
          <p:cNvPicPr preferRelativeResize="0"/>
          <p:nvPr/>
        </p:nvPicPr>
        <p:blipFill rotWithShape="1">
          <a:blip r:embed="rId3">
            <a:alphaModFix/>
          </a:blip>
          <a:srcRect l="22840" t="14463" r="22840" b="19038"/>
          <a:stretch/>
        </p:blipFill>
        <p:spPr>
          <a:xfrm rot="-5400000">
            <a:off x="-506100" y="506025"/>
            <a:ext cx="3251400" cy="2239200"/>
          </a:xfrm>
          <a:prstGeom prst="parallelogram">
            <a:avLst>
              <a:gd name="adj" fmla="val 63779"/>
            </a:avLst>
          </a:prstGeom>
          <a:noFill/>
          <a:ln>
            <a:noFill/>
          </a:ln>
        </p:spPr>
      </p:pic>
      <p:sp>
        <p:nvSpPr>
          <p:cNvPr id="406" name="Google Shape;406;p38"/>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99</a:t>
            </a:fld>
            <a:endParaRPr/>
          </a:p>
        </p:txBody>
      </p:sp>
    </p:spTree>
  </p:cSld>
  <p:clrMapOvr>
    <a:masterClrMapping/>
  </p:clrMapOvr>
</p:sld>
</file>

<file path=ppt/theme/theme1.xml><?xml version="1.0" encoding="utf-8"?>
<a:theme xmlns:a="http://schemas.openxmlformats.org/drawingml/2006/main" name="Dumain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970</TotalTime>
  <Words>10779</Words>
  <Application>Microsoft Office PowerPoint</Application>
  <PresentationFormat>On-screen Show (16:9)</PresentationFormat>
  <Paragraphs>729</Paragraphs>
  <Slides>99</Slides>
  <Notes>99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99</vt:i4>
      </vt:variant>
    </vt:vector>
  </HeadingPairs>
  <TitlesOfParts>
    <vt:vector size="108" baseType="lpstr">
      <vt:lpstr>Roboto</vt:lpstr>
      <vt:lpstr>Times New Roman</vt:lpstr>
      <vt:lpstr>Arial</vt:lpstr>
      <vt:lpstr>inherit</vt:lpstr>
      <vt:lpstr>Roboto Mono</vt:lpstr>
      <vt:lpstr>Hint</vt:lpstr>
      <vt:lpstr>Hind</vt:lpstr>
      <vt:lpstr>Calibri</vt:lpstr>
      <vt:lpstr>Dumaine</vt:lpstr>
      <vt:lpstr>ĐỀ TÀI TÌM HIỂU SECURITY </vt:lpstr>
      <vt:lpstr>1. APP SECURITY BEST PRACTICES</vt:lpstr>
      <vt:lpstr>App security best practices</vt:lpstr>
      <vt:lpstr>Enforce secure communication Use implicit intents and non-exported content providers </vt:lpstr>
      <vt:lpstr>Enforce secure communication Use implicit intents and non-exported content providers </vt:lpstr>
      <vt:lpstr>Content Provider là gì?</vt:lpstr>
      <vt:lpstr>Enforce secure communication Use implicit intents and non-exported content providers </vt:lpstr>
      <vt:lpstr>Enforce secure communication Ask for credentials before showing sensitive information</vt:lpstr>
      <vt:lpstr>Enforce secure communication Apply network security measures</vt:lpstr>
      <vt:lpstr>Enforce secure communication Apply network security measures</vt:lpstr>
      <vt:lpstr>Enforce secure communication Apply network security measures</vt:lpstr>
      <vt:lpstr>Enforce secure communication Apply network security measures</vt:lpstr>
      <vt:lpstr>Enforce secure communication Apply network security measures</vt:lpstr>
      <vt:lpstr>Enforce secure communication Use WebView objects carefully</vt:lpstr>
      <vt:lpstr>Provide the right permissions </vt:lpstr>
      <vt:lpstr>Provide the right permissions Use intents to defer permissions</vt:lpstr>
      <vt:lpstr>Provide the right permissions Share data securely across apss</vt:lpstr>
      <vt:lpstr>Store data safely Store private data within internal storage</vt:lpstr>
      <vt:lpstr>Store data safely Store private data within internal storage</vt:lpstr>
      <vt:lpstr>Store data safely Use external storage cautiously</vt:lpstr>
      <vt:lpstr>Store data safely Use external storage cautiously</vt:lpstr>
      <vt:lpstr>Store data safely Use external storage cautiously</vt:lpstr>
      <vt:lpstr>Store data safely Store only non-sensitive data in cache files</vt:lpstr>
      <vt:lpstr>Store data safely Use SharePreferences in private mode</vt:lpstr>
      <vt:lpstr>Keep services and dependencies up-to-date </vt:lpstr>
      <vt:lpstr>2. SECURITY TIPS</vt:lpstr>
      <vt:lpstr>STORE DATA</vt:lpstr>
      <vt:lpstr>Internal Storage</vt:lpstr>
      <vt:lpstr>&lt;user- permission&gt;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 SECURITY WITH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 SECURITY WITH HTTPS AND SSL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5. NETWORK SECURITY CONFIGURATION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6. UPDATE YOUR SECURITY PROVIDER TO PROTECT AGAINST SSL EXPLOITS</vt:lpstr>
      <vt:lpstr>Update your security provider to protect against SSL exploits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TÀI TÌM HIỂU SECURITY </dc:title>
  <cp:lastModifiedBy>HUYNH PHUC OFFICIAL</cp:lastModifiedBy>
  <cp:revision>55</cp:revision>
  <dcterms:modified xsi:type="dcterms:W3CDTF">2019-11-29T05:27:03Z</dcterms:modified>
</cp:coreProperties>
</file>