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1"/>
  </p:handoutMasterIdLst>
  <p:sldIdLst>
    <p:sldId id="256" r:id="rId3"/>
    <p:sldId id="265" r:id="rId4"/>
    <p:sldId id="273" r:id="rId5"/>
    <p:sldId id="272" r:id="rId6"/>
    <p:sldId id="271" r:id="rId7"/>
    <p:sldId id="262" r:id="rId8"/>
    <p:sldId id="264" r:id="rId9"/>
    <p:sldId id="266"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5" autoAdjust="0"/>
    <p:restoredTop sz="94660"/>
  </p:normalViewPr>
  <p:slideViewPr>
    <p:cSldViewPr showGuides="1">
      <p:cViewPr varScale="1">
        <p:scale>
          <a:sx n="67" d="100"/>
          <a:sy n="67" d="100"/>
        </p:scale>
        <p:origin x="1188" y="60"/>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6C068E-5614-4F34-B0BE-A5DE74957236}"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571C7-0522-4DD0-AB54-19B7E0D64EAB}" type="slidenum">
              <a:rPr lang="en-US" smtClean="0"/>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endParaRPr lang="en-US" altLang="en-US" noProof="0"/>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endParaRPr lang="en-US" altLang="en-US" noProof="0"/>
          </a:p>
        </p:txBody>
      </p:sp>
      <p:sp>
        <p:nvSpPr>
          <p:cNvPr id="16388" name="Rectangle 4"/>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B4A5476-CA43-47FE-BA67-73FA2851AFC8}"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5"/>
            <a:ext cx="2057400" cy="60420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82575"/>
            <a:ext cx="6019800" cy="60420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4DC5CE5-D93D-42E1-A365-D1BB034BB8A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4F63AB-74FF-4D4D-9C96-7E67E70BF8FF}"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FF88ED3-DC84-4DB0-B233-29AE8689A18E}"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33538"/>
            <a:ext cx="4038600" cy="469106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800600" y="1633538"/>
            <a:ext cx="4038600" cy="469106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D79D017-4D2B-4917-98EC-EFDC1350D1A8}"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D3F7F60C-663B-45B5-8BAA-0CD5F56CC8F6}"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C49BD403-5F74-427A-8423-78614D45D9C1}"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A8445B6F-8FF7-4085-BE97-4B03885D15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5A644C7-8C57-4BC2-BD31-5EE7CB8540FD}"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B64E658-6E24-430E-B2BE-9BADE501346F}"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ltLang="en-US"/>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06FFC55-A7E0-43C6-B48A-D297196E04B7}"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0425"/>
            <a:ext cx="7772400" cy="1470025"/>
          </a:xfrm>
        </p:spPr>
        <p:txBody>
          <a:bodyPr/>
          <a:lstStyle/>
          <a:p>
            <a:pPr algn="ctr"/>
            <a:r>
              <a:rPr lang="en-US" altLang="en-US" sz="6600" smtClean="0">
                <a:latin typeface="Times New Roman" panose="02020603050405020304" pitchFamily="18" charset="0"/>
                <a:cs typeface="Times New Roman" panose="02020603050405020304" pitchFamily="18" charset="0"/>
              </a:rPr>
              <a:t>BỐ CỤC MỘT BÀI THUYẾT TRÌNH</a:t>
            </a:r>
            <a:endParaRPr lang="en-US" altLang="en-US" sz="6600">
              <a:latin typeface="Times New Roman" panose="02020603050405020304" pitchFamily="18" charset="0"/>
              <a:cs typeface="Times New Roman" panose="02020603050405020304" pitchFamily="18" charset="0"/>
            </a:endParaRPr>
          </a:p>
        </p:txBody>
      </p:sp>
      <p:sp>
        <p:nvSpPr>
          <p:cNvPr id="2051" name="Rectangle 3"/>
          <p:cNvSpPr>
            <a:spLocks noGrp="1" noChangeArrowheads="1"/>
          </p:cNvSpPr>
          <p:nvPr>
            <p:ph type="subTitle" idx="1"/>
          </p:nvPr>
        </p:nvSpPr>
        <p:spPr/>
        <p:txBody>
          <a:bodyPr/>
          <a:lstStyle/>
          <a:p>
            <a:r>
              <a:rPr lang="en-US" altLang="en-US" sz="4200" smtClean="0">
                <a:solidFill>
                  <a:schemeClr val="tx1"/>
                </a:solidFill>
                <a:latin typeface="Times New Roman" panose="02020603050405020304" pitchFamily="18" charset="0"/>
                <a:cs typeface="Times New Roman" panose="02020603050405020304" pitchFamily="18" charset="0"/>
              </a:rPr>
              <a:t>ThS. Họ và tên</a:t>
            </a:r>
            <a:endParaRPr lang="en-US" altLang="en-US" sz="4200" smtClean="0">
              <a:solidFill>
                <a:schemeClr val="tx1"/>
              </a:solidFill>
              <a:latin typeface="Times New Roman" panose="02020603050405020304" pitchFamily="18" charset="0"/>
              <a:cs typeface="Times New Roman" panose="02020603050405020304" pitchFamily="18" charset="0"/>
            </a:endParaRPr>
          </a:p>
        </p:txBody>
      </p:sp>
      <p:sp>
        <p:nvSpPr>
          <p:cNvPr id="2053" name="Text Box 5"/>
          <p:cNvSpPr txBox="1">
            <a:spLocks noChangeArrowheads="1"/>
          </p:cNvSpPr>
          <p:nvPr/>
        </p:nvSpPr>
        <p:spPr bwMode="auto">
          <a:xfrm>
            <a:off x="4572000" y="5576827"/>
            <a:ext cx="41910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i="1" smtClean="0">
                <a:latin typeface="Times New Roman" panose="02020603050405020304" pitchFamily="18" charset="0"/>
                <a:cs typeface="Times New Roman" panose="02020603050405020304" pitchFamily="18" charset="0"/>
              </a:rPr>
              <a:t>Trích từ Tủ sách Khoa học VLOS</a:t>
            </a:r>
            <a:endParaRPr lang="en-US" altLang="en-US" sz="2000" b="1" i="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051">
                                            <p:txEl>
                                              <p:pRg st="0" end="0"/>
                                            </p:txEl>
                                          </p:spTgt>
                                        </p:tgtEl>
                                        <p:attrNameLst>
                                          <p:attrName>style.visibility</p:attrName>
                                        </p:attrNameLst>
                                      </p:cBhvr>
                                      <p:to>
                                        <p:strVal val="visible"/>
                                      </p:to>
                                    </p:set>
                                    <p:animEffect transition="in" filter="barn(inVertical)">
                                      <p:cBhvr>
                                        <p:cTn id="14" dur="500"/>
                                        <p:tgtEl>
                                          <p:spTgt spid="205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3"/>
                                        </p:tgtEl>
                                        <p:attrNameLst>
                                          <p:attrName>style.visibility</p:attrName>
                                        </p:attrNameLst>
                                      </p:cBhvr>
                                      <p:to>
                                        <p:strVal val="visible"/>
                                      </p:to>
                                    </p:set>
                                    <p:anim calcmode="lin" valueType="num">
                                      <p:cBhvr additive="base">
                                        <p:cTn id="19" dur="500" fill="hold"/>
                                        <p:tgtEl>
                                          <p:spTgt spid="2053"/>
                                        </p:tgtEl>
                                        <p:attrNameLst>
                                          <p:attrName>ppt_x</p:attrName>
                                        </p:attrNameLst>
                                      </p:cBhvr>
                                      <p:tavLst>
                                        <p:tav tm="0">
                                          <p:val>
                                            <p:strVal val="#ppt_x"/>
                                          </p:val>
                                        </p:tav>
                                        <p:tav tm="100000">
                                          <p:val>
                                            <p:strVal val="#ppt_x"/>
                                          </p:val>
                                        </p:tav>
                                      </p:tavLst>
                                    </p:anim>
                                    <p:anim calcmode="lin" valueType="num">
                                      <p:cBhvr additive="base">
                                        <p:cTn id="20"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P spid="205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71600"/>
            <a:ext cx="7086600" cy="944563"/>
          </a:xfrm>
        </p:spPr>
        <p:txBody>
          <a:bodyPr/>
          <a:lstStyle/>
          <a:p>
            <a:r>
              <a:rPr lang="en-US" sz="5300" smtClean="0">
                <a:latin typeface="Times New Roman" panose="02020603050405020304" pitchFamily="18" charset="0"/>
                <a:cs typeface="Times New Roman" panose="02020603050405020304" pitchFamily="18" charset="0"/>
              </a:rPr>
              <a:t>Giới thiệu</a:t>
            </a:r>
            <a:endParaRPr lang="en-US" sz="53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2344738"/>
            <a:ext cx="8229600" cy="4691062"/>
          </a:xfrm>
        </p:spPr>
        <p:txBody>
          <a:bodyPr/>
          <a:lstStyle/>
          <a:p>
            <a:r>
              <a:rPr lang="en-US" sz="3200" smtClean="0">
                <a:solidFill>
                  <a:schemeClr val="tx1"/>
                </a:solidFill>
                <a:latin typeface="Times New Roman" panose="02020603050405020304" pitchFamily="18" charset="0"/>
                <a:cs typeface="Times New Roman" panose="02020603050405020304" pitchFamily="18" charset="0"/>
              </a:rPr>
              <a:t>Phần mở đầu</a:t>
            </a:r>
            <a:endParaRPr lang="en-US" sz="3200" smtClean="0">
              <a:solidFill>
                <a:schemeClr val="tx1"/>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en-US" sz="2800" smtClean="0">
                <a:solidFill>
                  <a:schemeClr val="tx1"/>
                </a:solidFill>
                <a:latin typeface="Times New Roman" panose="02020603050405020304" pitchFamily="18" charset="0"/>
                <a:cs typeface="Times New Roman" panose="02020603050405020304" pitchFamily="18" charset="0"/>
              </a:rPr>
              <a:t> Cần đạt được mục đích </a:t>
            </a:r>
            <a:endParaRPr lang="en-US" sz="2800" smtClean="0">
              <a:solidFill>
                <a:schemeClr val="tx1"/>
              </a:solidFill>
              <a:latin typeface="Times New Roman" panose="02020603050405020304" pitchFamily="18" charset="0"/>
              <a:cs typeface="Times New Roman" panose="02020603050405020304" pitchFamily="18" charset="0"/>
            </a:endParaRPr>
          </a:p>
          <a:p>
            <a:r>
              <a:rPr lang="en-US" sz="3200" smtClean="0">
                <a:solidFill>
                  <a:schemeClr val="tx1"/>
                </a:solidFill>
                <a:latin typeface="Times New Roman" panose="02020603050405020304" pitchFamily="18" charset="0"/>
                <a:cs typeface="Times New Roman" panose="02020603050405020304" pitchFamily="18" charset="0"/>
              </a:rPr>
              <a:t>Phần chính </a:t>
            </a:r>
            <a:endParaRPr lang="en-US" sz="3200" smtClean="0">
              <a:solidFill>
                <a:schemeClr val="tx1"/>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en-US" smtClean="0">
                <a:solidFill>
                  <a:schemeClr val="tx1"/>
                </a:solidFill>
                <a:latin typeface="Times New Roman" panose="02020603050405020304" pitchFamily="18" charset="0"/>
                <a:cs typeface="Times New Roman" panose="02020603050405020304" pitchFamily="18" charset="0"/>
              </a:rPr>
              <a:t> </a:t>
            </a:r>
            <a:r>
              <a:rPr lang="en-US" sz="2800" smtClean="0">
                <a:solidFill>
                  <a:schemeClr val="tx1"/>
                </a:solidFill>
                <a:latin typeface="Times New Roman" panose="02020603050405020304" pitchFamily="18" charset="0"/>
                <a:cs typeface="Times New Roman" panose="02020603050405020304" pitchFamily="18" charset="0"/>
              </a:rPr>
              <a:t>Đưa ra giải pháp, ý kiến</a:t>
            </a:r>
            <a:endParaRPr lang="en-US" sz="2800" smtClean="0">
              <a:solidFill>
                <a:schemeClr val="tx1"/>
              </a:solidFill>
              <a:latin typeface="Times New Roman" panose="02020603050405020304" pitchFamily="18" charset="0"/>
              <a:cs typeface="Times New Roman" panose="02020603050405020304" pitchFamily="18" charset="0"/>
            </a:endParaRPr>
          </a:p>
          <a:p>
            <a:r>
              <a:rPr lang="en-US" sz="3200" smtClean="0">
                <a:solidFill>
                  <a:schemeClr val="tx1"/>
                </a:solidFill>
                <a:latin typeface="Times New Roman" panose="02020603050405020304" pitchFamily="18" charset="0"/>
                <a:cs typeface="Times New Roman" panose="02020603050405020304" pitchFamily="18" charset="0"/>
              </a:rPr>
              <a:t>Phần kết</a:t>
            </a:r>
            <a:endParaRPr lang="en-US" sz="3200" smtClean="0">
              <a:solidFill>
                <a:schemeClr val="tx1"/>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en-US" sz="2800" smtClean="0">
                <a:solidFill>
                  <a:schemeClr val="tx1"/>
                </a:solidFill>
                <a:latin typeface="Times New Roman" panose="02020603050405020304" pitchFamily="18" charset="0"/>
                <a:cs typeface="Times New Roman" panose="02020603050405020304" pitchFamily="18" charset="0"/>
              </a:rPr>
              <a:t>Tóm tắt các nội dung đã được trình bày</a:t>
            </a:r>
            <a:endParaRPr lang="en-US" sz="280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7086600" cy="944563"/>
          </a:xfrm>
        </p:spPr>
        <p:txBody>
          <a:bodyPr/>
          <a:lstStyle/>
          <a:p>
            <a:r>
              <a:rPr lang="en-US" sz="4000" smtClean="0">
                <a:latin typeface="Times New Roman" panose="02020603050405020304" pitchFamily="18" charset="0"/>
                <a:cs typeface="Times New Roman" panose="02020603050405020304" pitchFamily="18" charset="0"/>
              </a:rPr>
              <a:t>Phần mở đầu</a:t>
            </a:r>
            <a:r>
              <a:rPr lang="en-US" sz="5300" smtClean="0">
                <a:latin typeface="Times New Roman" panose="02020603050405020304" pitchFamily="18" charset="0"/>
                <a:cs typeface="Times New Roman" panose="02020603050405020304" pitchFamily="18" charset="0"/>
              </a:rPr>
              <a:t> </a:t>
            </a:r>
            <a:endParaRPr lang="en-US" sz="53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2166938"/>
            <a:ext cx="8229600" cy="4691062"/>
          </a:xfrm>
        </p:spPr>
        <p:txBody>
          <a:bodyPr/>
          <a:lstStyle/>
          <a:p>
            <a:r>
              <a:rPr lang="en-US" sz="3200" smtClean="0">
                <a:solidFill>
                  <a:schemeClr val="tx1"/>
                </a:solidFill>
                <a:latin typeface="Times New Roman" panose="02020603050405020304" pitchFamily="18" charset="0"/>
                <a:cs typeface="Times New Roman" panose="02020603050405020304" pitchFamily="18" charset="0"/>
              </a:rPr>
              <a:t>Thu hút sự chú ý của người nghe</a:t>
            </a:r>
            <a:endParaRPr lang="en-US" sz="3200">
              <a:solidFill>
                <a:schemeClr val="tx1"/>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en-US" altLang="en-US" smtClean="0">
                <a:solidFill>
                  <a:schemeClr val="tx1"/>
                </a:solidFill>
                <a:latin typeface="Times New Roman" panose="02020603050405020304" pitchFamily="18" charset="0"/>
                <a:cs typeface="Times New Roman" panose="02020603050405020304" pitchFamily="18" charset="0"/>
                <a:hlinkClick r:id="rId1" action="ppaction://hlinksldjump"/>
              </a:rPr>
              <a:t> </a:t>
            </a:r>
            <a:r>
              <a:rPr lang="en-US" altLang="en-US" sz="2800">
                <a:solidFill>
                  <a:schemeClr val="tx1"/>
                </a:solidFill>
                <a:latin typeface="Times New Roman" panose="02020603050405020304" pitchFamily="18" charset="0"/>
                <a:cs typeface="Times New Roman" panose="02020603050405020304" pitchFamily="18" charset="0"/>
                <a:hlinkClick r:id="rId1" action="ppaction://hlinksldjump"/>
              </a:rPr>
              <a:t>Sử dụng một đoạn trích dẫn</a:t>
            </a:r>
            <a:endParaRPr lang="en-US" altLang="en-US" sz="2800">
              <a:solidFill>
                <a:schemeClr val="tx1"/>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en-US" altLang="en-US" sz="2800" smtClean="0">
                <a:solidFill>
                  <a:schemeClr val="tx1"/>
                </a:solidFill>
                <a:latin typeface="Times New Roman" panose="02020603050405020304" pitchFamily="18" charset="0"/>
                <a:cs typeface="Times New Roman" panose="02020603050405020304" pitchFamily="18" charset="0"/>
              </a:rPr>
              <a:t> </a:t>
            </a:r>
            <a:r>
              <a:rPr lang="en-US" altLang="en-US" sz="2800">
                <a:solidFill>
                  <a:schemeClr val="tx1"/>
                </a:solidFill>
                <a:latin typeface="Times New Roman" panose="02020603050405020304" pitchFamily="18" charset="0"/>
                <a:cs typeface="Times New Roman" panose="02020603050405020304" pitchFamily="18" charset="0"/>
              </a:rPr>
              <a:t>Một câu hỏi</a:t>
            </a:r>
            <a:endParaRPr lang="en-US" altLang="en-US" sz="2800">
              <a:solidFill>
                <a:schemeClr val="tx1"/>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en-US" altLang="en-US" sz="2800" smtClean="0">
                <a:solidFill>
                  <a:schemeClr val="tx1"/>
                </a:solidFill>
                <a:latin typeface="Times New Roman" panose="02020603050405020304" pitchFamily="18" charset="0"/>
                <a:cs typeface="Times New Roman" panose="02020603050405020304" pitchFamily="18" charset="0"/>
              </a:rPr>
              <a:t> </a:t>
            </a:r>
            <a:r>
              <a:rPr lang="en-US" altLang="en-US" sz="2800">
                <a:solidFill>
                  <a:schemeClr val="tx1"/>
                </a:solidFill>
                <a:latin typeface="Times New Roman" panose="02020603050405020304" pitchFamily="18" charset="0"/>
                <a:cs typeface="Times New Roman" panose="02020603050405020304" pitchFamily="18" charset="0"/>
              </a:rPr>
              <a:t>Một lời hứa</a:t>
            </a:r>
            <a:endParaRPr lang="en-US" altLang="en-US" sz="2800">
              <a:solidFill>
                <a:schemeClr val="tx1"/>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en-US" altLang="en-US" sz="2800" smtClean="0">
                <a:solidFill>
                  <a:schemeClr val="tx1"/>
                </a:solidFill>
                <a:latin typeface="Times New Roman" panose="02020603050405020304" pitchFamily="18" charset="0"/>
                <a:cs typeface="Times New Roman" panose="02020603050405020304" pitchFamily="18" charset="0"/>
              </a:rPr>
              <a:t> Thậm </a:t>
            </a:r>
            <a:r>
              <a:rPr lang="en-US" altLang="en-US" sz="2800">
                <a:solidFill>
                  <a:schemeClr val="tx1"/>
                </a:solidFill>
                <a:latin typeface="Times New Roman" panose="02020603050405020304" pitchFamily="18" charset="0"/>
                <a:cs typeface="Times New Roman" panose="02020603050405020304" pitchFamily="18" charset="0"/>
              </a:rPr>
              <a:t>chí làm mọi người phải hoạt </a:t>
            </a:r>
            <a:r>
              <a:rPr lang="en-US" altLang="en-US" sz="2800">
                <a:solidFill>
                  <a:schemeClr val="tx1"/>
                </a:solidFill>
                <a:latin typeface="Times New Roman" panose="02020603050405020304" pitchFamily="18" charset="0"/>
                <a:cs typeface="Times New Roman" panose="02020603050405020304" pitchFamily="18" charset="0"/>
              </a:rPr>
              <a:t>động </a:t>
            </a:r>
            <a:endParaRPr lang="en-US" sz="2800" smtClean="0">
              <a:solidFill>
                <a:schemeClr val="tx1"/>
              </a:solidFill>
              <a:latin typeface="Times New Roman" panose="02020603050405020304" pitchFamily="18" charset="0"/>
              <a:cs typeface="Times New Roman" panose="02020603050405020304" pitchFamily="18" charset="0"/>
            </a:endParaRPr>
          </a:p>
          <a:p>
            <a:r>
              <a:rPr lang="en-US" sz="3200" smtClean="0">
                <a:solidFill>
                  <a:schemeClr val="tx1"/>
                </a:solidFill>
                <a:latin typeface="Times New Roman" panose="02020603050405020304" pitchFamily="18" charset="0"/>
                <a:cs typeface="Times New Roman" panose="02020603050405020304" pitchFamily="18" charset="0"/>
              </a:rPr>
              <a:t>Tóm lược các nội dung liên quan</a:t>
            </a:r>
            <a:endParaRPr lang="en-US" sz="3200" smtClean="0">
              <a:solidFill>
                <a:schemeClr val="tx1"/>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en-US" sz="2800" smtClean="0">
                <a:solidFill>
                  <a:schemeClr val="tx1"/>
                </a:solidFill>
                <a:latin typeface="Times New Roman" panose="02020603050405020304" pitchFamily="18" charset="0"/>
                <a:cs typeface="Times New Roman" panose="02020603050405020304" pitchFamily="18" charset="0"/>
              </a:rPr>
              <a:t>Đã được trình bày</a:t>
            </a:r>
            <a:endParaRPr lang="en-US" sz="2800" smtClean="0">
              <a:solidFill>
                <a:schemeClr val="tx1"/>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en-US" sz="2800" smtClean="0">
                <a:solidFill>
                  <a:schemeClr val="tx1"/>
                </a:solidFill>
                <a:latin typeface="Times New Roman" panose="02020603050405020304" pitchFamily="18" charset="0"/>
                <a:cs typeface="Times New Roman" panose="02020603050405020304" pitchFamily="18" charset="0"/>
              </a:rPr>
              <a:t>Được đã số người nghe biết rõ</a:t>
            </a:r>
            <a:endParaRPr lang="en-US" sz="28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371600"/>
            <a:ext cx="7086600" cy="944563"/>
          </a:xfrm>
        </p:spPr>
        <p:txBody>
          <a:bodyPr/>
          <a:lstStyle/>
          <a:p>
            <a:r>
              <a:rPr lang="en-US" sz="4000" smtClean="0">
                <a:latin typeface="Times New Roman" panose="02020603050405020304" pitchFamily="18" charset="0"/>
                <a:cs typeface="Times New Roman" panose="02020603050405020304" pitchFamily="18" charset="0"/>
              </a:rPr>
              <a:t>Phần chính</a:t>
            </a:r>
            <a:endParaRPr lang="en-US" sz="400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0500" y="2176463"/>
            <a:ext cx="8229600" cy="4691062"/>
          </a:xfrm>
        </p:spPr>
        <p:txBody>
          <a:bodyPr/>
          <a:lstStyle/>
          <a:p>
            <a:r>
              <a:rPr lang="en-US" sz="3200" smtClean="0">
                <a:solidFill>
                  <a:schemeClr val="tx1"/>
                </a:solidFill>
                <a:latin typeface="Times New Roman" panose="02020603050405020304" pitchFamily="18" charset="0"/>
                <a:cs typeface="Times New Roman" panose="02020603050405020304" pitchFamily="18" charset="0"/>
              </a:rPr>
              <a:t>Phần chính với các nội dung</a:t>
            </a:r>
            <a:endParaRPr lang="en-US" sz="3200" smtClean="0">
              <a:solidFill>
                <a:schemeClr val="tx1"/>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en-US" sz="2800" smtClean="0">
                <a:solidFill>
                  <a:schemeClr val="tx1"/>
                </a:solidFill>
                <a:latin typeface="Times New Roman" panose="02020603050405020304" pitchFamily="18" charset="0"/>
                <a:cs typeface="Times New Roman" panose="02020603050405020304" pitchFamily="18" charset="0"/>
              </a:rPr>
              <a:t>Vẫn đề cần giải quyết, yêu cầu công việc</a:t>
            </a:r>
            <a:endParaRPr lang="en-US" sz="2800" smtClean="0">
              <a:solidFill>
                <a:schemeClr val="tx1"/>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en-US" sz="2800" smtClean="0">
                <a:solidFill>
                  <a:schemeClr val="tx1"/>
                </a:solidFill>
                <a:latin typeface="Times New Roman" panose="02020603050405020304" pitchFamily="18" charset="0"/>
                <a:cs typeface="Times New Roman" panose="02020603050405020304" pitchFamily="18" charset="0"/>
              </a:rPr>
              <a:t>Ý tưởng và giải pháp </a:t>
            </a:r>
            <a:endParaRPr lang="en-US" sz="2800" smtClean="0">
              <a:solidFill>
                <a:schemeClr val="tx1"/>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en-US" sz="2800" smtClean="0">
                <a:solidFill>
                  <a:schemeClr val="tx1"/>
                </a:solidFill>
                <a:latin typeface="Times New Roman" panose="02020603050405020304" pitchFamily="18" charset="0"/>
                <a:cs typeface="Times New Roman" panose="02020603050405020304" pitchFamily="18" charset="0"/>
                <a:hlinkClick r:id="rId1" action="ppaction://hlinksldjump"/>
              </a:rPr>
              <a:t>Cung cấp ví dụ để minh chứng </a:t>
            </a:r>
            <a:endParaRPr lang="en-US" sz="2800" smtClean="0">
              <a:solidFill>
                <a:schemeClr val="tx1"/>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en-US" sz="2800" smtClean="0">
                <a:solidFill>
                  <a:schemeClr val="tx1"/>
                </a:solidFill>
                <a:latin typeface="Times New Roman" panose="02020603050405020304" pitchFamily="18" charset="0"/>
                <a:cs typeface="Times New Roman" panose="02020603050405020304" pitchFamily="18" charset="0"/>
              </a:rPr>
              <a:t>Lợi ích khi áp dụng giải pháp</a:t>
            </a:r>
            <a:endParaRPr lang="en-US" sz="2800" smtClean="0">
              <a:solidFill>
                <a:schemeClr val="tx1"/>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en-US" sz="2800" smtClean="0">
                <a:solidFill>
                  <a:schemeClr val="tx1"/>
                </a:solidFill>
                <a:latin typeface="Times New Roman" panose="02020603050405020304" pitchFamily="18" charset="0"/>
                <a:cs typeface="Times New Roman" panose="02020603050405020304" pitchFamily="18" charset="0"/>
              </a:rPr>
              <a:t>Chương trình hành động/các việc làm cụ thể</a:t>
            </a:r>
            <a:endParaRPr lang="en-US" sz="2800" smtClean="0">
              <a:solidFill>
                <a:schemeClr val="tx1"/>
              </a:solidFill>
              <a:latin typeface="Times New Roman" panose="02020603050405020304" pitchFamily="18" charset="0"/>
              <a:cs typeface="Times New Roman" panose="02020603050405020304" pitchFamily="18" charset="0"/>
            </a:endParaRPr>
          </a:p>
          <a:p>
            <a:pPr>
              <a:buFontTx/>
              <a:buChar char="-"/>
            </a:pPr>
            <a:endParaRPr lang="en-US" smtClean="0">
              <a:solidFill>
                <a:schemeClr val="tx1"/>
              </a:solidFill>
              <a:latin typeface="Times New Roman" panose="02020603050405020304" pitchFamily="18" charset="0"/>
              <a:cs typeface="Times New Roman" panose="02020603050405020304" pitchFamily="18" charset="0"/>
            </a:endParaRPr>
          </a:p>
          <a:p>
            <a:endParaRPr 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7637"/>
            <a:ext cx="7086600" cy="944563"/>
          </a:xfrm>
        </p:spPr>
        <p:txBody>
          <a:bodyPr/>
          <a:lstStyle/>
          <a:p>
            <a:r>
              <a:rPr lang="en-US" sz="4000" smtClean="0">
                <a:latin typeface="Times New Roman" panose="02020603050405020304" pitchFamily="18" charset="0"/>
                <a:cs typeface="Times New Roman" panose="02020603050405020304" pitchFamily="18" charset="0"/>
              </a:rPr>
              <a:t>Phần kết</a:t>
            </a:r>
            <a:r>
              <a:rPr lang="en-US" sz="5300" smtClean="0">
                <a:latin typeface="Times New Roman" panose="02020603050405020304" pitchFamily="18" charset="0"/>
                <a:cs typeface="Times New Roman" panose="02020603050405020304" pitchFamily="18" charset="0"/>
              </a:rPr>
              <a:t> </a:t>
            </a:r>
            <a:endParaRPr lang="en-US" sz="53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362200"/>
            <a:ext cx="8229600" cy="4691062"/>
          </a:xfrm>
        </p:spPr>
        <p:txBody>
          <a:bodyPr/>
          <a:lstStyle/>
          <a:p>
            <a:r>
              <a:rPr lang="en-US" sz="3200" smtClean="0">
                <a:solidFill>
                  <a:schemeClr val="tx1"/>
                </a:solidFill>
                <a:latin typeface="Times New Roman" panose="02020603050405020304" pitchFamily="18" charset="0"/>
                <a:cs typeface="Times New Roman" panose="02020603050405020304" pitchFamily="18" charset="0"/>
              </a:rPr>
              <a:t>Tóm tắt </a:t>
            </a:r>
            <a:endParaRPr lang="en-US" sz="3200" smtClean="0">
              <a:solidFill>
                <a:schemeClr val="tx1"/>
              </a:solidFill>
              <a:latin typeface="Times New Roman" panose="02020603050405020304" pitchFamily="18" charset="0"/>
              <a:cs typeface="Times New Roman" panose="02020603050405020304" pitchFamily="18" charset="0"/>
            </a:endParaRPr>
          </a:p>
          <a:p>
            <a:r>
              <a:rPr lang="en-US" sz="3200" smtClean="0">
                <a:solidFill>
                  <a:schemeClr val="tx1"/>
                </a:solidFill>
                <a:latin typeface="Times New Roman" panose="02020603050405020304" pitchFamily="18" charset="0"/>
                <a:cs typeface="Times New Roman" panose="02020603050405020304" pitchFamily="18" charset="0"/>
              </a:rPr>
              <a:t>Kết luận cuối cùng </a:t>
            </a:r>
            <a:endParaRPr lang="en-US" sz="3200" smtClean="0">
              <a:solidFill>
                <a:schemeClr val="tx1"/>
              </a:solidFill>
              <a:latin typeface="Times New Roman" panose="02020603050405020304" pitchFamily="18" charset="0"/>
              <a:cs typeface="Times New Roman" panose="02020603050405020304" pitchFamily="18" charset="0"/>
            </a:endParaRPr>
          </a:p>
          <a:p>
            <a:pPr>
              <a:buFont typeface="Times New Roman" panose="02020603050405020304" pitchFamily="18" charset="0"/>
              <a:buChar char="–"/>
            </a:pPr>
            <a:r>
              <a:rPr lang="en-US" sz="2800" smtClean="0">
                <a:solidFill>
                  <a:schemeClr val="tx1"/>
                </a:solidFill>
                <a:latin typeface="Times New Roman" panose="02020603050405020304" pitchFamily="18" charset="0"/>
                <a:cs typeface="Times New Roman" panose="02020603050405020304" pitchFamily="18" charset="0"/>
              </a:rPr>
              <a:t> Liệu còn điều gì bạn muốn người nghe ghi nhớ</a:t>
            </a:r>
            <a:endParaRPr lang="en-US" sz="280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4294967295" end="4294967295"/>
                                            </p:txEl>
                                          </p:spTgt>
                                        </p:tgtEl>
                                        <p:attrNameLst>
                                          <p:attrName>style.visibility</p:attrName>
                                        </p:attrNameLst>
                                      </p:cBhvr>
                                      <p:to>
                                        <p:strVal val="visible"/>
                                      </p:to>
                                    </p:set>
                                    <p:animEffect transition="in" filter="randombar(horizontal)">
                                      <p:cBhvr>
                                        <p:cTn id="12" dur="500"/>
                                        <p:tgtEl>
                                          <p:spTgt spid="3">
                                            <p:txEl>
                                              <p:pRg st="4294967295" end="42949672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762000" y="2743200"/>
            <a:ext cx="7924800" cy="2555875"/>
          </a:xfrm>
        </p:spPr>
        <p:txBody>
          <a:bodyPr/>
          <a:lstStyle/>
          <a:p>
            <a:pPr algn="ctr">
              <a:buFontTx/>
              <a:buNone/>
            </a:pPr>
            <a:r>
              <a:rPr lang="en-US" altLang="en-US" sz="5300" smtClean="0">
                <a:solidFill>
                  <a:schemeClr val="tx1"/>
                </a:solidFill>
                <a:latin typeface="Times New Roman" panose="02020603050405020304" pitchFamily="18" charset="0"/>
                <a:cs typeface="Times New Roman" panose="02020603050405020304" pitchFamily="18" charset="0"/>
              </a:rPr>
              <a:t>Cảm ơn sự chú ý của quý vị</a:t>
            </a:r>
            <a:endParaRPr lang="en-US" altLang="en-US" sz="53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687" y="231775"/>
            <a:ext cx="7467600" cy="944563"/>
          </a:xfrm>
        </p:spPr>
        <p:txBody>
          <a:bodyPr/>
          <a:lstStyle/>
          <a:p>
            <a:r>
              <a:rPr lang="en-US" sz="4000" smtClean="0">
                <a:latin typeface="Times New Roman" panose="02020603050405020304" pitchFamily="18" charset="0"/>
                <a:cs typeface="Times New Roman" panose="02020603050405020304" pitchFamily="18" charset="0"/>
              </a:rPr>
              <a:t>Ví dụ: sử dụng một đoạn trích dẫn khi giới thiệu</a:t>
            </a:r>
            <a:endParaRPr lang="en-US" sz="400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8229600" cy="4691062"/>
          </a:xfrm>
        </p:spPr>
        <p:txBody>
          <a:bodyPr/>
          <a:lstStyle/>
          <a:p>
            <a:r>
              <a:rPr lang="en-US" sz="3200" smtClean="0">
                <a:solidFill>
                  <a:schemeClr val="tx1"/>
                </a:solidFill>
                <a:latin typeface="Times New Roman" panose="02020603050405020304" pitchFamily="18" charset="0"/>
                <a:cs typeface="Times New Roman" panose="02020603050405020304" pitchFamily="18" charset="0"/>
              </a:rPr>
              <a:t>Ví dụ: Ta có thể phát biểu trích dẫn lợi ích khi học ngành công nghệ thông tin</a:t>
            </a:r>
            <a:endParaRPr lang="en-US" sz="3200" smtClean="0">
              <a:solidFill>
                <a:schemeClr val="tx1"/>
              </a:solidFill>
              <a:latin typeface="Times New Roman" panose="02020603050405020304" pitchFamily="18" charset="0"/>
              <a:cs typeface="Times New Roman" panose="02020603050405020304" pitchFamily="18" charset="0"/>
            </a:endParaRPr>
          </a:p>
          <a:p>
            <a:pPr marL="0" indent="0">
              <a:buNone/>
            </a:pPr>
            <a:r>
              <a:rPr lang="en-US" smtClean="0">
                <a:solidFill>
                  <a:schemeClr val="tx1"/>
                </a:solidFill>
                <a:latin typeface="Times New Roman" panose="02020603050405020304" pitchFamily="18" charset="0"/>
                <a:cs typeface="Times New Roman" panose="02020603050405020304" pitchFamily="18" charset="0"/>
              </a:rPr>
              <a:t>     “Hằng năm, công nghệ mới luôn được phát triển và thể hiện tầm quan trong của nó đối với cuộc sống. Các doanh nghiệp cũng thay đổi theo hướng cập nhật công nghệ thông tin và yêu cầu sự thay đổi về nhân sự giởi công nghệ. Ngành học CNTT được coi là lĩnh vực ngày một phát triển và trở nên hữu ích cho các bạn mốn xây dựng sự nghiệp với ngành này. Vậy những lợi ích khi học ngành CNTT là gì?”</a:t>
            </a:r>
            <a:endParaRPr lang="en-US" smtClean="0">
              <a:solidFill>
                <a:schemeClr val="tx1"/>
              </a:solidFill>
              <a:latin typeface="Times New Roman" panose="02020603050405020304" pitchFamily="18" charset="0"/>
              <a:cs typeface="Times New Roman" panose="02020603050405020304" pitchFamily="18" charset="0"/>
            </a:endParaRPr>
          </a:p>
        </p:txBody>
      </p:sp>
      <p:sp>
        <p:nvSpPr>
          <p:cNvPr id="8" name="Action Button: Return 7">
            <a:hlinkClick r:id="rId1" action="ppaction://hlinksldjump" highlightClick="1"/>
          </p:cNvPr>
          <p:cNvSpPr/>
          <p:nvPr/>
        </p:nvSpPr>
        <p:spPr>
          <a:xfrm>
            <a:off x="7086600" y="6019800"/>
            <a:ext cx="1295400" cy="347662"/>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Ví dụ minh chứng một vấn đề</a:t>
            </a:r>
            <a:r>
              <a:rPr lang="en-US" smtClean="0"/>
              <a:t> </a:t>
            </a:r>
            <a:endParaRPr lang="en-US"/>
          </a:p>
        </p:txBody>
      </p:sp>
      <p:sp>
        <p:nvSpPr>
          <p:cNvPr id="3" name="Content Placeholder 2"/>
          <p:cNvSpPr>
            <a:spLocks noGrp="1"/>
          </p:cNvSpPr>
          <p:nvPr>
            <p:ph idx="1"/>
          </p:nvPr>
        </p:nvSpPr>
        <p:spPr/>
        <p:txBody>
          <a:bodyPr/>
          <a:lstStyle/>
          <a:p>
            <a:r>
              <a:rPr lang="en-US" sz="3200" smtClean="0">
                <a:solidFill>
                  <a:schemeClr val="tx1"/>
                </a:solidFill>
                <a:latin typeface="Times New Roman" panose="02020603050405020304" pitchFamily="18" charset="0"/>
                <a:cs typeface="Times New Roman" panose="02020603050405020304" pitchFamily="18" charset="0"/>
              </a:rPr>
              <a:t>Bảng thống kê kết quả tuyển sinh 2020</a:t>
            </a:r>
            <a:endParaRPr lang="en-US" sz="3200">
              <a:solidFill>
                <a:schemeClr val="tx1"/>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nvGraphicFramePr>
        <p:xfrm>
          <a:off x="304800" y="2286000"/>
          <a:ext cx="8534399" cy="3703320"/>
        </p:xfrm>
        <a:graphic>
          <a:graphicData uri="http://schemas.openxmlformats.org/drawingml/2006/table">
            <a:tbl>
              <a:tblPr firstRow="1" bandRow="1">
                <a:tableStyleId>{5940675A-B579-460E-94D1-54222C63F5DA}</a:tableStyleId>
              </a:tblPr>
              <a:tblGrid>
                <a:gridCol w="5562600"/>
                <a:gridCol w="2971799"/>
              </a:tblGrid>
              <a:tr h="342265">
                <a:tc>
                  <a:txBody>
                    <a:bodyPr/>
                    <a:lstStyle/>
                    <a:p>
                      <a:r>
                        <a:rPr lang="en-US" smtClean="0">
                          <a:latin typeface="Times New Roman" panose="02020603050405020304" pitchFamily="18" charset="0"/>
                          <a:cs typeface="Times New Roman" panose="02020603050405020304" pitchFamily="18" charset="0"/>
                        </a:rPr>
                        <a:t>Tên</a:t>
                      </a:r>
                      <a:r>
                        <a:rPr lang="en-US" baseline="0" smtClean="0">
                          <a:latin typeface="Times New Roman" panose="02020603050405020304" pitchFamily="18" charset="0"/>
                          <a:cs typeface="Times New Roman" panose="02020603050405020304" pitchFamily="18" charset="0"/>
                        </a:rPr>
                        <a:t> ngành/chuyên ngành</a:t>
                      </a:r>
                      <a:endParaRPr lang="en-US">
                        <a:latin typeface="Times New Roman" panose="02020603050405020304" pitchFamily="18" charset="0"/>
                        <a:cs typeface="Times New Roman" panose="02020603050405020304" pitchFamily="18" charset="0"/>
                      </a:endParaRPr>
                    </a:p>
                  </a:txBody>
                  <a:tcPr/>
                </a:tc>
                <a:tc>
                  <a:txBody>
                    <a:bodyPr/>
                    <a:lstStyle/>
                    <a:p>
                      <a:pPr algn="r"/>
                      <a:r>
                        <a:rPr lang="en-US" smtClean="0">
                          <a:latin typeface="Times New Roman" panose="02020603050405020304" pitchFamily="18" charset="0"/>
                          <a:cs typeface="Times New Roman" panose="02020603050405020304" pitchFamily="18" charset="0"/>
                        </a:rPr>
                        <a:t>Số</a:t>
                      </a:r>
                      <a:r>
                        <a:rPr lang="en-US" baseline="0" smtClean="0">
                          <a:latin typeface="Times New Roman" panose="02020603050405020304" pitchFamily="18" charset="0"/>
                          <a:cs typeface="Times New Roman" panose="02020603050405020304" pitchFamily="18" charset="0"/>
                        </a:rPr>
                        <a:t> lượng tuyển sinh</a:t>
                      </a:r>
                      <a:endParaRPr lang="en-US">
                        <a:latin typeface="Times New Roman" panose="02020603050405020304" pitchFamily="18" charset="0"/>
                        <a:cs typeface="Times New Roman" panose="02020603050405020304" pitchFamily="18" charset="0"/>
                      </a:endParaRPr>
                    </a:p>
                  </a:txBody>
                  <a:tcPr/>
                </a:tc>
              </a:tr>
              <a:tr h="370840">
                <a:tc>
                  <a:txBody>
                    <a:bodyPr/>
                    <a:lstStyle/>
                    <a:p>
                      <a:r>
                        <a:rPr lang="en-US" smtClean="0">
                          <a:latin typeface="Times New Roman" panose="02020603050405020304" pitchFamily="18" charset="0"/>
                          <a:cs typeface="Times New Roman" panose="02020603050405020304" pitchFamily="18" charset="0"/>
                        </a:rPr>
                        <a:t>Công</a:t>
                      </a:r>
                      <a:r>
                        <a:rPr lang="en-US" baseline="0" smtClean="0">
                          <a:latin typeface="Times New Roman" panose="02020603050405020304" pitchFamily="18" charset="0"/>
                          <a:cs typeface="Times New Roman" panose="02020603050405020304" pitchFamily="18" charset="0"/>
                        </a:rPr>
                        <a:t> nghệ thông  tin</a:t>
                      </a:r>
                      <a:endParaRPr lang="en-US">
                        <a:latin typeface="Times New Roman" panose="02020603050405020304" pitchFamily="18" charset="0"/>
                        <a:cs typeface="Times New Roman" panose="02020603050405020304" pitchFamily="18" charset="0"/>
                      </a:endParaRPr>
                    </a:p>
                  </a:txBody>
                  <a:tcPr/>
                </a:tc>
                <a:tc>
                  <a:txBody>
                    <a:bodyPr/>
                    <a:lstStyle/>
                    <a:p>
                      <a:pPr algn="r"/>
                      <a:r>
                        <a:rPr lang="en-US" smtClean="0">
                          <a:latin typeface="Times New Roman" panose="02020603050405020304" pitchFamily="18" charset="0"/>
                          <a:cs typeface="Times New Roman" panose="02020603050405020304" pitchFamily="18" charset="0"/>
                        </a:rPr>
                        <a:t>272</a:t>
                      </a:r>
                      <a:endParaRPr lang="en-US" smtClean="0">
                        <a:latin typeface="Times New Roman" panose="02020603050405020304" pitchFamily="18" charset="0"/>
                        <a:cs typeface="Times New Roman" panose="02020603050405020304" pitchFamily="18" charset="0"/>
                      </a:endParaRPr>
                    </a:p>
                  </a:txBody>
                  <a:tcPr/>
                </a:tc>
              </a:tr>
              <a:tr h="370840">
                <a:tc>
                  <a:txBody>
                    <a:bodyPr/>
                    <a:lstStyle/>
                    <a:p>
                      <a:r>
                        <a:rPr lang="en-US" smtClean="0">
                          <a:latin typeface="Times New Roman" panose="02020603050405020304" pitchFamily="18" charset="0"/>
                          <a:cs typeface="Times New Roman" panose="02020603050405020304" pitchFamily="18" charset="0"/>
                        </a:rPr>
                        <a:t>Công</a:t>
                      </a:r>
                      <a:r>
                        <a:rPr lang="en-US" baseline="0" smtClean="0">
                          <a:latin typeface="Times New Roman" panose="02020603050405020304" pitchFamily="18" charset="0"/>
                          <a:cs typeface="Times New Roman" panose="02020603050405020304" pitchFamily="18" charset="0"/>
                        </a:rPr>
                        <a:t> nghệ thông tin - CLC</a:t>
                      </a:r>
                      <a:endParaRPr lang="en-US" baseline="0" smtClean="0">
                        <a:latin typeface="Times New Roman" panose="02020603050405020304" pitchFamily="18" charset="0"/>
                        <a:cs typeface="Times New Roman" panose="02020603050405020304" pitchFamily="18" charset="0"/>
                      </a:endParaRPr>
                    </a:p>
                  </a:txBody>
                  <a:tcPr/>
                </a:tc>
                <a:tc>
                  <a:txBody>
                    <a:bodyPr/>
                    <a:lstStyle/>
                    <a:p>
                      <a:pPr algn="r"/>
                      <a:r>
                        <a:rPr lang="en-US" smtClean="0">
                          <a:latin typeface="Times New Roman" panose="02020603050405020304" pitchFamily="18" charset="0"/>
                          <a:cs typeface="Times New Roman" panose="02020603050405020304" pitchFamily="18" charset="0"/>
                        </a:rPr>
                        <a:t>144</a:t>
                      </a:r>
                      <a:endParaRPr lang="en-US" smtClean="0">
                        <a:latin typeface="Times New Roman" panose="02020603050405020304" pitchFamily="18" charset="0"/>
                        <a:cs typeface="Times New Roman" panose="02020603050405020304" pitchFamily="18" charset="0"/>
                      </a:endParaRPr>
                    </a:p>
                  </a:txBody>
                  <a:tcPr/>
                </a:tc>
              </a:tr>
              <a:tr h="370840">
                <a:tc>
                  <a:txBody>
                    <a:bodyPr/>
                    <a:lstStyle/>
                    <a:p>
                      <a:r>
                        <a:rPr lang="en-US" smtClean="0">
                          <a:latin typeface="Times New Roman" panose="02020603050405020304" pitchFamily="18" charset="0"/>
                          <a:cs typeface="Times New Roman" panose="02020603050405020304" pitchFamily="18" charset="0"/>
                        </a:rPr>
                        <a:t>Công</a:t>
                      </a:r>
                      <a:r>
                        <a:rPr lang="en-US" baseline="0" smtClean="0">
                          <a:latin typeface="Times New Roman" panose="02020603050405020304" pitchFamily="18" charset="0"/>
                          <a:cs typeface="Times New Roman" panose="02020603050405020304" pitchFamily="18" charset="0"/>
                        </a:rPr>
                        <a:t> nghệ thông tin - HA </a:t>
                      </a:r>
                      <a:endParaRPr lang="en-US">
                        <a:latin typeface="Times New Roman" panose="02020603050405020304" pitchFamily="18" charset="0"/>
                        <a:cs typeface="Times New Roman" panose="02020603050405020304" pitchFamily="18" charset="0"/>
                      </a:endParaRPr>
                    </a:p>
                  </a:txBody>
                  <a:tcPr/>
                </a:tc>
                <a:tc>
                  <a:txBody>
                    <a:bodyPr/>
                    <a:lstStyle/>
                    <a:p>
                      <a:pPr algn="r"/>
                      <a:r>
                        <a:rPr lang="en-US" smtClean="0">
                          <a:latin typeface="Times New Roman" panose="02020603050405020304" pitchFamily="18" charset="0"/>
                          <a:cs typeface="Times New Roman" panose="02020603050405020304" pitchFamily="18" charset="0"/>
                        </a:rPr>
                        <a:t>75</a:t>
                      </a:r>
                      <a:endParaRPr lang="en-US" smtClean="0">
                        <a:latin typeface="Times New Roman" panose="02020603050405020304" pitchFamily="18" charset="0"/>
                        <a:cs typeface="Times New Roman" panose="02020603050405020304" pitchFamily="18" charset="0"/>
                      </a:endParaRPr>
                    </a:p>
                  </a:txBody>
                  <a:tcPr/>
                </a:tc>
              </a:tr>
              <a:tr h="370840">
                <a:tc>
                  <a:txBody>
                    <a:bodyPr/>
                    <a:lstStyle/>
                    <a:p>
                      <a:r>
                        <a:rPr lang="en-US" smtClean="0">
                          <a:latin typeface="Times New Roman" panose="02020603050405020304" pitchFamily="18" charset="0"/>
                          <a:cs typeface="Times New Roman" panose="02020603050405020304" pitchFamily="18" charset="0"/>
                        </a:rPr>
                        <a:t>Mạng</a:t>
                      </a:r>
                      <a:r>
                        <a:rPr lang="en-US" baseline="0" smtClean="0">
                          <a:latin typeface="Times New Roman" panose="02020603050405020304" pitchFamily="18" charset="0"/>
                          <a:cs typeface="Times New Roman" panose="02020603050405020304" pitchFamily="18" charset="0"/>
                        </a:rPr>
                        <a:t> máy tính và truyền thông dữ liệu </a:t>
                      </a:r>
                      <a:endParaRPr lang="en-US">
                        <a:latin typeface="Times New Roman" panose="02020603050405020304" pitchFamily="18" charset="0"/>
                        <a:cs typeface="Times New Roman" panose="02020603050405020304" pitchFamily="18" charset="0"/>
                      </a:endParaRPr>
                    </a:p>
                  </a:txBody>
                  <a:tcPr/>
                </a:tc>
                <a:tc>
                  <a:txBody>
                    <a:bodyPr/>
                    <a:lstStyle/>
                    <a:p>
                      <a:pPr algn="r"/>
                      <a:r>
                        <a:rPr lang="en-US" smtClean="0">
                          <a:latin typeface="Times New Roman" panose="02020603050405020304" pitchFamily="18" charset="0"/>
                          <a:cs typeface="Times New Roman" panose="02020603050405020304" pitchFamily="18" charset="0"/>
                        </a:rPr>
                        <a:t>149</a:t>
                      </a:r>
                      <a:endParaRPr lang="en-US" smtClean="0">
                        <a:latin typeface="Times New Roman" panose="02020603050405020304" pitchFamily="18" charset="0"/>
                        <a:cs typeface="Times New Roman" panose="02020603050405020304" pitchFamily="18" charset="0"/>
                      </a:endParaRPr>
                    </a:p>
                  </a:txBody>
                  <a:tcPr/>
                </a:tc>
              </a:tr>
              <a:tr h="370840">
                <a:tc>
                  <a:txBody>
                    <a:bodyPr/>
                    <a:lstStyle/>
                    <a:p>
                      <a:r>
                        <a:rPr lang="en-US" smtClean="0">
                          <a:latin typeface="Times New Roman" panose="02020603050405020304" pitchFamily="18" charset="0"/>
                          <a:cs typeface="Times New Roman" panose="02020603050405020304" pitchFamily="18" charset="0"/>
                        </a:rPr>
                        <a:t>Kỹ</a:t>
                      </a:r>
                      <a:r>
                        <a:rPr lang="en-US" baseline="0" smtClean="0">
                          <a:latin typeface="Times New Roman" panose="02020603050405020304" pitchFamily="18" charset="0"/>
                          <a:cs typeface="Times New Roman" panose="02020603050405020304" pitchFamily="18" charset="0"/>
                        </a:rPr>
                        <a:t> thuật phần mềm</a:t>
                      </a:r>
                      <a:endParaRPr lang="en-US">
                        <a:latin typeface="Times New Roman" panose="02020603050405020304" pitchFamily="18" charset="0"/>
                        <a:cs typeface="Times New Roman" panose="02020603050405020304" pitchFamily="18" charset="0"/>
                      </a:endParaRPr>
                    </a:p>
                  </a:txBody>
                  <a:tcPr/>
                </a:tc>
                <a:tc>
                  <a:txBody>
                    <a:bodyPr/>
                    <a:lstStyle/>
                    <a:p>
                      <a:pPr algn="r"/>
                      <a:r>
                        <a:rPr lang="en-US" smtClean="0">
                          <a:latin typeface="Times New Roman" panose="02020603050405020304" pitchFamily="18" charset="0"/>
                          <a:cs typeface="Times New Roman" panose="02020603050405020304" pitchFamily="18" charset="0"/>
                        </a:rPr>
                        <a:t>266</a:t>
                      </a:r>
                      <a:endParaRPr lang="en-US" smtClean="0">
                        <a:latin typeface="Times New Roman" panose="02020603050405020304" pitchFamily="18" charset="0"/>
                        <a:cs typeface="Times New Roman" panose="02020603050405020304" pitchFamily="18" charset="0"/>
                      </a:endParaRPr>
                    </a:p>
                  </a:txBody>
                  <a:tcPr/>
                </a:tc>
              </a:tr>
              <a:tr h="370840">
                <a:tc>
                  <a:txBody>
                    <a:bodyPr/>
                    <a:lstStyle/>
                    <a:p>
                      <a:r>
                        <a:rPr lang="en-US" smtClean="0">
                          <a:latin typeface="Times New Roman" panose="02020603050405020304" pitchFamily="18" charset="0"/>
                          <a:cs typeface="Times New Roman" panose="02020603050405020304" pitchFamily="18" charset="0"/>
                        </a:rPr>
                        <a:t>Hệ thống</a:t>
                      </a:r>
                      <a:r>
                        <a:rPr lang="en-US" baseline="0" smtClean="0">
                          <a:latin typeface="Times New Roman" panose="02020603050405020304" pitchFamily="18" charset="0"/>
                          <a:cs typeface="Times New Roman" panose="02020603050405020304" pitchFamily="18" charset="0"/>
                        </a:rPr>
                        <a:t> thông  tin</a:t>
                      </a:r>
                      <a:endParaRPr lang="en-US">
                        <a:latin typeface="Times New Roman" panose="02020603050405020304" pitchFamily="18" charset="0"/>
                        <a:cs typeface="Times New Roman" panose="02020603050405020304" pitchFamily="18" charset="0"/>
                      </a:endParaRPr>
                    </a:p>
                  </a:txBody>
                  <a:tcPr/>
                </a:tc>
                <a:tc>
                  <a:txBody>
                    <a:bodyPr/>
                    <a:lstStyle/>
                    <a:p>
                      <a:pPr algn="r"/>
                      <a:r>
                        <a:rPr lang="en-US" smtClean="0">
                          <a:latin typeface="Times New Roman" panose="02020603050405020304" pitchFamily="18" charset="0"/>
                          <a:cs typeface="Times New Roman" panose="02020603050405020304" pitchFamily="18" charset="0"/>
                        </a:rPr>
                        <a:t>135</a:t>
                      </a:r>
                      <a:endParaRPr lang="en-US" smtClean="0">
                        <a:latin typeface="Times New Roman" panose="02020603050405020304" pitchFamily="18" charset="0"/>
                        <a:cs typeface="Times New Roman" panose="02020603050405020304" pitchFamily="18" charset="0"/>
                      </a:endParaRPr>
                    </a:p>
                  </a:txBody>
                  <a:tcPr/>
                </a:tc>
              </a:tr>
              <a:tr h="370840">
                <a:tc>
                  <a:txBody>
                    <a:bodyPr/>
                    <a:lstStyle/>
                    <a:p>
                      <a:r>
                        <a:rPr lang="en-US" smtClean="0">
                          <a:latin typeface="Times New Roman" panose="02020603050405020304" pitchFamily="18" charset="0"/>
                          <a:cs typeface="Times New Roman" panose="02020603050405020304" pitchFamily="18" charset="0"/>
                        </a:rPr>
                        <a:t>Khoa học</a:t>
                      </a:r>
                      <a:r>
                        <a:rPr lang="en-US" baseline="0" smtClean="0">
                          <a:latin typeface="Times New Roman" panose="02020603050405020304" pitchFamily="18" charset="0"/>
                          <a:cs typeface="Times New Roman" panose="02020603050405020304" pitchFamily="18" charset="0"/>
                        </a:rPr>
                        <a:t> máy tính </a:t>
                      </a:r>
                      <a:endParaRPr lang="en-US">
                        <a:latin typeface="Times New Roman" panose="02020603050405020304" pitchFamily="18" charset="0"/>
                        <a:cs typeface="Times New Roman" panose="02020603050405020304" pitchFamily="18" charset="0"/>
                      </a:endParaRPr>
                    </a:p>
                  </a:txBody>
                  <a:tcPr/>
                </a:tc>
                <a:tc>
                  <a:txBody>
                    <a:bodyPr/>
                    <a:lstStyle/>
                    <a:p>
                      <a:pPr algn="r"/>
                      <a:r>
                        <a:rPr lang="en-US" smtClean="0">
                          <a:latin typeface="Times New Roman" panose="02020603050405020304" pitchFamily="18" charset="0"/>
                          <a:cs typeface="Times New Roman" panose="02020603050405020304" pitchFamily="18" charset="0"/>
                        </a:rPr>
                        <a:t>178</a:t>
                      </a:r>
                      <a:endParaRPr lang="en-US" smtClean="0">
                        <a:latin typeface="Times New Roman" panose="02020603050405020304" pitchFamily="18" charset="0"/>
                        <a:cs typeface="Times New Roman" panose="02020603050405020304" pitchFamily="18" charset="0"/>
                      </a:endParaRPr>
                    </a:p>
                  </a:txBody>
                  <a:tcPr/>
                </a:tc>
              </a:tr>
              <a:tr h="370840">
                <a:tc>
                  <a:txBody>
                    <a:bodyPr/>
                    <a:lstStyle/>
                    <a:p>
                      <a:r>
                        <a:rPr lang="en-US" smtClean="0">
                          <a:latin typeface="Times New Roman" panose="02020603050405020304" pitchFamily="18" charset="0"/>
                          <a:cs typeface="Times New Roman" panose="02020603050405020304" pitchFamily="18" charset="0"/>
                        </a:rPr>
                        <a:t>Tin</a:t>
                      </a:r>
                      <a:r>
                        <a:rPr lang="en-US" baseline="0" smtClean="0">
                          <a:latin typeface="Times New Roman" panose="02020603050405020304" pitchFamily="18" charset="0"/>
                          <a:cs typeface="Times New Roman" panose="02020603050405020304" pitchFamily="18" charset="0"/>
                        </a:rPr>
                        <a:t> học ứng dụng</a:t>
                      </a:r>
                      <a:endParaRPr lang="en-US">
                        <a:latin typeface="Times New Roman" panose="02020603050405020304" pitchFamily="18" charset="0"/>
                        <a:cs typeface="Times New Roman" panose="02020603050405020304" pitchFamily="18" charset="0"/>
                      </a:endParaRPr>
                    </a:p>
                  </a:txBody>
                  <a:tcPr/>
                </a:tc>
                <a:tc>
                  <a:txBody>
                    <a:bodyPr/>
                    <a:lstStyle/>
                    <a:p>
                      <a:pPr algn="r"/>
                      <a:r>
                        <a:rPr lang="en-US" smtClean="0">
                          <a:latin typeface="Times New Roman" panose="02020603050405020304" pitchFamily="18" charset="0"/>
                          <a:cs typeface="Times New Roman" panose="02020603050405020304" pitchFamily="18" charset="0"/>
                        </a:rPr>
                        <a:t>32</a:t>
                      </a:r>
                      <a:endParaRPr lang="en-US" smtClean="0">
                        <a:latin typeface="Times New Roman" panose="02020603050405020304" pitchFamily="18" charset="0"/>
                        <a:cs typeface="Times New Roman" panose="02020603050405020304" pitchFamily="18" charset="0"/>
                      </a:endParaRPr>
                    </a:p>
                  </a:txBody>
                  <a:tcPr/>
                </a:tc>
              </a:tr>
              <a:tr h="370840">
                <a:tc>
                  <a:txBody>
                    <a:bodyPr/>
                    <a:lstStyle/>
                    <a:p>
                      <a:r>
                        <a:rPr lang="en-US" smtClean="0">
                          <a:latin typeface="Times New Roman" panose="02020603050405020304" pitchFamily="18" charset="0"/>
                          <a:cs typeface="Times New Roman" panose="02020603050405020304" pitchFamily="18" charset="0"/>
                        </a:rPr>
                        <a:t>Tổng</a:t>
                      </a:r>
                      <a:endParaRPr lang="en-US" smtClean="0">
                        <a:latin typeface="Times New Roman" panose="02020603050405020304" pitchFamily="18" charset="0"/>
                        <a:cs typeface="Times New Roman" panose="02020603050405020304" pitchFamily="18" charset="0"/>
                      </a:endParaRPr>
                    </a:p>
                  </a:txBody>
                  <a:tcPr/>
                </a:tc>
                <a:tc>
                  <a:txBody>
                    <a:bodyPr/>
                    <a:lstStyle/>
                    <a:p>
                      <a:pPr algn="r"/>
                      <a:r>
                        <a:rPr lang="en-US" smtClean="0">
                          <a:latin typeface="Times New Roman" panose="02020603050405020304" pitchFamily="18" charset="0"/>
                          <a:cs typeface="Times New Roman" panose="02020603050405020304" pitchFamily="18" charset="0"/>
                        </a:rPr>
                        <a:t>1251</a:t>
                      </a:r>
                      <a:endParaRPr lang="en-US" smtClean="0">
                        <a:latin typeface="Times New Roman" panose="02020603050405020304" pitchFamily="18" charset="0"/>
                        <a:cs typeface="Times New Roman" panose="02020603050405020304" pitchFamily="18" charset="0"/>
                      </a:endParaRPr>
                    </a:p>
                  </a:txBody>
                  <a:tcPr/>
                </a:tc>
              </a:tr>
            </a:tbl>
          </a:graphicData>
        </a:graphic>
      </p:graphicFrame>
      <p:sp>
        <p:nvSpPr>
          <p:cNvPr id="9" name="Action Button: Return 8">
            <a:hlinkClick r:id="rId1" action="ppaction://hlinksldjump" highlightClick="1"/>
          </p:cNvPr>
          <p:cNvSpPr/>
          <p:nvPr/>
        </p:nvSpPr>
        <p:spPr>
          <a:xfrm>
            <a:off x="4076700" y="6045200"/>
            <a:ext cx="1295400" cy="68580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1546</Words>
  <Application>WPS Presentation</Application>
  <PresentationFormat>On-screen Show (4:3)</PresentationFormat>
  <Paragraphs>94</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Times New Roman</vt:lpstr>
      <vt:lpstr>Microsoft YaHei</vt:lpstr>
      <vt:lpstr>Arial Unicode MS</vt:lpstr>
      <vt:lpstr>Calibri</vt:lpstr>
      <vt:lpstr>Default Design</vt:lpstr>
      <vt:lpstr>BỐ CỤC MỘT BÀI THUYẾT TRÌNH</vt:lpstr>
      <vt:lpstr>Giới thiệu</vt:lpstr>
      <vt:lpstr>Phần mở đầu </vt:lpstr>
      <vt:lpstr>Phần chính</vt:lpstr>
      <vt:lpstr>Phần kết </vt:lpstr>
      <vt:lpstr>PowerPoint 演示文稿</vt:lpstr>
      <vt:lpstr>Ví dụ: sử dụng một đoạn trích dẫn khi giới thiệu</vt:lpstr>
      <vt:lpstr>Ví dụ minh chứng một vấn đề </vt:lpstr>
    </vt:vector>
  </TitlesOfParts>
  <Company>CANTHO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Nguyễn Hồng Ngọc</cp:lastModifiedBy>
  <cp:revision>62</cp:revision>
  <dcterms:created xsi:type="dcterms:W3CDTF">2008-08-06T06:37:00Z</dcterms:created>
  <dcterms:modified xsi:type="dcterms:W3CDTF">2025-10-16T00:48:39Z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AC909C43FB4F45C1AFCE027BCE75DFFF_12</vt:lpwstr>
  </property>
  <property fmtid="{D5CDD505-2E9C-101B-9397-08002B2CF9AE}" pid="3" name="KSOProductBuildVer">
    <vt:lpwstr>1033-12.2.0.22549</vt:lpwstr>
  </property>
</Properties>
</file>