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6" r:id="rId12"/>
    <p:sldId id="267" r:id="rId13"/>
    <p:sldId id="268" r:id="rId14"/>
    <p:sldId id="269" r:id="rId15"/>
  </p:sldIdLst>
  <p:sldSz cx="12192000" cy="6858000"/>
  <p:notesSz cx="6858000" cy="9144000"/>
  <p:custShowLst>
    <p:custShow name="KHTN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5"/>
      </p:sldLst>
    </p:custShow>
    <p:custShow name="CNTT" id="1">
      <p:sldLst>
        <p:sld r:id="rId2"/>
        <p:sld r:id="rId3"/>
        <p:sld r:id="rId4"/>
        <p:sld r:id="rId5"/>
        <p:sld r:id="rId6"/>
        <p:sld r:id="rId11"/>
        <p:sld r:id="rId12"/>
        <p:sld r:id="rId13"/>
        <p:sld r:id="rId14"/>
        <p:sld r:id="rId15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1A2"/>
    <a:srgbClr val="F5F6FF"/>
    <a:srgbClr val="FAFAFA"/>
    <a:srgbClr val="F8F6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3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7A812-43C6-47BB-B3EB-6B476DA33068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4D80B-D38C-4494-B4F6-3FFA43F84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" y="83128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48509" y="979055"/>
            <a:ext cx="9092479" cy="2830943"/>
          </a:xfrm>
        </p:spPr>
        <p:txBody>
          <a:bodyPr anchor="b">
            <a:normAutofit/>
          </a:bodyPr>
          <a:lstStyle>
            <a:lvl1pPr algn="ctr">
              <a:defRPr sz="3200" b="1" i="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ĐẠI HỌC CẦN THƠ - QUÁ TRÌNH HÌNH THÀNH VÀ PHÁT TRIỂN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3049" y="4147631"/>
            <a:ext cx="6593983" cy="790912"/>
          </a:xfrm>
        </p:spPr>
        <p:txBody>
          <a:bodyPr>
            <a:normAutofit/>
          </a:bodyPr>
          <a:lstStyle>
            <a:lvl1pPr marL="0" indent="0" algn="ctr">
              <a:buNone/>
              <a:defRPr sz="2200" baseline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Ts.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75226-FE21-4E37-B8FB-51868B5984D7}" type="datetime1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 b="1" i="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Thơ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5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2E8D3-79BF-4A92-8CB8-7A9BAC81F2CC}" type="datetime1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2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EC8E-90BA-47E4-95A9-4E91E718C7D4}" type="datetime1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09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97A3-7A07-4F9C-8343-29F8F7748134}" type="datetime1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472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E2A9A-830D-4A92-9E45-1F791FAC2BA1}" type="datetime1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95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00B1-7752-41D3-96EF-14C080812BDE}" type="datetime1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98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83F41-E9A9-44B2-85D0-D02538745382}" type="datetime1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507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B01FC-5A2F-4843-9E3A-CA6534F226E9}" type="datetime1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103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0125B-6A3F-47BB-B4A8-BBC2BA87367B}" type="datetime1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82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 i="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sz="32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Times New Roman" panose="02020603050405020304" pitchFamily="18" charset="0"/>
              <a:buChar char="–"/>
              <a:defRPr sz="28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Font typeface="Times New Roman" panose="02020603050405020304" pitchFamily="18" charset="0"/>
              <a:buChar char="+"/>
              <a:defRPr sz="24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Font typeface="Wingdings" panose="05000000000000000000" pitchFamily="2" charset="2"/>
              <a:buChar char="§"/>
              <a:defRPr sz="22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Font typeface="Wingdings" panose="05000000000000000000" pitchFamily="2" charset="2"/>
              <a:buChar char="ü"/>
              <a:defRPr sz="200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68FF-FFD3-4A27-A401-62582511252E}" type="datetime1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2000" b="1" i="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Thơ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6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DD846-459D-4F52-B032-78E98ECE40A4}" type="datetime1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42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C2046-C3B4-44E0-8352-490A889E5428}" type="datetime1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AF115-993F-434E-93B3-F6CA56E19E30}" type="datetime1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2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 i="0" baseline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CDD6B-63D5-4FBE-B7B0-EA5207B9DAFE}" type="datetime1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2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E1246-D973-43B6-BE1E-80AB54F7B997}" type="datetime1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5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1645-23D4-4B92-B285-5199FC83C184}" type="datetime1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8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9C904-CFF6-45C7-B502-77ACCBEE515F}" type="datetime1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45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diamond with a torch and a circle with a yellow circle and a red and blue circle with white text&#10;&#10;AI-generated content may be incorrect.">
            <a:extLst>
              <a:ext uri="{FF2B5EF4-FFF2-40B4-BE49-F238E27FC236}">
                <a16:creationId xmlns:a16="http://schemas.microsoft.com/office/drawing/2014/main" id="{90A89FE0-BE3F-3E79-0540-B0F5E262EE9A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15" y="447625"/>
            <a:ext cx="1827843" cy="1827393"/>
          </a:xfrm>
          <a:prstGeom prst="rect">
            <a:avLst/>
          </a:prstGeom>
        </p:spPr>
      </p:pic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C986BE2-7DB3-492C-8986-B76DA63F9281}" type="datetime1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1" i="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6EF9CF5-518C-4967-9BE5-3E95FA0F2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35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3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w Cen MT" panose="020B0602020104020603" pitchFamily="34" charset="0"/>
        <a:buChar char="–"/>
        <a:defRPr sz="28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w Cen MT" panose="020B0602020104020603" pitchFamily="34" charset="0"/>
        <a:buChar char="+"/>
        <a:defRPr sz="24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ü"/>
        <a:defRPr sz="20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t.ctu.edu.v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8509" y="979055"/>
            <a:ext cx="9092479" cy="2830943"/>
          </a:xfrm>
        </p:spPr>
        <p:txBody>
          <a:bodyPr/>
          <a:lstStyle/>
          <a:p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-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3049" y="4147631"/>
            <a:ext cx="6593983" cy="790912"/>
          </a:xfrm>
        </p:spPr>
        <p:txBody>
          <a:bodyPr/>
          <a:lstStyle/>
          <a:p>
            <a:r>
              <a:rPr lang="en-US" dirty="0" err="1"/>
              <a:t>TS.Nguyễn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A</a:t>
            </a:r>
          </a:p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733E6-E0C1-5FF8-D689-A4272518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63835-AB6F-D9C8-EEA7-D607FDB7D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6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ACEC-10F6-4132-8EF2-8C4EB802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/>
              <a:t>ĐHCT Giai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94299-2960-3836-56D1-D343BC537F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1951456"/>
            <a:ext cx="10364451" cy="3815499"/>
          </a:xfrm>
        </p:spPr>
        <p:txBody>
          <a:bodyPr>
            <a:normAutofit lnSpcReduction="10000"/>
          </a:bodyPr>
          <a:lstStyle/>
          <a:p>
            <a:r>
              <a:rPr lang="vi-VN" b="1" dirty="0">
                <a:solidFill>
                  <a:schemeClr val="accent1"/>
                </a:solidFill>
                <a:hlinkClick r:id="rId2"/>
              </a:rPr>
              <a:t>KHOA</a:t>
            </a:r>
            <a:r>
              <a:rPr lang="en-US" b="1" dirty="0">
                <a:solidFill>
                  <a:schemeClr val="accent1"/>
                </a:solidFill>
                <a:hlinkClick r:id="rId2"/>
              </a:rPr>
              <a:t> </a:t>
            </a:r>
            <a:r>
              <a:rPr lang="en-US" b="1" dirty="0" err="1">
                <a:solidFill>
                  <a:schemeClr val="accent1"/>
                </a:solidFill>
                <a:hlinkClick r:id="rId2"/>
              </a:rPr>
              <a:t>CNtt</a:t>
            </a:r>
            <a:r>
              <a:rPr lang="en-US" b="1" dirty="0">
                <a:solidFill>
                  <a:schemeClr val="accent1"/>
                </a:solidFill>
                <a:hlinkClick r:id="rId2"/>
              </a:rPr>
              <a:t> &amp; </a:t>
            </a:r>
            <a:r>
              <a:rPr lang="en-US" b="1" dirty="0" err="1">
                <a:solidFill>
                  <a:schemeClr val="accent1"/>
                </a:solidFill>
                <a:hlinkClick r:id="rId2"/>
              </a:rPr>
              <a:t>tt</a:t>
            </a:r>
            <a:endParaRPr lang="vi-VN" b="1" dirty="0"/>
          </a:p>
          <a:p>
            <a:pPr>
              <a:buFont typeface="Times New Roman" panose="02020603050405020304" pitchFamily="18" charset="0"/>
              <a:buChar char="–"/>
            </a:pPr>
            <a:r>
              <a:rPr lang="vi-VN" sz="2800" dirty="0"/>
              <a:t>ĐƯỢC THÀNH LẬP NĂM 1994 TRÊN CƠ SỞ TRUNG TÂM ĐIỆN</a:t>
            </a:r>
            <a:r>
              <a:rPr lang="en-US" sz="2800" dirty="0"/>
              <a:t> </a:t>
            </a:r>
            <a:r>
              <a:rPr lang="vi-VN" sz="2800" dirty="0"/>
              <a:t>TỪ VÀ TIN HỌC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vi-VN" sz="2800" dirty="0"/>
              <a:t>NHIỆM VỤ CỦA KHOA LÀ ĐÀ</a:t>
            </a:r>
            <a:r>
              <a:rPr lang="el-GR" sz="2800" dirty="0"/>
              <a:t>Ο </a:t>
            </a:r>
            <a:r>
              <a:rPr lang="en-US" sz="2800" dirty="0" err="1"/>
              <a:t>Tạo</a:t>
            </a:r>
            <a:endParaRPr lang="el-GR" sz="2800" dirty="0"/>
          </a:p>
          <a:p>
            <a:pPr marL="914400">
              <a:buFont typeface="Times New Roman" panose="02020603050405020304" pitchFamily="18" charset="0"/>
              <a:buChar char="+"/>
            </a:pPr>
            <a:r>
              <a:rPr lang="vi-VN" sz="2400" dirty="0"/>
              <a:t>ĐẠI HỌC VÀ SAU ĐẠI HỌC</a:t>
            </a:r>
          </a:p>
          <a:p>
            <a:pPr marL="914400">
              <a:buFont typeface="Times New Roman" panose="02020603050405020304" pitchFamily="18" charset="0"/>
              <a:buChar char="+"/>
            </a:pPr>
            <a:r>
              <a:rPr lang="vi-VN" sz="2400" dirty="0"/>
              <a:t>NCKH VÀ CHUYỂN GIAO CÔNG NGHIỆ TRONG LĨNH VỰC</a:t>
            </a:r>
            <a:r>
              <a:rPr lang="en-US" sz="2400" dirty="0"/>
              <a:t> CNTT &amp; TT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EE1B8-C3C3-EA27-86F4-C5F7E99D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0A1D-8154-475A-2EBE-AF0579D1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7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Giai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/>
          <a:p>
            <a:r>
              <a:rPr lang="vi-VN" b="1" dirty="0">
                <a:solidFill>
                  <a:srgbClr val="1E21A2"/>
                </a:solidFill>
              </a:rPr>
              <a:t>KHOA CNTT </a:t>
            </a:r>
            <a:r>
              <a:rPr lang="en-US" b="1" dirty="0">
                <a:solidFill>
                  <a:srgbClr val="1E21A2"/>
                </a:solidFill>
              </a:rPr>
              <a:t>&amp; TT</a:t>
            </a:r>
            <a:r>
              <a:rPr lang="vi-VN" b="1" dirty="0">
                <a:solidFill>
                  <a:srgbClr val="F8F6FE"/>
                </a:solidFill>
              </a:rPr>
              <a:t>&amp; TT</a:t>
            </a:r>
            <a:endParaRPr lang="vi-VN" b="1" dirty="0"/>
          </a:p>
          <a:p>
            <a:pPr>
              <a:buFont typeface="Times New Roman" panose="02020603050405020304" pitchFamily="18" charset="0"/>
              <a:buChar char="–"/>
            </a:pPr>
            <a:r>
              <a:rPr lang="vi-VN" sz="2800" dirty="0"/>
              <a:t>TẦM NHÌN ĐẾN NĂM 2020</a:t>
            </a:r>
          </a:p>
          <a:p>
            <a:pPr marL="914400">
              <a:buFont typeface="Times New Roman" panose="02020603050405020304" pitchFamily="18" charset="0"/>
              <a:buChar char="+"/>
            </a:pP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vi-VN" sz="2400" dirty="0"/>
              <a:t>VỊ ĐÀO TẠO VÀ</a:t>
            </a:r>
          </a:p>
          <a:p>
            <a:pPr marL="914400">
              <a:buFont typeface="Times New Roman" panose="02020603050405020304" pitchFamily="18" charset="0"/>
              <a:buChar char="+"/>
            </a:pPr>
            <a:r>
              <a:rPr lang="vi-VN" sz="2400" dirty="0"/>
              <a:t>NGHIÊN CỨU KHOA HỌC VỀ CNTTATT MẠNH CỦA CẢ NƯỚC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7D5F6-910B-B306-BDCF-4398B912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63C1B-C15A-28AE-BDE8-2C247E67E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073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Giai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1E21A2"/>
                </a:solidFill>
              </a:rPr>
              <a:t>KHOA CNTT &amp; TT</a:t>
            </a:r>
            <a:endParaRPr lang="en-US" b="1" dirty="0"/>
          </a:p>
          <a:p>
            <a:pPr>
              <a:buFont typeface="Times New Roman" panose="02020603050405020304" pitchFamily="18" charset="0"/>
              <a:buChar char="–"/>
            </a:pPr>
            <a:r>
              <a:rPr lang="en-US" sz="2800" dirty="0"/>
              <a:t>CÁC BỘ MÔN VÀ TRUNG TÂM</a:t>
            </a:r>
          </a:p>
          <a:p>
            <a:pPr marL="914400">
              <a:buFont typeface="Times New Roman" panose="02020603050405020304" pitchFamily="18" charset="0"/>
              <a:buChar char="+"/>
            </a:pPr>
            <a:r>
              <a:rPr lang="en-US" sz="2400" dirty="0"/>
              <a:t>BỘ MÔN HỆ THỐNG THÔNG TIN</a:t>
            </a:r>
          </a:p>
          <a:p>
            <a:pPr marL="914400">
              <a:buFont typeface="Times New Roman" panose="02020603050405020304" pitchFamily="18" charset="0"/>
              <a:buChar char="+"/>
            </a:pPr>
            <a:r>
              <a:rPr lang="en-US" sz="2400" dirty="0"/>
              <a:t>BỘ MÔN MẠNG MÁY TÍNH &amp; TRUYỀN THÔNG</a:t>
            </a:r>
          </a:p>
          <a:p>
            <a:pPr marL="914400">
              <a:buFont typeface="Times New Roman" panose="02020603050405020304" pitchFamily="18" charset="0"/>
              <a:buChar char="+"/>
            </a:pPr>
            <a:r>
              <a:rPr lang="en-US" sz="2400" dirty="0"/>
              <a:t>BỘ MÔN CÔNG NGHỆ PHẦN MỀM</a:t>
            </a:r>
          </a:p>
          <a:p>
            <a:pPr marL="914400">
              <a:buFont typeface="Times New Roman" panose="02020603050405020304" pitchFamily="18" charset="0"/>
              <a:buChar char="+"/>
            </a:pPr>
            <a:r>
              <a:rPr lang="en-US" sz="2400" dirty="0"/>
              <a:t>BỘ MÔN KHOA HỌC MÁY TỈNH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BF744-F173-AFD8-F695-259DC37F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93D83-2B35-9D49-5B0E-7677D4D56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621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Giai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1E21A2"/>
                </a:solidFill>
              </a:rPr>
              <a:t>KHOA CNTT &amp; TT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en-US" sz="2800" dirty="0"/>
              <a:t> CÁC BỘ MÔN VÀ TRUNG TÂM</a:t>
            </a:r>
          </a:p>
          <a:p>
            <a:pPr marL="914400">
              <a:buFont typeface="Times New Roman" panose="02020603050405020304" pitchFamily="18" charset="0"/>
              <a:buChar char="+"/>
            </a:pPr>
            <a:r>
              <a:rPr lang="en-US" sz="2400" dirty="0"/>
              <a:t>BỘ MÔN CÔNG NGHỆ THÔNG TIN</a:t>
            </a:r>
          </a:p>
          <a:p>
            <a:pPr marL="914400">
              <a:buFont typeface="Times New Roman" panose="02020603050405020304" pitchFamily="18" charset="0"/>
              <a:buChar char="+"/>
            </a:pPr>
            <a:r>
              <a:rPr lang="en-US" sz="2400" dirty="0"/>
              <a:t>BỘ MÔN TIN HỌC ỨNG DỤNG</a:t>
            </a:r>
          </a:p>
          <a:p>
            <a:pPr marL="914400">
              <a:buFont typeface="Times New Roman" panose="02020603050405020304" pitchFamily="18" charset="0"/>
              <a:buChar char="+"/>
            </a:pPr>
            <a:r>
              <a:rPr lang="en-US" sz="2400" dirty="0"/>
              <a:t>TỔ VĂN PHÒNG</a:t>
            </a:r>
          </a:p>
          <a:p>
            <a:pPr marL="914400">
              <a:buFont typeface="Times New Roman" panose="02020603050405020304" pitchFamily="18" charset="0"/>
              <a:buChar char="+"/>
            </a:pPr>
            <a:r>
              <a:rPr lang="en-US" sz="2400" dirty="0"/>
              <a:t>TRUNG TÂM ĐIỆN TỪ &amp; TIN HỌC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9B69F-606D-1153-3013-E241BC732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0D5DB-7F40-5112-EF76-D479AACB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67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A4E83A2B-E492-41BF-8297-997EA21B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858" y="2354406"/>
            <a:ext cx="10363200" cy="1708439"/>
          </a:xfrm>
        </p:spPr>
        <p:txBody>
          <a:bodyPr/>
          <a:lstStyle/>
          <a:p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dõi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quý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8910EA-D930-89BB-430D-91031FBD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31855A-3F5C-46D3-4CFA-5E91509D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59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                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r>
              <a:rPr lang="en-US" b="1" dirty="0" err="1"/>
              <a:t>Thời</a:t>
            </a:r>
            <a:r>
              <a:rPr lang="en-US" b="1" dirty="0"/>
              <a:t> KỲ VIỆN ĐẠI HỌC CẦN THƠ (1966-1975)</a:t>
            </a:r>
          </a:p>
          <a:p>
            <a:r>
              <a:rPr lang="en-US" b="1" dirty="0"/>
              <a:t>ĐHCT GIAI ĐOẠN SAU 1975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82453-8619-4DD7-0B51-E900BC157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1D988-9591-D93A-896F-33CE09C5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9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AEAEA"/>
            </a:gs>
            <a:gs pos="0">
              <a:srgbClr val="F0F0F0"/>
            </a:gs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THỜI KỲ VIỆN ĐẠI HỌC CẦN THƠ (1966-1975)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1775403"/>
            <a:ext cx="10364451" cy="4107872"/>
          </a:xfrm>
        </p:spPr>
        <p:txBody>
          <a:bodyPr>
            <a:normAutofit fontScale="70000" lnSpcReduction="20000"/>
          </a:bodyPr>
          <a:lstStyle/>
          <a:p>
            <a:r>
              <a:rPr lang="en-US" sz="4600" dirty="0"/>
              <a:t>ĐƯỢC THÀNH LẬP NGÀY 31 THÁNG 3 NĂM 1966</a:t>
            </a:r>
          </a:p>
          <a:p>
            <a:r>
              <a:rPr lang="en-US" sz="4600" dirty="0"/>
              <a:t>VIỆN ĐẠI HỌC CẦN THƠ CÓ 4 </a:t>
            </a:r>
            <a:r>
              <a:rPr lang="en-US" sz="4600" dirty="0" err="1"/>
              <a:t>khóa</a:t>
            </a:r>
            <a:r>
              <a:rPr lang="en-US" sz="4600" dirty="0"/>
              <a:t>:</a:t>
            </a:r>
          </a:p>
          <a:p>
            <a:pPr marL="914400">
              <a:buFont typeface="Times New Roman" panose="02020603050405020304" pitchFamily="18" charset="0"/>
              <a:buChar char="–"/>
            </a:pPr>
            <a:r>
              <a:rPr lang="en-US" sz="4000" dirty="0"/>
              <a:t>KHOA HỌC</a:t>
            </a:r>
          </a:p>
          <a:p>
            <a:pPr marL="914400">
              <a:buFont typeface="Times New Roman" panose="02020603050405020304" pitchFamily="18" charset="0"/>
              <a:buChar char="–"/>
            </a:pPr>
            <a:r>
              <a:rPr lang="en-US" sz="4000" dirty="0"/>
              <a:t>LUẬT KHOA</a:t>
            </a:r>
          </a:p>
          <a:p>
            <a:pPr marL="914400">
              <a:buFont typeface="Times New Roman" panose="02020603050405020304" pitchFamily="18" charset="0"/>
              <a:buChar char="–"/>
            </a:pPr>
            <a:r>
              <a:rPr lang="en-US" sz="4000" dirty="0"/>
              <a:t>KHOA HỌC XÃ HỘI, VĂN KHOA, SƯ PHẠM</a:t>
            </a:r>
          </a:p>
          <a:p>
            <a:pPr marL="914400">
              <a:buFont typeface="Times New Roman" panose="02020603050405020304" pitchFamily="18" charset="0"/>
              <a:buChar char="–"/>
            </a:pPr>
            <a:r>
              <a:rPr lang="en-US" sz="4000" dirty="0"/>
              <a:t>CAO ĐẲNG NÔNG NGHIỆP VÀ TRUNG TÂM TÂN SINH NGỮ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D3D10-4607-37A5-2580-C5B6F3D4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31E9B-E766-88D3-B3A3-F0405E34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829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vi-VN"/>
              <a:t>THỜI KỲ VIỆN ĐẠI HỌC CẦN THƠ (1966-1975</a:t>
            </a:r>
            <a:r>
              <a:rPr lang="en-US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 fontScale="92500" lnSpcReduction="20000"/>
          </a:bodyPr>
          <a:lstStyle/>
          <a:p>
            <a:r>
              <a:rPr lang="en-US" sz="3500" dirty="0"/>
              <a:t>CƠ SỞ VẬT CHẤT VIỆN ĐẠI HỌC CẦN THƠ TỌA LẠC TRÊN 4 ĐỊA ĐIỂM</a:t>
            </a:r>
          </a:p>
          <a:p>
            <a:pPr marL="914400">
              <a:buFont typeface="Times New Roman" panose="02020603050405020304" pitchFamily="18" charset="0"/>
              <a:buChar char="–"/>
            </a:pPr>
            <a:r>
              <a:rPr lang="en-US" sz="3000" dirty="0" err="1"/>
              <a:t>Tòa</a:t>
            </a:r>
            <a:r>
              <a:rPr lang="en-US" sz="3000" dirty="0"/>
              <a:t> VIỆN TRƯỞNG (SỐ 5, ĐẠI LỘ HÒA BÌNH)</a:t>
            </a:r>
          </a:p>
          <a:p>
            <a:pPr marL="914400">
              <a:buFont typeface="Times New Roman" panose="02020603050405020304" pitchFamily="18" charset="0"/>
              <a:buChar char="–"/>
            </a:pPr>
            <a:r>
              <a:rPr lang="en-US" sz="3000" dirty="0"/>
              <a:t>KHU I (ĐƯỜNG 30/4)</a:t>
            </a:r>
          </a:p>
          <a:p>
            <a:pPr marL="914400">
              <a:buFont typeface="Times New Roman" panose="02020603050405020304" pitchFamily="18" charset="0"/>
              <a:buChar char="–"/>
            </a:pPr>
            <a:r>
              <a:rPr lang="en-US" sz="3000" dirty="0"/>
              <a:t>KHU II: (ĐƯỜNG 3/2)</a:t>
            </a:r>
          </a:p>
          <a:p>
            <a:pPr marL="914400">
              <a:buFont typeface="Times New Roman" panose="02020603050405020304" pitchFamily="18" charset="0"/>
              <a:buChar char="–"/>
            </a:pPr>
            <a:r>
              <a:rPr lang="en-US" sz="3000" dirty="0"/>
              <a:t>KHU III: (SỐ 1, LÝ TỰ TRỌNG)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8A47C-C4B4-ECA2-9DBA-F07E05BC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69265-2DFE-5291-65B6-D450E972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6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/>
              <a:t>Đhct giai đoạn sau năm 1975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 fontScale="85000" lnSpcReduction="20000"/>
          </a:bodyPr>
          <a:lstStyle/>
          <a:p>
            <a:r>
              <a:rPr lang="en-US" sz="3800" dirty="0"/>
              <a:t>Viện </a:t>
            </a:r>
            <a:r>
              <a:rPr lang="en-US" sz="3800" dirty="0" err="1"/>
              <a:t>đại</a:t>
            </a:r>
            <a:r>
              <a:rPr lang="en-US" sz="3800" dirty="0"/>
              <a:t> </a:t>
            </a:r>
            <a:r>
              <a:rPr lang="en-US" sz="3800" dirty="0" err="1"/>
              <a:t>học</a:t>
            </a:r>
            <a:r>
              <a:rPr lang="en-US" sz="3800" dirty="0"/>
              <a:t> </a:t>
            </a:r>
            <a:r>
              <a:rPr lang="en-US" sz="3800" dirty="0" err="1"/>
              <a:t>cần</a:t>
            </a:r>
            <a:r>
              <a:rPr lang="en-US" sz="3800" dirty="0"/>
              <a:t> </a:t>
            </a:r>
            <a:r>
              <a:rPr lang="en-US" sz="3800" dirty="0" err="1"/>
              <a:t>thơ</a:t>
            </a:r>
            <a:r>
              <a:rPr lang="en-US" sz="3800" dirty="0"/>
              <a:t> </a:t>
            </a:r>
            <a:r>
              <a:rPr lang="en-US" sz="3800" dirty="0" err="1"/>
              <a:t>được</a:t>
            </a:r>
            <a:r>
              <a:rPr lang="en-US" sz="3800" dirty="0"/>
              <a:t> </a:t>
            </a:r>
            <a:r>
              <a:rPr lang="en-US" sz="3800" dirty="0" err="1"/>
              <a:t>đổi</a:t>
            </a:r>
            <a:r>
              <a:rPr lang="en-US" sz="3800" dirty="0"/>
              <a:t> </a:t>
            </a:r>
            <a:r>
              <a:rPr lang="en-US" sz="3800" dirty="0" err="1"/>
              <a:t>thành</a:t>
            </a:r>
            <a:r>
              <a:rPr lang="en-US" sz="3800" dirty="0"/>
              <a:t> </a:t>
            </a:r>
            <a:r>
              <a:rPr lang="en-US" sz="3800" dirty="0" err="1"/>
              <a:t>đhct</a:t>
            </a:r>
            <a:endParaRPr lang="en-US" sz="3800" dirty="0"/>
          </a:p>
          <a:p>
            <a:r>
              <a:rPr lang="en-US" sz="3800" dirty="0" err="1"/>
              <a:t>Cơ</a:t>
            </a:r>
            <a:r>
              <a:rPr lang="en-US" sz="3800" dirty="0"/>
              <a:t> </a:t>
            </a:r>
            <a:r>
              <a:rPr lang="en-US" sz="3800" dirty="0" err="1"/>
              <a:t>cấu</a:t>
            </a:r>
            <a:r>
              <a:rPr lang="en-US" sz="3800" dirty="0"/>
              <a:t> </a:t>
            </a:r>
            <a:r>
              <a:rPr lang="en-US" sz="3800" dirty="0" err="1"/>
              <a:t>đhct</a:t>
            </a:r>
            <a:r>
              <a:rPr lang="en-US" sz="3800" dirty="0"/>
              <a:t> </a:t>
            </a:r>
            <a:r>
              <a:rPr lang="en-US" sz="3800" dirty="0" err="1"/>
              <a:t>hiện</a:t>
            </a:r>
            <a:r>
              <a:rPr lang="en-US" sz="3800" dirty="0"/>
              <a:t> nay</a:t>
            </a:r>
          </a:p>
          <a:p>
            <a:pPr marL="914400">
              <a:buFont typeface="Times New Roman" panose="02020603050405020304" pitchFamily="18" charset="0"/>
              <a:buChar char="–"/>
            </a:pPr>
            <a:r>
              <a:rPr lang="en-US" sz="3300" dirty="0"/>
              <a:t>Khoa - </a:t>
            </a:r>
            <a:r>
              <a:rPr lang="en-US" sz="3300" dirty="0" err="1"/>
              <a:t>viện</a:t>
            </a:r>
            <a:endParaRPr lang="en-US" sz="3300" dirty="0"/>
          </a:p>
          <a:p>
            <a:pPr marL="914400">
              <a:buFont typeface="Times New Roman" panose="02020603050405020304" pitchFamily="18" charset="0"/>
              <a:buChar char="–"/>
            </a:pPr>
            <a:r>
              <a:rPr lang="en-US" sz="3300" dirty="0"/>
              <a:t>Trung </a:t>
            </a:r>
            <a:r>
              <a:rPr lang="en-US" sz="3300" dirty="0" err="1"/>
              <a:t>tâm</a:t>
            </a:r>
            <a:r>
              <a:rPr lang="en-US" sz="3300" dirty="0"/>
              <a:t> - </a:t>
            </a:r>
            <a:r>
              <a:rPr lang="en-US" sz="3300" dirty="0" err="1"/>
              <a:t>trung</a:t>
            </a:r>
            <a:r>
              <a:rPr lang="en-US" sz="3300" dirty="0"/>
              <a:t> </a:t>
            </a:r>
            <a:r>
              <a:rPr lang="en-US" sz="3300" dirty="0" err="1"/>
              <a:t>tâm</a:t>
            </a:r>
            <a:r>
              <a:rPr lang="en-US" sz="3300" dirty="0"/>
              <a:t> </a:t>
            </a:r>
            <a:r>
              <a:rPr lang="en-US" sz="3300" dirty="0" err="1"/>
              <a:t>đào</a:t>
            </a:r>
            <a:r>
              <a:rPr lang="en-US" sz="3300" dirty="0"/>
              <a:t> </a:t>
            </a:r>
            <a:r>
              <a:rPr lang="en-US" sz="3300" dirty="0" err="1"/>
              <a:t>tạo</a:t>
            </a:r>
            <a:endParaRPr lang="en-US" sz="3300" dirty="0"/>
          </a:p>
          <a:p>
            <a:pPr marL="914400">
              <a:buFont typeface="Times New Roman" panose="02020603050405020304" pitchFamily="18" charset="0"/>
              <a:buChar char="–"/>
            </a:pPr>
            <a:r>
              <a:rPr lang="en-US" sz="3300" dirty="0" err="1"/>
              <a:t>Phòng</a:t>
            </a:r>
            <a:r>
              <a:rPr lang="en-US" sz="3300" dirty="0"/>
              <a:t> ban </a:t>
            </a:r>
            <a:r>
              <a:rPr lang="en-US" sz="3300" dirty="0" err="1"/>
              <a:t>chức</a:t>
            </a:r>
            <a:r>
              <a:rPr lang="en-US" sz="3300" dirty="0"/>
              <a:t> </a:t>
            </a:r>
            <a:r>
              <a:rPr lang="en-US" sz="3300" dirty="0" err="1"/>
              <a:t>năng</a:t>
            </a:r>
            <a:endParaRPr lang="en-US" sz="3300" dirty="0"/>
          </a:p>
          <a:p>
            <a:pPr marL="914400">
              <a:buFont typeface="Times New Roman" panose="02020603050405020304" pitchFamily="18" charset="0"/>
              <a:buChar char="–"/>
            </a:pPr>
            <a:r>
              <a:rPr lang="en-US" sz="3300" dirty="0"/>
              <a:t>Đoàn </a:t>
            </a:r>
            <a:r>
              <a:rPr lang="en-US" sz="3300" dirty="0" err="1"/>
              <a:t>thể</a:t>
            </a:r>
            <a:r>
              <a:rPr lang="en-US" sz="3300" dirty="0"/>
              <a:t> &amp; </a:t>
            </a:r>
            <a:r>
              <a:rPr lang="en-US" sz="3300" dirty="0" err="1"/>
              <a:t>và</a:t>
            </a:r>
            <a:r>
              <a:rPr lang="en-US" sz="3300" dirty="0"/>
              <a:t> </a:t>
            </a:r>
            <a:r>
              <a:rPr lang="en-US" sz="3300" dirty="0" err="1"/>
              <a:t>hội</a:t>
            </a:r>
            <a:endParaRPr lang="en-US" sz="33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E2155-FD72-C61D-5B38-F1FDE69F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A59B6-7150-E7C9-0836-675A2375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75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/>
              <a:t>Đhct giai đoạn sau năm 1975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>
                <a:solidFill>
                  <a:srgbClr val="FF0000"/>
                </a:solidFill>
              </a:rPr>
              <a:t>Khoa </a:t>
            </a:r>
            <a:r>
              <a:rPr lang="en-US" sz="3500" b="1" dirty="0" err="1">
                <a:solidFill>
                  <a:srgbClr val="FF0000"/>
                </a:solidFill>
              </a:rPr>
              <a:t>khoa</a:t>
            </a:r>
            <a:r>
              <a:rPr lang="en-US" sz="3500" b="1" dirty="0">
                <a:solidFill>
                  <a:srgbClr val="FF0000"/>
                </a:solidFill>
              </a:rPr>
              <a:t> </a:t>
            </a:r>
            <a:r>
              <a:rPr lang="en-US" sz="3500" b="1" dirty="0" err="1">
                <a:solidFill>
                  <a:srgbClr val="FF0000"/>
                </a:solidFill>
              </a:rPr>
              <a:t>học</a:t>
            </a:r>
            <a:r>
              <a:rPr lang="en-US" sz="3500" b="1" dirty="0">
                <a:solidFill>
                  <a:srgbClr val="FF0000"/>
                </a:solidFill>
              </a:rPr>
              <a:t> </a:t>
            </a:r>
            <a:r>
              <a:rPr lang="en-US" sz="3500" b="1" dirty="0" err="1">
                <a:solidFill>
                  <a:srgbClr val="FF0000"/>
                </a:solidFill>
              </a:rPr>
              <a:t>tự</a:t>
            </a:r>
            <a:r>
              <a:rPr lang="en-US" sz="3500" b="1" dirty="0">
                <a:solidFill>
                  <a:srgbClr val="FF0000"/>
                </a:solidFill>
              </a:rPr>
              <a:t> </a:t>
            </a:r>
            <a:r>
              <a:rPr lang="en-US" sz="3500" b="1" dirty="0" err="1">
                <a:solidFill>
                  <a:srgbClr val="FF0000"/>
                </a:solidFill>
              </a:rPr>
              <a:t>nhiên</a:t>
            </a:r>
            <a:r>
              <a:rPr lang="en-US" sz="3500" b="1" dirty="0">
                <a:solidFill>
                  <a:srgbClr val="FF0000"/>
                </a:solidFill>
              </a:rPr>
              <a:t> 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en-US" sz="3000" dirty="0" err="1"/>
              <a:t>Ngày</a:t>
            </a:r>
            <a:r>
              <a:rPr lang="en-US" sz="3000" dirty="0"/>
              <a:t> 14/1/1998, </a:t>
            </a:r>
            <a:r>
              <a:rPr lang="en-US" sz="3000" dirty="0" err="1"/>
              <a:t>trường</a:t>
            </a:r>
            <a:r>
              <a:rPr lang="en-US" sz="3000" dirty="0"/>
              <a:t> </a:t>
            </a:r>
            <a:r>
              <a:rPr lang="en-US" sz="3000" dirty="0" err="1"/>
              <a:t>đhct</a:t>
            </a:r>
            <a:r>
              <a:rPr lang="en-US" sz="3000" dirty="0"/>
              <a:t> </a:t>
            </a:r>
            <a:r>
              <a:rPr lang="en-US" sz="3000" dirty="0" err="1"/>
              <a:t>khánh</a:t>
            </a:r>
            <a:r>
              <a:rPr lang="en-US" sz="3000" dirty="0"/>
              <a:t> </a:t>
            </a:r>
            <a:r>
              <a:rPr lang="en-US" sz="3000" dirty="0" err="1"/>
              <a:t>thành</a:t>
            </a:r>
            <a:r>
              <a:rPr lang="en-US" sz="3000" dirty="0"/>
              <a:t> khoa </a:t>
            </a:r>
            <a:r>
              <a:rPr lang="en-US" sz="3000" dirty="0" err="1"/>
              <a:t>khoa</a:t>
            </a:r>
            <a:r>
              <a:rPr lang="en-US" sz="3000" dirty="0"/>
              <a:t> </a:t>
            </a:r>
            <a:r>
              <a:rPr lang="en-US" sz="3000" dirty="0" err="1"/>
              <a:t>học</a:t>
            </a:r>
            <a:endParaRPr lang="en-US" sz="3000" dirty="0"/>
          </a:p>
          <a:p>
            <a:pPr>
              <a:buFont typeface="Times New Roman" panose="02020603050405020304" pitchFamily="18" charset="0"/>
              <a:buChar char="–"/>
            </a:pPr>
            <a:r>
              <a:rPr lang="en-US" sz="3000" dirty="0" err="1"/>
              <a:t>Cơ</a:t>
            </a:r>
            <a:r>
              <a:rPr lang="en-US" sz="3000" dirty="0"/>
              <a:t> </a:t>
            </a:r>
            <a:r>
              <a:rPr lang="en-US" sz="3000" dirty="0" err="1"/>
              <a:t>sở</a:t>
            </a:r>
            <a:r>
              <a:rPr lang="en-US" sz="3000" dirty="0"/>
              <a:t> </a:t>
            </a:r>
            <a:r>
              <a:rPr lang="en-US" sz="3000" dirty="0" err="1"/>
              <a:t>vật</a:t>
            </a:r>
            <a:r>
              <a:rPr lang="en-US" sz="3000" dirty="0"/>
              <a:t> </a:t>
            </a:r>
            <a:r>
              <a:rPr lang="en-US" sz="3000" dirty="0" err="1"/>
              <a:t>chất</a:t>
            </a:r>
            <a:endParaRPr lang="en-US" sz="3000" dirty="0"/>
          </a:p>
          <a:p>
            <a:pPr marL="914400">
              <a:buFont typeface="Times New Roman" panose="02020603050405020304" pitchFamily="18" charset="0"/>
              <a:buChar char="+"/>
            </a:pPr>
            <a:r>
              <a:rPr lang="en-US" sz="2600" dirty="0"/>
              <a:t>12 </a:t>
            </a:r>
            <a:r>
              <a:rPr lang="en-US" sz="2600" dirty="0" err="1"/>
              <a:t>phòng</a:t>
            </a:r>
            <a:r>
              <a:rPr lang="en-US" sz="2600" dirty="0"/>
              <a:t> </a:t>
            </a:r>
            <a:r>
              <a:rPr lang="en-US" sz="2600" dirty="0" err="1"/>
              <a:t>thí</a:t>
            </a:r>
            <a:r>
              <a:rPr lang="en-US" sz="2600" dirty="0"/>
              <a:t> </a:t>
            </a:r>
            <a:r>
              <a:rPr lang="en-US" sz="2600" dirty="0" err="1"/>
              <a:t>nghiệm</a:t>
            </a:r>
            <a:r>
              <a:rPr lang="en-US" sz="2600" dirty="0"/>
              <a:t> (</a:t>
            </a:r>
            <a:r>
              <a:rPr lang="en-US" sz="2600" dirty="0" err="1"/>
              <a:t>ptn</a:t>
            </a:r>
            <a:r>
              <a:rPr lang="en-US" sz="2600" dirty="0"/>
              <a:t>)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sinh</a:t>
            </a:r>
            <a:r>
              <a:rPr lang="en-US" sz="2600" dirty="0"/>
              <a:t>, </a:t>
            </a:r>
            <a:r>
              <a:rPr lang="en-US" sz="2600" dirty="0" err="1"/>
              <a:t>hóa</a:t>
            </a:r>
            <a:r>
              <a:rPr lang="en-US" sz="2600" dirty="0"/>
              <a:t>, </a:t>
            </a:r>
            <a:r>
              <a:rPr lang="en-US" sz="2600" dirty="0" err="1"/>
              <a:t>vật</a:t>
            </a:r>
            <a:r>
              <a:rPr lang="en-US" sz="2600" dirty="0"/>
              <a:t> </a:t>
            </a:r>
            <a:r>
              <a:rPr lang="en-US" sz="2600" dirty="0" err="1"/>
              <a:t>lí</a:t>
            </a:r>
            <a:endParaRPr lang="en-US" sz="2600" dirty="0"/>
          </a:p>
          <a:p>
            <a:pPr marL="914400">
              <a:buFont typeface="Times New Roman" panose="02020603050405020304" pitchFamily="18" charset="0"/>
              <a:buChar char="+"/>
            </a:pPr>
            <a:r>
              <a:rPr lang="en-US" sz="2600" dirty="0"/>
              <a:t>06 </a:t>
            </a:r>
            <a:r>
              <a:rPr lang="en-US" sz="2600" dirty="0" err="1"/>
              <a:t>phòng</a:t>
            </a:r>
            <a:r>
              <a:rPr lang="en-US" sz="2600" dirty="0"/>
              <a:t> </a:t>
            </a:r>
            <a:r>
              <a:rPr lang="en-US" sz="2600" dirty="0" err="1"/>
              <a:t>máy</a:t>
            </a:r>
            <a:r>
              <a:rPr lang="en-US" sz="2600" dirty="0"/>
              <a:t> </a:t>
            </a:r>
            <a:r>
              <a:rPr lang="en-US" sz="2600" dirty="0" err="1"/>
              <a:t>tính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nối</a:t>
            </a:r>
            <a:r>
              <a:rPr lang="en-US" sz="2600" dirty="0"/>
              <a:t> </a:t>
            </a:r>
            <a:r>
              <a:rPr lang="en-US" sz="2600" dirty="0" err="1"/>
              <a:t>mạng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nhau</a:t>
            </a:r>
            <a:endParaRPr lang="en-US" sz="26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65673A-2A99-4FEF-900A-8F913778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8C0B5-B63E-EB35-D906-548F914E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39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Khoa </a:t>
            </a:r>
            <a:r>
              <a:rPr lang="en-US" b="1" dirty="0" err="1">
                <a:solidFill>
                  <a:srgbClr val="FF0000"/>
                </a:solidFill>
              </a:rPr>
              <a:t>khoa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học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tự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nhiên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sở</a:t>
            </a:r>
            <a:r>
              <a:rPr lang="en-US" sz="2800" dirty="0"/>
              <a:t> </a:t>
            </a:r>
            <a:r>
              <a:rPr lang="en-US" sz="2800" dirty="0" err="1"/>
              <a:t>vật</a:t>
            </a:r>
            <a:r>
              <a:rPr lang="en-US" sz="2800" dirty="0"/>
              <a:t> </a:t>
            </a:r>
            <a:r>
              <a:rPr lang="en-US" sz="2800" dirty="0" err="1"/>
              <a:t>chất</a:t>
            </a:r>
            <a:endParaRPr lang="en-US" sz="2800" dirty="0"/>
          </a:p>
          <a:p>
            <a:pPr marL="914400">
              <a:buFont typeface="Times New Roman" panose="02020603050405020304" pitchFamily="18" charset="0"/>
              <a:buChar char="+"/>
            </a:pPr>
            <a:r>
              <a:rPr lang="en-US" sz="2400" dirty="0" err="1"/>
              <a:t>Vp</a:t>
            </a:r>
            <a:r>
              <a:rPr lang="en-US" sz="2400" dirty="0"/>
              <a:t> khoa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xưởng</a:t>
            </a:r>
            <a:r>
              <a:rPr lang="en-US" sz="2400" dirty="0"/>
              <a:t> </a:t>
            </a:r>
            <a:r>
              <a:rPr lang="en-US" sz="2400" dirty="0" err="1"/>
              <a:t>sửa</a:t>
            </a:r>
            <a:r>
              <a:rPr lang="en-US" sz="2400" dirty="0"/>
              <a:t> </a:t>
            </a:r>
            <a:r>
              <a:rPr lang="en-US" sz="2400" dirty="0" err="1"/>
              <a:t>chữa</a:t>
            </a:r>
            <a:endParaRPr lang="en-US" sz="2400" dirty="0"/>
          </a:p>
          <a:p>
            <a:pPr marL="914400">
              <a:buFont typeface="Times New Roman" panose="02020603050405020304" pitchFamily="18" charset="0"/>
              <a:buChar char="+"/>
            </a:pPr>
            <a:r>
              <a:rPr lang="en-US" sz="2400" dirty="0" err="1"/>
              <a:t>Năm</a:t>
            </a:r>
            <a:r>
              <a:rPr lang="en-US" sz="2400" dirty="0"/>
              <a:t> 2010,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rộng</a:t>
            </a:r>
            <a:r>
              <a:rPr lang="en-US" sz="2400" dirty="0"/>
              <a:t> </a:t>
            </a:r>
            <a:r>
              <a:rPr lang="en-US" sz="2400" dirty="0" err="1"/>
              <a:t>khu</a:t>
            </a:r>
            <a:r>
              <a:rPr lang="en-US" sz="2400" dirty="0"/>
              <a:t> </a:t>
            </a:r>
            <a:r>
              <a:rPr lang="en-US" sz="2400" dirty="0" err="1"/>
              <a:t>ptn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khoa</a:t>
            </a:r>
          </a:p>
          <a:p>
            <a:pPr marL="914400">
              <a:buFont typeface="Times New Roman" panose="02020603050405020304" pitchFamily="18" charset="0"/>
              <a:buChar char="+"/>
            </a:pP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r>
              <a:rPr lang="en-US" sz="2400" dirty="0"/>
              <a:t> </a:t>
            </a:r>
            <a:r>
              <a:rPr lang="en-US" sz="2400" dirty="0" err="1"/>
              <a:t>khu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r>
              <a:rPr lang="en-US" sz="2400" dirty="0"/>
              <a:t> 3 </a:t>
            </a:r>
            <a:r>
              <a:rPr lang="en-US" sz="2400" dirty="0" err="1"/>
              <a:t>tầng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22 </a:t>
            </a:r>
            <a:r>
              <a:rPr lang="en-US" sz="2400" dirty="0" err="1"/>
              <a:t>phòng</a:t>
            </a:r>
            <a:endParaRPr lang="en-US" sz="24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A58D411-2CA1-BC58-3AE7-582D1B42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Giới thiệu Đại học Cần Thơ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824B06-9940-A2E9-DCE2-CDD23E08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787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Giai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>
            <a:normAutofit fontScale="92500" lnSpcReduction="10000"/>
          </a:bodyPr>
          <a:lstStyle/>
          <a:p>
            <a:r>
              <a:rPr lang="vi-VN" sz="3500" b="1" dirty="0">
                <a:solidFill>
                  <a:srgbClr val="FF0000"/>
                </a:solidFill>
              </a:rPr>
              <a:t>KHOA KHOA HỌC TỰ NHIÊN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vi-VN" sz="3000" dirty="0"/>
              <a:t> KHOA KHTN HIỆN NAY GỒM 14 BỘ MÔN</a:t>
            </a:r>
          </a:p>
          <a:p>
            <a:pPr marL="914400">
              <a:buFont typeface="Times New Roman" panose="02020603050405020304" pitchFamily="18" charset="0"/>
              <a:buChar char="+"/>
            </a:pPr>
            <a:r>
              <a:rPr lang="vi-VN" sz="2600" dirty="0"/>
              <a:t>BỘ MÔN SINH HỌC</a:t>
            </a:r>
          </a:p>
          <a:p>
            <a:pPr marL="914400">
              <a:buFont typeface="Times New Roman" panose="02020603050405020304" pitchFamily="18" charset="0"/>
              <a:buChar char="+"/>
            </a:pPr>
            <a:r>
              <a:rPr lang="vi-VN" sz="2600" dirty="0"/>
              <a:t>BỘ MÔN HÓA HỌC</a:t>
            </a:r>
          </a:p>
          <a:p>
            <a:pPr marL="914400">
              <a:buFont typeface="Times New Roman" panose="02020603050405020304" pitchFamily="18" charset="0"/>
              <a:buChar char="+"/>
            </a:pPr>
            <a:r>
              <a:rPr lang="vi-VN" sz="2600" dirty="0"/>
              <a:t>BỘ MÔN TOÁN HỌC</a:t>
            </a:r>
          </a:p>
          <a:p>
            <a:pPr marL="914400">
              <a:buFont typeface="Times New Roman" panose="02020603050405020304" pitchFamily="18" charset="0"/>
              <a:buChar char="+"/>
            </a:pPr>
            <a:r>
              <a:rPr lang="vi-VN" sz="2600" dirty="0"/>
              <a:t>ĐỘ MÔN VẬT LÝ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CB5AC-4245-5B64-10B3-5184A563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DD3D3-D7A0-B23E-1128-427DC5E1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8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Giai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840413" y="1816373"/>
            <a:ext cx="10364451" cy="4066901"/>
          </a:xfrm>
        </p:spPr>
        <p:txBody>
          <a:bodyPr>
            <a:normAutofit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KHOA KHOA HỌC TỰ NHIÊN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vi-VN" sz="2800" dirty="0"/>
              <a:t>CÔNG TÁC ĐÀO TẠO</a:t>
            </a:r>
          </a:p>
          <a:p>
            <a:pPr marL="914400">
              <a:buFont typeface="Times New Roman" panose="02020603050405020304" pitchFamily="18" charset="0"/>
              <a:buChar char="+"/>
            </a:pPr>
            <a:r>
              <a:rPr lang="vi-VN" sz="2400" dirty="0"/>
              <a:t>ĐẠI HỌC</a:t>
            </a:r>
          </a:p>
          <a:p>
            <a:pPr marL="914400">
              <a:buFont typeface="Times New Roman" panose="02020603050405020304" pitchFamily="18" charset="0"/>
              <a:buChar char="+"/>
            </a:pPr>
            <a:r>
              <a:rPr lang="vi-VN" sz="2400" dirty="0"/>
              <a:t>SEJE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vi-VN" sz="2800" dirty="0"/>
              <a:t>CÔNG TÁC NCKH, BÁO CÁO CHUYÊN ĐỀ</a:t>
            </a:r>
            <a:r>
              <a:rPr lang="en-US" sz="2800" dirty="0"/>
              <a:t>….</a:t>
            </a:r>
            <a:endParaRPr lang="vi-VN" sz="2800" dirty="0"/>
          </a:p>
          <a:p>
            <a:pPr>
              <a:buFont typeface="Times New Roman" panose="02020603050405020304" pitchFamily="18" charset="0"/>
              <a:buChar char="–"/>
            </a:pPr>
            <a:r>
              <a:rPr lang="vi-VN" sz="2800" dirty="0"/>
              <a:t>CÔNG TÁC ĐÀO TẠO VÀ ĐÔI DƯỠNG CÁN BỘ</a:t>
            </a:r>
            <a:r>
              <a:rPr lang="en-US" sz="2800" dirty="0"/>
              <a:t>….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4996F-A45A-01E6-64E9-9E0FD75E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Giới thiệu Đại học Cần Thơ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E9173-A8E1-95D2-E445-F450BCAB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F9CF5-518C-4967-9BE5-3E95FA0F2BAF}" type="slidenum"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53741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1428</TotalTime>
  <Words>618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2</vt:i4>
      </vt:variant>
    </vt:vector>
  </HeadingPairs>
  <TitlesOfParts>
    <vt:vector size="22" baseType="lpstr">
      <vt:lpstr>Arial</vt:lpstr>
      <vt:lpstr>Calibri</vt:lpstr>
      <vt:lpstr>Times New Roman</vt:lpstr>
      <vt:lpstr>Tw Cen MT</vt:lpstr>
      <vt:lpstr>Wingdings</vt:lpstr>
      <vt:lpstr>Droplet</vt:lpstr>
      <vt:lpstr>Đại học cần thơ - Quá trình hình thành và phát triển</vt:lpstr>
      <vt:lpstr>Nội dung                    </vt:lpstr>
      <vt:lpstr>THỜI KỲ VIỆN ĐẠI HỌC CẦN THƠ (1966-1975)</vt:lpstr>
      <vt:lpstr>THỜI KỲ VIỆN ĐẠI HỌC CẦN THƠ (1966-1975)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Cảm Ơn sự theo dõi của quý vị</vt:lpstr>
      <vt:lpstr>KHTN</vt:lpstr>
      <vt:lpstr>CNTT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VATC-AUTOTRAING</dc:creator>
  <cp:lastModifiedBy>Office</cp:lastModifiedBy>
  <cp:revision>12</cp:revision>
  <dcterms:created xsi:type="dcterms:W3CDTF">2025-10-14T12:51:13Z</dcterms:created>
  <dcterms:modified xsi:type="dcterms:W3CDTF">2025-10-16T00:20:12Z</dcterms:modified>
</cp:coreProperties>
</file>