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8" r:id="rId4"/>
    <p:sldId id="257" r:id="rId5"/>
    <p:sldId id="259" r:id="rId6"/>
    <p:sldId id="509" r:id="rId7"/>
    <p:sldId id="539" r:id="rId8"/>
    <p:sldId id="542" r:id="rId9"/>
    <p:sldId id="473" r:id="rId10"/>
    <p:sldId id="474" r:id="rId11"/>
    <p:sldId id="476" r:id="rId12"/>
    <p:sldId id="477" r:id="rId13"/>
    <p:sldId id="478" r:id="rId14"/>
    <p:sldId id="479" r:id="rId15"/>
    <p:sldId id="262" r:id="rId16"/>
    <p:sldId id="541" r:id="rId17"/>
    <p:sldId id="540" r:id="rId18"/>
    <p:sldId id="265" r:id="rId19"/>
    <p:sldId id="266" r:id="rId20"/>
    <p:sldId id="273" r:id="rId21"/>
    <p:sldId id="277" r:id="rId22"/>
    <p:sldId id="285" r:id="rId23"/>
    <p:sldId id="286" r:id="rId24"/>
    <p:sldId id="349" r:id="rId25"/>
    <p:sldId id="26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791"/>
    <a:srgbClr val="F06E28"/>
    <a:srgbClr val="120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89"/>
    <p:restoredTop sz="91667"/>
  </p:normalViewPr>
  <p:slideViewPr>
    <p:cSldViewPr snapToGrid="0" snapToObjects="1">
      <p:cViewPr varScale="1">
        <p:scale>
          <a:sx n="95" d="100"/>
          <a:sy n="95" d="100"/>
        </p:scale>
        <p:origin x="216" y="6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C51BE-9B66-B447-8629-F07BEC8B0A22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C81B-2B23-F740-97B9-1E515785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17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7B61A-075D-404E-B197-788465D82141}" type="datetimeFigureOut">
              <a:rPr lang="en-VN" smtClean="0"/>
              <a:t>31/03/2021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5E25-2729-6B4E-BAA8-8C14245BC54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1292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4563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288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620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021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36842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996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4356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9577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6560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313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715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37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78780" y="596900"/>
            <a:ext cx="7941733" cy="13589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78780" y="2070100"/>
            <a:ext cx="7941733" cy="812800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dirty="0"/>
              <a:t>Full name</a:t>
            </a:r>
          </a:p>
          <a:p>
            <a:r>
              <a:rPr lang="vi-VN" dirty="0"/>
              <a:t>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74513" y="596900"/>
            <a:ext cx="27178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5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6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3/31/21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2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3/31/21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8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3/31/21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6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69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3/31/21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5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3/31/21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3493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3/31/21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3/31/21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12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3/31/21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2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rgbClr val="F06E28"/>
                </a:solidFill>
              </a:defRPr>
            </a:lvl1pPr>
            <a:lvl2pPr>
              <a:defRPr>
                <a:solidFill>
                  <a:srgbClr val="2E3791"/>
                </a:solidFill>
              </a:defRPr>
            </a:lvl2pPr>
            <a:lvl3pPr>
              <a:defRPr>
                <a:solidFill>
                  <a:srgbClr val="2E3791"/>
                </a:solidFill>
              </a:defRPr>
            </a:lvl3pPr>
            <a:lvl4pPr>
              <a:defRPr>
                <a:solidFill>
                  <a:srgbClr val="2E3791"/>
                </a:solidFill>
              </a:defRPr>
            </a:lvl4pPr>
            <a:lvl5pPr>
              <a:defRPr>
                <a:solidFill>
                  <a:srgbClr val="2E3791"/>
                </a:solidFill>
              </a:defRPr>
            </a:lvl5pPr>
          </a:lstStyle>
          <a:p>
            <a:pPr lvl="0"/>
            <a:r>
              <a:rPr lang="vi-VN" dirty="0"/>
              <a:t>Heading 1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vi-VN" dirty="0"/>
              <a:t>ub heading</a:t>
            </a:r>
            <a:endParaRPr lang="en-US" dirty="0"/>
          </a:p>
          <a:p>
            <a:pPr lvl="2"/>
            <a:r>
              <a:rPr lang="vi-VN" dirty="0"/>
              <a:t>Content</a:t>
            </a:r>
            <a:endParaRPr lang="en-US" dirty="0"/>
          </a:p>
          <a:p>
            <a:pPr lvl="3"/>
            <a:r>
              <a:rPr lang="vi-VN" dirty="0"/>
              <a:t>Sub</a:t>
            </a:r>
            <a:endParaRPr lang="en-US" dirty="0"/>
          </a:p>
          <a:p>
            <a:pPr lvl="4"/>
            <a:r>
              <a:rPr lang="vi-VN" dirty="0"/>
              <a:t>Sub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452533" y="466972"/>
            <a:ext cx="6129867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2E3791"/>
                </a:solidFill>
                <a:latin typeface="+mj-lt"/>
              </a:defRPr>
            </a:lvl1pPr>
          </a:lstStyle>
          <a:p>
            <a:r>
              <a:rPr lang="vi-VN" dirty="0"/>
              <a:t>HEADLINE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7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t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b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3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655734" y="571502"/>
            <a:ext cx="5926665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79B051-E427-A24A-B2DE-63B217F2562D}" type="datetimeFigureOut">
              <a:rPr lang="en-US" smtClean="0"/>
              <a:pPr/>
              <a:t>3/31/21</a:t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33734" y="2"/>
            <a:ext cx="4148665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79B051-E427-A24A-B2DE-63B217F2562D}" type="datetimeFigureOut">
              <a:rPr lang="en-US" smtClean="0"/>
              <a:pPr/>
              <a:t>3/31/21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3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7078133" y="2870200"/>
            <a:ext cx="5113867" cy="398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3085" y="4406900"/>
            <a:ext cx="5386916" cy="1930400"/>
          </a:xfrm>
          <a:prstGeom prst="rect">
            <a:avLst/>
          </a:prstGeom>
        </p:spPr>
        <p:txBody>
          <a:bodyPr anchor="t"/>
          <a:lstStyle>
            <a:lvl1pPr algn="r">
              <a:defRPr sz="2800" b="1" cap="all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963085" y="2906714"/>
            <a:ext cx="5386916" cy="12588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471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ctr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ctr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69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4764" y="1524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3/31/21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5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9B051-E427-A24A-B2DE-63B217F2562D}" type="datetimeFigureOut">
              <a:rPr lang="en-US" smtClean="0"/>
              <a:t>3/31/21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6BAB-5F5A-164F-A24E-8AA161AE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5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</p:sldLayoutIdLst>
  <p:txStyles>
    <p:titleStyle>
      <a:lvl1pPr algn="r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2E379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E379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E379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E379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2E379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3/31/21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39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0300" y="3365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8F3E06-9A1B-9C4D-9E7D-F1EF53AC3799}"/>
              </a:ext>
            </a:extLst>
          </p:cNvPr>
          <p:cNvSpPr txBox="1"/>
          <p:nvPr/>
        </p:nvSpPr>
        <p:spPr>
          <a:xfrm>
            <a:off x="645459" y="658906"/>
            <a:ext cx="9224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Lecture 01: Object &amp; Class</a:t>
            </a:r>
          </a:p>
        </p:txBody>
      </p:sp>
    </p:spTree>
    <p:extLst>
      <p:ext uri="{BB962C8B-B14F-4D97-AF65-F5344CB8AC3E}">
        <p14:creationId xmlns:p14="http://schemas.microsoft.com/office/powerpoint/2010/main" val="56570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a list of words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Randomize their order and print each word at a separate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Problem: Randomize Words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pPr defTabSz="914400"/>
            <a:fld id="{C014DD1E-5D91-48A3-AD6D-45FBA980D106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10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429000" y="5026768"/>
            <a:ext cx="4736462" cy="1034508"/>
          </a:xfrm>
          <a:prstGeom prst="wedgeRoundRectCallout">
            <a:avLst>
              <a:gd name="adj1" fmla="val 48816"/>
              <a:gd name="adj2" fmla="val -16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Note: the output is a sample. It should always be different!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81400" y="2615812"/>
            <a:ext cx="926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91440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D3791"/>
                </a:solidFill>
                <a:latin typeface="Consolas" panose="020B0609020204030204" pitchFamily="49" charset="0"/>
              </a:rPr>
              <a:t>a b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81400" y="3398679"/>
            <a:ext cx="92646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91440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D3791"/>
                </a:solidFill>
                <a:latin typeface="Consolas" panose="020B0609020204030204" pitchFamily="49" charset="0"/>
              </a:rPr>
              <a:t>b</a:t>
            </a:r>
          </a:p>
          <a:p>
            <a:pPr algn="ctr" defTabSz="91440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D379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" name="Curved Left Arrow 17"/>
          <p:cNvSpPr/>
          <p:nvPr/>
        </p:nvSpPr>
        <p:spPr>
          <a:xfrm>
            <a:off x="4605423" y="2850222"/>
            <a:ext cx="457200" cy="121339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703951" y="2615812"/>
            <a:ext cx="25804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91440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D3791"/>
                </a:solidFill>
                <a:latin typeface="Consolas" panose="020B0609020204030204" pitchFamily="49" charset="0"/>
              </a:rPr>
              <a:t>PHP Java C#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82944" y="3398678"/>
            <a:ext cx="1012798" cy="1401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91440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D3791"/>
                </a:solidFill>
                <a:latin typeface="Consolas" panose="020B0609020204030204" pitchFamily="49" charset="0"/>
              </a:rPr>
              <a:t>Java</a:t>
            </a:r>
          </a:p>
          <a:p>
            <a:pPr algn="ctr" defTabSz="91440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D3791"/>
                </a:solidFill>
                <a:latin typeface="Consolas" panose="020B0609020204030204" pitchFamily="49" charset="0"/>
              </a:rPr>
              <a:t>PHP</a:t>
            </a:r>
          </a:p>
          <a:p>
            <a:pPr algn="ctr" defTabSz="91440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D3791"/>
                </a:solidFill>
                <a:latin typeface="Consolas" panose="020B0609020204030204" pitchFamily="49" charset="0"/>
              </a:rPr>
              <a:t>C#</a:t>
            </a:r>
          </a:p>
        </p:txBody>
      </p:sp>
      <p:sp>
        <p:nvSpPr>
          <p:cNvPr id="21" name="Curved Left Arrow 20"/>
          <p:cNvSpPr/>
          <p:nvPr/>
        </p:nvSpPr>
        <p:spPr>
          <a:xfrm>
            <a:off x="8382000" y="2850222"/>
            <a:ext cx="457200" cy="137160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844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Randomize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pPr defTabSz="914400"/>
            <a:fld id="{C014DD1E-5D91-48A3-AD6D-45FBA980D106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11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9647" y="1600200"/>
            <a:ext cx="10591799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D3791"/>
                </a:solidFill>
              </a:rPr>
              <a:t>string[] words = Console.ReadLine().Split(' ');</a:t>
            </a:r>
          </a:p>
          <a:p>
            <a:r>
              <a:rPr lang="en-US" dirty="0">
                <a:solidFill>
                  <a:srgbClr val="FFA000"/>
                </a:solidFill>
              </a:rPr>
              <a:t>Random</a:t>
            </a:r>
            <a:r>
              <a:rPr lang="en-US" dirty="0">
                <a:solidFill>
                  <a:srgbClr val="2D3791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2D3791"/>
                </a:solidFill>
              </a:rPr>
              <a:t>rnd = </a:t>
            </a:r>
            <a:r>
              <a:rPr lang="en-US" dirty="0">
                <a:solidFill>
                  <a:srgbClr val="FFA000"/>
                </a:solidFill>
              </a:rPr>
              <a:t>new</a:t>
            </a:r>
            <a:r>
              <a:rPr lang="en-US" dirty="0">
                <a:solidFill>
                  <a:srgbClr val="2D3791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Random</a:t>
            </a:r>
            <a:r>
              <a:rPr lang="en-US" dirty="0">
                <a:solidFill>
                  <a:srgbClr val="2D3791"/>
                </a:solidFill>
              </a:rPr>
              <a:t>();</a:t>
            </a:r>
          </a:p>
          <a:p>
            <a:r>
              <a:rPr lang="en-US" dirty="0">
                <a:solidFill>
                  <a:srgbClr val="2D3791"/>
                </a:solidFill>
              </a:rPr>
              <a:t>for (int pos1 = 0; pos1 &lt; words.Length; pos1++)</a:t>
            </a:r>
          </a:p>
          <a:p>
            <a:r>
              <a:rPr lang="en-US" dirty="0">
                <a:solidFill>
                  <a:srgbClr val="2D3791"/>
                </a:solidFill>
              </a:rPr>
              <a:t>{</a:t>
            </a:r>
          </a:p>
          <a:p>
            <a:r>
              <a:rPr lang="en-US" dirty="0">
                <a:solidFill>
                  <a:srgbClr val="2D3791"/>
                </a:solidFill>
              </a:rPr>
              <a:t>   int pos2 = rnd.</a:t>
            </a:r>
            <a:r>
              <a:rPr lang="en-US" dirty="0">
                <a:solidFill>
                  <a:srgbClr val="FFA000"/>
                </a:solidFill>
              </a:rPr>
              <a:t>Next</a:t>
            </a:r>
            <a:r>
              <a:rPr lang="en-US" dirty="0">
                <a:solidFill>
                  <a:srgbClr val="2D3791"/>
                </a:solidFill>
              </a:rPr>
              <a:t>(words.Length);</a:t>
            </a:r>
          </a:p>
          <a:p>
            <a:r>
              <a:rPr lang="en-US" dirty="0">
                <a:solidFill>
                  <a:srgbClr val="2D3791">
                    <a:lumMod val="75000"/>
                  </a:srgbClr>
                </a:solidFill>
              </a:rPr>
              <a:t>   </a:t>
            </a:r>
            <a:r>
              <a:rPr lang="en-US" dirty="0">
                <a:solidFill>
                  <a:srgbClr val="00B050"/>
                </a:solidFill>
              </a:rPr>
              <a:t>// TODO: </a:t>
            </a:r>
            <a:r>
              <a:rPr lang="en-US" i="1" dirty="0">
                <a:solidFill>
                  <a:srgbClr val="00B050"/>
                </a:solidFill>
              </a:rPr>
              <a:t>Swap words[pos1] with words[pos2]</a:t>
            </a:r>
          </a:p>
          <a:p>
            <a:r>
              <a:rPr lang="en-US" dirty="0">
                <a:solidFill>
                  <a:srgbClr val="2D3791"/>
                </a:solidFill>
              </a:rPr>
              <a:t>}</a:t>
            </a:r>
          </a:p>
          <a:p>
            <a:r>
              <a:rPr lang="en-US" dirty="0">
                <a:solidFill>
                  <a:srgbClr val="2D3791"/>
                </a:solidFill>
              </a:rPr>
              <a:t>Console.WriteLine(string.Join(Environment.NewLine, words));</a:t>
            </a:r>
          </a:p>
        </p:txBody>
      </p:sp>
    </p:spTree>
    <p:extLst>
      <p:ext uri="{BB962C8B-B14F-4D97-AF65-F5344CB8AC3E}">
        <p14:creationId xmlns:p14="http://schemas.microsoft.com/office/powerpoint/2010/main" val="4868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! 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factorial) for very big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(e.g. 1000)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pPr defTabSz="914400"/>
            <a:fld id="{C014DD1E-5D91-48A3-AD6D-45FBA980D106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12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6947" y="319062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91440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D3791"/>
                </a:solidFill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8838" y="2955227"/>
            <a:ext cx="928116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91440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D3791"/>
                </a:solidFill>
                <a:latin typeface="Consolas" panose="020B0609020204030204" pitchFamily="49" charset="0"/>
              </a:rPr>
              <a:t>30414093201713378043612608166064768844377641568960512000000000000</a:t>
            </a:r>
            <a:endParaRPr lang="it-IT" sz="2800" b="1" noProof="1">
              <a:solidFill>
                <a:srgbClr val="2D379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597137" y="3321347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6947" y="2252093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91440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D3791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48838" y="2252093"/>
            <a:ext cx="97536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91440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D3791"/>
                </a:solidFill>
                <a:latin typeface="Consolas" panose="020B0609020204030204" pitchFamily="49" charset="0"/>
              </a:rPr>
              <a:t>120</a:t>
            </a:r>
            <a:endParaRPr lang="it-IT" sz="2800" b="1" noProof="1">
              <a:solidFill>
                <a:srgbClr val="2D379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597138" y="2354680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73891" y="2252093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91440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D379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36928" y="2252093"/>
            <a:ext cx="17496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91440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D3791"/>
                </a:solidFill>
                <a:latin typeface="Consolas" panose="020B0609020204030204" pitchFamily="49" charset="0"/>
              </a:rPr>
              <a:t>3628800</a:t>
            </a:r>
            <a:endParaRPr lang="it-IT" sz="2800" b="1" noProof="1">
              <a:solidFill>
                <a:srgbClr val="2D379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04082" y="2376738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859157" y="2252093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91440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D3791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22194" y="2252093"/>
            <a:ext cx="21078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91440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D3791"/>
                </a:solidFill>
                <a:latin typeface="Consolas" panose="020B0609020204030204" pitchFamily="49" charset="0"/>
              </a:rPr>
              <a:t>479001600</a:t>
            </a:r>
            <a:endParaRPr lang="it-IT" sz="2800" b="1" noProof="1">
              <a:solidFill>
                <a:srgbClr val="2D379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789348" y="2370453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1825" y="489176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91440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D3791"/>
                </a:solidFill>
                <a:latin typeface="Consolas" panose="020B0609020204030204" pitchFamily="49" charset="0"/>
              </a:rPr>
              <a:t>88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48838" y="4396254"/>
            <a:ext cx="928116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91440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D3791"/>
                </a:solidFill>
                <a:latin typeface="Consolas" panose="020B0609020204030204" pitchFamily="49" charset="0"/>
              </a:rPr>
              <a:t>185482642257398439114796845645546284380220968949399346684421580986889562184028199319100141244804501828416633516851200000000000000000000</a:t>
            </a:r>
            <a:endParaRPr lang="it-IT" sz="2800" b="1" noProof="1">
              <a:solidFill>
                <a:srgbClr val="2D379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582015" y="4994351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96110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pPr defTabSz="914400"/>
            <a:fld id="{C014DD1E-5D91-48A3-AD6D-45FBA980D106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13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4400" y="1770571"/>
            <a:ext cx="72390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D3791"/>
                </a:solidFill>
              </a:rPr>
              <a:t>using </a:t>
            </a:r>
            <a:r>
              <a:rPr lang="en-US" dirty="0">
                <a:solidFill>
                  <a:srgbClr val="FFA000"/>
                </a:solidFill>
              </a:rPr>
              <a:t>System.Numerics</a:t>
            </a:r>
            <a:r>
              <a:rPr lang="en-US" dirty="0">
                <a:solidFill>
                  <a:srgbClr val="2D3791"/>
                </a:solidFill>
              </a:rPr>
              <a:t>;</a:t>
            </a:r>
          </a:p>
          <a:p>
            <a:r>
              <a:rPr lang="en-US" dirty="0">
                <a:solidFill>
                  <a:srgbClr val="2D3791"/>
                </a:solidFill>
              </a:rPr>
              <a:t>...</a:t>
            </a:r>
          </a:p>
          <a:p>
            <a:r>
              <a:rPr lang="en-US" dirty="0">
                <a:solidFill>
                  <a:srgbClr val="2D3791"/>
                </a:solidFill>
              </a:rPr>
              <a:t>int n = int.Parse(Console.ReadLine());</a:t>
            </a:r>
          </a:p>
          <a:p>
            <a:r>
              <a:rPr lang="en-US" dirty="0">
                <a:solidFill>
                  <a:srgbClr val="FFA000"/>
                </a:solidFill>
              </a:rPr>
              <a:t>BigInteger</a:t>
            </a:r>
            <a:r>
              <a:rPr lang="en-US" dirty="0">
                <a:solidFill>
                  <a:srgbClr val="2D3791"/>
                </a:solidFill>
              </a:rPr>
              <a:t> f = 1;</a:t>
            </a:r>
          </a:p>
          <a:p>
            <a:r>
              <a:rPr lang="en-US" dirty="0">
                <a:solidFill>
                  <a:srgbClr val="2D3791"/>
                </a:solidFill>
              </a:rPr>
              <a:t>for (int i = 2; i &lt;= n; i++) </a:t>
            </a:r>
          </a:p>
          <a:p>
            <a:r>
              <a:rPr lang="en-US" dirty="0">
                <a:solidFill>
                  <a:srgbClr val="2D3791"/>
                </a:solidFill>
              </a:rPr>
              <a:t>   f *= i;</a:t>
            </a:r>
          </a:p>
          <a:p>
            <a:r>
              <a:rPr lang="en-US" dirty="0">
                <a:solidFill>
                  <a:srgbClr val="2D3791"/>
                </a:solidFill>
              </a:rPr>
              <a:t>Console.WriteLine(f);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8302470" y="1770571"/>
            <a:ext cx="3581400" cy="1478752"/>
          </a:xfrm>
          <a:prstGeom prst="wedgeRoundRectCallout">
            <a:avLst>
              <a:gd name="adj1" fmla="val -43683"/>
              <a:gd name="adj2" fmla="val 18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400" b="1" dirty="0">
                <a:solidFill>
                  <a:srgbClr val="FFFFFF"/>
                </a:solidFill>
                <a:latin typeface="Calibri" panose="020F0502020204030204"/>
              </a:rPr>
              <a:t>Use the .</a:t>
            </a:r>
            <a:r>
              <a:rPr lang="en-US" sz="2400" b="1" dirty="0">
                <a:solidFill>
                  <a:srgbClr val="FFA000"/>
                </a:solidFill>
                <a:latin typeface="Calibri" panose="020F0502020204030204"/>
              </a:rPr>
              <a:t>NET API class </a:t>
            </a:r>
            <a:r>
              <a:rPr lang="en-US" sz="2400" b="1" noProof="1">
                <a:solidFill>
                  <a:srgbClr val="FFA000"/>
                </a:solidFill>
                <a:latin typeface="Calibri" panose="020F0502020204030204"/>
              </a:rPr>
              <a:t>System.Numerics</a:t>
            </a:r>
            <a:br>
              <a:rPr lang="en-US" sz="2400" b="1" noProof="1">
                <a:solidFill>
                  <a:srgbClr val="FFA000"/>
                </a:solidFill>
                <a:latin typeface="Calibri" panose="020F0502020204030204"/>
              </a:rPr>
            </a:br>
            <a:r>
              <a:rPr lang="en-US" sz="2400" b="1" noProof="1">
                <a:solidFill>
                  <a:srgbClr val="FFA000"/>
                </a:solidFill>
                <a:latin typeface="Calibri" panose="020F0502020204030204"/>
              </a:rPr>
              <a:t>.BigInteger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35E81C2-445A-41A5-A0C1-FA260BF7CFD4}"/>
              </a:ext>
            </a:extLst>
          </p:cNvPr>
          <p:cNvSpPr txBox="1">
            <a:spLocks/>
          </p:cNvSpPr>
          <p:nvPr/>
        </p:nvSpPr>
        <p:spPr>
          <a:xfrm>
            <a:off x="8229600" y="3371380"/>
            <a:ext cx="3654270" cy="277756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rgbClr val="2D3791"/>
                </a:solidFill>
                <a:latin typeface="Calibri" panose="020F0502020204030204"/>
              </a:rPr>
              <a:t>N!</a:t>
            </a:r>
          </a:p>
        </p:txBody>
      </p:sp>
    </p:spTree>
    <p:extLst>
      <p:ext uri="{BB962C8B-B14F-4D97-AF65-F5344CB8AC3E}">
        <p14:creationId xmlns:p14="http://schemas.microsoft.com/office/powerpoint/2010/main" val="139812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Defining Classes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21F3-8653-4247-A553-C58A146606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Creating Custom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17221-B250-4F94-A360-F0F239898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85091"/>
            <a:ext cx="2590800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14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GB" dirty="0"/>
              <a:t>Specification of a given type of objects from</a:t>
            </a:r>
            <a:br>
              <a:rPr lang="en-GB" dirty="0"/>
            </a:br>
            <a:r>
              <a:rPr lang="en-GB" dirty="0"/>
              <a:t>the real-world</a:t>
            </a:r>
          </a:p>
          <a:p>
            <a:pPr marL="457200" indent="-457200">
              <a:buClr>
                <a:schemeClr val="tx1"/>
              </a:buClr>
            </a:pPr>
            <a:r>
              <a:rPr lang="en-US" dirty="0"/>
              <a:t>Classes provide structure for describing</a:t>
            </a:r>
            <a:br>
              <a:rPr lang="en-US" dirty="0"/>
            </a:br>
            <a:r>
              <a:rPr lang="en-US" dirty="0"/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pPr defTabSz="914400"/>
            <a:fld id="{C014DD1E-5D91-48A3-AD6D-45FBA980D106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15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232655" y="3987632"/>
            <a:ext cx="3062477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rgbClr val="FFA000"/>
                </a:solidFill>
              </a:rPr>
              <a:t>class</a:t>
            </a:r>
            <a:r>
              <a:rPr lang="en-US" sz="3200" dirty="0">
                <a:solidFill>
                  <a:srgbClr val="2D3791"/>
                </a:solidFill>
              </a:rPr>
              <a:t> Dice </a:t>
            </a:r>
          </a:p>
          <a:p>
            <a:r>
              <a:rPr lang="en-US" sz="3200" dirty="0">
                <a:solidFill>
                  <a:srgbClr val="FFA000"/>
                </a:solidFill>
              </a:rPr>
              <a:t>{</a:t>
            </a:r>
          </a:p>
          <a:p>
            <a:r>
              <a:rPr lang="en-US" sz="3200" dirty="0">
                <a:solidFill>
                  <a:srgbClr val="2D3791"/>
                </a:solidFill>
              </a:rPr>
              <a:t>  …</a:t>
            </a:r>
          </a:p>
          <a:p>
            <a:r>
              <a:rPr lang="en-US" sz="3200" dirty="0">
                <a:solidFill>
                  <a:srgbClr val="FFA000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736367" y="3278087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</a:t>
            </a:r>
            <a:r>
              <a:rPr lang="en-US" sz="32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name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207232" y="5344312"/>
            <a:ext cx="2156683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</a:t>
            </a:r>
            <a:r>
              <a:rPr lang="en-US" sz="32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body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038575" y="3764211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Keyword</a:t>
            </a:r>
            <a:endParaRPr lang="en-US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4096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Use PascalCase naming</a:t>
            </a:r>
          </a:p>
          <a:p>
            <a:r>
              <a:rPr lang="en-GB" dirty="0"/>
              <a:t>Use descriptive nouns</a:t>
            </a:r>
          </a:p>
          <a:p>
            <a:r>
              <a:rPr lang="en-GB" dirty="0"/>
              <a:t>Avoid abbreviations (except widely known, e.g. URL,</a:t>
            </a:r>
            <a:br>
              <a:rPr lang="en-GB" dirty="0"/>
            </a:br>
            <a:r>
              <a:rPr lang="en-GB" dirty="0"/>
              <a:t>HTTP, etc.)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pPr defTabSz="914400"/>
            <a:fld id="{C014DD1E-5D91-48A3-AD6D-45FBA980D106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16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24299" y="3271810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D3791"/>
                </a:solidFill>
              </a:rPr>
              <a:t>class Dice { … }</a:t>
            </a:r>
          </a:p>
          <a:p>
            <a:r>
              <a:rPr lang="en-US" dirty="0">
                <a:solidFill>
                  <a:srgbClr val="2D3791"/>
                </a:solidFill>
              </a:rPr>
              <a:t>class </a:t>
            </a:r>
            <a:r>
              <a:rPr lang="en-US" noProof="1">
                <a:solidFill>
                  <a:srgbClr val="2D3791"/>
                </a:solidFill>
              </a:rPr>
              <a:t>BankAccount</a:t>
            </a:r>
            <a:r>
              <a:rPr lang="en-US" dirty="0">
                <a:solidFill>
                  <a:srgbClr val="2D3791"/>
                </a:solidFill>
              </a:rPr>
              <a:t> { … }</a:t>
            </a:r>
          </a:p>
          <a:p>
            <a:r>
              <a:rPr lang="en-US" dirty="0">
                <a:solidFill>
                  <a:srgbClr val="2D3791"/>
                </a:solidFill>
              </a:rPr>
              <a:t>class </a:t>
            </a:r>
            <a:r>
              <a:rPr lang="en-US" noProof="1">
                <a:solidFill>
                  <a:srgbClr val="2D3791"/>
                </a:solidFill>
              </a:rPr>
              <a:t>IntegerCalculator</a:t>
            </a:r>
            <a:r>
              <a:rPr lang="en-US" dirty="0">
                <a:solidFill>
                  <a:srgbClr val="2D3791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67188" y="3624303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4524299" y="4996480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D3791"/>
                </a:solidFill>
              </a:rPr>
              <a:t>class TPMF { … }</a:t>
            </a:r>
          </a:p>
          <a:p>
            <a:r>
              <a:rPr lang="en-US" dirty="0">
                <a:solidFill>
                  <a:srgbClr val="2D3791"/>
                </a:solidFill>
              </a:rPr>
              <a:t>class </a:t>
            </a:r>
            <a:r>
              <a:rPr lang="en-US" noProof="1">
                <a:solidFill>
                  <a:srgbClr val="2D3791"/>
                </a:solidFill>
              </a:rPr>
              <a:t>bankaccount</a:t>
            </a:r>
            <a:r>
              <a:rPr lang="en-US" dirty="0">
                <a:solidFill>
                  <a:srgbClr val="2D3791"/>
                </a:solidFill>
              </a:rPr>
              <a:t> { … }</a:t>
            </a:r>
          </a:p>
          <a:p>
            <a:r>
              <a:rPr lang="en-US" dirty="0">
                <a:solidFill>
                  <a:srgbClr val="2D3791"/>
                </a:solidFill>
              </a:rPr>
              <a:t>class </a:t>
            </a:r>
            <a:r>
              <a:rPr lang="en-US" noProof="1">
                <a:solidFill>
                  <a:srgbClr val="2D3791"/>
                </a:solidFill>
              </a:rPr>
              <a:t>intcalc</a:t>
            </a:r>
            <a:r>
              <a:rPr lang="en-US" dirty="0">
                <a:solidFill>
                  <a:srgbClr val="2D3791"/>
                </a:solidFill>
              </a:rPr>
              <a:t> 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7588" y="5383472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62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is made up of state and behavior</a:t>
            </a:r>
            <a:endParaRPr lang="bg-BG" dirty="0"/>
          </a:p>
          <a:p>
            <a:r>
              <a:rPr lang="en-GB" dirty="0"/>
              <a:t>Properties store state</a:t>
            </a:r>
          </a:p>
          <a:p>
            <a:r>
              <a:rPr lang="en-GB" dirty="0"/>
              <a:t>Methods describe behaviour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pPr defTabSz="914400"/>
            <a:fld id="{C014DD1E-5D91-48A3-AD6D-45FBA980D106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17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50864" y="3300739"/>
            <a:ext cx="6007137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D3791"/>
                </a:solidFill>
              </a:rPr>
              <a:t>class Dice </a:t>
            </a:r>
            <a:endParaRPr lang="bg-BG" dirty="0">
              <a:solidFill>
                <a:srgbClr val="2D3791"/>
              </a:solidFill>
            </a:endParaRPr>
          </a:p>
          <a:p>
            <a:r>
              <a:rPr lang="en-US" dirty="0">
                <a:solidFill>
                  <a:srgbClr val="2D3791"/>
                </a:solidFill>
              </a:rPr>
              <a:t>{</a:t>
            </a:r>
          </a:p>
          <a:p>
            <a:r>
              <a:rPr lang="en-US" dirty="0">
                <a:solidFill>
                  <a:srgbClr val="2D3791">
                    <a:lumMod val="75000"/>
                  </a:srgbClr>
                </a:solidFill>
              </a:rPr>
              <a:t>  </a:t>
            </a:r>
            <a:r>
              <a:rPr lang="en-GB" dirty="0">
                <a:solidFill>
                  <a:srgbClr val="FFA000"/>
                </a:solidFill>
              </a:rPr>
              <a:t>public int Sides { get; set; }</a:t>
            </a:r>
          </a:p>
          <a:p>
            <a:r>
              <a:rPr lang="en-GB" dirty="0">
                <a:solidFill>
                  <a:srgbClr val="FFA000"/>
                </a:solidFill>
              </a:rPr>
              <a:t>  public string Type { get; set; }</a:t>
            </a:r>
          </a:p>
          <a:p>
            <a:r>
              <a:rPr lang="en-GB" dirty="0">
                <a:solidFill>
                  <a:srgbClr val="FFA000"/>
                </a:solidFill>
              </a:rPr>
              <a:t>  public void Roll() { }</a:t>
            </a:r>
          </a:p>
          <a:p>
            <a:r>
              <a:rPr lang="en-US" dirty="0">
                <a:solidFill>
                  <a:srgbClr val="2D379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165" y="1939542"/>
            <a:ext cx="3102572" cy="3862126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970" y="3266861"/>
            <a:ext cx="2057400" cy="1015348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Properties</a:t>
            </a:r>
            <a:endParaRPr lang="en-US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826D1CA1-7DA1-4C4A-84C2-7D1E73C91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3263" y="5873586"/>
            <a:ext cx="1801922" cy="712444"/>
          </a:xfrm>
          <a:prstGeom prst="wedgeRoundRectCallout">
            <a:avLst>
              <a:gd name="adj1" fmla="val -35597"/>
              <a:gd name="adj2" fmla="val -145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Method</a:t>
            </a:r>
            <a:endParaRPr lang="en-US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4269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class can have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b="1" dirty="0"/>
              <a:t> </a:t>
            </a:r>
            <a:r>
              <a:rPr lang="en-US" dirty="0"/>
              <a:t>(objects)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pPr defTabSz="914400"/>
            <a:fld id="{C014DD1E-5D91-48A3-AD6D-45FBA980D106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18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2694" y="2339788"/>
            <a:ext cx="5383307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D3791"/>
                </a:solidFill>
              </a:rPr>
              <a:t>class Program</a:t>
            </a:r>
          </a:p>
          <a:p>
            <a:r>
              <a:rPr lang="en-US" dirty="0">
                <a:solidFill>
                  <a:srgbClr val="2D3791"/>
                </a:solidFill>
              </a:rPr>
              <a:t>{</a:t>
            </a:r>
          </a:p>
          <a:p>
            <a:r>
              <a:rPr lang="en-US" dirty="0">
                <a:solidFill>
                  <a:srgbClr val="2D3791"/>
                </a:solidFill>
              </a:rPr>
              <a:t>  public static void Main() </a:t>
            </a:r>
          </a:p>
          <a:p>
            <a:r>
              <a:rPr lang="en-US" dirty="0">
                <a:solidFill>
                  <a:srgbClr val="2D3791"/>
                </a:solidFill>
              </a:rPr>
              <a:t>  {</a:t>
            </a:r>
          </a:p>
          <a:p>
            <a:r>
              <a:rPr lang="en-US" dirty="0">
                <a:solidFill>
                  <a:srgbClr val="2D3791"/>
                </a:solidFill>
              </a:rPr>
              <a:t>    </a:t>
            </a:r>
            <a:r>
              <a:rPr lang="en-US" dirty="0">
                <a:solidFill>
                  <a:srgbClr val="FFA000"/>
                </a:solidFill>
              </a:rPr>
              <a:t>Dice</a:t>
            </a:r>
            <a:r>
              <a:rPr lang="en-US" dirty="0">
                <a:solidFill>
                  <a:srgbClr val="2D3791"/>
                </a:solidFill>
              </a:rPr>
              <a:t> diceD6 = </a:t>
            </a:r>
            <a:r>
              <a:rPr lang="en-US" dirty="0">
                <a:solidFill>
                  <a:srgbClr val="FFA000"/>
                </a:solidFill>
              </a:rPr>
              <a:t>new Dice()</a:t>
            </a:r>
            <a:r>
              <a:rPr lang="en-US" dirty="0">
                <a:solidFill>
                  <a:srgbClr val="2D3791"/>
                </a:solidFill>
              </a:rPr>
              <a:t>;</a:t>
            </a:r>
          </a:p>
          <a:p>
            <a:r>
              <a:rPr lang="en-US" dirty="0">
                <a:solidFill>
                  <a:srgbClr val="2D3791"/>
                </a:solidFill>
              </a:rPr>
              <a:t>    </a:t>
            </a:r>
            <a:r>
              <a:rPr lang="en-US" dirty="0">
                <a:solidFill>
                  <a:srgbClr val="FFA000"/>
                </a:solidFill>
              </a:rPr>
              <a:t>Dice</a:t>
            </a:r>
            <a:r>
              <a:rPr lang="en-US" dirty="0">
                <a:solidFill>
                  <a:srgbClr val="2D3791"/>
                </a:solidFill>
              </a:rPr>
              <a:t> diceD8 = </a:t>
            </a:r>
            <a:r>
              <a:rPr lang="en-US" dirty="0">
                <a:solidFill>
                  <a:srgbClr val="FFA000"/>
                </a:solidFill>
              </a:rPr>
              <a:t>new Dice()</a:t>
            </a:r>
            <a:r>
              <a:rPr lang="en-US" dirty="0">
                <a:solidFill>
                  <a:srgbClr val="2D3791"/>
                </a:solidFill>
              </a:rPr>
              <a:t>;</a:t>
            </a:r>
          </a:p>
          <a:p>
            <a:r>
              <a:rPr lang="en-US" dirty="0">
                <a:solidFill>
                  <a:srgbClr val="2D3791"/>
                </a:solidFill>
              </a:rPr>
              <a:t>  }</a:t>
            </a:r>
          </a:p>
          <a:p>
            <a:r>
              <a:rPr lang="en-US" dirty="0">
                <a:solidFill>
                  <a:srgbClr val="2D379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106090" y="5350287"/>
            <a:ext cx="2284055" cy="970818"/>
          </a:xfrm>
          <a:prstGeom prst="wedgeRoundRectCallout">
            <a:avLst>
              <a:gd name="adj1" fmla="val -59461"/>
              <a:gd name="adj2" fmla="val -40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Use the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new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keyword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734671" y="5587790"/>
            <a:ext cx="2599041" cy="970818"/>
          </a:xfrm>
          <a:prstGeom prst="wedgeRoundRectCallout">
            <a:avLst>
              <a:gd name="adj1" fmla="val 30574"/>
              <a:gd name="adj2" fmla="val -411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Variable stores a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reference</a:t>
            </a:r>
            <a:endParaRPr lang="en-US" sz="28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ECCF80-D750-4E93-82FC-F35ECC4BA2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79" y="2047509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9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Describe the characteristics of a given class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pPr defTabSz="914400"/>
            <a:fld id="{C014DD1E-5D91-48A3-AD6D-45FBA980D106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19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2728" y="2097255"/>
            <a:ext cx="679107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D3791"/>
                </a:solidFill>
              </a:rPr>
              <a:t>class Student </a:t>
            </a:r>
          </a:p>
          <a:p>
            <a:r>
              <a:rPr lang="en-US" dirty="0">
                <a:solidFill>
                  <a:srgbClr val="2D3791"/>
                </a:solidFill>
              </a:rPr>
              <a:t>{</a:t>
            </a:r>
          </a:p>
          <a:p>
            <a:r>
              <a:rPr lang="en-US" dirty="0">
                <a:solidFill>
                  <a:srgbClr val="2D3791"/>
                </a:solidFill>
              </a:rPr>
              <a:t>  </a:t>
            </a:r>
            <a:r>
              <a:rPr lang="en-GB" dirty="0">
                <a:solidFill>
                  <a:srgbClr val="2D3791"/>
                </a:solidFill>
              </a:rPr>
              <a:t>public string FirstName { </a:t>
            </a:r>
            <a:r>
              <a:rPr lang="en-GB" dirty="0">
                <a:solidFill>
                  <a:srgbClr val="FFA000"/>
                </a:solidFill>
              </a:rPr>
              <a:t>get</a:t>
            </a:r>
            <a:r>
              <a:rPr lang="en-GB" dirty="0">
                <a:solidFill>
                  <a:srgbClr val="2D3791"/>
                </a:solidFill>
              </a:rPr>
              <a:t>; </a:t>
            </a:r>
            <a:r>
              <a:rPr lang="en-GB" dirty="0">
                <a:solidFill>
                  <a:srgbClr val="FFA000"/>
                </a:solidFill>
              </a:rPr>
              <a:t>set</a:t>
            </a:r>
            <a:r>
              <a:rPr lang="en-GB" dirty="0">
                <a:solidFill>
                  <a:srgbClr val="2D3791"/>
                </a:solidFill>
              </a:rPr>
              <a:t>; }</a:t>
            </a:r>
          </a:p>
          <a:p>
            <a:r>
              <a:rPr lang="en-GB" dirty="0">
                <a:solidFill>
                  <a:srgbClr val="2D3791"/>
                </a:solidFill>
              </a:rPr>
              <a:t>  public string LastName { </a:t>
            </a:r>
            <a:r>
              <a:rPr lang="en-GB" dirty="0">
                <a:solidFill>
                  <a:srgbClr val="FFA000"/>
                </a:solidFill>
              </a:rPr>
              <a:t>get</a:t>
            </a:r>
            <a:r>
              <a:rPr lang="en-GB" dirty="0">
                <a:solidFill>
                  <a:srgbClr val="2D3791"/>
                </a:solidFill>
              </a:rPr>
              <a:t>; </a:t>
            </a:r>
            <a:r>
              <a:rPr lang="en-GB" dirty="0">
                <a:solidFill>
                  <a:srgbClr val="FFA000"/>
                </a:solidFill>
              </a:rPr>
              <a:t>set</a:t>
            </a:r>
            <a:r>
              <a:rPr lang="en-GB" dirty="0">
                <a:solidFill>
                  <a:srgbClr val="2D3791"/>
                </a:solidFill>
              </a:rPr>
              <a:t>; }</a:t>
            </a:r>
          </a:p>
          <a:p>
            <a:r>
              <a:rPr lang="en-GB" dirty="0">
                <a:solidFill>
                  <a:srgbClr val="2D3791"/>
                </a:solidFill>
              </a:rPr>
              <a:t>  public int Age { </a:t>
            </a:r>
            <a:r>
              <a:rPr lang="en-GB" dirty="0">
                <a:solidFill>
                  <a:srgbClr val="FFA000"/>
                </a:solidFill>
              </a:rPr>
              <a:t>get</a:t>
            </a:r>
            <a:r>
              <a:rPr lang="en-GB" dirty="0">
                <a:solidFill>
                  <a:srgbClr val="2D3791"/>
                </a:solidFill>
              </a:rPr>
              <a:t>; </a:t>
            </a:r>
            <a:r>
              <a:rPr lang="en-GB" dirty="0">
                <a:solidFill>
                  <a:srgbClr val="FFA000"/>
                </a:solidFill>
              </a:rPr>
              <a:t>set</a:t>
            </a:r>
            <a:r>
              <a:rPr lang="en-GB" dirty="0">
                <a:solidFill>
                  <a:srgbClr val="2D3791"/>
                </a:solidFill>
              </a:rPr>
              <a:t>; }</a:t>
            </a:r>
          </a:p>
          <a:p>
            <a:r>
              <a:rPr lang="en-US" dirty="0">
                <a:solidFill>
                  <a:srgbClr val="2D3791"/>
                </a:solidFill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696200" y="2286000"/>
            <a:ext cx="3276600" cy="990600"/>
          </a:xfrm>
          <a:prstGeom prst="wedgeRoundRectCallout">
            <a:avLst>
              <a:gd name="adj1" fmla="val -39202"/>
              <a:gd name="adj2" fmla="val -37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The </a:t>
            </a:r>
            <a:r>
              <a:rPr lang="en-GB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getter</a:t>
            </a: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provides access to the field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696200" y="4279628"/>
            <a:ext cx="3276600" cy="990600"/>
          </a:xfrm>
          <a:prstGeom prst="wedgeRoundRectCallout">
            <a:avLst>
              <a:gd name="adj1" fmla="val -23164"/>
              <a:gd name="adj2" fmla="val -321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The </a:t>
            </a:r>
            <a:r>
              <a:rPr lang="en-GB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setter</a:t>
            </a: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provides field change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4641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Objects</a:t>
            </a:r>
          </a:p>
          <a:p>
            <a:r>
              <a:rPr lang="en-GB" sz="3600" dirty="0"/>
              <a:t>Classes</a:t>
            </a:r>
          </a:p>
          <a:p>
            <a:r>
              <a:rPr lang="en-GB" sz="3600" dirty="0"/>
              <a:t>Built in Classes</a:t>
            </a:r>
          </a:p>
          <a:p>
            <a:r>
              <a:rPr lang="en-US" sz="3600" dirty="0"/>
              <a:t>Defining Simple Classes</a:t>
            </a:r>
          </a:p>
          <a:p>
            <a:pPr lvl="1"/>
            <a:r>
              <a:rPr lang="en-US" sz="3400" dirty="0"/>
              <a:t>Properties</a:t>
            </a:r>
          </a:p>
          <a:p>
            <a:pPr lvl="1"/>
            <a:r>
              <a:rPr lang="en-US" sz="3400" dirty="0"/>
              <a:t>Methods</a:t>
            </a:r>
          </a:p>
          <a:p>
            <a:pPr lvl="1"/>
            <a:r>
              <a:rPr lang="en-US" sz="3400" dirty="0"/>
              <a:t>Constructors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585990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Store executable code (algorithm)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pPr defTabSz="914400"/>
            <a:fld id="{C014DD1E-5D91-48A3-AD6D-45FBA980D106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20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37931" y="2554941"/>
            <a:ext cx="6179728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dirty="0">
                <a:solidFill>
                  <a:srgbClr val="2D3791"/>
                </a:solidFill>
              </a:rPr>
              <a:t>class Dice</a:t>
            </a:r>
          </a:p>
          <a:p>
            <a:r>
              <a:rPr lang="en-US" sz="1800" dirty="0">
                <a:solidFill>
                  <a:srgbClr val="2D3791"/>
                </a:solidFill>
              </a:rPr>
              <a:t>{</a:t>
            </a:r>
          </a:p>
          <a:p>
            <a:r>
              <a:rPr lang="en-US" sz="1800" dirty="0">
                <a:solidFill>
                  <a:srgbClr val="2D3791"/>
                </a:solidFill>
              </a:rPr>
              <a:t>  public int Sides { get; set; }</a:t>
            </a:r>
          </a:p>
          <a:p>
            <a:r>
              <a:rPr lang="en-US" sz="1800" dirty="0">
                <a:solidFill>
                  <a:srgbClr val="2D3791"/>
                </a:solidFill>
              </a:rPr>
              <a:t>  </a:t>
            </a:r>
            <a:r>
              <a:rPr lang="en-US" sz="1800" dirty="0">
                <a:solidFill>
                  <a:srgbClr val="FFA000"/>
                </a:solidFill>
              </a:rPr>
              <a:t>public int Roll()</a:t>
            </a:r>
          </a:p>
          <a:p>
            <a:r>
              <a:rPr lang="en-US" sz="1800" dirty="0">
                <a:solidFill>
                  <a:srgbClr val="FFA000"/>
                </a:solidFill>
              </a:rPr>
              <a:t>  {</a:t>
            </a:r>
          </a:p>
          <a:p>
            <a:r>
              <a:rPr lang="en-US" sz="1800" dirty="0">
                <a:solidFill>
                  <a:srgbClr val="2D3791"/>
                </a:solidFill>
              </a:rPr>
              <a:t>    Random rnd = new Random();</a:t>
            </a:r>
          </a:p>
          <a:p>
            <a:r>
              <a:rPr lang="en-US" sz="1800" dirty="0">
                <a:solidFill>
                  <a:srgbClr val="2D3791"/>
                </a:solidFill>
              </a:rPr>
              <a:t>    </a:t>
            </a:r>
            <a:r>
              <a:rPr lang="en-US" sz="1800" dirty="0">
                <a:solidFill>
                  <a:srgbClr val="FFA000"/>
                </a:solidFill>
              </a:rPr>
              <a:t>return</a:t>
            </a:r>
            <a:r>
              <a:rPr lang="en-US" sz="1800" dirty="0">
                <a:solidFill>
                  <a:srgbClr val="2D3791"/>
                </a:solidFill>
              </a:rPr>
              <a:t> rnd.Next(1, Sides + 1);</a:t>
            </a:r>
          </a:p>
          <a:p>
            <a:r>
              <a:rPr lang="en-US" sz="1800" dirty="0">
                <a:solidFill>
                  <a:srgbClr val="2D3791"/>
                </a:solidFill>
              </a:rPr>
              <a:t>  </a:t>
            </a:r>
            <a:r>
              <a:rPr lang="en-US" sz="1800" dirty="0">
                <a:solidFill>
                  <a:srgbClr val="FFA000"/>
                </a:solidFill>
              </a:rPr>
              <a:t>}</a:t>
            </a:r>
          </a:p>
          <a:p>
            <a:r>
              <a:rPr lang="en-US" sz="1800" dirty="0">
                <a:solidFill>
                  <a:srgbClr val="2D379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497" y="2057400"/>
            <a:ext cx="3102572" cy="386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8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pPr defTabSz="914400"/>
            <a:fld id="{C014DD1E-5D91-48A3-AD6D-45FBA980D106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21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0" y="2358713"/>
            <a:ext cx="6400800" cy="38800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>
                <a:solidFill>
                  <a:srgbClr val="2D3791"/>
                </a:solidFill>
              </a:rPr>
              <a:t>class Dice</a:t>
            </a:r>
          </a:p>
          <a:p>
            <a:r>
              <a:rPr lang="en-US" sz="2000" dirty="0">
                <a:solidFill>
                  <a:srgbClr val="2D3791"/>
                </a:solidFill>
              </a:rPr>
              <a:t>{</a:t>
            </a:r>
          </a:p>
          <a:p>
            <a:r>
              <a:rPr lang="en-US" sz="2000" dirty="0">
                <a:solidFill>
                  <a:srgbClr val="2D3791"/>
                </a:solidFill>
              </a:rPr>
              <a:t>    public int Sides { get; set; }</a:t>
            </a:r>
          </a:p>
          <a:p>
            <a:r>
              <a:rPr lang="en-US" sz="2000" dirty="0">
                <a:solidFill>
                  <a:srgbClr val="2D3791"/>
                </a:solidFill>
              </a:rPr>
              <a:t>    </a:t>
            </a:r>
            <a:r>
              <a:rPr lang="en-US" sz="2000" dirty="0">
                <a:solidFill>
                  <a:srgbClr val="FFA000"/>
                </a:solidFill>
              </a:rPr>
              <a:t>public Dice()</a:t>
            </a:r>
          </a:p>
          <a:p>
            <a:r>
              <a:rPr lang="en-US" sz="2000" dirty="0">
                <a:solidFill>
                  <a:srgbClr val="FFA000"/>
                </a:solidFill>
              </a:rPr>
              <a:t>    {</a:t>
            </a:r>
          </a:p>
          <a:p>
            <a:r>
              <a:rPr lang="en-US" sz="2000" dirty="0">
                <a:solidFill>
                  <a:srgbClr val="2D3791"/>
                </a:solidFill>
              </a:rPr>
              <a:t>        this.Sides = 6;</a:t>
            </a:r>
          </a:p>
          <a:p>
            <a:r>
              <a:rPr lang="en-US" sz="2000" dirty="0">
                <a:solidFill>
                  <a:srgbClr val="2D3791"/>
                </a:solidFill>
              </a:rPr>
              <a:t>    </a:t>
            </a:r>
            <a:r>
              <a:rPr lang="en-US" sz="2000" dirty="0">
                <a:solidFill>
                  <a:srgbClr val="FFA000"/>
                </a:solidFill>
              </a:rPr>
              <a:t>}</a:t>
            </a:r>
          </a:p>
          <a:p>
            <a:r>
              <a:rPr lang="en-US" sz="2000" dirty="0">
                <a:solidFill>
                  <a:srgbClr val="2D379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778623" y="5186775"/>
            <a:ext cx="3173733" cy="788241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0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Overloading</a:t>
            </a: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default constructor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AE38A-D48F-484F-AF5A-1FA79BCFB7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9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964" y="2345991"/>
            <a:ext cx="3629025" cy="3629025"/>
          </a:xfrm>
          <a:prstGeom prst="rect">
            <a:avLst/>
          </a:prstGeom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523129" y="3926541"/>
            <a:ext cx="3441701" cy="759935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0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Constructor</a:t>
            </a: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</a:t>
            </a:r>
            <a:r>
              <a:rPr lang="en-US" sz="20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name</a:t>
            </a: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is the same as the name of the class</a:t>
            </a:r>
          </a:p>
        </p:txBody>
      </p:sp>
    </p:spTree>
    <p:extLst>
      <p:ext uri="{BB962C8B-B14F-4D97-AF65-F5344CB8AC3E}">
        <p14:creationId xmlns:p14="http://schemas.microsoft.com/office/powerpoint/2010/main" val="43076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pPr defTabSz="914400"/>
            <a:fld id="{C014DD1E-5D91-48A3-AD6D-45FBA980D106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22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4800" y="2254574"/>
            <a:ext cx="571500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dirty="0">
                <a:solidFill>
                  <a:srgbClr val="2D3791"/>
                </a:solidFill>
              </a:rPr>
              <a:t>class Dice</a:t>
            </a:r>
          </a:p>
          <a:p>
            <a:r>
              <a:rPr lang="en-US" sz="1800" dirty="0">
                <a:solidFill>
                  <a:srgbClr val="2D3791"/>
                </a:solidFill>
              </a:rPr>
              <a:t>{</a:t>
            </a:r>
          </a:p>
          <a:p>
            <a:r>
              <a:rPr lang="en-US" sz="1800" dirty="0">
                <a:solidFill>
                  <a:srgbClr val="FFA000"/>
                </a:solidFill>
              </a:rPr>
              <a:t>  public Dice() { }</a:t>
            </a:r>
          </a:p>
          <a:p>
            <a:r>
              <a:rPr lang="en-US" sz="1800" dirty="0">
                <a:solidFill>
                  <a:srgbClr val="2D3791">
                    <a:lumMod val="75000"/>
                  </a:srgbClr>
                </a:solidFill>
              </a:rPr>
              <a:t>  </a:t>
            </a:r>
            <a:r>
              <a:rPr lang="en-US" sz="1800" dirty="0">
                <a:solidFill>
                  <a:srgbClr val="FFA000"/>
                </a:solidFill>
              </a:rPr>
              <a:t>public Dice(int sides)</a:t>
            </a:r>
          </a:p>
          <a:p>
            <a:r>
              <a:rPr lang="en-US" sz="1800" dirty="0">
                <a:solidFill>
                  <a:srgbClr val="FFA000"/>
                </a:solidFill>
              </a:rPr>
              <a:t>  {</a:t>
            </a:r>
          </a:p>
          <a:p>
            <a:r>
              <a:rPr lang="en-US" sz="1800" dirty="0">
                <a:solidFill>
                  <a:srgbClr val="FFA000"/>
                </a:solidFill>
              </a:rPr>
              <a:t>    this.Sides = sides;</a:t>
            </a:r>
          </a:p>
          <a:p>
            <a:r>
              <a:rPr lang="en-US" sz="1800" dirty="0">
                <a:solidFill>
                  <a:srgbClr val="FFA000"/>
                </a:solidFill>
              </a:rPr>
              <a:t>  }</a:t>
            </a:r>
          </a:p>
          <a:p>
            <a:r>
              <a:rPr lang="en-GB" sz="1800" dirty="0">
                <a:solidFill>
                  <a:srgbClr val="2D3791">
                    <a:lumMod val="75000"/>
                  </a:srgbClr>
                </a:solidFill>
              </a:rPr>
              <a:t>  </a:t>
            </a:r>
            <a:r>
              <a:rPr lang="en-GB" sz="1800" dirty="0">
                <a:solidFill>
                  <a:srgbClr val="2D3791"/>
                </a:solidFill>
              </a:rPr>
              <a:t>p int Sides { get; set; }</a:t>
            </a:r>
            <a:endParaRPr lang="en-US" sz="1800" dirty="0">
              <a:solidFill>
                <a:srgbClr val="2D3791"/>
              </a:solidFill>
            </a:endParaRPr>
          </a:p>
          <a:p>
            <a:r>
              <a:rPr lang="en-US" sz="1800" dirty="0">
                <a:solidFill>
                  <a:srgbClr val="2D3791"/>
                </a:solidFill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1FE7C7F-AF81-44BD-AAE4-F55601312BDD}"/>
              </a:ext>
            </a:extLst>
          </p:cNvPr>
          <p:cNvSpPr txBox="1">
            <a:spLocks/>
          </p:cNvSpPr>
          <p:nvPr/>
        </p:nvSpPr>
        <p:spPr>
          <a:xfrm>
            <a:off x="6256138" y="2254574"/>
            <a:ext cx="530885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dirty="0">
                <a:solidFill>
                  <a:srgbClr val="2D3791"/>
                </a:solidFill>
              </a:rPr>
              <a:t>class StartUp</a:t>
            </a:r>
          </a:p>
          <a:p>
            <a:r>
              <a:rPr lang="en-US" sz="1800" dirty="0">
                <a:solidFill>
                  <a:srgbClr val="2D3791"/>
                </a:solidFill>
              </a:rPr>
              <a:t>{</a:t>
            </a:r>
          </a:p>
          <a:p>
            <a:r>
              <a:rPr lang="en-US" sz="1800" dirty="0">
                <a:solidFill>
                  <a:srgbClr val="2D3791"/>
                </a:solidFill>
              </a:rPr>
              <a:t> </a:t>
            </a:r>
            <a:r>
              <a:rPr lang="it-IT" sz="1800" dirty="0">
                <a:solidFill>
                  <a:srgbClr val="2D3791"/>
                </a:solidFill>
              </a:rPr>
              <a:t>public static void Main()</a:t>
            </a:r>
          </a:p>
          <a:p>
            <a:r>
              <a:rPr lang="en-US" sz="1800" dirty="0">
                <a:solidFill>
                  <a:srgbClr val="2D3791"/>
                </a:solidFill>
              </a:rPr>
              <a:t> </a:t>
            </a:r>
            <a:r>
              <a:rPr lang="it-IT" sz="1800" dirty="0">
                <a:solidFill>
                  <a:srgbClr val="2D3791"/>
                </a:solidFill>
              </a:rPr>
              <a:t>{</a:t>
            </a:r>
          </a:p>
          <a:p>
            <a:r>
              <a:rPr lang="it-IT" sz="1800" dirty="0">
                <a:solidFill>
                  <a:srgbClr val="2D3791">
                    <a:lumMod val="75000"/>
                  </a:srgbClr>
                </a:solidFill>
              </a:rPr>
              <a:t>    </a:t>
            </a:r>
            <a:r>
              <a:rPr lang="it-IT" sz="1800" dirty="0">
                <a:solidFill>
                  <a:srgbClr val="FFA000"/>
                </a:solidFill>
              </a:rPr>
              <a:t>Dice</a:t>
            </a:r>
            <a:r>
              <a:rPr lang="it-IT" sz="1800" dirty="0">
                <a:solidFill>
                  <a:srgbClr val="2D3791">
                    <a:lumMod val="75000"/>
                  </a:srgbClr>
                </a:solidFill>
              </a:rPr>
              <a:t> </a:t>
            </a:r>
            <a:r>
              <a:rPr lang="it-IT" sz="1800" dirty="0">
                <a:solidFill>
                  <a:srgbClr val="2D3791"/>
                </a:solidFill>
              </a:rPr>
              <a:t>dice1</a:t>
            </a:r>
            <a:r>
              <a:rPr lang="it-IT" sz="1800" dirty="0">
                <a:solidFill>
                  <a:srgbClr val="2D3791">
                    <a:lumMod val="75000"/>
                  </a:srgbClr>
                </a:solidFill>
              </a:rPr>
              <a:t> </a:t>
            </a:r>
            <a:r>
              <a:rPr lang="it-IT" sz="1800" dirty="0">
                <a:solidFill>
                  <a:srgbClr val="2D3791"/>
                </a:solidFill>
              </a:rPr>
              <a:t>=</a:t>
            </a:r>
            <a:r>
              <a:rPr lang="it-IT" sz="1800" dirty="0">
                <a:solidFill>
                  <a:srgbClr val="2D3791">
                    <a:lumMod val="75000"/>
                  </a:srgbClr>
                </a:solidFill>
              </a:rPr>
              <a:t> </a:t>
            </a:r>
            <a:r>
              <a:rPr lang="it-IT" sz="1800" dirty="0">
                <a:solidFill>
                  <a:srgbClr val="FFA000"/>
                </a:solidFill>
              </a:rPr>
              <a:t>new Dice()</a:t>
            </a:r>
            <a:r>
              <a:rPr lang="it-IT" sz="1800" dirty="0">
                <a:solidFill>
                  <a:srgbClr val="2D3791"/>
                </a:solidFill>
              </a:rPr>
              <a:t>;</a:t>
            </a:r>
          </a:p>
          <a:p>
            <a:r>
              <a:rPr lang="en-US" sz="1800" dirty="0">
                <a:solidFill>
                  <a:srgbClr val="FFA000"/>
                </a:solidFill>
              </a:rPr>
              <a:t>    </a:t>
            </a:r>
            <a:r>
              <a:rPr lang="it-IT" sz="1800" dirty="0">
                <a:solidFill>
                  <a:srgbClr val="FFA000"/>
                </a:solidFill>
              </a:rPr>
              <a:t>Dice</a:t>
            </a:r>
            <a:r>
              <a:rPr lang="it-IT" sz="1800" dirty="0">
                <a:solidFill>
                  <a:srgbClr val="2D3791">
                    <a:lumMod val="75000"/>
                  </a:srgbClr>
                </a:solidFill>
              </a:rPr>
              <a:t> </a:t>
            </a:r>
            <a:r>
              <a:rPr lang="it-IT" sz="1800" dirty="0">
                <a:solidFill>
                  <a:srgbClr val="2D3791"/>
                </a:solidFill>
              </a:rPr>
              <a:t>dice2</a:t>
            </a:r>
            <a:r>
              <a:rPr lang="it-IT" sz="1800" dirty="0">
                <a:solidFill>
                  <a:srgbClr val="2D3791">
                    <a:lumMod val="75000"/>
                  </a:srgbClr>
                </a:solidFill>
              </a:rPr>
              <a:t> </a:t>
            </a:r>
            <a:r>
              <a:rPr lang="it-IT" sz="1800" dirty="0">
                <a:solidFill>
                  <a:srgbClr val="2D3791"/>
                </a:solidFill>
              </a:rPr>
              <a:t>=</a:t>
            </a:r>
            <a:r>
              <a:rPr lang="it-IT" sz="1800" dirty="0">
                <a:solidFill>
                  <a:srgbClr val="2D3791">
                    <a:lumMod val="75000"/>
                  </a:srgbClr>
                </a:solidFill>
              </a:rPr>
              <a:t> </a:t>
            </a:r>
            <a:r>
              <a:rPr lang="it-IT" sz="1800" dirty="0">
                <a:solidFill>
                  <a:srgbClr val="FFA000"/>
                </a:solidFill>
              </a:rPr>
              <a:t>new Dice(7)</a:t>
            </a:r>
            <a:r>
              <a:rPr lang="it-IT" sz="1800" dirty="0">
                <a:solidFill>
                  <a:srgbClr val="2D3791"/>
                </a:solidFill>
              </a:rPr>
              <a:t>;</a:t>
            </a:r>
          </a:p>
          <a:p>
            <a:r>
              <a:rPr lang="it-IT" sz="1800" dirty="0">
                <a:solidFill>
                  <a:srgbClr val="2D3791">
                    <a:lumMod val="75000"/>
                  </a:srgbClr>
                </a:solidFill>
              </a:rPr>
              <a:t>  </a:t>
            </a:r>
            <a:r>
              <a:rPr lang="it-IT" sz="1800" dirty="0">
                <a:solidFill>
                  <a:srgbClr val="2D3791"/>
                </a:solidFill>
              </a:rPr>
              <a:t>}</a:t>
            </a:r>
          </a:p>
          <a:p>
            <a:r>
              <a:rPr lang="en-US" sz="1800" dirty="0">
                <a:solidFill>
                  <a:srgbClr val="2D379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658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pPr defTabSz="914400"/>
            <a:fld id="{C014DD1E-5D91-48A3-AD6D-45FBA980D106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23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443509" y="1269754"/>
            <a:ext cx="8732559" cy="5127871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 sz="2000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 sz="200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 sz="2000">
                <a:solidFill>
                  <a:srgbClr val="2D3791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en-GB" sz="3600" dirty="0">
                <a:solidFill>
                  <a:srgbClr val="FFFFFF"/>
                </a:solidFill>
                <a:latin typeface="Calibri" panose="020F0502020204030204"/>
              </a:rPr>
              <a:t>Objects</a:t>
            </a:r>
          </a:p>
          <a:p>
            <a:pPr lvl="1">
              <a:lnSpc>
                <a:spcPct val="100000"/>
              </a:lnSpc>
              <a:buClr>
                <a:srgbClr val="FFFFFF"/>
              </a:buClr>
            </a:pPr>
            <a:r>
              <a:rPr lang="en-GB" sz="3400" dirty="0">
                <a:solidFill>
                  <a:srgbClr val="FFFFFF"/>
                </a:solidFill>
                <a:latin typeface="Calibri" panose="020F0502020204030204"/>
              </a:rPr>
              <a:t>holds a set of </a:t>
            </a:r>
            <a:r>
              <a:rPr lang="en-GB" sz="3400" b="1" dirty="0">
                <a:solidFill>
                  <a:srgbClr val="FFA000"/>
                </a:solidFill>
                <a:latin typeface="Calibri" panose="020F0502020204030204"/>
              </a:rPr>
              <a:t>named</a:t>
            </a:r>
            <a:r>
              <a:rPr lang="en-GB" sz="3400" dirty="0">
                <a:solidFill>
                  <a:srgbClr val="FFA000"/>
                </a:solidFill>
                <a:latin typeface="Calibri" panose="020F0502020204030204"/>
              </a:rPr>
              <a:t> </a:t>
            </a:r>
            <a:r>
              <a:rPr lang="en-GB" sz="3400" b="1" dirty="0">
                <a:solidFill>
                  <a:srgbClr val="FFA000"/>
                </a:solidFill>
                <a:latin typeface="Calibri" panose="020F0502020204030204"/>
              </a:rPr>
              <a:t>values</a:t>
            </a:r>
          </a:p>
          <a:p>
            <a:pPr lvl="1">
              <a:lnSpc>
                <a:spcPct val="100000"/>
              </a:lnSpc>
              <a:buClr>
                <a:srgbClr val="FFFFFF"/>
              </a:buClr>
            </a:pPr>
            <a:r>
              <a:rPr lang="en-GB" sz="3400" b="1" dirty="0">
                <a:solidFill>
                  <a:srgbClr val="FFA000"/>
                </a:solidFill>
                <a:latin typeface="Calibri" panose="020F0502020204030204"/>
              </a:rPr>
              <a:t>Instance</a:t>
            </a:r>
            <a:r>
              <a:rPr lang="en-GB" sz="3400" dirty="0">
                <a:solidFill>
                  <a:srgbClr val="FFFFFF"/>
                </a:solidFill>
                <a:latin typeface="Calibri" panose="020F0502020204030204"/>
              </a:rPr>
              <a:t> of a class</a:t>
            </a:r>
          </a:p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en-GB" sz="3600" dirty="0">
                <a:solidFill>
                  <a:srgbClr val="FFFFFF"/>
                </a:solidFill>
                <a:latin typeface="Calibri" panose="020F0502020204030204"/>
              </a:rPr>
              <a:t>Classes define templates for object </a:t>
            </a:r>
            <a:endParaRPr lang="bg-BG" sz="3600" dirty="0">
              <a:solidFill>
                <a:srgbClr val="FFFFFF"/>
              </a:solidFill>
              <a:latin typeface="Calibri" panose="020F0502020204030204"/>
            </a:endParaRPr>
          </a:p>
          <a:p>
            <a:pPr lvl="1">
              <a:lnSpc>
                <a:spcPct val="100000"/>
              </a:lnSpc>
              <a:buClr>
                <a:srgbClr val="FFFFFF"/>
              </a:buClr>
            </a:pPr>
            <a:r>
              <a:rPr lang="en-GB" sz="3400" b="1" dirty="0">
                <a:solidFill>
                  <a:srgbClr val="FFA000"/>
                </a:solidFill>
                <a:latin typeface="Calibri" panose="020F0502020204030204"/>
              </a:rPr>
              <a:t>Methods</a:t>
            </a:r>
          </a:p>
          <a:p>
            <a:pPr lvl="1">
              <a:lnSpc>
                <a:spcPct val="100000"/>
              </a:lnSpc>
              <a:buClr>
                <a:srgbClr val="FFFFFF"/>
              </a:buClr>
            </a:pPr>
            <a:r>
              <a:rPr lang="en-GB" sz="3400" b="1" dirty="0">
                <a:solidFill>
                  <a:srgbClr val="FFA000"/>
                </a:solidFill>
                <a:latin typeface="Calibri" panose="020F0502020204030204"/>
              </a:rPr>
              <a:t>Constructors</a:t>
            </a:r>
          </a:p>
          <a:p>
            <a:pPr lvl="1">
              <a:lnSpc>
                <a:spcPct val="100000"/>
              </a:lnSpc>
              <a:buClr>
                <a:srgbClr val="FFFFFF"/>
              </a:buClr>
            </a:pPr>
            <a:r>
              <a:rPr lang="en-GB" sz="3400" b="1" dirty="0">
                <a:solidFill>
                  <a:srgbClr val="FFA000"/>
                </a:solidFill>
                <a:latin typeface="Calibri" panose="020F0502020204030204"/>
              </a:rPr>
              <a:t>Properties</a:t>
            </a:r>
            <a:endParaRPr lang="bg-BG" sz="3400" b="1" dirty="0">
              <a:solidFill>
                <a:srgbClr val="FFA000"/>
              </a:solidFill>
              <a:latin typeface="Calibri" panose="020F0502020204030204"/>
            </a:endParaRPr>
          </a:p>
          <a:p>
            <a:pPr lvl="1">
              <a:lnSpc>
                <a:spcPct val="100000"/>
              </a:lnSpc>
              <a:buClr>
                <a:srgbClr val="FFFFFF"/>
              </a:buClr>
            </a:pPr>
            <a:endParaRPr lang="en-GB" sz="3400" dirty="0">
              <a:solidFill>
                <a:srgbClr val="FFFFFF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rgbClr val="FFFFFF"/>
              </a:buClr>
            </a:pPr>
            <a:endParaRPr lang="en-US" sz="3600" dirty="0">
              <a:solidFill>
                <a:srgbClr val="FFFFFF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3200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0510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C59777-94A4-6442-99F7-ED5261A96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Time to practices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098026-280A-E144-91B2-B8279A77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95839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holds a set of named values</a:t>
            </a:r>
          </a:p>
          <a:p>
            <a:r>
              <a:rPr lang="en-US" dirty="0"/>
              <a:t>E.g. birthday object holds day, month and year</a:t>
            </a:r>
          </a:p>
          <a:p>
            <a:r>
              <a:rPr lang="en-US" dirty="0"/>
              <a:t>Creating a birthday object: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52E0F7-8DE2-2B45-AAE7-E8D65B085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790" y="5890260"/>
            <a:ext cx="9863274" cy="525886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D3791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defTabSz="1218438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</a:rPr>
              <a:t>var</a:t>
            </a:r>
            <a:r>
              <a:rPr kumimoji="0" lang="pt-BR" sz="2000" b="1" i="0" u="none" strike="noStrike" kern="0" cap="none" spc="0" normalizeH="0" baseline="0" noProof="1">
                <a:ln>
                  <a:noFill/>
                </a:ln>
                <a:solidFill>
                  <a:srgbClr val="2D3791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pt-BR" sz="2000" b="1" i="0" u="none" strike="noStrike" kern="0" cap="none" spc="0" normalizeH="0" baseline="0" noProof="1">
                <a:ln>
                  <a:noFill/>
                </a:ln>
                <a:solidFill>
                  <a:srgbClr val="2D3791"/>
                </a:solidFill>
                <a:effectLst/>
                <a:uLnTx/>
                <a:uFillTx/>
                <a:latin typeface="Consolas" pitchFamily="49" charset="0"/>
              </a:rPr>
              <a:t>birthday</a:t>
            </a:r>
            <a:r>
              <a:rPr kumimoji="0" lang="pt-BR" sz="2000" b="1" i="0" u="none" strike="noStrike" kern="0" cap="none" spc="0" normalizeH="0" baseline="0" noProof="1">
                <a:ln>
                  <a:noFill/>
                </a:ln>
                <a:solidFill>
                  <a:srgbClr val="2D3791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= </a:t>
            </a:r>
            <a:r>
              <a:rPr kumimoji="0" lang="pt-BR" sz="2000" b="1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</a:rPr>
              <a:t>new </a:t>
            </a:r>
            <a:r>
              <a:rPr kumimoji="0" lang="en-US" sz="2000" b="1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</a:rPr>
              <a:t>{ </a:t>
            </a:r>
            <a:r>
              <a:rPr kumimoji="0" lang="en-US" sz="2000" b="1" i="0" u="none" strike="noStrike" kern="0" cap="none" spc="0" normalizeH="0" baseline="0" noProof="1">
                <a:ln>
                  <a:noFill/>
                </a:ln>
                <a:solidFill>
                  <a:srgbClr val="2D3791"/>
                </a:solidFill>
                <a:effectLst/>
                <a:uLnTx/>
                <a:uFillTx/>
                <a:latin typeface="Consolas" pitchFamily="49" charset="0"/>
              </a:rPr>
              <a:t>Day = </a:t>
            </a:r>
            <a:r>
              <a:rPr kumimoji="0" lang="pt-BR" sz="2000" b="1" i="0" u="none" strike="noStrike" kern="0" cap="none" spc="0" normalizeH="0" baseline="0" noProof="1">
                <a:ln>
                  <a:noFill/>
                </a:ln>
                <a:solidFill>
                  <a:srgbClr val="2D3791"/>
                </a:solidFill>
                <a:effectLst/>
                <a:uLnTx/>
                <a:uFillTx/>
                <a:latin typeface="Consolas" pitchFamily="49" charset="0"/>
              </a:rPr>
              <a:t>27, Month</a:t>
            </a:r>
            <a:r>
              <a:rPr kumimoji="0" lang="en-US" sz="2000" b="1" i="0" u="none" strike="noStrike" kern="0" cap="none" spc="0" normalizeH="0" baseline="0" noProof="1">
                <a:ln>
                  <a:noFill/>
                </a:ln>
                <a:solidFill>
                  <a:srgbClr val="2D3791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pt-BR" sz="2000" b="1" i="0" u="none" strike="noStrike" kern="0" cap="none" spc="0" normalizeH="0" baseline="0" noProof="1">
                <a:ln>
                  <a:noFill/>
                </a:ln>
                <a:solidFill>
                  <a:srgbClr val="2D3791"/>
                </a:solidFill>
                <a:effectLst/>
                <a:uLnTx/>
                <a:uFillTx/>
                <a:latin typeface="Consolas" pitchFamily="49" charset="0"/>
              </a:rPr>
              <a:t>=</a:t>
            </a:r>
            <a:r>
              <a:rPr kumimoji="0" lang="en-US" sz="2000" b="1" i="0" u="none" strike="noStrike" kern="0" cap="none" spc="0" normalizeH="0" baseline="0" noProof="1">
                <a:ln>
                  <a:noFill/>
                </a:ln>
                <a:solidFill>
                  <a:srgbClr val="2D3791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pt-BR" sz="2000" b="1" i="0" u="none" strike="noStrike" kern="0" cap="none" spc="0" normalizeH="0" baseline="0" noProof="1">
                <a:ln>
                  <a:noFill/>
                </a:ln>
                <a:solidFill>
                  <a:srgbClr val="2D3791"/>
                </a:solidFill>
                <a:effectLst/>
                <a:uLnTx/>
                <a:uFillTx/>
                <a:latin typeface="Consolas" pitchFamily="49" charset="0"/>
              </a:rPr>
              <a:t>11, Year</a:t>
            </a:r>
            <a:r>
              <a:rPr kumimoji="0" lang="en-US" sz="2000" b="1" i="0" u="none" strike="noStrike" kern="0" cap="none" spc="0" normalizeH="0" baseline="0" noProof="1">
                <a:ln>
                  <a:noFill/>
                </a:ln>
                <a:solidFill>
                  <a:srgbClr val="2D3791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pt-BR" sz="2000" b="1" i="0" u="none" strike="noStrike" kern="0" cap="none" spc="0" normalizeH="0" baseline="0" noProof="1">
                <a:ln>
                  <a:noFill/>
                </a:ln>
                <a:solidFill>
                  <a:srgbClr val="2D3791"/>
                </a:solidFill>
                <a:effectLst/>
                <a:uLnTx/>
                <a:uFillTx/>
                <a:latin typeface="Consolas" pitchFamily="49" charset="0"/>
              </a:rPr>
              <a:t>=</a:t>
            </a:r>
            <a:r>
              <a:rPr kumimoji="0" lang="en-US" sz="2000" b="1" i="0" u="none" strike="noStrike" kern="0" cap="none" spc="0" normalizeH="0" baseline="0" noProof="1">
                <a:ln>
                  <a:noFill/>
                </a:ln>
                <a:solidFill>
                  <a:srgbClr val="2D3791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pt-BR" sz="2000" b="1" i="0" u="none" strike="noStrike" kern="0" cap="none" spc="0" normalizeH="0" baseline="0" noProof="1">
                <a:ln>
                  <a:noFill/>
                </a:ln>
                <a:solidFill>
                  <a:srgbClr val="2D3791"/>
                </a:solidFill>
                <a:effectLst/>
                <a:uLnTx/>
                <a:uFillTx/>
                <a:latin typeface="Consolas" pitchFamily="49" charset="0"/>
              </a:rPr>
              <a:t>1996 </a:t>
            </a:r>
            <a:r>
              <a:rPr kumimoji="0" lang="pt-BR" sz="2000" b="1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</a:rPr>
              <a:t>}</a:t>
            </a:r>
            <a:r>
              <a:rPr kumimoji="0" lang="pt-BR" sz="2000" b="1" i="0" u="none" strike="noStrike" kern="0" cap="none" spc="0" normalizeH="0" baseline="0" noProof="1">
                <a:ln>
                  <a:noFill/>
                </a:ln>
                <a:solidFill>
                  <a:srgbClr val="2D3791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;</a:t>
            </a:r>
            <a:endParaRPr kumimoji="0" lang="en-US" sz="2000" b="1" i="0" u="none" strike="noStrike" kern="0" cap="none" spc="0" normalizeH="0" baseline="0" noProof="1">
              <a:ln>
                <a:noFill/>
              </a:ln>
              <a:solidFill>
                <a:srgbClr val="2D3791">
                  <a:lumMod val="75000"/>
                </a:srgbClr>
              </a:solidFill>
              <a:effectLst/>
              <a:uLnTx/>
              <a:uFillTx/>
              <a:latin typeface="Consolas" pitchFamily="49" charset="0"/>
            </a:endParaRPr>
          </a:p>
        </p:txBody>
      </p:sp>
      <p:graphicFrame>
        <p:nvGraphicFramePr>
          <p:cNvPr id="12" name="Group 134">
            <a:extLst>
              <a:ext uri="{FF2B5EF4-FFF2-40B4-BE49-F238E27FC236}">
                <a16:creationId xmlns:a16="http://schemas.microsoft.com/office/drawing/2014/main" id="{3F7B1C69-5247-E748-AF78-71280CF1EC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4849865"/>
              </p:ext>
            </p:extLst>
          </p:nvPr>
        </p:nvGraphicFramePr>
        <p:xfrm>
          <a:off x="1945790" y="3413192"/>
          <a:ext cx="2140929" cy="2435860"/>
        </p:xfrm>
        <a:graphic>
          <a:graphicData uri="http://schemas.openxmlformats.org/drawingml/2006/table">
            <a:tbl>
              <a:tblPr/>
              <a:tblGrid>
                <a:gridCol w="214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1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748E">
                        <a:lumMod val="60000"/>
                        <a:lumOff val="40000"/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27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11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1996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AutoShape 6">
            <a:extLst>
              <a:ext uri="{FF2B5EF4-FFF2-40B4-BE49-F238E27FC236}">
                <a16:creationId xmlns:a16="http://schemas.microsoft.com/office/drawing/2014/main" id="{F0B74577-0C8E-DF42-9863-D7CF84EC3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196" y="4762317"/>
            <a:ext cx="3627411" cy="1091871"/>
          </a:xfrm>
          <a:prstGeom prst="wedgeRoundRectCallout">
            <a:avLst>
              <a:gd name="adj1" fmla="val -60988"/>
              <a:gd name="adj2" fmla="val 43040"/>
              <a:gd name="adj3" fmla="val 16667"/>
            </a:avLst>
          </a:prstGeom>
          <a:solidFill>
            <a:srgbClr val="2D3791">
              <a:alpha val="80000"/>
            </a:srgbClr>
          </a:solidFill>
          <a:ln w="19050" cap="flat" cmpd="sng" algn="ctr">
            <a:solidFill>
              <a:srgbClr val="2D3791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new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operator creates a new object</a:t>
            </a:r>
            <a:endParaRPr kumimoji="0" lang="bg-BG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AF0B81-CFD2-914B-8C79-799361E28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87" y="3473359"/>
            <a:ext cx="4885070" cy="1141439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D3791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defTabSz="1218438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1">
                <a:ln>
                  <a:noFill/>
                </a:ln>
                <a:solidFill>
                  <a:srgbClr val="2D3791"/>
                </a:solidFill>
                <a:effectLst/>
                <a:uLnTx/>
                <a:uFillTx/>
                <a:latin typeface="Consolas" pitchFamily="49" charset="0"/>
              </a:rPr>
              <a:t>var day = </a:t>
            </a:r>
            <a:r>
              <a:rPr kumimoji="0" lang="pt-BR" sz="2000" b="1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</a:rPr>
              <a:t>new DateTime</a:t>
            </a:r>
            <a:r>
              <a:rPr kumimoji="0" lang="pt-BR" sz="2000" b="1" i="0" u="none" strike="noStrike" kern="0" cap="none" spc="0" normalizeH="0" baseline="0" noProof="1">
                <a:ln>
                  <a:noFill/>
                </a:ln>
                <a:solidFill>
                  <a:srgbClr val="2D3791"/>
                </a:solidFill>
                <a:effectLst/>
                <a:uLnTx/>
                <a:uFillTx/>
                <a:latin typeface="Consolas" pitchFamily="49" charset="0"/>
              </a:rPr>
              <a:t>(</a:t>
            </a:r>
            <a:br>
              <a:rPr kumimoji="0" lang="pt-BR" sz="2000" b="1" i="0" u="none" strike="noStrike" kern="0" cap="none" spc="0" normalizeH="0" baseline="0" noProof="1">
                <a:ln>
                  <a:noFill/>
                </a:ln>
                <a:solidFill>
                  <a:srgbClr val="2D3791"/>
                </a:solidFill>
                <a:effectLst/>
                <a:uLnTx/>
                <a:uFillTx/>
                <a:latin typeface="Consolas" pitchFamily="49" charset="0"/>
              </a:rPr>
            </a:br>
            <a:r>
              <a:rPr kumimoji="0" lang="pt-BR" sz="2000" b="1" i="0" u="none" strike="noStrike" kern="0" cap="none" spc="0" normalizeH="0" baseline="0" noProof="1">
                <a:ln>
                  <a:noFill/>
                </a:ln>
                <a:solidFill>
                  <a:srgbClr val="2D3791"/>
                </a:solidFill>
                <a:effectLst/>
                <a:uLnTx/>
                <a:uFillTx/>
                <a:latin typeface="Consolas" pitchFamily="49" charset="0"/>
              </a:rPr>
              <a:t>  2017, 6, 19); </a:t>
            </a:r>
            <a:br>
              <a:rPr kumimoji="0" lang="pt-BR" sz="2000" b="1" i="0" u="none" strike="noStrike" kern="0" cap="none" spc="0" normalizeH="0" baseline="0" noProof="1">
                <a:ln>
                  <a:noFill/>
                </a:ln>
                <a:solidFill>
                  <a:srgbClr val="2D3791"/>
                </a:solidFill>
                <a:effectLst/>
                <a:uLnTx/>
                <a:uFillTx/>
                <a:latin typeface="Consolas" pitchFamily="49" charset="0"/>
              </a:rPr>
            </a:br>
            <a:r>
              <a:rPr kumimoji="0" lang="pt-BR" sz="2000" b="1" i="0" u="none" strike="noStrike" kern="0" cap="none" spc="0" normalizeH="0" baseline="0" noProof="1">
                <a:ln>
                  <a:noFill/>
                </a:ln>
                <a:solidFill>
                  <a:srgbClr val="2D3791"/>
                </a:solidFill>
                <a:effectLst/>
                <a:uLnTx/>
                <a:uFillTx/>
                <a:latin typeface="Consolas" pitchFamily="49" charset="0"/>
              </a:rPr>
              <a:t>Console.WriteLine(day);</a:t>
            </a:r>
            <a:endParaRPr kumimoji="0" lang="en-US" sz="2000" b="1" i="0" u="none" strike="noStrike" kern="0" cap="none" spc="0" normalizeH="0" baseline="0" noProof="1">
              <a:ln>
                <a:noFill/>
              </a:ln>
              <a:solidFill>
                <a:srgbClr val="2D3791"/>
              </a:solidFill>
              <a:effectLst/>
              <a:uLnTx/>
              <a:uFillTx/>
              <a:latin typeface="Consolas" pitchFamily="49" charset="0"/>
            </a:endParaRPr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F12D3220-20D9-5B4C-A236-9436F23F8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980" y="2697353"/>
            <a:ext cx="3305084" cy="882654"/>
          </a:xfrm>
          <a:prstGeom prst="wedgeRoundRectCallout">
            <a:avLst>
              <a:gd name="adj1" fmla="val -11261"/>
              <a:gd name="adj2" fmla="val 24914"/>
              <a:gd name="adj3" fmla="val 16667"/>
            </a:avLst>
          </a:prstGeom>
          <a:solidFill>
            <a:srgbClr val="2D3791">
              <a:alpha val="80000"/>
            </a:srgbClr>
          </a:solidFill>
          <a:ln w="19050" cap="flat" cmpd="sng" algn="ctr">
            <a:solidFill>
              <a:srgbClr val="2D3791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Create a new object of type </a:t>
            </a:r>
            <a:r>
              <a:rPr kumimoji="0" lang="en-US" sz="20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DateTime</a:t>
            </a:r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C6201A94-8D12-BA4F-A8D5-54E3AA22F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719" y="4719913"/>
            <a:ext cx="1669254" cy="96157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rgbClr val="2D3791">
              <a:alpha val="80000"/>
            </a:srgbClr>
          </a:solidFill>
          <a:ln w="19050" cap="flat" cmpd="sng" algn="ctr">
            <a:solidFill>
              <a:srgbClr val="2D3791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Object properties</a:t>
            </a:r>
            <a:endParaRPr kumimoji="0" lang="bg-BG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utoShape 6">
            <a:extLst>
              <a:ext uri="{FF2B5EF4-FFF2-40B4-BE49-F238E27FC236}">
                <a16:creationId xmlns:a16="http://schemas.microsoft.com/office/drawing/2014/main" id="{78BFB781-11C8-CF46-ACAC-032F6B075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719" y="3489222"/>
            <a:ext cx="1367760" cy="923766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rgbClr val="2D3791">
              <a:alpha val="80000"/>
            </a:srgbClr>
          </a:solidFill>
          <a:ln w="19050" cap="flat" cmpd="sng" algn="ctr">
            <a:solidFill>
              <a:srgbClr val="2D3791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Object name</a:t>
            </a:r>
            <a:endParaRPr kumimoji="0" lang="bg-BG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65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130E60-788A-6A47-9213-5ECFD65C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programming, classes provide the structure for objects</a:t>
            </a:r>
          </a:p>
          <a:p>
            <a:pPr lvl="1"/>
            <a:r>
              <a:rPr lang="en-US" dirty="0"/>
              <a:t>Act as template for objects of the same type</a:t>
            </a:r>
          </a:p>
          <a:p>
            <a:r>
              <a:rPr lang="en-US" dirty="0"/>
              <a:t>Classes define:</a:t>
            </a:r>
          </a:p>
          <a:p>
            <a:pPr lvl="1"/>
            <a:r>
              <a:rPr lang="en-US" dirty="0"/>
              <a:t>Data (properties), e.g. Day, Month, Year</a:t>
            </a:r>
          </a:p>
          <a:p>
            <a:pPr lvl="1"/>
            <a:r>
              <a:rPr lang="en-US" dirty="0"/>
              <a:t>Actions (behavior), e.g. </a:t>
            </a:r>
            <a:r>
              <a:rPr lang="en-US" dirty="0" err="1"/>
              <a:t>AddDays</a:t>
            </a:r>
            <a:r>
              <a:rPr lang="en-US" dirty="0"/>
              <a:t>(count), </a:t>
            </a:r>
            <a:br>
              <a:rPr lang="en-US" dirty="0"/>
            </a:br>
            <a:r>
              <a:rPr lang="en-US" dirty="0"/>
              <a:t>Subtract(date)</a:t>
            </a:r>
          </a:p>
          <a:p>
            <a:r>
              <a:rPr lang="en-US" dirty="0"/>
              <a:t>One class may have many instances (objects)</a:t>
            </a:r>
          </a:p>
          <a:p>
            <a:pPr lvl="1"/>
            <a:r>
              <a:rPr lang="en-US" dirty="0"/>
              <a:t>Sample class: </a:t>
            </a:r>
            <a:r>
              <a:rPr lang="en-US" dirty="0" err="1"/>
              <a:t>DateTime</a:t>
            </a:r>
            <a:endParaRPr lang="en-US" dirty="0"/>
          </a:p>
          <a:p>
            <a:pPr lvl="1"/>
            <a:r>
              <a:rPr lang="en-US" dirty="0"/>
              <a:t>Sample objects: </a:t>
            </a:r>
            <a:r>
              <a:rPr lang="en-US" dirty="0" err="1"/>
              <a:t>peterBirthday</a:t>
            </a:r>
            <a:r>
              <a:rPr lang="en-US" dirty="0"/>
              <a:t>, </a:t>
            </a:r>
            <a:r>
              <a:rPr lang="en-US" dirty="0" err="1"/>
              <a:t>mariaBirthday</a:t>
            </a:r>
            <a:endParaRPr lang="en-V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7BB5B7-64D5-4A4C-8165-F48B05AC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397412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Creating the object of a defined class is </a:t>
            </a:r>
            <a:br>
              <a:rPr lang="en-GB" dirty="0"/>
            </a:br>
            <a:r>
              <a:rPr lang="en-GB" dirty="0"/>
              <a:t>called instantiation</a:t>
            </a:r>
          </a:p>
          <a:p>
            <a:pPr>
              <a:lnSpc>
                <a:spcPct val="100000"/>
              </a:lnSpc>
            </a:pPr>
            <a:r>
              <a:rPr lang="en-GB" dirty="0"/>
              <a:t>The instance is the object itself, which is</a:t>
            </a:r>
            <a:br>
              <a:rPr lang="bg-BG" dirty="0"/>
            </a:br>
            <a:r>
              <a:rPr lang="en-GB" dirty="0"/>
              <a:t>created</a:t>
            </a:r>
            <a:r>
              <a:rPr lang="bg-BG" dirty="0"/>
              <a:t> </a:t>
            </a:r>
            <a:r>
              <a:rPr lang="en-GB" dirty="0"/>
              <a:t>runtime</a:t>
            </a:r>
          </a:p>
          <a:p>
            <a:pPr>
              <a:lnSpc>
                <a:spcPct val="100000"/>
              </a:lnSpc>
            </a:pPr>
            <a:r>
              <a:rPr lang="en-GB" dirty="0"/>
              <a:t>All instances have common behaviour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Objects – Instances of Classes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pPr defTabSz="914400"/>
            <a:fld id="{C014DD1E-5D91-48A3-AD6D-45FBA980D106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5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43400"/>
            <a:ext cx="747971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rgbClr val="FFA000"/>
                </a:solidFill>
                <a:latin typeface="Consolas" pitchFamily="49" charset="0"/>
              </a:rPr>
              <a:t>DateTime</a:t>
            </a:r>
            <a:r>
              <a:rPr lang="en-GB" sz="2398" b="1" noProof="1">
                <a:solidFill>
                  <a:srgbClr val="2D3791"/>
                </a:solidFill>
                <a:latin typeface="Consolas" pitchFamily="49" charset="0"/>
              </a:rPr>
              <a:t> date1 = </a:t>
            </a:r>
            <a:r>
              <a:rPr lang="en-GB" sz="2398" b="1" noProof="1">
                <a:solidFill>
                  <a:srgbClr val="FFA000"/>
                </a:solidFill>
                <a:latin typeface="Consolas" pitchFamily="49" charset="0"/>
              </a:rPr>
              <a:t>new DateTime</a:t>
            </a:r>
            <a:r>
              <a:rPr lang="en-GB" sz="2398" b="1" noProof="1">
                <a:solidFill>
                  <a:srgbClr val="2D3791"/>
                </a:solidFill>
                <a:latin typeface="Consolas" pitchFamily="49" charset="0"/>
              </a:rPr>
              <a:t>(2018, 5, 5);</a:t>
            </a:r>
            <a:endParaRPr lang="en-US" sz="2398" b="1" noProof="1">
              <a:solidFill>
                <a:srgbClr val="2D3791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rgbClr val="FFA000"/>
                </a:solidFill>
                <a:latin typeface="Consolas" pitchFamily="49" charset="0"/>
              </a:rPr>
              <a:t>DateTime</a:t>
            </a:r>
            <a:r>
              <a:rPr lang="en-GB" sz="2398" b="1" noProof="1">
                <a:solidFill>
                  <a:srgbClr val="2D3791"/>
                </a:solidFill>
                <a:latin typeface="Consolas" pitchFamily="49" charset="0"/>
              </a:rPr>
              <a:t> date2 = </a:t>
            </a:r>
            <a:r>
              <a:rPr lang="en-GB" sz="2398" b="1" noProof="1">
                <a:solidFill>
                  <a:srgbClr val="FFA000"/>
                </a:solidFill>
                <a:latin typeface="Consolas" pitchFamily="49" charset="0"/>
              </a:rPr>
              <a:t>new DateTime</a:t>
            </a:r>
            <a:r>
              <a:rPr lang="en-GB" sz="2398" b="1" noProof="1">
                <a:solidFill>
                  <a:srgbClr val="2D3791"/>
                </a:solidFill>
                <a:latin typeface="Consolas" pitchFamily="49" charset="0"/>
              </a:rPr>
              <a:t>(2016, 3,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rgbClr val="FFA000"/>
                </a:solidFill>
                <a:latin typeface="Consolas" pitchFamily="49" charset="0"/>
              </a:rPr>
              <a:t>DateTime</a:t>
            </a:r>
            <a:r>
              <a:rPr lang="en-GB" sz="2398" b="1" noProof="1">
                <a:solidFill>
                  <a:srgbClr val="2D3791"/>
                </a:solidFill>
                <a:latin typeface="Consolas" pitchFamily="49" charset="0"/>
              </a:rPr>
              <a:t> date3 = </a:t>
            </a:r>
            <a:r>
              <a:rPr lang="en-GB" sz="2398" b="1" noProof="1">
                <a:solidFill>
                  <a:srgbClr val="FFA000"/>
                </a:solidFill>
                <a:latin typeface="Consolas" pitchFamily="49" charset="0"/>
              </a:rPr>
              <a:t>new DateTime</a:t>
            </a:r>
            <a:r>
              <a:rPr lang="en-GB" sz="2398" b="1" noProof="1">
                <a:solidFill>
                  <a:srgbClr val="2D3791"/>
                </a:solidFill>
                <a:latin typeface="Consolas" pitchFamily="49" charset="0"/>
              </a:rPr>
              <a:t>(2013, 3, 2);</a:t>
            </a:r>
          </a:p>
        </p:txBody>
      </p:sp>
    </p:spTree>
    <p:extLst>
      <p:ext uri="{BB962C8B-B14F-4D97-AF65-F5344CB8AC3E}">
        <p14:creationId xmlns:p14="http://schemas.microsoft.com/office/powerpoint/2010/main" val="210518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provide structure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765925" y="2138082"/>
            <a:ext cx="5426075" cy="3881718"/>
          </a:xfrm>
        </p:spPr>
        <p:txBody>
          <a:bodyPr/>
          <a:lstStyle/>
          <a:p>
            <a:r>
              <a:rPr lang="en-US" dirty="0"/>
              <a:t>An object is a single</a:t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pPr defTabSz="914400"/>
            <a:fld id="{C014DD1E-5D91-48A3-AD6D-45FBA980D106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6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9876" y="2568496"/>
            <a:ext cx="2375848" cy="3256704"/>
            <a:chOff x="455612" y="2077297"/>
            <a:chExt cx="2375848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defTabSz="914400"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2800" b="1" noProof="1">
                  <a:solidFill>
                    <a:srgbClr val="2D3791"/>
                  </a:solidFill>
                  <a:latin typeface="Consolas" panose="020B0609020204030204" pitchFamily="49" charset="0"/>
                </a:rPr>
                <a:t>class DateTime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375848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defTabSz="914400"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2800" b="1" noProof="1">
                  <a:solidFill>
                    <a:srgbClr val="2D3791"/>
                  </a:solidFill>
                  <a:latin typeface="Consolas" panose="020B0609020204030204" pitchFamily="49" charset="0"/>
                </a:rPr>
                <a:t>Day: int</a:t>
              </a:r>
            </a:p>
            <a:p>
              <a:pPr defTabSz="914400"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2800" b="1" noProof="1">
                  <a:solidFill>
                    <a:srgbClr val="2D3791"/>
                  </a:solidFill>
                  <a:latin typeface="Consolas" panose="020B0609020204030204" pitchFamily="49" charset="0"/>
                </a:rPr>
                <a:t>Month: int</a:t>
              </a:r>
            </a:p>
            <a:p>
              <a:pPr defTabSz="914400"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2800" b="1" noProof="1">
                  <a:solidFill>
                    <a:srgbClr val="2D3791"/>
                  </a:solidFill>
                  <a:latin typeface="Consolas" panose="020B0609020204030204" pitchFamily="49" charset="0"/>
                </a:rPr>
                <a:t>Year: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375848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defTabSz="914400"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2800" b="1" noProof="1">
                  <a:solidFill>
                    <a:srgbClr val="2D3791"/>
                  </a:solidFill>
                  <a:latin typeface="Consolas" panose="020B0609020204030204" pitchFamily="49" charset="0"/>
                </a:rPr>
                <a:t>AddDays(…)</a:t>
              </a:r>
            </a:p>
            <a:p>
              <a:pPr defTabSz="914400"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2800" b="1" noProof="1">
                  <a:solidFill>
                    <a:srgbClr val="2D3791"/>
                  </a:solidFill>
                  <a:latin typeface="Consolas" panose="020B0609020204030204" pitchFamily="49" charset="0"/>
                </a:rPr>
                <a:t>Subtract(…)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154" y="4910112"/>
            <a:ext cx="2248166" cy="912281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400" b="1" dirty="0">
                <a:solidFill>
                  <a:srgbClr val="FFFFFF"/>
                </a:solidFill>
                <a:latin typeface="Calibri" panose="020F0502020204030204"/>
              </a:rPr>
              <a:t>Class </a:t>
            </a:r>
            <a:r>
              <a:rPr lang="en-US" sz="2400" b="1" dirty="0">
                <a:solidFill>
                  <a:srgbClr val="FFA000"/>
                </a:solidFill>
                <a:latin typeface="Calibri" panose="020F0502020204030204"/>
              </a:rPr>
              <a:t>actions</a:t>
            </a:r>
            <a:r>
              <a:rPr lang="en-US" sz="2400" b="1" dirty="0">
                <a:solidFill>
                  <a:srgbClr val="FFFFFF"/>
                </a:solidFill>
                <a:latin typeface="Calibri" panose="020F0502020204030204"/>
              </a:rPr>
              <a:t> (methods)</a:t>
            </a:r>
            <a:endParaRPr lang="bg-BG" sz="2400" b="1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667000"/>
            <a:ext cx="2248166" cy="57888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400" b="1" dirty="0">
                <a:solidFill>
                  <a:srgbClr val="FFFFFF"/>
                </a:solidFill>
                <a:latin typeface="Calibri" panose="020F0502020204030204"/>
              </a:rPr>
              <a:t>Class </a:t>
            </a:r>
            <a:r>
              <a:rPr lang="en-US" sz="2400" b="1" dirty="0">
                <a:solidFill>
                  <a:srgbClr val="FFA000"/>
                </a:solidFill>
                <a:latin typeface="Calibri" panose="020F0502020204030204"/>
              </a:rPr>
              <a:t>name</a:t>
            </a:r>
            <a:endParaRPr lang="bg-BG" sz="24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762713"/>
            <a:ext cx="2248166" cy="934873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400" b="1" dirty="0">
                <a:solidFill>
                  <a:srgbClr val="FFFFFF"/>
                </a:solidFill>
                <a:latin typeface="Calibri" panose="020F0502020204030204"/>
              </a:rPr>
              <a:t>Class </a:t>
            </a:r>
            <a:r>
              <a:rPr lang="en-US" sz="2400" b="1" dirty="0">
                <a:solidFill>
                  <a:srgbClr val="FFA000"/>
                </a:solidFill>
                <a:latin typeface="Calibri" panose="020F0502020204030204"/>
              </a:rPr>
              <a:t>data</a:t>
            </a:r>
            <a:r>
              <a:rPr lang="en-US" sz="2400" b="1" dirty="0">
                <a:solidFill>
                  <a:srgbClr val="FFFFFF"/>
                </a:solidFill>
                <a:latin typeface="Calibri" panose="020F0502020204030204"/>
              </a:rPr>
              <a:t> (properties)</a:t>
            </a:r>
            <a:endParaRPr lang="bg-BG" sz="2400" b="1" dirty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079849" y="3429000"/>
            <a:ext cx="2971800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defTabSz="914400"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2800" b="1" noProof="1">
                  <a:solidFill>
                    <a:srgbClr val="2D3791"/>
                  </a:solidFill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solidFill>
                    <a:srgbClr val="2D3791"/>
                  </a:solidFill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rgbClr val="2D3791"/>
                  </a:solidFill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defTabSz="914400"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2800" b="1" noProof="1">
                  <a:solidFill>
                    <a:srgbClr val="2D3791"/>
                  </a:solidFill>
                  <a:latin typeface="Consolas" panose="020B0609020204030204" pitchFamily="49" charset="0"/>
                </a:rPr>
                <a:t>Day = 27</a:t>
              </a:r>
            </a:p>
            <a:p>
              <a:pPr defTabSz="914400"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2800" b="1" noProof="1">
                  <a:solidFill>
                    <a:srgbClr val="2D3791"/>
                  </a:solidFill>
                  <a:latin typeface="Consolas" panose="020B0609020204030204" pitchFamily="49" charset="0"/>
                </a:rPr>
                <a:t>Month = 11</a:t>
              </a:r>
            </a:p>
            <a:p>
              <a:pPr defTabSz="914400"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2800" b="1" noProof="1">
                  <a:solidFill>
                    <a:srgbClr val="2D3791"/>
                  </a:solidFill>
                  <a:latin typeface="Consolas" panose="020B0609020204030204" pitchFamily="49" charset="0"/>
                </a:rPr>
                <a:t>Year = 1996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374" y="3423152"/>
            <a:ext cx="1524001" cy="995628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400" b="1" dirty="0">
                <a:solidFill>
                  <a:srgbClr val="FFFFFF"/>
                </a:solidFill>
                <a:latin typeface="Calibri" panose="020F0502020204030204"/>
              </a:rPr>
              <a:t>Object </a:t>
            </a:r>
            <a:r>
              <a:rPr lang="en-US" sz="2400" b="1" dirty="0">
                <a:solidFill>
                  <a:srgbClr val="FFA000"/>
                </a:solidFill>
                <a:latin typeface="Calibri" panose="020F0502020204030204"/>
              </a:rPr>
              <a:t>name</a:t>
            </a:r>
            <a:endParaRPr lang="bg-BG" sz="24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373" y="4656699"/>
            <a:ext cx="1524001" cy="995628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400" b="1" dirty="0">
                <a:solidFill>
                  <a:srgbClr val="FFFFFF"/>
                </a:solidFill>
                <a:latin typeface="Calibri" panose="020F0502020204030204"/>
              </a:rPr>
              <a:t>Object </a:t>
            </a:r>
            <a:r>
              <a:rPr lang="en-US" sz="2400" b="1" dirty="0">
                <a:solidFill>
                  <a:srgbClr val="FFA000"/>
                </a:solidFill>
                <a:latin typeface="Calibri" panose="020F0502020204030204"/>
              </a:rPr>
              <a:t>data</a:t>
            </a:r>
            <a:endParaRPr lang="bg-BG" sz="2400" b="1" dirty="0">
              <a:solidFill>
                <a:srgbClr val="FFA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0403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6A7CC4-B513-4967-B2C8-5D5B12CD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given a date in format day-month-year</a:t>
            </a:r>
          </a:p>
          <a:p>
            <a:pPr lvl="1"/>
            <a:r>
              <a:rPr lang="en-US" dirty="0"/>
              <a:t>Calculate and print the day of week in English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E7382D-D633-459B-B1AD-BA6A0338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809E8-15EC-4E92-8E1F-33901AC8FC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pPr defTabSz="914400"/>
            <a:fld id="{C014DD1E-5D91-48A3-AD6D-45FBA980D106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7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A2B1E1-C8BE-4FE2-B3A7-94D129F80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3" y="2736269"/>
            <a:ext cx="24111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91440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D3791"/>
                </a:solidFill>
                <a:latin typeface="Consolas" panose="020B0609020204030204" pitchFamily="49" charset="0"/>
              </a:rPr>
              <a:t>18-04-2016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B8457E-E683-4773-B4CB-34CED7809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666" y="2736268"/>
            <a:ext cx="1905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91440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D3791"/>
                </a:solidFill>
                <a:latin typeface="Consolas" panose="020B0609020204030204" pitchFamily="49" charset="0"/>
              </a:rPr>
              <a:t>Monday</a:t>
            </a:r>
            <a:endParaRPr lang="it-IT" sz="2800" b="1" noProof="1">
              <a:solidFill>
                <a:srgbClr val="2D379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022B5AF9-015E-49A8-9C3F-59FF6C862910}"/>
              </a:ext>
            </a:extLst>
          </p:cNvPr>
          <p:cNvSpPr/>
          <p:nvPr/>
        </p:nvSpPr>
        <p:spPr>
          <a:xfrm>
            <a:off x="3278319" y="283885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281081-FBEB-4DD9-B716-5B96250DA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881" y="2736269"/>
            <a:ext cx="24111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91440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D3791"/>
                </a:solidFill>
                <a:latin typeface="Consolas" panose="020B0609020204030204" pitchFamily="49" charset="0"/>
              </a:rPr>
              <a:t>27-11-199</a:t>
            </a:r>
            <a:r>
              <a:rPr lang="bg-BG" sz="2800" b="1" noProof="1">
                <a:solidFill>
                  <a:srgbClr val="2D3791"/>
                </a:solidFill>
                <a:latin typeface="Consolas" panose="020B0609020204030204" pitchFamily="49" charset="0"/>
              </a:rPr>
              <a:t>6</a:t>
            </a:r>
            <a:endParaRPr lang="en-US" sz="2800" b="1" noProof="1">
              <a:solidFill>
                <a:srgbClr val="2D379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ight Arrow 10">
            <a:extLst>
              <a:ext uri="{FF2B5EF4-FFF2-40B4-BE49-F238E27FC236}">
                <a16:creationId xmlns:a16="http://schemas.microsoft.com/office/drawing/2014/main" id="{130CAF22-7D75-4F20-85D2-BCA74F5D67CA}"/>
              </a:ext>
            </a:extLst>
          </p:cNvPr>
          <p:cNvSpPr/>
          <p:nvPr/>
        </p:nvSpPr>
        <p:spPr>
          <a:xfrm>
            <a:off x="8828437" y="283885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025BD2-A285-4855-838C-9BBBD3C0B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00" y="3581401"/>
            <a:ext cx="10682400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rgbClr val="2D3791"/>
                </a:solidFill>
                <a:latin typeface="Consolas" pitchFamily="49" charset="0"/>
              </a:rPr>
              <a:t>string dateAsText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rgbClr val="2D3791"/>
                </a:solidFill>
                <a:latin typeface="Consolas" pitchFamily="49" charset="0"/>
              </a:rPr>
              <a:t>DateTime date =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</a:rPr>
              <a:t>DateTime.ParseExact</a:t>
            </a:r>
            <a:r>
              <a:rPr lang="en-US" sz="2398" b="1" noProof="1">
                <a:solidFill>
                  <a:srgbClr val="2D3791"/>
                </a:solidFill>
                <a:latin typeface="Consolas" pitchFamily="49" charset="0"/>
              </a:rPr>
              <a:t>(dateAsText, 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</a:rPr>
              <a:t>d-M-yyyy</a:t>
            </a:r>
            <a:r>
              <a:rPr lang="en-US" sz="2398" b="1" noProof="1">
                <a:solidFill>
                  <a:srgbClr val="2D3791"/>
                </a:solidFill>
                <a:latin typeface="Consolas" pitchFamily="49" charset="0"/>
              </a:rPr>
              <a:t>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rgbClr val="2D3791"/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</a:rPr>
              <a:t>CultureInfo</a:t>
            </a:r>
            <a:r>
              <a:rPr lang="en-US" sz="2398" b="1" noProof="1">
                <a:solidFill>
                  <a:srgbClr val="2D3791"/>
                </a:solidFill>
                <a:latin typeface="Consolas" pitchFamily="49" charset="0"/>
              </a:rPr>
              <a:t>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rgbClr val="2D3791"/>
                </a:solidFill>
                <a:latin typeface="Consolas" pitchFamily="49" charset="0"/>
              </a:rPr>
              <a:t>Console.WriteLine(date.DayOfWeek);</a:t>
            </a:r>
            <a:endParaRPr lang="bg-BG" sz="2398" b="1" noProof="1">
              <a:solidFill>
                <a:srgbClr val="2D3791"/>
              </a:solidFill>
              <a:latin typeface="Consolas" pitchFamily="49" charset="0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5DCC4981-A8A0-4920-935B-7A8C8F872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208" y="4826267"/>
            <a:ext cx="3293515" cy="1363877"/>
          </a:xfrm>
          <a:prstGeom prst="wedgeRoundRectCallout">
            <a:avLst>
              <a:gd name="adj1" fmla="val -46912"/>
              <a:gd name="adj2" fmla="val -223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400" b="1" noProof="1">
                <a:solidFill>
                  <a:srgbClr val="FFFFFF"/>
                </a:solidFill>
                <a:latin typeface="Calibri" panose="020F0502020204030204"/>
              </a:rPr>
              <a:t>ParseExact(…) </a:t>
            </a:r>
            <a:r>
              <a:rPr lang="en-US" sz="2400" b="1" dirty="0">
                <a:solidFill>
                  <a:srgbClr val="FFFFFF"/>
                </a:solidFill>
                <a:latin typeface="Calibri" panose="020F0502020204030204"/>
              </a:rPr>
              <a:t>needs a format string + culture (locale)</a:t>
            </a:r>
            <a:endParaRPr lang="bg-BG" sz="2400" b="1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6567F9-0364-47D7-B4F5-13EFB18A8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784" y="2736268"/>
            <a:ext cx="2054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91440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D3791"/>
                </a:solidFill>
                <a:latin typeface="Consolas" panose="020B0609020204030204" pitchFamily="49" charset="0"/>
              </a:rPr>
              <a:t>Wednesday</a:t>
            </a:r>
            <a:endParaRPr lang="it-IT" sz="2800" b="1" noProof="1">
              <a:solidFill>
                <a:srgbClr val="2D379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83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Built-in API Classes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A6FA3-DDBC-4058-9F36-42DB48A00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Math, Random, </a:t>
            </a:r>
            <a:r>
              <a:rPr lang="en-US" noProof="1"/>
              <a:t>BigInteger</a:t>
            </a:r>
            <a:r>
              <a:rPr lang="en-US" dirty="0"/>
              <a:t>,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00" y="2138380"/>
            <a:ext cx="4038600" cy="98582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noFill/>
          </a:ln>
          <a:scene3d>
            <a:camera prst="isometricOffAxis1Right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9144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4800" b="1" noProof="1">
                <a:solidFill>
                  <a:srgbClr val="FFFFFF"/>
                </a:solidFill>
                <a:latin typeface="Consolas" panose="020B0609020204030204" pitchFamily="49" charset="0"/>
              </a:rPr>
              <a:t>Math.Max()</a:t>
            </a:r>
          </a:p>
        </p:txBody>
      </p:sp>
    </p:spTree>
    <p:extLst>
      <p:ext uri="{BB962C8B-B14F-4D97-AF65-F5344CB8AC3E}">
        <p14:creationId xmlns:p14="http://schemas.microsoft.com/office/powerpoint/2010/main" val="316868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 Core provides thousands of ready-to-use classes</a:t>
            </a:r>
          </a:p>
          <a:p>
            <a:pPr lvl="1"/>
            <a:r>
              <a:rPr lang="en-US" dirty="0"/>
              <a:t>Packaged into namespaces like </a:t>
            </a:r>
            <a:r>
              <a:rPr lang="en-US" noProof="1"/>
              <a:t>System, System.Text, </a:t>
            </a:r>
            <a:br>
              <a:rPr lang="en-US" noProof="1"/>
            </a:br>
            <a:r>
              <a:rPr lang="en-US" noProof="1"/>
              <a:t>System.Collections</a:t>
            </a:r>
            <a:r>
              <a:rPr lang="en-US" dirty="0"/>
              <a:t>, </a:t>
            </a:r>
            <a:r>
              <a:rPr lang="en-US" noProof="1"/>
              <a:t>System.Linq</a:t>
            </a:r>
            <a:r>
              <a:rPr lang="en-US" dirty="0"/>
              <a:t>, </a:t>
            </a:r>
            <a:r>
              <a:rPr lang="en-US" noProof="1"/>
              <a:t>System.Net, </a:t>
            </a:r>
            <a:r>
              <a:rPr lang="en-US" dirty="0"/>
              <a:t>etc.</a:t>
            </a:r>
          </a:p>
          <a:p>
            <a:r>
              <a:rPr lang="en-US" dirty="0"/>
              <a:t>Using static .NET class members: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Using non-static .NET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Built-in API Classes in .NET Core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pPr defTabSz="914400"/>
            <a:fld id="{C014DD1E-5D91-48A3-AD6D-45FBA980D106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9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8200" y="3737826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rgbClr val="FFA000"/>
                </a:solidFill>
              </a:rPr>
              <a:t>DateTime</a:t>
            </a:r>
            <a:r>
              <a:rPr lang="en-US" dirty="0">
                <a:solidFill>
                  <a:srgbClr val="2D3791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2D3791"/>
                </a:solidFill>
              </a:rPr>
              <a:t>today</a:t>
            </a:r>
            <a:r>
              <a:rPr lang="en-US" dirty="0">
                <a:solidFill>
                  <a:srgbClr val="2D3791">
                    <a:lumMod val="75000"/>
                  </a:srgbClr>
                </a:solidFill>
              </a:rPr>
              <a:t> </a:t>
            </a:r>
            <a:r>
              <a:rPr lang="en-US">
                <a:solidFill>
                  <a:srgbClr val="2D3791"/>
                </a:solidFill>
              </a:rPr>
              <a:t>=</a:t>
            </a:r>
            <a:r>
              <a:rPr lang="en-US">
                <a:solidFill>
                  <a:srgbClr val="2D3791">
                    <a:lumMod val="75000"/>
                  </a:srgbClr>
                </a:solidFill>
              </a:rPr>
              <a:t> </a:t>
            </a:r>
            <a:r>
              <a:rPr lang="en-US" noProof="1">
                <a:solidFill>
                  <a:srgbClr val="FFA000"/>
                </a:solidFill>
              </a:rPr>
              <a:t>DateTime.Now</a:t>
            </a:r>
            <a:r>
              <a:rPr lang="en-US" dirty="0">
                <a:solidFill>
                  <a:srgbClr val="2D3791"/>
                </a:solidFill>
              </a:rPr>
              <a:t>;</a:t>
            </a:r>
          </a:p>
          <a:p>
            <a:r>
              <a:rPr lang="en-US" dirty="0">
                <a:solidFill>
                  <a:srgbClr val="2D3791"/>
                </a:solidFill>
              </a:rPr>
              <a:t>double</a:t>
            </a:r>
            <a:r>
              <a:rPr lang="en-US" dirty="0">
                <a:solidFill>
                  <a:srgbClr val="2D3791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2D3791"/>
                </a:solidFill>
              </a:rPr>
              <a:t>cosine</a:t>
            </a:r>
            <a:r>
              <a:rPr lang="en-US" dirty="0">
                <a:solidFill>
                  <a:srgbClr val="2D3791">
                    <a:lumMod val="75000"/>
                  </a:srgbClr>
                </a:solidFill>
              </a:rPr>
              <a:t> </a:t>
            </a:r>
            <a:r>
              <a:rPr lang="en-US">
                <a:solidFill>
                  <a:srgbClr val="2D3791"/>
                </a:solidFill>
              </a:rPr>
              <a:t>=</a:t>
            </a:r>
            <a:r>
              <a:rPr lang="en-US">
                <a:solidFill>
                  <a:srgbClr val="2D3791">
                    <a:lumMod val="75000"/>
                  </a:srgbClr>
                </a:solidFill>
              </a:rPr>
              <a:t> </a:t>
            </a:r>
            <a:r>
              <a:rPr lang="en-US" noProof="1">
                <a:solidFill>
                  <a:srgbClr val="FFA000"/>
                </a:solidFill>
              </a:rPr>
              <a:t>Math.Cos</a:t>
            </a:r>
            <a:r>
              <a:rPr lang="en-US" noProof="1">
                <a:solidFill>
                  <a:srgbClr val="2D3791"/>
                </a:solidFill>
              </a:rPr>
              <a:t>(</a:t>
            </a:r>
            <a:r>
              <a:rPr lang="en-US" noProof="1">
                <a:solidFill>
                  <a:srgbClr val="FFA000"/>
                </a:solidFill>
              </a:rPr>
              <a:t>Math.PI</a:t>
            </a:r>
            <a:r>
              <a:rPr lang="en-US" dirty="0">
                <a:solidFill>
                  <a:srgbClr val="2D3791"/>
                </a:solidFill>
              </a:rPr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683188" y="5188360"/>
            <a:ext cx="5192554" cy="9875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FFA000"/>
                </a:solidFill>
              </a:rPr>
              <a:t>Random</a:t>
            </a:r>
            <a:r>
              <a:rPr lang="en-US" sz="2000" dirty="0">
                <a:solidFill>
                  <a:srgbClr val="2D3791">
                    <a:lumMod val="75000"/>
                  </a:srgbClr>
                </a:solidFill>
              </a:rPr>
              <a:t> </a:t>
            </a:r>
            <a:r>
              <a:rPr lang="en-US" sz="2000" dirty="0">
                <a:solidFill>
                  <a:srgbClr val="2D3791"/>
                </a:solidFill>
              </a:rPr>
              <a:t>rnd = new</a:t>
            </a:r>
            <a:r>
              <a:rPr lang="en-US" sz="2000" dirty="0">
                <a:solidFill>
                  <a:srgbClr val="2D3791">
                    <a:lumMod val="75000"/>
                  </a:srgbClr>
                </a:solidFill>
              </a:rPr>
              <a:t> </a:t>
            </a:r>
            <a:r>
              <a:rPr lang="en-US" sz="2000" dirty="0">
                <a:solidFill>
                  <a:srgbClr val="FFA000"/>
                </a:solidFill>
              </a:rPr>
              <a:t>Random</a:t>
            </a:r>
            <a:r>
              <a:rPr lang="en-US" sz="2000" dirty="0">
                <a:solidFill>
                  <a:srgbClr val="2D3791"/>
                </a:solidFill>
              </a:rPr>
              <a:t>();</a:t>
            </a:r>
          </a:p>
          <a:p>
            <a:r>
              <a:rPr lang="en-US" sz="2000" dirty="0">
                <a:solidFill>
                  <a:srgbClr val="2D3791"/>
                </a:solidFill>
              </a:rPr>
              <a:t>int randomNumber = </a:t>
            </a:r>
            <a:r>
              <a:rPr lang="en-US" sz="2000" noProof="1">
                <a:solidFill>
                  <a:srgbClr val="2D3791"/>
                </a:solidFill>
              </a:rPr>
              <a:t>rnd.</a:t>
            </a:r>
            <a:r>
              <a:rPr lang="en-US" sz="2000" noProof="1">
                <a:solidFill>
                  <a:srgbClr val="FFA000"/>
                </a:solidFill>
              </a:rPr>
              <a:t>Next</a:t>
            </a:r>
            <a:r>
              <a:rPr lang="en-US" sz="2000" noProof="1">
                <a:solidFill>
                  <a:srgbClr val="2D3791"/>
                </a:solidFill>
              </a:rPr>
              <a:t>(1</a:t>
            </a:r>
            <a:r>
              <a:rPr lang="en-US" sz="2000" dirty="0">
                <a:solidFill>
                  <a:srgbClr val="2D3791"/>
                </a:solidFill>
              </a:rPr>
              <a:t>, 99);</a:t>
            </a:r>
          </a:p>
        </p:txBody>
      </p:sp>
    </p:spTree>
    <p:extLst>
      <p:ext uri="{BB962C8B-B14F-4D97-AF65-F5344CB8AC3E}">
        <p14:creationId xmlns:p14="http://schemas.microsoft.com/office/powerpoint/2010/main" val="19256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3C4CA2"/>
      </a:dk2>
      <a:lt2>
        <a:srgbClr val="A8AD36"/>
      </a:lt2>
      <a:accent1>
        <a:srgbClr val="0082B5"/>
      </a:accent1>
      <a:accent2>
        <a:srgbClr val="F6D688"/>
      </a:accent2>
      <a:accent3>
        <a:srgbClr val="A5A5A5"/>
      </a:accent3>
      <a:accent4>
        <a:srgbClr val="F16221"/>
      </a:accent4>
      <a:accent5>
        <a:srgbClr val="775BA6"/>
      </a:accent5>
      <a:accent6>
        <a:srgbClr val="4DAE46"/>
      </a:accent6>
      <a:hlink>
        <a:srgbClr val="FBC73C"/>
      </a:hlink>
      <a:folHlink>
        <a:srgbClr val="742C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oftUni3_1">
  <a:themeElements>
    <a:clrScheme name="Custom 2">
      <a:dk1>
        <a:srgbClr val="2D3791"/>
      </a:dk1>
      <a:lt1>
        <a:srgbClr val="FFA000"/>
      </a:lt1>
      <a:dk2>
        <a:srgbClr val="2D3791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A2DC80F-E538-4589-B1F3-2EED59384EB1}" vid="{85D65DBA-69AC-4F47-AE27-BEFA464CAF6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1444</Words>
  <Application>Microsoft Macintosh PowerPoint</Application>
  <PresentationFormat>Widescreen</PresentationFormat>
  <Paragraphs>291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Black</vt:lpstr>
      <vt:lpstr>Calibri</vt:lpstr>
      <vt:lpstr>Consolas</vt:lpstr>
      <vt:lpstr>Verdana</vt:lpstr>
      <vt:lpstr>Wingdings</vt:lpstr>
      <vt:lpstr>Wingdings 2</vt:lpstr>
      <vt:lpstr>Office Theme</vt:lpstr>
      <vt:lpstr>SoftUni3_1</vt:lpstr>
      <vt:lpstr>PowerPoint Presentation</vt:lpstr>
      <vt:lpstr>TABLE OF CONTENTS</vt:lpstr>
      <vt:lpstr>OBJECTS</vt:lpstr>
      <vt:lpstr>CLASSES</vt:lpstr>
      <vt:lpstr>Objects – Instances of Classes</vt:lpstr>
      <vt:lpstr>Classes vs. Objects</vt:lpstr>
      <vt:lpstr>Problem: Day of Week</vt:lpstr>
      <vt:lpstr>PowerPoint Presentation</vt:lpstr>
      <vt:lpstr>Built-in API Classes in .NET Core</vt:lpstr>
      <vt:lpstr>Problem: Randomize Words</vt:lpstr>
      <vt:lpstr>Solution: Randomize Words</vt:lpstr>
      <vt:lpstr>Problem: Big Factorial</vt:lpstr>
      <vt:lpstr>Solution: Big Factorial</vt:lpstr>
      <vt:lpstr>PowerPoint Presentation</vt:lpstr>
      <vt:lpstr>Defining Simple Classes</vt:lpstr>
      <vt:lpstr>Naming Classes</vt:lpstr>
      <vt:lpstr>Class Members</vt:lpstr>
      <vt:lpstr>Creating an Object</vt:lpstr>
      <vt:lpstr>Properties</vt:lpstr>
      <vt:lpstr>Methods</vt:lpstr>
      <vt:lpstr>Constructors</vt:lpstr>
      <vt:lpstr>Constructors (2)</vt:lpstr>
      <vt:lpstr>Summary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Dinhkym Dinhkym</dc:creator>
  <cp:lastModifiedBy>Microsoft Office User</cp:lastModifiedBy>
  <cp:revision>34</cp:revision>
  <dcterms:created xsi:type="dcterms:W3CDTF">2015-08-26T02:19:51Z</dcterms:created>
  <dcterms:modified xsi:type="dcterms:W3CDTF">2021-03-31T16:51:20Z</dcterms:modified>
</cp:coreProperties>
</file>