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  <p:sldMasterId id="2147483684" r:id="rId4"/>
    <p:sldMasterId id="2147483697" r:id="rId5"/>
  </p:sldMasterIdLst>
  <p:notesMasterIdLst>
    <p:notesMasterId r:id="rId55"/>
  </p:notesMasterIdLst>
  <p:handoutMasterIdLst>
    <p:handoutMasterId r:id="rId56"/>
  </p:handoutMasterIdLst>
  <p:sldIdLst>
    <p:sldId id="256" r:id="rId6"/>
    <p:sldId id="258" r:id="rId7"/>
    <p:sldId id="259" r:id="rId8"/>
    <p:sldId id="261" r:id="rId9"/>
    <p:sldId id="281" r:id="rId10"/>
    <p:sldId id="282" r:id="rId11"/>
    <p:sldId id="318" r:id="rId12"/>
    <p:sldId id="319" r:id="rId13"/>
    <p:sldId id="283" r:id="rId14"/>
    <p:sldId id="285" r:id="rId15"/>
    <p:sldId id="284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264" r:id="rId26"/>
    <p:sldId id="329" r:id="rId27"/>
    <p:sldId id="265" r:id="rId28"/>
    <p:sldId id="288" r:id="rId29"/>
    <p:sldId id="330" r:id="rId30"/>
    <p:sldId id="331" r:id="rId31"/>
    <p:sldId id="266" r:id="rId32"/>
    <p:sldId id="289" r:id="rId33"/>
    <p:sldId id="290" r:id="rId34"/>
    <p:sldId id="291" r:id="rId35"/>
    <p:sldId id="292" r:id="rId36"/>
    <p:sldId id="293" r:id="rId37"/>
    <p:sldId id="294" r:id="rId38"/>
    <p:sldId id="267" r:id="rId39"/>
    <p:sldId id="268" r:id="rId40"/>
    <p:sldId id="295" r:id="rId41"/>
    <p:sldId id="296" r:id="rId42"/>
    <p:sldId id="297" r:id="rId43"/>
    <p:sldId id="270" r:id="rId44"/>
    <p:sldId id="298" r:id="rId45"/>
    <p:sldId id="269" r:id="rId46"/>
    <p:sldId id="276" r:id="rId47"/>
    <p:sldId id="300" r:id="rId48"/>
    <p:sldId id="301" r:id="rId49"/>
    <p:sldId id="302" r:id="rId50"/>
    <p:sldId id="303" r:id="rId51"/>
    <p:sldId id="277" r:id="rId52"/>
    <p:sldId id="280" r:id="rId53"/>
    <p:sldId id="26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20/05/2021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C35FDE1-C453-42C5-987B-FD29C4221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945F3-DD49-4DE5-8B71-0BC5DA491CB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9505DBE-4AEB-4A5A-941E-F82291F6A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0E0615A-E6D6-4E03-8BC9-10A7BCB0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78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2F99CE8-5C01-4069-8A49-40318162A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391C1-5CDA-41A5-9FCD-7988D55B2B6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A291DF4-0CDD-430A-8456-082BE1D63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B2DB05D-E358-4F9B-B4D3-834DA7938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62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19AB294-51D2-4A82-9B2A-64BAC8773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0BA024-7BBB-486E-B878-37334F15BA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312E689-2F47-4BD6-8094-484184B90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E84377C-8AEF-4F64-9E96-91948EDB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5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3193C10-9D75-423E-BA25-21A7E7D0F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623CA-5622-43F9-8560-F2DF8827EEC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0287932-1CDF-4AC5-A157-271DB0B45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9533A35-4DFA-4116-9341-CFCDBC8AE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76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824F4AD-D59C-4479-969B-6A5C20FE4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5395B-4B9B-47C8-A938-5845AA6FC55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4879257-7080-4036-BC8A-DDCDA9F2E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93B80D0-C05B-4608-82EE-4E6D2233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22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0202DEF-0CA8-47E6-B135-B0C3BDBFBD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69B37-C595-4366-B309-1BADD68F164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4D1A83D-24ED-4C70-8858-31573FB21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03C397C-DD72-4B5E-8CDE-94BE4EA27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24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D4B8554-4731-48E9-B82B-CF95047AE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0AA383-287B-4E84-9F58-DC2A13B1C4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F6A2C70-49CF-4F33-801E-C4CA6124F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4E1E335-BB04-47F4-8DD8-1F7096688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93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677EF1A-C055-4206-AD01-483FE9F02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4767A-6EDC-4F42-8B55-E6F0A12B31D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28D1172-954C-459C-8100-E46DAB092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EC85230-7FFF-4582-A468-335BBE14C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39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97CAF53-2315-4A24-BE80-5F832946B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BE580-3FEF-4373-B877-5825BD6AC8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5E68415-9A03-4C72-95D9-45E059E6E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371DCF0-321A-4564-B701-745FBA8A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40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5D551CB-72AD-4B6D-91D2-42CD04706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D1F7C-0A91-4579-9B59-8BAC349F7F8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679F947-6D2C-4299-A467-94309CC8B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BBDEA63-F6B5-45F3-BF2B-99D076541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02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E37AF53-1CA0-4BFC-9C6F-06B3AEFED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B2E87B-A418-4D46-8F6D-9E82B44679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C9003404-64AE-42B8-8549-58A7E8FC4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5427014-B47C-435A-A597-385231F3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6163933-CF15-4FE4-B621-A3BF57DA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E6A0D-D9E3-489C-AE03-B9DB16D37A4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492BDEF-F0DE-4DC9-A295-987676B30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0A34A53-A9B0-4DBA-8BE6-B6E252FD2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166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09E5852-A6D0-4055-AD60-58F8FE8E0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C8241-288E-4F13-91D0-F98BBB62069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25D56C8-F18B-42B1-B2A7-2C78FE590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B256AD1-15B5-4231-B60F-54E458E20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1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B35D2E6-FFD7-4F35-A9B2-81AD5A908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90226-BE09-428F-84C8-0FFCFD38B5E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8D98F75-2017-4FA7-8FAE-45201274B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5B048A9-6F9A-4092-AD6F-77CC27C8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7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B7EFAB5-8EFF-48CD-9E26-F013F5000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DFB1F-D8D5-4B1D-8C55-1DF9745FD0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163A23E-2A03-4BD2-8D7C-CA38A11BF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2813C6A-8CBA-45F3-A70F-75D180F1C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7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4D0406E-3F43-419E-90E3-D53FFD796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B4675-570E-4356-A7C4-5E8C4C43A1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94B94D4-A808-422F-8BF6-6C7E33592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2F28FE3-83D3-4BE3-8F37-6257540CF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354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9218DF3-F81A-4398-A778-5B6725CBF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6B8DC7-73AA-42A8-9112-157A2B5464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E53739C-42D7-40EA-990A-BE1BC22E18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D489C85-A9F3-41E2-9A1D-72F14AA31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16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A157ED2-C61A-4017-8160-95F08719C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2D056-FA92-404B-8AFE-1647A5DEFAC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1F4D2DF-D72D-419E-93FD-2E39A0223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47948AF-1181-4774-8D6A-4494B5367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86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60D1AC1-5D41-4BD4-89BA-CAD25D6F4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8E299-8957-4E50-8569-81F746D957B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5CE6CC2-336F-4D6A-8B02-AC538061D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2E46BF4-16E4-4525-8239-5C9F0811E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530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D62C5191-35CD-4A76-9E97-63228EE48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81CE8-07E4-42D9-9AB9-B22C97480D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2DA64EB-5859-4422-90A8-F58DC40F8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DB70EC1-85DB-485A-B856-EAF50E317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5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D82435C7-5DEA-4D89-8C5A-5B920B3C3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FC1AA-915E-4D93-822E-8B4137B2B8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D12484-8C14-407B-8F43-48C9E9701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204816E-BFF3-4411-8C95-CBACB47B1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978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D10D3BF-755F-455A-9D9C-664B61D62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06665B-FB05-4B0A-B37C-F702F85AC2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AC864C3-43CD-493E-8BE6-09F71DC25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5FAAEC0-10B7-45D3-B4A8-C178F0D2D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1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BF8421B-AC37-406E-A417-2BF13EE33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9993F-B8AC-4961-8C22-4A1E1CB47B0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3170538-DBA8-436C-ADC3-2053F3BB3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0176F2B-DC16-4E9F-AB45-4CE3FA2D2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401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5A9525F-C66E-40E3-B3E0-84B28809D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3DC5E2-5194-4F22-807F-BEFF727B812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98A5F5D-0045-441E-8EE3-BA7B28FC9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E7A4A54-0DDF-4A28-B7D2-D4398DA4D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204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451DDFF4-9254-4B9B-BDF1-AB45AEB00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E652A3-2860-401E-B007-DDCB8A7AE5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4D1D174-A87A-493F-8689-537A2625A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9516BEC-274A-42C9-A5B0-AF734BB7A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42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AA3DDBC-6460-410B-842D-A2A979B5A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E207F-A915-468F-B9D2-08394DF6F0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8FFF379A-B46B-4DE0-B8F4-B9669E19B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11FCF04-C171-432F-A9F7-654F3B36A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569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BF03A3F7-3F9E-42C5-8917-D396D58E3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2BC47-C155-46F0-A608-3E534DA53E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3859DE4-05DE-47D8-AD43-40A300BB9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020C4BB-C8DA-4A6E-9228-1FCD5E74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565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EB8B8CDA-26C6-442A-8523-182F22658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CB1C9-D13C-435B-871F-9BD36F3E9D3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D4FD48D-DFC8-4CE5-B235-056B0E2F9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8EC9CF1-C909-43D3-9C9E-AE87EF590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2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DA136D1-85EB-46AB-BEF5-D83CCCB16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0EC0E-F386-447B-B4FD-8F5BDABDAA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630CE5CB-FC82-4EB7-AB49-5C9CEC8C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FEC7EFB-E5E4-4EFC-AA4F-66D319416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280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B9025F1-C18F-4BC1-AB3E-E7BF43166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2AFBD-92C6-4B98-A778-031CB371257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CB74B9D-345D-4615-BF6F-0E988EF63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0B9C66D-E830-4E7F-A297-448BAF0D4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002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702E5A8A-AEA8-497F-BCE2-0BE0DFC69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95991-0BAE-423E-836F-8544D372A21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2CA7C4E-91AD-4B2F-928D-88BD1536B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DC13981-75FC-45C4-8D6A-E406EDD5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970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4F427F0-77B4-4D86-BF0A-BA3898E69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629D8-C746-4ACF-9E54-A3FAF34E8C0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ECE679B-CF82-4DBF-A50E-29C3E36F3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A91D7EA-67B1-4F8A-9B8D-6DB6A44F7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273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138C000-C5E5-4FE7-AF16-855D468A3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A4D59-D47B-4653-940B-FAFEB14B38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4D46E7B-2D69-442D-AE60-6F5AA6C0A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1122EF1-AE73-4407-9E3D-E9F3B52A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54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B3398BA-86B4-462A-BF93-E71F3E1DD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226253-EDE7-4056-BDD9-1C4AEE7D86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BE226AE-135C-470B-B98D-26C8725B2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BFE629D-AFF8-4742-ADB0-6F4AE7208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30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5E654B8-306F-4B10-A295-B7F5067B9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59734-768E-45A5-9CA9-0342DA7EBA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959F1B6-5CFE-4208-AAF5-13FA0253E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CA75159-8A19-42D9-AE5F-E0E70C77A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355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0E085CC-FC33-469B-A210-8D23EA52D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830076-ADEA-4795-9681-46C34753BB9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BD25882-77DD-46C9-A8A8-0C42C9550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8F30FA81-0286-4222-8121-2D1F3F3C6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81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D73C8BB4-92D9-4025-8E7A-C57A9DB29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BD272-9078-4B63-8D43-6B5E41B425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C2DE98D-1EC4-4B16-8BA8-F63E36463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6CE6DE3-AE40-4812-914F-868518004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82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07A72FD-8CF0-4E83-A1FD-65BA79F5E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F37CA-B6F4-4EF4-9B77-BE3AF6FECBE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0AE0E9E-7550-42B3-B6C2-213B614F6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944A6617-D670-4A35-9CC8-39A3A8659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36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ECB4EBA-5A61-4669-9C0F-3B0D6244C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F97EE-0981-4EA4-B177-FD7124092B2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6D01A07A-73F0-4AC9-9901-3EF563614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F02B255E-87B4-4169-B51F-A6464D0B5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3326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73012848-7BBC-442C-A53C-3766FC52B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01CA65-AF49-48B6-8367-F619FB0F75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E025A60-BCDC-446C-BA39-57C7AFBC4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2AC4A77-69B8-49B8-A0D6-74F3F5319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547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46D0C89-C465-473E-B07E-3956567CB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0FEBA-D51A-4DE0-857E-4A25A44975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4B1AFD4-A4EB-4D01-9F1D-F9DF24A7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965AB31-2BDD-46B1-B761-8897A0014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328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F3B32823-38F1-40FD-ADB5-39221F2E9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4B6A4-DC9F-407E-A443-0DAEAC7248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1BA73F99-E86A-4FE2-981C-333F50F6F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D06E0D1E-CF9F-46B7-9AAE-BF9913EC3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83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EDBE956-ED95-49FE-8149-A59366728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26051-A553-4B83-B168-43120E3318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25AE2F-2D35-4762-9D6A-B46AF4BDB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2A96307-5C9A-46A2-8ACF-F8A5CC59E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54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8295DAF-7C26-4C56-841F-67DD9888E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9EDE4A-C06C-4292-8959-C6D409319A8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1CA9B73-7C44-46CB-AA3D-5B7C36924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B7AF698-DCF8-43BD-8882-CACAEC9AE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FC5ABA-A6D8-4C73-A093-4B6CB0B70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67B8-32B3-4BBC-81D1-72DCD0717A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93DD7B5-FB8C-45C4-BDA7-EA7ED409D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F6AF7DA-1E93-4038-90BD-81BC7A89A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74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F6FC21E-A324-473E-AE8B-0744AE1A9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2CE36-4A0E-438A-8C1F-F955F0D515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F7A974F-9480-4EA8-BAD8-6801A9D20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215A12E-CD37-46C3-86DE-5FA047295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30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72F05B3-EFD5-4834-B044-46B1DB431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CB68-FCBA-4390-8408-8C5C81E8A4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74557078-BCDE-40CD-9CCE-36855C7A9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011BD9A-3F55-42E5-A443-CEBB4DAF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89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ọc phí Đại học Greenwich">
            <a:extLst>
              <a:ext uri="{FF2B5EF4-FFF2-40B4-BE49-F238E27FC236}">
                <a16:creationId xmlns:a16="http://schemas.microsoft.com/office/drawing/2014/main" id="{162B6AFA-18CD-4026-9C41-B223E62BB4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5" b="30380"/>
          <a:stretch/>
        </p:blipFill>
        <p:spPr bwMode="auto">
          <a:xfrm>
            <a:off x="9844881" y="100750"/>
            <a:ext cx="2143683" cy="8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337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7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627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860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17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72354" y="712693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08: UML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FF46-C221-E348-BB48-E8403703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B1E435F-2191-4FAD-B5B6-7F89B60D2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Models, Views, Diagrams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3D14350D-F7BA-465F-BDAA-8FC11ACD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1828802"/>
            <a:ext cx="6581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81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04632C02-2294-4632-8F7A-5F5B67CD5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Views should to fit the context</a:t>
            </a:r>
          </a:p>
          <a:p>
            <a:pPr lvl="1" eaLnBrk="1" hangingPunct="1"/>
            <a:r>
              <a:rPr lang="en-US" altLang="en-US"/>
              <a:t>Not all systems require all views</a:t>
            </a:r>
          </a:p>
          <a:p>
            <a:pPr lvl="1" eaLnBrk="1" hangingPunct="1"/>
            <a:r>
              <a:rPr lang="en-US" altLang="en-US"/>
              <a:t>Single processor: drop deployment view</a:t>
            </a:r>
          </a:p>
          <a:p>
            <a:pPr lvl="1" eaLnBrk="1" hangingPunct="1"/>
            <a:r>
              <a:rPr lang="en-US" altLang="en-US"/>
              <a:t>Single process: drop process view</a:t>
            </a:r>
          </a:p>
          <a:p>
            <a:pPr lvl="1" eaLnBrk="1" hangingPunct="1"/>
            <a:r>
              <a:rPr lang="en-US" altLang="en-US"/>
              <a:t>Very small program: drop implementation view</a:t>
            </a:r>
          </a:p>
          <a:p>
            <a:pPr eaLnBrk="1" hangingPunct="1"/>
            <a:r>
              <a:rPr lang="en-US" altLang="en-US"/>
              <a:t>A system might need additional views</a:t>
            </a:r>
          </a:p>
          <a:p>
            <a:pPr lvl="1" eaLnBrk="1" hangingPunct="1"/>
            <a:r>
              <a:rPr lang="en-US" altLang="en-US"/>
              <a:t>Data view, security view, …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DF9CD6F-DA1D-441C-B699-737F362EC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Many Views?</a:t>
            </a:r>
          </a:p>
        </p:txBody>
      </p:sp>
    </p:spTree>
    <p:extLst>
      <p:ext uri="{BB962C8B-B14F-4D97-AF65-F5344CB8AC3E}">
        <p14:creationId xmlns:p14="http://schemas.microsoft.com/office/powerpoint/2010/main" val="43098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C282CBED-88A9-4B30-8647-CAC0BD94E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model 80% of most problems by using about 20 % UML</a:t>
            </a:r>
          </a:p>
          <a:p>
            <a:pPr eaLnBrk="1" hangingPunct="1"/>
            <a:r>
              <a:rPr lang="en-US" altLang="en-US"/>
              <a:t>We only cover the 20% here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68CAF91-D68F-4F10-8BE6-4C8E1EAC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UML: First Pass	</a:t>
            </a:r>
          </a:p>
        </p:txBody>
      </p:sp>
    </p:spTree>
    <p:extLst>
      <p:ext uri="{BB962C8B-B14F-4D97-AF65-F5344CB8AC3E}">
        <p14:creationId xmlns:p14="http://schemas.microsoft.com/office/powerpoint/2010/main" val="280020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85C31F0D-C215-4A69-99D7-4BD13A483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Domain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process, key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details and behaviors of use cases and domain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classes that do the work and define the architecture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27E4BDA-3F2D-4943-974A-5DC3634E0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Modeling Steps</a:t>
            </a:r>
          </a:p>
        </p:txBody>
      </p:sp>
    </p:spTree>
    <p:extLst>
      <p:ext uri="{BB962C8B-B14F-4D97-AF65-F5344CB8AC3E}">
        <p14:creationId xmlns:p14="http://schemas.microsoft.com/office/powerpoint/2010/main" val="372708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5A0271CC-3298-4CDE-ACAC-D050677B1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Case Diagrams</a:t>
            </a:r>
          </a:p>
          <a:p>
            <a:pPr eaLnBrk="1" hangingPunct="1"/>
            <a:r>
              <a:rPr lang="en-US" altLang="en-US" sz="2800"/>
              <a:t>Class Diagrams</a:t>
            </a:r>
          </a:p>
          <a:p>
            <a:pPr eaLnBrk="1" hangingPunct="1"/>
            <a:r>
              <a:rPr lang="en-US" altLang="en-US" sz="2800"/>
              <a:t>Package Diagrams</a:t>
            </a:r>
          </a:p>
          <a:p>
            <a:pPr eaLnBrk="1" hangingPunct="1"/>
            <a:r>
              <a:rPr lang="en-US" altLang="en-US" sz="2800"/>
              <a:t>Interaction Diagrams</a:t>
            </a:r>
          </a:p>
          <a:p>
            <a:pPr lvl="1" eaLnBrk="1" hangingPunct="1"/>
            <a:r>
              <a:rPr lang="en-US" altLang="en-US" sz="2400"/>
              <a:t>Sequence</a:t>
            </a:r>
          </a:p>
          <a:p>
            <a:pPr lvl="1" eaLnBrk="1" hangingPunct="1"/>
            <a:r>
              <a:rPr lang="en-US" altLang="en-US" sz="2400"/>
              <a:t>Collaboration</a:t>
            </a:r>
          </a:p>
          <a:p>
            <a:pPr eaLnBrk="1" hangingPunct="1"/>
            <a:r>
              <a:rPr lang="en-US" altLang="en-US" sz="2800"/>
              <a:t>Activity Diagrams</a:t>
            </a:r>
          </a:p>
          <a:p>
            <a:pPr eaLnBrk="1" hangingPunct="1"/>
            <a:r>
              <a:rPr lang="en-US" altLang="en-US" sz="2800"/>
              <a:t>State Transition Diagrams</a:t>
            </a:r>
          </a:p>
          <a:p>
            <a:pPr eaLnBrk="1" hangingPunct="1"/>
            <a:r>
              <a:rPr lang="en-US" altLang="en-US" sz="2800"/>
              <a:t>Deployment Diagrams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E09772B-E890-4AEB-A7BE-9279C128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Baseline</a:t>
            </a:r>
          </a:p>
        </p:txBody>
      </p:sp>
    </p:spTree>
    <p:extLst>
      <p:ext uri="{BB962C8B-B14F-4D97-AF65-F5344CB8AC3E}">
        <p14:creationId xmlns:p14="http://schemas.microsoft.com/office/powerpoint/2010/main" val="62922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4BAB0112-FB2A-49CD-81D2-C14D51339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Used during requirements elicitation to represent external behavior</a:t>
            </a:r>
          </a:p>
          <a:p>
            <a:pPr eaLnBrk="1" hangingPunct="1"/>
            <a:endParaRPr lang="en-US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</a:rPr>
              <a:t>Actors</a:t>
            </a:r>
            <a:r>
              <a:rPr lang="en-US" altLang="en-US" sz="2000" dirty="0">
                <a:solidFill>
                  <a:schemeClr val="tx2"/>
                </a:solidFill>
              </a:rPr>
              <a:t> represent roles, that is, a type of user of the system</a:t>
            </a:r>
          </a:p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</a:rPr>
              <a:t>Use cases</a:t>
            </a:r>
            <a:r>
              <a:rPr lang="en-US" altLang="en-US" sz="2000" dirty="0">
                <a:solidFill>
                  <a:schemeClr val="tx2"/>
                </a:solidFill>
              </a:rPr>
              <a:t> represent a sequence of interaction for a  type of functionality; summary of scenarios</a:t>
            </a: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The use case model is  the set of all use cases. It is a complete description of the functionality of the  system and its environment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58C4CAB-7EB7-4FD2-826A-9BB774964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556F95E6-D53F-49AA-891E-0535BF499E0C}"/>
              </a:ext>
            </a:extLst>
          </p:cNvPr>
          <p:cNvGrpSpPr>
            <a:grpSpLocks/>
          </p:cNvGrpSpPr>
          <p:nvPr/>
        </p:nvGrpSpPr>
        <p:grpSpPr bwMode="auto">
          <a:xfrm>
            <a:off x="3407538" y="4593171"/>
            <a:ext cx="1658937" cy="1682749"/>
            <a:chOff x="517" y="1105"/>
            <a:chExt cx="1045" cy="1060"/>
          </a:xfrm>
        </p:grpSpPr>
        <p:grpSp>
          <p:nvGrpSpPr>
            <p:cNvPr id="20489" name="Group 5">
              <a:extLst>
                <a:ext uri="{FF2B5EF4-FFF2-40B4-BE49-F238E27FC236}">
                  <a16:creationId xmlns:a16="http://schemas.microsoft.com/office/drawing/2014/main" id="{1110EEB5-E804-4922-B590-2B4A65473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20491" name="Freeform 6">
                <a:extLst>
                  <a:ext uri="{FF2B5EF4-FFF2-40B4-BE49-F238E27FC236}">
                    <a16:creationId xmlns:a16="http://schemas.microsoft.com/office/drawing/2014/main" id="{BDDEA0C1-7A71-4DED-AD7A-CE4AC902A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0492" name="Line 7">
                <a:extLst>
                  <a:ext uri="{FF2B5EF4-FFF2-40B4-BE49-F238E27FC236}">
                    <a16:creationId xmlns:a16="http://schemas.microsoft.com/office/drawing/2014/main" id="{38281BB0-9A69-4B3C-884C-1E20634E6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93" name="Line 8">
                <a:extLst>
                  <a:ext uri="{FF2B5EF4-FFF2-40B4-BE49-F238E27FC236}">
                    <a16:creationId xmlns:a16="http://schemas.microsoft.com/office/drawing/2014/main" id="{1410D5FB-05CD-4FE7-BE8B-425173F42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94" name="Oval 9">
                <a:extLst>
                  <a:ext uri="{FF2B5EF4-FFF2-40B4-BE49-F238E27FC236}">
                    <a16:creationId xmlns:a16="http://schemas.microsoft.com/office/drawing/2014/main" id="{A4B0ABB1-35A1-400E-8220-67E13ED7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</p:grp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C75BD12F-1FF1-48BD-9505-FEF5D406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0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20485" name="Group 11">
            <a:extLst>
              <a:ext uri="{FF2B5EF4-FFF2-40B4-BE49-F238E27FC236}">
                <a16:creationId xmlns:a16="http://schemas.microsoft.com/office/drawing/2014/main" id="{AAC6AF8E-DDEA-4721-9A3D-7F36DFD10305}"/>
              </a:ext>
            </a:extLst>
          </p:cNvPr>
          <p:cNvGrpSpPr>
            <a:grpSpLocks/>
          </p:cNvGrpSpPr>
          <p:nvPr/>
        </p:nvGrpSpPr>
        <p:grpSpPr bwMode="auto">
          <a:xfrm>
            <a:off x="6744828" y="4885695"/>
            <a:ext cx="2555875" cy="1168400"/>
            <a:chOff x="2212" y="1949"/>
            <a:chExt cx="1082" cy="495"/>
          </a:xfrm>
        </p:grpSpPr>
        <p:sp>
          <p:nvSpPr>
            <p:cNvPr id="20487" name="Oval 12">
              <a:extLst>
                <a:ext uri="{FF2B5EF4-FFF2-40B4-BE49-F238E27FC236}">
                  <a16:creationId xmlns:a16="http://schemas.microsoft.com/office/drawing/2014/main" id="{DAE416FF-615F-4668-820E-AF6DE0C2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20488" name="Rectangle 13">
              <a:extLst>
                <a:ext uri="{FF2B5EF4-FFF2-40B4-BE49-F238E27FC236}">
                  <a16:creationId xmlns:a16="http://schemas.microsoft.com/office/drawing/2014/main" id="{8B86C21A-0252-4D54-B00A-CB98788B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0486" name="Line 14">
            <a:extLst>
              <a:ext uri="{FF2B5EF4-FFF2-40B4-BE49-F238E27FC236}">
                <a16:creationId xmlns:a16="http://schemas.microsoft.com/office/drawing/2014/main" id="{BB8BC230-150F-4340-BE3E-E7F7BBB1B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1" y="5243445"/>
            <a:ext cx="185492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615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4DBE66BC-6A27-418E-A6ED-F1E8B924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 actor models an external entity which communicates with the system:</a:t>
            </a:r>
          </a:p>
          <a:p>
            <a:pPr lvl="1" eaLnBrk="1" hangingPunct="1"/>
            <a:r>
              <a:rPr lang="en-US" altLang="en-US" dirty="0"/>
              <a:t>User</a:t>
            </a:r>
          </a:p>
          <a:p>
            <a:pPr lvl="1" eaLnBrk="1" hangingPunct="1"/>
            <a:r>
              <a:rPr lang="en-US" altLang="en-US" dirty="0"/>
              <a:t>External system</a:t>
            </a:r>
          </a:p>
          <a:p>
            <a:pPr lvl="1" eaLnBrk="1" hangingPunct="1"/>
            <a:r>
              <a:rPr lang="en-US" altLang="en-US" dirty="0"/>
              <a:t>Physical environment</a:t>
            </a:r>
          </a:p>
          <a:p>
            <a:pPr eaLnBrk="1" hangingPunct="1"/>
            <a:r>
              <a:rPr lang="en-US" altLang="en-US" dirty="0"/>
              <a:t>An actor has a unique name and an optional description.</a:t>
            </a:r>
          </a:p>
          <a:p>
            <a:pPr eaLnBrk="1" hangingPunct="1"/>
            <a:r>
              <a:rPr lang="en-US" altLang="en-US" dirty="0"/>
              <a:t>Examples:</a:t>
            </a:r>
          </a:p>
          <a:p>
            <a:pPr lvl="1" eaLnBrk="1" hangingPunct="1"/>
            <a:r>
              <a:rPr lang="en-US" altLang="en-US" dirty="0"/>
              <a:t>Passenger: A person in the train</a:t>
            </a:r>
          </a:p>
          <a:p>
            <a:pPr lvl="1" eaLnBrk="1" hangingPunct="1"/>
            <a:r>
              <a:rPr lang="en-US" altLang="en-US" dirty="0"/>
              <a:t>GPS satellite: Provides the system with  GPS coordinates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4D7758B-C760-481E-97C7-F3BC6B85B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Actors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CBB45780-1FD8-4D00-80C1-564B6ECDB94B}"/>
              </a:ext>
            </a:extLst>
          </p:cNvPr>
          <p:cNvGrpSpPr>
            <a:grpSpLocks/>
          </p:cNvGrpSpPr>
          <p:nvPr/>
        </p:nvGrpSpPr>
        <p:grpSpPr bwMode="auto">
          <a:xfrm>
            <a:off x="5266532" y="2112320"/>
            <a:ext cx="1658937" cy="1684338"/>
            <a:chOff x="1021" y="1337"/>
            <a:chExt cx="1045" cy="1061"/>
          </a:xfrm>
        </p:grpSpPr>
        <p:grpSp>
          <p:nvGrpSpPr>
            <p:cNvPr id="21509" name="Group 5">
              <a:extLst>
                <a:ext uri="{FF2B5EF4-FFF2-40B4-BE49-F238E27FC236}">
                  <a16:creationId xmlns:a16="http://schemas.microsoft.com/office/drawing/2014/main" id="{AADFFEB9-056C-4853-BD85-CB3FF0205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21511" name="Freeform 6">
                <a:extLst>
                  <a:ext uri="{FF2B5EF4-FFF2-40B4-BE49-F238E27FC236}">
                    <a16:creationId xmlns:a16="http://schemas.microsoft.com/office/drawing/2014/main" id="{09B79AD7-4FAB-4C2A-9CB9-8DCCC0B59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1512" name="Line 7">
                <a:extLst>
                  <a:ext uri="{FF2B5EF4-FFF2-40B4-BE49-F238E27FC236}">
                    <a16:creationId xmlns:a16="http://schemas.microsoft.com/office/drawing/2014/main" id="{3A45856F-6640-448C-84AD-68CB0203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13" name="Line 8">
                <a:extLst>
                  <a:ext uri="{FF2B5EF4-FFF2-40B4-BE49-F238E27FC236}">
                    <a16:creationId xmlns:a16="http://schemas.microsoft.com/office/drawing/2014/main" id="{84963DB6-567A-4C4D-B3FF-84F2BECCC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14" name="Oval 9">
                <a:extLst>
                  <a:ext uri="{FF2B5EF4-FFF2-40B4-BE49-F238E27FC236}">
                    <a16:creationId xmlns:a16="http://schemas.microsoft.com/office/drawing/2014/main" id="{EC483C60-82C0-4184-BD73-AF55FA096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</p:grpSp>
        <p:sp>
          <p:nvSpPr>
            <p:cNvPr id="21510" name="Rectangle 10">
              <a:extLst>
                <a:ext uri="{FF2B5EF4-FFF2-40B4-BE49-F238E27FC236}">
                  <a16:creationId xmlns:a16="http://schemas.microsoft.com/office/drawing/2014/main" id="{1463D44A-1D67-49E1-85F7-8015E909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10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79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E7F07959-378F-4DA4-8C7A-FEA679665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A use case represents a class of functionality provided by the system as an event flow.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A use case consists of: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Unique name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Participating actors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Entry conditions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Flow of events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Exit conditions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Special requirements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B84CC84-BC84-4E84-98E4-9B7C78C47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B44768D8-9C84-49F9-B5F1-86DC734C641E}"/>
              </a:ext>
            </a:extLst>
          </p:cNvPr>
          <p:cNvGrpSpPr>
            <a:grpSpLocks/>
          </p:cNvGrpSpPr>
          <p:nvPr/>
        </p:nvGrpSpPr>
        <p:grpSpPr bwMode="auto">
          <a:xfrm>
            <a:off x="4913757" y="2514600"/>
            <a:ext cx="2555875" cy="1168400"/>
            <a:chOff x="2212" y="1949"/>
            <a:chExt cx="1082" cy="495"/>
          </a:xfrm>
        </p:grpSpPr>
        <p:sp>
          <p:nvSpPr>
            <p:cNvPr id="22533" name="Oval 5">
              <a:extLst>
                <a:ext uri="{FF2B5EF4-FFF2-40B4-BE49-F238E27FC236}">
                  <a16:creationId xmlns:a16="http://schemas.microsoft.com/office/drawing/2014/main" id="{896DF301-8139-4D09-B69E-7D39B4C5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5F439CF3-1994-4A51-A51F-251A8B0B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b="1" dirty="0" err="1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 dirty="0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46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99CBF38-CED4-4850-8E69-F157AD5DA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000" i="1"/>
              <a:t>Name:</a:t>
            </a:r>
            <a:r>
              <a:rPr lang="en-US" altLang="en-US" sz="2000"/>
              <a:t> </a:t>
            </a:r>
            <a:r>
              <a:rPr lang="en-US" altLang="en-US" sz="2000">
                <a:latin typeface="Courier" charset="0"/>
              </a:rPr>
              <a:t>Purchase ticket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Participating actor:</a:t>
            </a:r>
            <a:r>
              <a:rPr lang="en-US" altLang="en-US" sz="2000"/>
              <a:t> </a:t>
            </a:r>
            <a:r>
              <a:rPr lang="en-US" altLang="en-US" sz="2000">
                <a:latin typeface="Courier" charset="0"/>
              </a:rPr>
              <a:t>Passenger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Entry condition: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standing in front of ticket distributor.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has sufficient money to purchase ticket.</a:t>
            </a:r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Exit condition: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has ticket.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8A95679-FB01-4D11-B9BB-70D11FA3D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 Diagram: Example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CD619B4-3494-49C7-899C-4D253331955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58163" y="1600200"/>
            <a:ext cx="4033837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/>
              <a:t>Event flow:</a:t>
            </a: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1. </a:t>
            </a:r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selects the number of zones to be traveled.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2. Distributor displays the amount due.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3. </a:t>
            </a:r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inserts money, of at least the amount due.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4. Distributor returns change.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5. Distributor issues ticket.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 sz="2000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11263964-D256-4F94-AC61-54DA1384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2" y="4833938"/>
            <a:ext cx="3032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</a:rPr>
              <a:t>Anything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</a:rPr>
              <a:t>missing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B35E4D24-538B-4B51-8A02-323C5A0BE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7" y="5570538"/>
            <a:ext cx="3152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</a:rPr>
              <a:t>Exceptional cases!</a:t>
            </a:r>
          </a:p>
        </p:txBody>
      </p:sp>
    </p:spTree>
    <p:extLst>
      <p:ext uri="{BB962C8B-B14F-4D97-AF65-F5344CB8AC3E}">
        <p14:creationId xmlns:p14="http://schemas.microsoft.com/office/powerpoint/2010/main" val="77659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>
            <a:extLst>
              <a:ext uri="{FF2B5EF4-FFF2-40B4-BE49-F238E27FC236}">
                <a16:creationId xmlns:a16="http://schemas.microsoft.com/office/drawing/2014/main" id="{3932CF15-887E-4E44-8F9D-8D5A31283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4030793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Courier" charset="0"/>
              </a:rPr>
              <a:t>&lt;&lt;extends&gt;&gt;</a:t>
            </a:r>
            <a:r>
              <a:rPr lang="en-US" altLang="en-US" sz="2000" dirty="0"/>
              <a:t> relationships represent exceptional or seldom invoked cases.</a:t>
            </a:r>
          </a:p>
          <a:p>
            <a:pPr eaLnBrk="1" hangingPunct="1"/>
            <a:r>
              <a:rPr lang="en-US" altLang="en-US" sz="2000" dirty="0"/>
              <a:t>The exceptional event flows are factored out of the main event flow for clarity.</a:t>
            </a:r>
          </a:p>
          <a:p>
            <a:pPr eaLnBrk="1" hangingPunct="1"/>
            <a:r>
              <a:rPr lang="en-US" altLang="en-US" sz="2000" dirty="0"/>
              <a:t>Use cases representing exceptional flows can extend more than one use case.</a:t>
            </a:r>
          </a:p>
          <a:p>
            <a:pPr eaLnBrk="1" hangingPunct="1"/>
            <a:r>
              <a:rPr lang="en-US" altLang="en-US" sz="2000" dirty="0"/>
              <a:t>The direction of a </a:t>
            </a:r>
            <a:r>
              <a:rPr lang="en-US" altLang="en-US" sz="1800" dirty="0">
                <a:latin typeface="Courier" charset="0"/>
              </a:rPr>
              <a:t>&lt;&lt;extends&gt;&gt;</a:t>
            </a:r>
            <a:r>
              <a:rPr lang="en-US" altLang="en-US" sz="2000" dirty="0"/>
              <a:t> relationship is to the extended use case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D745550-132E-4A1F-AD1E-0C725062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i="1">
                <a:latin typeface="Courier" charset="0"/>
              </a:rPr>
              <a:t>&lt;&lt;extends&gt;&gt; </a:t>
            </a:r>
            <a:r>
              <a:rPr lang="en-US" altLang="en-US"/>
              <a:t>Relationship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8421BCB5-3AA2-4C33-AA49-7FB7F320CB19}"/>
              </a:ext>
            </a:extLst>
          </p:cNvPr>
          <p:cNvGrpSpPr>
            <a:grpSpLocks/>
          </p:cNvGrpSpPr>
          <p:nvPr/>
        </p:nvGrpSpPr>
        <p:grpSpPr bwMode="auto">
          <a:xfrm>
            <a:off x="6875592" y="1271590"/>
            <a:ext cx="1911350" cy="2357437"/>
            <a:chOff x="945" y="801"/>
            <a:chExt cx="1204" cy="1485"/>
          </a:xfrm>
        </p:grpSpPr>
        <p:grpSp>
          <p:nvGrpSpPr>
            <p:cNvPr id="24605" name="Group 5">
              <a:extLst>
                <a:ext uri="{FF2B5EF4-FFF2-40B4-BE49-F238E27FC236}">
                  <a16:creationId xmlns:a16="http://schemas.microsoft.com/office/drawing/2014/main" id="{3E25670B-21C2-4FDD-8D35-A5F5601FD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801"/>
              <a:ext cx="774" cy="694"/>
              <a:chOff x="1616" y="801"/>
              <a:chExt cx="774" cy="694"/>
            </a:xfrm>
          </p:grpSpPr>
          <p:grpSp>
            <p:nvGrpSpPr>
              <p:cNvPr id="24610" name="Group 6">
                <a:extLst>
                  <a:ext uri="{FF2B5EF4-FFF2-40B4-BE49-F238E27FC236}">
                    <a16:creationId xmlns:a16="http://schemas.microsoft.com/office/drawing/2014/main" id="{0CEE31AC-59FF-4F09-B528-99A71CE32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24612" name="Freeform 7">
                  <a:extLst>
                    <a:ext uri="{FF2B5EF4-FFF2-40B4-BE49-F238E27FC236}">
                      <a16:creationId xmlns:a16="http://schemas.microsoft.com/office/drawing/2014/main" id="{91512AA3-6081-4C48-A050-BD1870F13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hangingPunct="1"/>
                  <a:endParaRPr lang="en-US" altLang="en-US">
                    <a:solidFill>
                      <a:srgbClr val="2D3791"/>
                    </a:solidFill>
                  </a:endParaRPr>
                </a:p>
              </p:txBody>
            </p:sp>
            <p:sp>
              <p:nvSpPr>
                <p:cNvPr id="24613" name="Line 8">
                  <a:extLst>
                    <a:ext uri="{FF2B5EF4-FFF2-40B4-BE49-F238E27FC236}">
                      <a16:creationId xmlns:a16="http://schemas.microsoft.com/office/drawing/2014/main" id="{B4A4A5E8-A31B-433C-A271-A5520FF41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914400"/>
                  <a:endParaRPr lang="en-US">
                    <a:solidFill>
                      <a:srgbClr val="2D3791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614" name="Line 9">
                  <a:extLst>
                    <a:ext uri="{FF2B5EF4-FFF2-40B4-BE49-F238E27FC236}">
                      <a16:creationId xmlns:a16="http://schemas.microsoft.com/office/drawing/2014/main" id="{6A93A617-6B15-4564-99AB-83E4414BC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914400"/>
                  <a:endParaRPr lang="en-US">
                    <a:solidFill>
                      <a:srgbClr val="2D3791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615" name="Oval 10">
                  <a:extLst>
                    <a:ext uri="{FF2B5EF4-FFF2-40B4-BE49-F238E27FC236}">
                      <a16:creationId xmlns:a16="http://schemas.microsoft.com/office/drawing/2014/main" id="{6284FA6C-C875-4E31-BCD6-E33AB59EA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hangingPunct="1"/>
                  <a:endParaRPr lang="en-US" altLang="en-US">
                    <a:solidFill>
                      <a:srgbClr val="2D3791"/>
                    </a:solidFill>
                  </a:endParaRPr>
                </a:p>
              </p:txBody>
            </p:sp>
          </p:grpSp>
          <p:sp>
            <p:nvSpPr>
              <p:cNvPr id="24611" name="Rectangle 11">
                <a:extLst>
                  <a:ext uri="{FF2B5EF4-FFF2-40B4-BE49-F238E27FC236}">
                    <a16:creationId xmlns:a16="http://schemas.microsoft.com/office/drawing/2014/main" id="{935BC25A-7C54-43C5-BD65-687C5E067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24606" name="Group 12">
              <a:extLst>
                <a:ext uri="{FF2B5EF4-FFF2-40B4-BE49-F238E27FC236}">
                  <a16:creationId xmlns:a16="http://schemas.microsoft.com/office/drawing/2014/main" id="{26BA4B2F-6809-492C-88D9-7D09E0743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5" y="1795"/>
              <a:ext cx="1204" cy="491"/>
              <a:chOff x="1401" y="1795"/>
              <a:chExt cx="1204" cy="491"/>
            </a:xfrm>
          </p:grpSpPr>
          <p:sp>
            <p:nvSpPr>
              <p:cNvPr id="24608" name="Oval 13">
                <a:extLst>
                  <a:ext uri="{FF2B5EF4-FFF2-40B4-BE49-F238E27FC236}">
                    <a16:creationId xmlns:a16="http://schemas.microsoft.com/office/drawing/2014/main" id="{830102B3-9C24-4D64-B74D-8958736E6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17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4609" name="Rectangle 14">
                <a:extLst>
                  <a:ext uri="{FF2B5EF4-FFF2-40B4-BE49-F238E27FC236}">
                    <a16:creationId xmlns:a16="http://schemas.microsoft.com/office/drawing/2014/main" id="{31C4EE85-EBF6-4A5A-A88C-11B3082F4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2113"/>
                <a:ext cx="12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607" name="Line 15">
              <a:extLst>
                <a:ext uri="{FF2B5EF4-FFF2-40B4-BE49-F238E27FC236}">
                  <a16:creationId xmlns:a16="http://schemas.microsoft.com/office/drawing/2014/main" id="{B3680D46-FE32-4BD7-B605-DF84FA1D5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543"/>
              <a:ext cx="1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</p:grpSp>
      <p:grpSp>
        <p:nvGrpSpPr>
          <p:cNvPr id="24581" name="Group 16">
            <a:extLst>
              <a:ext uri="{FF2B5EF4-FFF2-40B4-BE49-F238E27FC236}">
                <a16:creationId xmlns:a16="http://schemas.microsoft.com/office/drawing/2014/main" id="{1545FF98-1E3C-4EBA-A2A7-2773121B7053}"/>
              </a:ext>
            </a:extLst>
          </p:cNvPr>
          <p:cNvGrpSpPr>
            <a:grpSpLocks/>
          </p:cNvGrpSpPr>
          <p:nvPr/>
        </p:nvGrpSpPr>
        <p:grpSpPr bwMode="auto">
          <a:xfrm>
            <a:off x="8402769" y="3732213"/>
            <a:ext cx="3481387" cy="1846262"/>
            <a:chOff x="2307" y="2351"/>
            <a:chExt cx="2193" cy="1163"/>
          </a:xfrm>
        </p:grpSpPr>
        <p:grpSp>
          <p:nvGrpSpPr>
            <p:cNvPr id="24600" name="Group 17">
              <a:extLst>
                <a:ext uri="{FF2B5EF4-FFF2-40B4-BE49-F238E27FC236}">
                  <a16:creationId xmlns:a16="http://schemas.microsoft.com/office/drawing/2014/main" id="{B2D1613A-5391-40F5-AF3C-603C1A43B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3023"/>
              <a:ext cx="706" cy="491"/>
              <a:chOff x="1762" y="2595"/>
              <a:chExt cx="706" cy="491"/>
            </a:xfrm>
          </p:grpSpPr>
          <p:sp>
            <p:nvSpPr>
              <p:cNvPr id="24603" name="Oval 18">
                <a:extLst>
                  <a:ext uri="{FF2B5EF4-FFF2-40B4-BE49-F238E27FC236}">
                    <a16:creationId xmlns:a16="http://schemas.microsoft.com/office/drawing/2014/main" id="{90CD3A6F-9CB1-40A1-9B84-263BB22CA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4604" name="Rectangle 19">
                <a:extLst>
                  <a:ext uri="{FF2B5EF4-FFF2-40B4-BE49-F238E27FC236}">
                    <a16:creationId xmlns:a16="http://schemas.microsoft.com/office/drawing/2014/main" id="{E513E0E0-D8CA-447E-A485-E18D8BFD3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60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TimeOut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601" name="Line 20">
              <a:extLst>
                <a:ext uri="{FF2B5EF4-FFF2-40B4-BE49-F238E27FC236}">
                  <a16:creationId xmlns:a16="http://schemas.microsoft.com/office/drawing/2014/main" id="{1B030BAC-0A46-4453-B29B-CD52116AD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4602" name="Text Box 21">
              <a:extLst>
                <a:ext uri="{FF2B5EF4-FFF2-40B4-BE49-F238E27FC236}">
                  <a16:creationId xmlns:a16="http://schemas.microsoft.com/office/drawing/2014/main" id="{C2F84F78-CA43-4EAF-B79A-C1EC1B1EF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306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2" name="Group 22">
            <a:extLst>
              <a:ext uri="{FF2B5EF4-FFF2-40B4-BE49-F238E27FC236}">
                <a16:creationId xmlns:a16="http://schemas.microsoft.com/office/drawing/2014/main" id="{F7EFEFD0-FEEF-440E-AEB6-A96B9F2BE5AF}"/>
              </a:ext>
            </a:extLst>
          </p:cNvPr>
          <p:cNvGrpSpPr>
            <a:grpSpLocks/>
          </p:cNvGrpSpPr>
          <p:nvPr/>
        </p:nvGrpSpPr>
        <p:grpSpPr bwMode="auto">
          <a:xfrm>
            <a:off x="7709031" y="3795713"/>
            <a:ext cx="2314575" cy="2690812"/>
            <a:chOff x="1870" y="2391"/>
            <a:chExt cx="1458" cy="1695"/>
          </a:xfrm>
        </p:grpSpPr>
        <p:grpSp>
          <p:nvGrpSpPr>
            <p:cNvPr id="24595" name="Group 23">
              <a:extLst>
                <a:ext uri="{FF2B5EF4-FFF2-40B4-BE49-F238E27FC236}">
                  <a16:creationId xmlns:a16="http://schemas.microsoft.com/office/drawing/2014/main" id="{CFC5B2EE-0E08-4FFC-A437-43D1744C8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3595"/>
              <a:ext cx="706" cy="491"/>
              <a:chOff x="2550" y="3595"/>
              <a:chExt cx="706" cy="491"/>
            </a:xfrm>
          </p:grpSpPr>
          <p:sp>
            <p:nvSpPr>
              <p:cNvPr id="24598" name="Oval 24">
                <a:extLst>
                  <a:ext uri="{FF2B5EF4-FFF2-40B4-BE49-F238E27FC236}">
                    <a16:creationId xmlns:a16="http://schemas.microsoft.com/office/drawing/2014/main" id="{59DE6FF0-3700-466C-9BC4-E154C2CF5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4599" name="Rectangle 25">
                <a:extLst>
                  <a:ext uri="{FF2B5EF4-FFF2-40B4-BE49-F238E27FC236}">
                    <a16:creationId xmlns:a16="http://schemas.microsoft.com/office/drawing/2014/main" id="{97F478BD-90FD-4B08-8885-721593CC2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913"/>
                <a:ext cx="6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96" name="Line 26">
              <a:extLst>
                <a:ext uri="{FF2B5EF4-FFF2-40B4-BE49-F238E27FC236}">
                  <a16:creationId xmlns:a16="http://schemas.microsoft.com/office/drawing/2014/main" id="{FEC6A5B7-88F5-4DC7-B0F4-FDF883E61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4597" name="Text Box 27">
              <a:extLst>
                <a:ext uri="{FF2B5EF4-FFF2-40B4-BE49-F238E27FC236}">
                  <a16:creationId xmlns:a16="http://schemas.microsoft.com/office/drawing/2014/main" id="{2CAFD608-22B3-4E96-BD14-87719DE9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34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3" name="Group 28">
            <a:extLst>
              <a:ext uri="{FF2B5EF4-FFF2-40B4-BE49-F238E27FC236}">
                <a16:creationId xmlns:a16="http://schemas.microsoft.com/office/drawing/2014/main" id="{A4BC6A4A-4454-47EB-B94C-7CF8DE9653BE}"/>
              </a:ext>
            </a:extLst>
          </p:cNvPr>
          <p:cNvGrpSpPr>
            <a:grpSpLocks/>
          </p:cNvGrpSpPr>
          <p:nvPr/>
        </p:nvGrpSpPr>
        <p:grpSpPr bwMode="auto">
          <a:xfrm>
            <a:off x="4962656" y="3757613"/>
            <a:ext cx="2398713" cy="1820862"/>
            <a:chOff x="140" y="2367"/>
            <a:chExt cx="1511" cy="1147"/>
          </a:xfrm>
        </p:grpSpPr>
        <p:grpSp>
          <p:nvGrpSpPr>
            <p:cNvPr id="24590" name="Group 29">
              <a:extLst>
                <a:ext uri="{FF2B5EF4-FFF2-40B4-BE49-F238E27FC236}">
                  <a16:creationId xmlns:a16="http://schemas.microsoft.com/office/drawing/2014/main" id="{82BFCC03-2A37-4894-A3ED-CCF6CFB89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" y="3023"/>
              <a:ext cx="868" cy="491"/>
              <a:chOff x="518" y="2443"/>
              <a:chExt cx="868" cy="491"/>
            </a:xfrm>
          </p:grpSpPr>
          <p:sp>
            <p:nvSpPr>
              <p:cNvPr id="24593" name="Oval 30">
                <a:extLst>
                  <a:ext uri="{FF2B5EF4-FFF2-40B4-BE49-F238E27FC236}">
                    <a16:creationId xmlns:a16="http://schemas.microsoft.com/office/drawing/2014/main" id="{34E651EB-B3BD-4B84-9707-B4B6F33B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4594" name="Rectangle 31">
                <a:extLst>
                  <a:ext uri="{FF2B5EF4-FFF2-40B4-BE49-F238E27FC236}">
                    <a16:creationId xmlns:a16="http://schemas.microsoft.com/office/drawing/2014/main" id="{D44D0B14-8BB2-4FDD-B0D5-BFA1FB2FF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761"/>
                <a:ext cx="86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OutOfOrder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91" name="Line 32">
              <a:extLst>
                <a:ext uri="{FF2B5EF4-FFF2-40B4-BE49-F238E27FC236}">
                  <a16:creationId xmlns:a16="http://schemas.microsoft.com/office/drawing/2014/main" id="{F9B8FD0E-EC86-45D2-8725-1C58ED7AF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4592" name="Text Box 33">
              <a:extLst>
                <a:ext uri="{FF2B5EF4-FFF2-40B4-BE49-F238E27FC236}">
                  <a16:creationId xmlns:a16="http://schemas.microsoft.com/office/drawing/2014/main" id="{16EBEA18-F86A-47BD-9593-BDCF6F44D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50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4" name="Group 34">
            <a:extLst>
              <a:ext uri="{FF2B5EF4-FFF2-40B4-BE49-F238E27FC236}">
                <a16:creationId xmlns:a16="http://schemas.microsoft.com/office/drawing/2014/main" id="{F0D005B3-E309-4CAC-A5F8-AF68CEC4461D}"/>
              </a:ext>
            </a:extLst>
          </p:cNvPr>
          <p:cNvGrpSpPr>
            <a:grpSpLocks/>
          </p:cNvGrpSpPr>
          <p:nvPr/>
        </p:nvGrpSpPr>
        <p:grpSpPr bwMode="auto">
          <a:xfrm>
            <a:off x="6210431" y="3783013"/>
            <a:ext cx="1730375" cy="2703512"/>
            <a:chOff x="926" y="2383"/>
            <a:chExt cx="1090" cy="1703"/>
          </a:xfrm>
        </p:grpSpPr>
        <p:grpSp>
          <p:nvGrpSpPr>
            <p:cNvPr id="24585" name="Group 35">
              <a:extLst>
                <a:ext uri="{FF2B5EF4-FFF2-40B4-BE49-F238E27FC236}">
                  <a16:creationId xmlns:a16="http://schemas.microsoft.com/office/drawing/2014/main" id="{E7F00644-5ECE-4D42-A513-A97A67B8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595"/>
              <a:ext cx="706" cy="491"/>
              <a:chOff x="724" y="3067"/>
              <a:chExt cx="706" cy="491"/>
            </a:xfrm>
          </p:grpSpPr>
          <p:sp>
            <p:nvSpPr>
              <p:cNvPr id="24588" name="Oval 36">
                <a:extLst>
                  <a:ext uri="{FF2B5EF4-FFF2-40B4-BE49-F238E27FC236}">
                    <a16:creationId xmlns:a16="http://schemas.microsoft.com/office/drawing/2014/main" id="{0706E3C0-7562-4760-AE7B-CCDDF5FE6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067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4589" name="Rectangle 37">
                <a:extLst>
                  <a:ext uri="{FF2B5EF4-FFF2-40B4-BE49-F238E27FC236}">
                    <a16:creationId xmlns:a16="http://schemas.microsoft.com/office/drawing/2014/main" id="{1283B671-F67D-4493-95D8-2A55160F5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385"/>
                <a:ext cx="5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86" name="Line 38">
              <a:extLst>
                <a:ext uri="{FF2B5EF4-FFF2-40B4-BE49-F238E27FC236}">
                  <a16:creationId xmlns:a16="http://schemas.microsoft.com/office/drawing/2014/main" id="{527FA5F3-AB21-4D71-8F4F-9CBE9B4EC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4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4587" name="Text Box 39">
              <a:extLst>
                <a:ext uri="{FF2B5EF4-FFF2-40B4-BE49-F238E27FC236}">
                  <a16:creationId xmlns:a16="http://schemas.microsoft.com/office/drawing/2014/main" id="{A397A964-063A-418D-B5AB-B512282EB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291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7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F2EAF3B1-C4A7-444A-95D7-8DB0F888D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Unified Modeling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OMG Standard, Object Management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Based on work from </a:t>
            </a:r>
            <a:r>
              <a:rPr lang="en-US" altLang="en-US" dirty="0" err="1">
                <a:solidFill>
                  <a:schemeClr val="tx2"/>
                </a:solidFill>
              </a:rPr>
              <a:t>Booch</a:t>
            </a:r>
            <a:r>
              <a:rPr lang="en-US" altLang="en-US" dirty="0">
                <a:solidFill>
                  <a:schemeClr val="tx2"/>
                </a:solidFill>
              </a:rPr>
              <a:t>, Rumbaugh, Jacobson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UML is a modeling language to express and design documents,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Particularly useful for OO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Not a process, but some have been proposed using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Independent of implementation language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ABB1BB-9A5A-4312-94BC-422318CA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UML?</a:t>
            </a:r>
          </a:p>
        </p:txBody>
      </p:sp>
    </p:spTree>
    <p:extLst>
      <p:ext uri="{BB962C8B-B14F-4D97-AF65-F5344CB8AC3E}">
        <p14:creationId xmlns:p14="http://schemas.microsoft.com/office/powerpoint/2010/main" val="424407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>
            <a:extLst>
              <a:ext uri="{FF2B5EF4-FFF2-40B4-BE49-F238E27FC236}">
                <a16:creationId xmlns:a16="http://schemas.microsoft.com/office/drawing/2014/main" id="{CB40356F-6743-4C76-83D1-BE3AAF6A1B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5334003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Courier" charset="0"/>
              </a:rPr>
              <a:t>&lt;&lt;includes&gt;&gt;</a:t>
            </a:r>
            <a:r>
              <a:rPr lang="en-US" altLang="en-US" sz="2000" dirty="0"/>
              <a:t> relationship represents behavior that is factored out of the use case.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&lt;&lt;includes&gt;&gt;</a:t>
            </a:r>
            <a:r>
              <a:rPr lang="en-US" altLang="en-US" sz="2000" dirty="0"/>
              <a:t> behavior is factored out for reuse, not because it is an exception.</a:t>
            </a:r>
          </a:p>
          <a:p>
            <a:pPr eaLnBrk="1" hangingPunct="1"/>
            <a:r>
              <a:rPr lang="en-US" altLang="en-US" sz="2000" dirty="0"/>
              <a:t>The direction of a </a:t>
            </a:r>
            <a:r>
              <a:rPr lang="en-US" altLang="en-US" sz="1800" dirty="0">
                <a:latin typeface="Courier" charset="0"/>
              </a:rPr>
              <a:t>&lt;&lt;includes&gt;&gt;</a:t>
            </a:r>
            <a:r>
              <a:rPr lang="en-US" altLang="en-US" sz="2000" dirty="0"/>
              <a:t> relationship is to the using use case (unlike </a:t>
            </a:r>
            <a:r>
              <a:rPr lang="en-US" altLang="en-US" sz="2000" dirty="0">
                <a:latin typeface="Courier" charset="0"/>
              </a:rPr>
              <a:t>&lt;&lt;extends&gt;&gt;</a:t>
            </a:r>
            <a:r>
              <a:rPr lang="en-US" altLang="en-US" sz="2000" dirty="0"/>
              <a:t> relationships).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5579B3D-C821-47B1-BD15-47889FB1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i="1">
                <a:latin typeface="Courier" charset="0"/>
              </a:rPr>
              <a:t>&lt;&lt;includes&gt;&gt; </a:t>
            </a:r>
            <a:r>
              <a:rPr lang="en-US" altLang="en-US"/>
              <a:t>Relationship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CD4EA4CE-8B69-45DD-9D86-2D0F71016FCE}"/>
              </a:ext>
            </a:extLst>
          </p:cNvPr>
          <p:cNvGrpSpPr>
            <a:grpSpLocks/>
          </p:cNvGrpSpPr>
          <p:nvPr/>
        </p:nvGrpSpPr>
        <p:grpSpPr bwMode="auto">
          <a:xfrm>
            <a:off x="6988177" y="1454151"/>
            <a:ext cx="1228725" cy="1101725"/>
            <a:chOff x="1616" y="801"/>
            <a:chExt cx="774" cy="694"/>
          </a:xfrm>
        </p:grpSpPr>
        <p:grpSp>
          <p:nvGrpSpPr>
            <p:cNvPr id="25634" name="Group 5">
              <a:extLst>
                <a:ext uri="{FF2B5EF4-FFF2-40B4-BE49-F238E27FC236}">
                  <a16:creationId xmlns:a16="http://schemas.microsoft.com/office/drawing/2014/main" id="{E31346DA-D432-45D3-BB48-F3BF3B79D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5636" name="Freeform 6">
                <a:extLst>
                  <a:ext uri="{FF2B5EF4-FFF2-40B4-BE49-F238E27FC236}">
                    <a16:creationId xmlns:a16="http://schemas.microsoft.com/office/drawing/2014/main" id="{028614F9-EF0E-44FE-88E0-B7818157D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5637" name="Line 7">
                <a:extLst>
                  <a:ext uri="{FF2B5EF4-FFF2-40B4-BE49-F238E27FC236}">
                    <a16:creationId xmlns:a16="http://schemas.microsoft.com/office/drawing/2014/main" id="{C0D058A8-326F-4941-A3AA-08841ACFA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5638" name="Line 8">
                <a:extLst>
                  <a:ext uri="{FF2B5EF4-FFF2-40B4-BE49-F238E27FC236}">
                    <a16:creationId xmlns:a16="http://schemas.microsoft.com/office/drawing/2014/main" id="{8AB1BDC2-7A23-446B-B3CB-CE38F4EE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/>
                <a:endParaRPr lang="en-US">
                  <a:solidFill>
                    <a:srgbClr val="2D3791"/>
                  </a:solidFill>
                  <a:latin typeface="Calibri" panose="020F0502020204030204"/>
                </a:endParaRPr>
              </a:p>
            </p:txBody>
          </p:sp>
          <p:sp>
            <p:nvSpPr>
              <p:cNvPr id="25639" name="Oval 9">
                <a:extLst>
                  <a:ext uri="{FF2B5EF4-FFF2-40B4-BE49-F238E27FC236}">
                    <a16:creationId xmlns:a16="http://schemas.microsoft.com/office/drawing/2014/main" id="{FFFE44E2-47C9-4A84-8496-8FC4731AC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</p:grpSp>
        <p:sp>
          <p:nvSpPr>
            <p:cNvPr id="25635" name="Rectangle 10">
              <a:extLst>
                <a:ext uri="{FF2B5EF4-FFF2-40B4-BE49-F238E27FC236}">
                  <a16:creationId xmlns:a16="http://schemas.microsoft.com/office/drawing/2014/main" id="{18DFC6BB-2013-477A-9920-0063ECCCD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sz="1800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25605" name="Group 11">
            <a:extLst>
              <a:ext uri="{FF2B5EF4-FFF2-40B4-BE49-F238E27FC236}">
                <a16:creationId xmlns:a16="http://schemas.microsoft.com/office/drawing/2014/main" id="{ED8F5D6E-7196-4D06-A0F5-B41DCD4488E1}"/>
              </a:ext>
            </a:extLst>
          </p:cNvPr>
          <p:cNvGrpSpPr>
            <a:grpSpLocks/>
          </p:cNvGrpSpPr>
          <p:nvPr/>
        </p:nvGrpSpPr>
        <p:grpSpPr bwMode="auto">
          <a:xfrm>
            <a:off x="6265863" y="3032124"/>
            <a:ext cx="2730500" cy="779462"/>
            <a:chOff x="337" y="1803"/>
            <a:chExt cx="1720" cy="491"/>
          </a:xfrm>
        </p:grpSpPr>
        <p:sp>
          <p:nvSpPr>
            <p:cNvPr id="25632" name="Oval 12">
              <a:extLst>
                <a:ext uri="{FF2B5EF4-FFF2-40B4-BE49-F238E27FC236}">
                  <a16:creationId xmlns:a16="http://schemas.microsoft.com/office/drawing/2014/main" id="{6DE43235-914D-47C4-9465-FF508A3A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25633" name="Rectangle 13">
              <a:extLst>
                <a:ext uri="{FF2B5EF4-FFF2-40B4-BE49-F238E27FC236}">
                  <a16:creationId xmlns:a16="http://schemas.microsoft.com/office/drawing/2014/main" id="{82FAC601-E103-48A1-B33F-997812B04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2121"/>
              <a:ext cx="1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lang="en-US" altLang="en-US" sz="1800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5606" name="Line 14">
            <a:extLst>
              <a:ext uri="{FF2B5EF4-FFF2-40B4-BE49-F238E27FC236}">
                <a16:creationId xmlns:a16="http://schemas.microsoft.com/office/drawing/2014/main" id="{083E9CD8-77AF-4960-919F-8E88B60AA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950" y="2632076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25607" name="Group 15">
            <a:extLst>
              <a:ext uri="{FF2B5EF4-FFF2-40B4-BE49-F238E27FC236}">
                <a16:creationId xmlns:a16="http://schemas.microsoft.com/office/drawing/2014/main" id="{146D440A-F6A3-405F-B0AB-698A3143A489}"/>
              </a:ext>
            </a:extLst>
          </p:cNvPr>
          <p:cNvGrpSpPr>
            <a:grpSpLocks/>
          </p:cNvGrpSpPr>
          <p:nvPr/>
        </p:nvGrpSpPr>
        <p:grpSpPr bwMode="auto">
          <a:xfrm>
            <a:off x="8729665" y="2574924"/>
            <a:ext cx="2320925" cy="779462"/>
            <a:chOff x="1649" y="1515"/>
            <a:chExt cx="1462" cy="491"/>
          </a:xfrm>
        </p:grpSpPr>
        <p:sp>
          <p:nvSpPr>
            <p:cNvPr id="25630" name="Oval 16">
              <a:extLst>
                <a:ext uri="{FF2B5EF4-FFF2-40B4-BE49-F238E27FC236}">
                  <a16:creationId xmlns:a16="http://schemas.microsoft.com/office/drawing/2014/main" id="{E0908CB6-6331-40B5-8084-A4183C68E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51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25631" name="Rectangle 17">
              <a:extLst>
                <a:ext uri="{FF2B5EF4-FFF2-40B4-BE49-F238E27FC236}">
                  <a16:creationId xmlns:a16="http://schemas.microsoft.com/office/drawing/2014/main" id="{AC3878F2-A18D-4359-9338-F425E978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833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lang="en-US" altLang="en-US" sz="1800">
                <a:solidFill>
                  <a:srgbClr val="2D379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25608" name="Line 18">
            <a:extLst>
              <a:ext uri="{FF2B5EF4-FFF2-40B4-BE49-F238E27FC236}">
                <a16:creationId xmlns:a16="http://schemas.microsoft.com/office/drawing/2014/main" id="{B1DDE395-DFB8-41C8-84A0-D7B1C28F0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138" y="2187576"/>
            <a:ext cx="1116012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25609" name="Group 19">
            <a:extLst>
              <a:ext uri="{FF2B5EF4-FFF2-40B4-BE49-F238E27FC236}">
                <a16:creationId xmlns:a16="http://schemas.microsoft.com/office/drawing/2014/main" id="{07F719A9-7ADB-45BC-B3BB-17670AB2677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181601"/>
            <a:ext cx="1658938" cy="1271587"/>
            <a:chOff x="230" y="3157"/>
            <a:chExt cx="1045" cy="801"/>
          </a:xfrm>
        </p:grpSpPr>
        <p:grpSp>
          <p:nvGrpSpPr>
            <p:cNvPr id="25625" name="Group 20">
              <a:extLst>
                <a:ext uri="{FF2B5EF4-FFF2-40B4-BE49-F238E27FC236}">
                  <a16:creationId xmlns:a16="http://schemas.microsoft.com/office/drawing/2014/main" id="{0C214198-541A-4C73-AA2D-FF2C4BC80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3467"/>
              <a:ext cx="706" cy="491"/>
              <a:chOff x="518" y="2443"/>
              <a:chExt cx="706" cy="491"/>
            </a:xfrm>
          </p:grpSpPr>
          <p:sp>
            <p:nvSpPr>
              <p:cNvPr id="25628" name="Oval 21">
                <a:extLst>
                  <a:ext uri="{FF2B5EF4-FFF2-40B4-BE49-F238E27FC236}">
                    <a16:creationId xmlns:a16="http://schemas.microsoft.com/office/drawing/2014/main" id="{87F5CAF4-B0D1-4A06-9AD3-59C194F9C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5629" name="Rectangle 22">
                <a:extLst>
                  <a:ext uri="{FF2B5EF4-FFF2-40B4-BE49-F238E27FC236}">
                    <a16:creationId xmlns:a16="http://schemas.microsoft.com/office/drawing/2014/main" id="{AE43BBB8-23C4-4B19-8A41-2D2AF4F0B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761"/>
                <a:ext cx="6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278C6DA2-D1F7-43B7-ABFB-023675F2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3207"/>
              <a:ext cx="305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5627" name="Text Box 24">
              <a:extLst>
                <a:ext uri="{FF2B5EF4-FFF2-40B4-BE49-F238E27FC236}">
                  <a16:creationId xmlns:a16="http://schemas.microsoft.com/office/drawing/2014/main" id="{6361E90F-8EE7-4B0A-8214-07997ED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15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71737354-29F9-40DB-A59B-69B21B87EE44}"/>
              </a:ext>
            </a:extLst>
          </p:cNvPr>
          <p:cNvGrpSpPr>
            <a:grpSpLocks/>
          </p:cNvGrpSpPr>
          <p:nvPr/>
        </p:nvGrpSpPr>
        <p:grpSpPr bwMode="auto">
          <a:xfrm>
            <a:off x="10079040" y="5245101"/>
            <a:ext cx="1838325" cy="1208087"/>
            <a:chOff x="2499" y="3197"/>
            <a:chExt cx="1158" cy="761"/>
          </a:xfrm>
        </p:grpSpPr>
        <p:grpSp>
          <p:nvGrpSpPr>
            <p:cNvPr id="25620" name="Group 26">
              <a:extLst>
                <a:ext uri="{FF2B5EF4-FFF2-40B4-BE49-F238E27FC236}">
                  <a16:creationId xmlns:a16="http://schemas.microsoft.com/office/drawing/2014/main" id="{D77629DF-EC41-483B-8EE9-5ED8C4D80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3467"/>
              <a:ext cx="706" cy="491"/>
              <a:chOff x="1762" y="2595"/>
              <a:chExt cx="706" cy="491"/>
            </a:xfrm>
          </p:grpSpPr>
          <p:sp>
            <p:nvSpPr>
              <p:cNvPr id="25623" name="Oval 27">
                <a:extLst>
                  <a:ext uri="{FF2B5EF4-FFF2-40B4-BE49-F238E27FC236}">
                    <a16:creationId xmlns:a16="http://schemas.microsoft.com/office/drawing/2014/main" id="{6BAD314A-7FB7-4D2E-8137-428A607D7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5624" name="Rectangle 28">
                <a:extLst>
                  <a:ext uri="{FF2B5EF4-FFF2-40B4-BE49-F238E27FC236}">
                    <a16:creationId xmlns:a16="http://schemas.microsoft.com/office/drawing/2014/main" id="{AF0F24FD-F50E-43B0-9B13-EF45C0D2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5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21" name="Line 29">
              <a:extLst>
                <a:ext uri="{FF2B5EF4-FFF2-40B4-BE49-F238E27FC236}">
                  <a16:creationId xmlns:a16="http://schemas.microsoft.com/office/drawing/2014/main" id="{D9A3A230-478C-4029-A8A2-933A6914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3239"/>
              <a:ext cx="287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5622" name="Text Box 30">
              <a:extLst>
                <a:ext uri="{FF2B5EF4-FFF2-40B4-BE49-F238E27FC236}">
                  <a16:creationId xmlns:a16="http://schemas.microsoft.com/office/drawing/2014/main" id="{E0F8BB22-F637-47C1-8A17-FE7DECAA9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19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5611" name="Group 31">
            <a:extLst>
              <a:ext uri="{FF2B5EF4-FFF2-40B4-BE49-F238E27FC236}">
                <a16:creationId xmlns:a16="http://schemas.microsoft.com/office/drawing/2014/main" id="{70A6AD90-CD6D-4930-A582-8305DA5B9F24}"/>
              </a:ext>
            </a:extLst>
          </p:cNvPr>
          <p:cNvGrpSpPr>
            <a:grpSpLocks/>
          </p:cNvGrpSpPr>
          <p:nvPr/>
        </p:nvGrpSpPr>
        <p:grpSpPr bwMode="auto">
          <a:xfrm>
            <a:off x="9302752" y="3406776"/>
            <a:ext cx="1958975" cy="1069975"/>
            <a:chOff x="2010" y="2039"/>
            <a:chExt cx="1234" cy="674"/>
          </a:xfrm>
        </p:grpSpPr>
        <p:sp>
          <p:nvSpPr>
            <p:cNvPr id="25618" name="Line 32">
              <a:extLst>
                <a:ext uri="{FF2B5EF4-FFF2-40B4-BE49-F238E27FC236}">
                  <a16:creationId xmlns:a16="http://schemas.microsoft.com/office/drawing/2014/main" id="{A3D578CD-7AB5-4616-9D9F-F5ED2002F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5619" name="Text Box 33">
              <a:extLst>
                <a:ext uri="{FF2B5EF4-FFF2-40B4-BE49-F238E27FC236}">
                  <a16:creationId xmlns:a16="http://schemas.microsoft.com/office/drawing/2014/main" id="{40840007-458A-4AA9-8CC3-9CA929097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301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25612" name="Group 34">
            <a:extLst>
              <a:ext uri="{FF2B5EF4-FFF2-40B4-BE49-F238E27FC236}">
                <a16:creationId xmlns:a16="http://schemas.microsoft.com/office/drawing/2014/main" id="{BA0699E8-D1E6-4D8A-9AA2-DAEFC88011B4}"/>
              </a:ext>
            </a:extLst>
          </p:cNvPr>
          <p:cNvGrpSpPr>
            <a:grpSpLocks/>
          </p:cNvGrpSpPr>
          <p:nvPr/>
        </p:nvGrpSpPr>
        <p:grpSpPr bwMode="auto">
          <a:xfrm>
            <a:off x="6864352" y="3876674"/>
            <a:ext cx="3084513" cy="1458912"/>
            <a:chOff x="474" y="2335"/>
            <a:chExt cx="1943" cy="919"/>
          </a:xfrm>
        </p:grpSpPr>
        <p:grpSp>
          <p:nvGrpSpPr>
            <p:cNvPr id="25613" name="Group 35">
              <a:extLst>
                <a:ext uri="{FF2B5EF4-FFF2-40B4-BE49-F238E27FC236}">
                  <a16:creationId xmlns:a16="http://schemas.microsoft.com/office/drawing/2014/main" id="{ACF8F87D-D209-4341-9531-3AE74D291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5" y="2763"/>
              <a:ext cx="1032" cy="491"/>
              <a:chOff x="1337" y="2763"/>
              <a:chExt cx="1032" cy="491"/>
            </a:xfrm>
          </p:grpSpPr>
          <p:sp>
            <p:nvSpPr>
              <p:cNvPr id="25616" name="Oval 36">
                <a:extLst>
                  <a:ext uri="{FF2B5EF4-FFF2-40B4-BE49-F238E27FC236}">
                    <a16:creationId xmlns:a16="http://schemas.microsoft.com/office/drawing/2014/main" id="{09A30615-6485-411D-85DF-2B47C9C4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76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25617" name="Rectangle 37">
                <a:extLst>
                  <a:ext uri="{FF2B5EF4-FFF2-40B4-BE49-F238E27FC236}">
                    <a16:creationId xmlns:a16="http://schemas.microsoft.com/office/drawing/2014/main" id="{66DE1C21-F522-4BF8-B089-0816E208E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081"/>
                <a:ext cx="10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CollectMoney</a:t>
                </a:r>
                <a:endParaRPr lang="en-US" altLang="en-US" sz="1800">
                  <a:solidFill>
                    <a:srgbClr val="2D379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14" name="Line 38">
              <a:extLst>
                <a:ext uri="{FF2B5EF4-FFF2-40B4-BE49-F238E27FC236}">
                  <a16:creationId xmlns:a16="http://schemas.microsoft.com/office/drawing/2014/main" id="{253BA4AF-F57F-427A-B6A4-CB64D5108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25615" name="Text Box 39">
              <a:extLst>
                <a:ext uri="{FF2B5EF4-FFF2-40B4-BE49-F238E27FC236}">
                  <a16:creationId xmlns:a16="http://schemas.microsoft.com/office/drawing/2014/main" id="{E7C68569-E38D-4A9C-A283-92A2AD66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2509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3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B12A3F2D-3A5E-4729-9E83-BCA457720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/>
              <a:t>Determining requirements</a:t>
            </a:r>
          </a:p>
          <a:p>
            <a:pPr lvl="1" eaLnBrk="1" hangingPunct="1"/>
            <a:r>
              <a:rPr lang="en-US" altLang="en-US" sz="2400"/>
              <a:t>New use cases often generate new requirements as the system is analyzed and the design takes shape. </a:t>
            </a:r>
          </a:p>
          <a:p>
            <a:pPr eaLnBrk="1" hangingPunct="1"/>
            <a:r>
              <a:rPr lang="en-US" altLang="en-US" sz="2800"/>
              <a:t>Communicating with clients</a:t>
            </a:r>
          </a:p>
          <a:p>
            <a:pPr lvl="1" eaLnBrk="1" hangingPunct="1"/>
            <a:r>
              <a:rPr lang="en-US" altLang="en-US" sz="2400"/>
              <a:t>Their notational simplicity makes use case diagrams a good way for developers to communicate with clients. </a:t>
            </a:r>
          </a:p>
          <a:p>
            <a:pPr eaLnBrk="1" hangingPunct="1"/>
            <a:r>
              <a:rPr lang="en-US" altLang="en-US" sz="2800"/>
              <a:t>Generating test cases</a:t>
            </a:r>
          </a:p>
          <a:p>
            <a:pPr lvl="1" eaLnBrk="1" hangingPunct="1"/>
            <a:r>
              <a:rPr lang="en-US" altLang="en-US" sz="2400"/>
              <a:t>The collection of scenarios for a use case may suggest a suite of test cases for those scenarios. 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CD9E0EE-E5DF-416B-B19D-C2F44476D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Cases are useful to…</a:t>
            </a:r>
          </a:p>
        </p:txBody>
      </p:sp>
    </p:spTree>
    <p:extLst>
      <p:ext uri="{BB962C8B-B14F-4D97-AF65-F5344CB8AC3E}">
        <p14:creationId xmlns:p14="http://schemas.microsoft.com/office/powerpoint/2010/main" val="292517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6A87E1AC-1D31-4C24-A2F5-E6F34890A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 represent external behavior</a:t>
            </a:r>
          </a:p>
          <a:p>
            <a:pPr eaLnBrk="1" hangingPunct="1"/>
            <a:r>
              <a:rPr lang="en-US" altLang="en-US"/>
              <a:t>Use case diagrams are useful as an index into the use cases</a:t>
            </a:r>
          </a:p>
          <a:p>
            <a:pPr eaLnBrk="1" hangingPunct="1"/>
            <a:r>
              <a:rPr lang="en-US" altLang="en-US"/>
              <a:t>Use case descriptions provide meat of model, not the use case diagrams.</a:t>
            </a:r>
          </a:p>
          <a:p>
            <a:pPr eaLnBrk="1" hangingPunct="1"/>
            <a:r>
              <a:rPr lang="en-US" altLang="en-US"/>
              <a:t>All use cases need to be described for the model to be useful.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DE87E37-9EB3-4C60-9CA5-B41F8F60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 Case Diagrams: Summary</a:t>
            </a:r>
          </a:p>
        </p:txBody>
      </p:sp>
    </p:spTree>
    <p:extLst>
      <p:ext uri="{BB962C8B-B14F-4D97-AF65-F5344CB8AC3E}">
        <p14:creationId xmlns:p14="http://schemas.microsoft.com/office/powerpoint/2010/main" val="129296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4D79CE26-9770-464E-A472-35E9BC352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Gives an overview of a system by showing its classes and the relationships among them.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Class diagrams are static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they display what interacts but not what happens when they do interact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shows attributes and operations of each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Good way to describe the overall architecture of system components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C713CED-4643-41FB-BB96-990B8479C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86450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1411D3E0-FC30-44B9-8C9A-5241543B3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draw Class Diagrams under three perspectives</a:t>
            </a:r>
          </a:p>
          <a:p>
            <a:pPr lvl="1" eaLnBrk="1" hangingPunct="1"/>
            <a:r>
              <a:rPr lang="en-US" altLang="en-US"/>
              <a:t>Conceptual</a:t>
            </a:r>
          </a:p>
          <a:p>
            <a:pPr lvl="2" eaLnBrk="1" hangingPunct="1"/>
            <a:r>
              <a:rPr lang="en-US" altLang="en-US"/>
              <a:t>Software independent</a:t>
            </a:r>
          </a:p>
          <a:p>
            <a:pPr lvl="2" eaLnBrk="1" hangingPunct="1"/>
            <a:r>
              <a:rPr lang="en-US" altLang="en-US"/>
              <a:t>Language independent</a:t>
            </a:r>
          </a:p>
          <a:p>
            <a:pPr lvl="1" eaLnBrk="1" hangingPunct="1"/>
            <a:r>
              <a:rPr lang="en-US" altLang="en-US"/>
              <a:t>Specification</a:t>
            </a:r>
          </a:p>
          <a:p>
            <a:pPr lvl="2" eaLnBrk="1" hangingPunct="1"/>
            <a:r>
              <a:rPr lang="en-US" altLang="en-US"/>
              <a:t>Focus on the interfaces of the software</a:t>
            </a:r>
          </a:p>
          <a:p>
            <a:pPr lvl="1" eaLnBrk="1" hangingPunct="1"/>
            <a:r>
              <a:rPr lang="en-US" altLang="en-US"/>
              <a:t>Implementation</a:t>
            </a:r>
          </a:p>
          <a:p>
            <a:pPr lvl="2" eaLnBrk="1" hangingPunct="1"/>
            <a:r>
              <a:rPr lang="en-US" altLang="en-US"/>
              <a:t>Focus on the implementation of the software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ECA3F45-253D-4D81-A59A-782FDB86E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 Diagram Perspectives</a:t>
            </a:r>
          </a:p>
        </p:txBody>
      </p:sp>
    </p:spTree>
    <p:extLst>
      <p:ext uri="{BB962C8B-B14F-4D97-AF65-F5344CB8AC3E}">
        <p14:creationId xmlns:p14="http://schemas.microsoft.com/office/powerpoint/2010/main" val="219462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E03319BF-3851-4D50-95CA-F4CD39EFB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i="1" dirty="0"/>
              <a:t>class</a:t>
            </a:r>
            <a:r>
              <a:rPr lang="en-US" altLang="en-US" sz="2400" dirty="0"/>
              <a:t> represent a concept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class encapsulates state </a:t>
            </a:r>
            <a:r>
              <a:rPr lang="en-US" altLang="en-US" sz="2400" b="1" i="1" dirty="0"/>
              <a:t>(attributes)</a:t>
            </a:r>
            <a:r>
              <a:rPr lang="en-US" altLang="en-US" sz="2400" dirty="0"/>
              <a:t> and behavior </a:t>
            </a:r>
            <a:r>
              <a:rPr lang="en-US" altLang="en-US" sz="2400" b="1" i="1" dirty="0"/>
              <a:t>(operations).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attribute has a </a:t>
            </a:r>
            <a:r>
              <a:rPr lang="en-US" altLang="en-US" sz="2400" b="1" i="1" dirty="0"/>
              <a:t>type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operation has a </a:t>
            </a:r>
            <a:r>
              <a:rPr lang="en-US" altLang="en-US" sz="2400" b="1" i="1" dirty="0"/>
              <a:t>signature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class name is the only mandatory information.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E58B7D9-C50C-4269-83A3-85ECA191C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Classes – Not Just for Code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9DF3BCA2-2EDD-4AEC-A09D-618780773E0A}"/>
              </a:ext>
            </a:extLst>
          </p:cNvPr>
          <p:cNvGrpSpPr>
            <a:grpSpLocks/>
          </p:cNvGrpSpPr>
          <p:nvPr/>
        </p:nvGrpSpPr>
        <p:grpSpPr bwMode="auto">
          <a:xfrm>
            <a:off x="1781174" y="5110280"/>
            <a:ext cx="2247900" cy="1306512"/>
            <a:chOff x="550" y="1413"/>
            <a:chExt cx="1416" cy="823"/>
          </a:xfrm>
        </p:grpSpPr>
        <p:sp>
          <p:nvSpPr>
            <p:cNvPr id="30738" name="Text Box 5">
              <a:extLst>
                <a:ext uri="{FF2B5EF4-FFF2-40B4-BE49-F238E27FC236}">
                  <a16:creationId xmlns:a16="http://schemas.microsoft.com/office/drawing/2014/main" id="{A6D28872-1A6F-435D-99C5-2BFDF5F8A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55"/>
              <a:ext cx="13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zone2price</a:t>
              </a:r>
            </a:p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getZones()</a:t>
              </a:r>
            </a:p>
            <a:p>
              <a:pPr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getPrice()</a:t>
              </a:r>
            </a:p>
          </p:txBody>
        </p:sp>
        <p:grpSp>
          <p:nvGrpSpPr>
            <p:cNvPr id="30739" name="Group 6">
              <a:extLst>
                <a:ext uri="{FF2B5EF4-FFF2-40B4-BE49-F238E27FC236}">
                  <a16:creationId xmlns:a16="http://schemas.microsoft.com/office/drawing/2014/main" id="{BA5DD1C9-5C41-4D01-8CFF-841AB8EFB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413"/>
              <a:ext cx="1390" cy="282"/>
              <a:chOff x="554" y="1413"/>
              <a:chExt cx="1390" cy="282"/>
            </a:xfrm>
          </p:grpSpPr>
          <p:sp>
            <p:nvSpPr>
              <p:cNvPr id="30742" name="Rectangle 7">
                <a:extLst>
                  <a:ext uri="{FF2B5EF4-FFF2-40B4-BE49-F238E27FC236}">
                    <a16:creationId xmlns:a16="http://schemas.microsoft.com/office/drawing/2014/main" id="{50937424-F2EB-4AA1-8A4A-AF385FD2F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endParaRPr lang="en-US" altLang="en-US">
                  <a:solidFill>
                    <a:srgbClr val="2D3791"/>
                  </a:solidFill>
                </a:endParaRPr>
              </a:p>
            </p:txBody>
          </p:sp>
          <p:sp>
            <p:nvSpPr>
              <p:cNvPr id="30743" name="Rectangle 8">
                <a:extLst>
                  <a:ext uri="{FF2B5EF4-FFF2-40B4-BE49-F238E27FC236}">
                    <a16:creationId xmlns:a16="http://schemas.microsoft.com/office/drawing/2014/main" id="{3DCC8D0C-8585-445B-8A85-F04AE6E6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1507"/>
                <a:ext cx="12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TariffSchedule</a:t>
                </a:r>
              </a:p>
            </p:txBody>
          </p:sp>
        </p:grpSp>
        <p:sp>
          <p:nvSpPr>
            <p:cNvPr id="30740" name="Rectangle 9">
              <a:extLst>
                <a:ext uri="{FF2B5EF4-FFF2-40B4-BE49-F238E27FC236}">
                  <a16:creationId xmlns:a16="http://schemas.microsoft.com/office/drawing/2014/main" id="{AFA2CDEE-EAA3-4C64-9201-D2256AEC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698"/>
              <a:ext cx="1394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0741" name="Rectangle 10">
              <a:extLst>
                <a:ext uri="{FF2B5EF4-FFF2-40B4-BE49-F238E27FC236}">
                  <a16:creationId xmlns:a16="http://schemas.microsoft.com/office/drawing/2014/main" id="{20091B43-5716-4589-9E2A-5C1F63F3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866"/>
              <a:ext cx="1393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</p:grpSp>
      <p:grpSp>
        <p:nvGrpSpPr>
          <p:cNvPr id="30725" name="Group 11">
            <a:extLst>
              <a:ext uri="{FF2B5EF4-FFF2-40B4-BE49-F238E27FC236}">
                <a16:creationId xmlns:a16="http://schemas.microsoft.com/office/drawing/2014/main" id="{062E5306-034E-4454-93CD-7D29AB201B2B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3789480"/>
            <a:ext cx="3635375" cy="1306512"/>
            <a:chOff x="3212" y="1405"/>
            <a:chExt cx="2290" cy="823"/>
          </a:xfrm>
        </p:grpSpPr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E9B9484E-9636-41E2-94F3-929137FA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" y="1647"/>
              <a:ext cx="224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/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Table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defTabSz="914400"/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Enumeration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getZones()</a:t>
              </a:r>
            </a:p>
            <a:p>
              <a:pPr defTabSz="914400"/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Price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getPrice(</a:t>
              </a:r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Zone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)</a:t>
              </a:r>
            </a:p>
          </p:txBody>
        </p:sp>
        <p:sp>
          <p:nvSpPr>
            <p:cNvPr id="30734" name="Rectangle 13">
              <a:extLst>
                <a:ext uri="{FF2B5EF4-FFF2-40B4-BE49-F238E27FC236}">
                  <a16:creationId xmlns:a16="http://schemas.microsoft.com/office/drawing/2014/main" id="{74B3AFDC-4781-474F-BBA4-C0AC0986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405"/>
              <a:ext cx="2254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FA32FBA9-CF4E-41A8-B2A9-7A210510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499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TariffSchedule</a:t>
              </a:r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F89718AE-173C-4805-87DD-950FFD80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1690"/>
              <a:ext cx="2251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2A2468CA-C220-40D0-97D6-6C74AB4F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858"/>
              <a:ext cx="2251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</p:grpSp>
      <p:sp>
        <p:nvSpPr>
          <p:cNvPr id="30726" name="AutoShape 17">
            <a:extLst>
              <a:ext uri="{FF2B5EF4-FFF2-40B4-BE49-F238E27FC236}">
                <a16:creationId xmlns:a16="http://schemas.microsoft.com/office/drawing/2014/main" id="{57C4081F-533C-48A6-B558-DBE7AFFE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49" y="4543542"/>
            <a:ext cx="1244600" cy="609600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Name</a:t>
            </a:r>
          </a:p>
        </p:txBody>
      </p:sp>
      <p:sp>
        <p:nvSpPr>
          <p:cNvPr id="30727" name="AutoShape 18">
            <a:extLst>
              <a:ext uri="{FF2B5EF4-FFF2-40B4-BE49-F238E27FC236}">
                <a16:creationId xmlns:a16="http://schemas.microsoft.com/office/drawing/2014/main" id="{02391D87-6A6F-488C-9974-5862E7B7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49" y="5356342"/>
            <a:ext cx="1689100" cy="609600"/>
          </a:xfrm>
          <a:prstGeom prst="wedgeRoundRectCallout">
            <a:avLst>
              <a:gd name="adj1" fmla="val -68421"/>
              <a:gd name="adj2" fmla="val 9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Attributes</a:t>
            </a:r>
          </a:p>
        </p:txBody>
      </p:sp>
      <p:sp>
        <p:nvSpPr>
          <p:cNvPr id="30728" name="AutoShape 19">
            <a:extLst>
              <a:ext uri="{FF2B5EF4-FFF2-40B4-BE49-F238E27FC236}">
                <a16:creationId xmlns:a16="http://schemas.microsoft.com/office/drawing/2014/main" id="{B075D3C0-0868-40AF-846C-876F252A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49" y="6156442"/>
            <a:ext cx="1689100" cy="609600"/>
          </a:xfrm>
          <a:prstGeom prst="wedgeRoundRectCallout">
            <a:avLst>
              <a:gd name="adj1" fmla="val -72931"/>
              <a:gd name="adj2" fmla="val -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Operations</a:t>
            </a:r>
          </a:p>
        </p:txBody>
      </p:sp>
      <p:sp>
        <p:nvSpPr>
          <p:cNvPr id="30729" name="AutoShape 20">
            <a:extLst>
              <a:ext uri="{FF2B5EF4-FFF2-40B4-BE49-F238E27FC236}">
                <a16:creationId xmlns:a16="http://schemas.microsoft.com/office/drawing/2014/main" id="{8C279306-D761-4E80-A19C-FC213945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49" y="5318242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Signature</a:t>
            </a:r>
          </a:p>
        </p:txBody>
      </p:sp>
      <p:grpSp>
        <p:nvGrpSpPr>
          <p:cNvPr id="30730" name="Group 21">
            <a:extLst>
              <a:ext uri="{FF2B5EF4-FFF2-40B4-BE49-F238E27FC236}">
                <a16:creationId xmlns:a16="http://schemas.microsoft.com/office/drawing/2014/main" id="{ECF6EBD4-6EFB-48FD-A93E-EA8E2F4A924D}"/>
              </a:ext>
            </a:extLst>
          </p:cNvPr>
          <p:cNvGrpSpPr>
            <a:grpSpLocks/>
          </p:cNvGrpSpPr>
          <p:nvPr/>
        </p:nvGrpSpPr>
        <p:grpSpPr bwMode="auto">
          <a:xfrm>
            <a:off x="7223126" y="6177082"/>
            <a:ext cx="2206625" cy="447675"/>
            <a:chOff x="554" y="1413"/>
            <a:chExt cx="1390" cy="282"/>
          </a:xfrm>
        </p:grpSpPr>
        <p:sp>
          <p:nvSpPr>
            <p:cNvPr id="30731" name="Rectangle 22">
              <a:extLst>
                <a:ext uri="{FF2B5EF4-FFF2-40B4-BE49-F238E27FC236}">
                  <a16:creationId xmlns:a16="http://schemas.microsoft.com/office/drawing/2014/main" id="{FC321E96-E5E5-4515-B72E-778EBB710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0732" name="Rectangle 23">
              <a:extLst>
                <a:ext uri="{FF2B5EF4-FFF2-40B4-BE49-F238E27FC236}">
                  <a16:creationId xmlns:a16="http://schemas.microsoft.com/office/drawing/2014/main" id="{8C12B3AF-9B1E-484B-8968-778645B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507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TariffSchedule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1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8E9ACF40-DADA-4BF6-A989-598E59C168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An </a:t>
            </a:r>
            <a:r>
              <a:rPr lang="en-US" altLang="en-US" sz="2800" b="1" i="1"/>
              <a:t>instance</a:t>
            </a:r>
            <a:r>
              <a:rPr lang="en-US" altLang="en-US" sz="2800"/>
              <a:t> represents a phenomenon.</a:t>
            </a:r>
          </a:p>
          <a:p>
            <a:pPr eaLnBrk="1" hangingPunct="1"/>
            <a:r>
              <a:rPr lang="en-US" altLang="en-US" sz="2800"/>
              <a:t>The name of an instance is </a:t>
            </a:r>
            <a:r>
              <a:rPr lang="en-US" altLang="en-US" sz="2800" u="sng"/>
              <a:t>underlined</a:t>
            </a:r>
            <a:r>
              <a:rPr lang="en-US" altLang="en-US" sz="2800"/>
              <a:t> and can contain the class of the instance.</a:t>
            </a:r>
          </a:p>
          <a:p>
            <a:pPr eaLnBrk="1" hangingPunct="1"/>
            <a:r>
              <a:rPr lang="en-US" altLang="en-US" sz="2800"/>
              <a:t>The attributes are represented with their </a:t>
            </a:r>
            <a:r>
              <a:rPr lang="en-US" altLang="en-US" sz="2800" b="1" i="1"/>
              <a:t>values</a:t>
            </a:r>
            <a:r>
              <a:rPr lang="en-US" altLang="en-US" sz="2800"/>
              <a:t>.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1D9B94E-DE19-4A1D-B907-4EC8761CA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Instances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6A5695A-0F3D-475A-903D-3C5D7EA5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422039"/>
            <a:ext cx="34782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zone2price = {</a:t>
            </a:r>
          </a:p>
          <a:p>
            <a:pPr defTabSz="914400"/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{‘1’, .20},</a:t>
            </a:r>
            <a:br>
              <a:rPr lang="en-US" altLang="en-US" sz="1800" b="1">
                <a:solidFill>
                  <a:srgbClr val="000000"/>
                </a:solidFill>
                <a:latin typeface="Courier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{‘2’, .40},</a:t>
            </a:r>
          </a:p>
          <a:p>
            <a:pPr defTabSz="914400"/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{‘3’, .60}}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D8A52FA4-873A-4BB8-B85E-C9F233B41BB5}"/>
              </a:ext>
            </a:extLst>
          </p:cNvPr>
          <p:cNvGrpSpPr>
            <a:grpSpLocks/>
          </p:cNvGrpSpPr>
          <p:nvPr/>
        </p:nvGrpSpPr>
        <p:grpSpPr bwMode="auto">
          <a:xfrm>
            <a:off x="2374546" y="4037864"/>
            <a:ext cx="4021494" cy="447675"/>
            <a:chOff x="542" y="1413"/>
            <a:chExt cx="1402" cy="282"/>
          </a:xfrm>
        </p:grpSpPr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02446FD9-74ED-498D-B924-9E24F30C7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C97B6C80-C3D1-4BAB-8D35-1B9E4C0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507"/>
              <a:ext cx="1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/>
              <a:r>
                <a:rPr lang="en-US" altLang="en-US" sz="1800" b="1" u="sng">
                  <a:solidFill>
                    <a:srgbClr val="000000"/>
                  </a:solidFill>
                  <a:latin typeface="Courier" charset="0"/>
                </a:rPr>
                <a:t>tarif_1974:TariffSchedule</a:t>
              </a:r>
            </a:p>
          </p:txBody>
        </p:sp>
      </p:grpSp>
      <p:sp>
        <p:nvSpPr>
          <p:cNvPr id="31750" name="Rectangle 8">
            <a:extLst>
              <a:ext uri="{FF2B5EF4-FFF2-40B4-BE49-F238E27FC236}">
                <a16:creationId xmlns:a16="http://schemas.microsoft.com/office/drawing/2014/main" id="{19EC46E5-B3EA-4C18-BD2D-CDBE140B7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0301"/>
            <a:ext cx="3962400" cy="11715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5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>
            <a:extLst>
              <a:ext uri="{FF2B5EF4-FFF2-40B4-BE49-F238E27FC236}">
                <a16:creationId xmlns:a16="http://schemas.microsoft.com/office/drawing/2014/main" id="{30A5582F-E8B6-411D-A83E-A7BD5C225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class is a rectangle divided into three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attributes (i.e. data members, variables)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operations (i.e. methods)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Modifiers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Private: -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Public: 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Protected:  #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Static: Underlined  (i.e. shared among all members of the class)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Abstract class:  Name in italics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6969ED-5BF9-40C7-AFBD-9E86DCE64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Notation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0632BE76-7A5D-4BB7-AFDA-4B4FFDAF9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196125"/>
          <a:ext cx="550890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2472309" imgH="1123683" progId="Visio.Drawing.11">
                  <p:embed/>
                </p:oleObj>
              </mc:Choice>
              <mc:Fallback>
                <p:oleObj name="Visio" r:id="rId4" imgW="2472309" imgH="1123683" progId="Visio.Drawing.11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632BE76-7A5D-4BB7-AFDA-4B4FFDAF9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196125"/>
                        <a:ext cx="550890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5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F65EF88C-4E5A-4E28-8234-B9EB6750E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Lines or arrows between classes indicate relationships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Association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 relationship between instances of two classes, where one class must know about the other to do its work, e.g. client communicates to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 straight line or arrow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Aggregation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An association where one class belongs to a collection, e.g. instructor part of Faculty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an empty diamond on the side of the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Composition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Strong form of Aggregation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Lifetime control; components cannot exist without the aggregate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 solid diamond on the side of the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Inheritance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An inheritance link indicating one class a superclass relationship, e.g. bird is part of mammal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triangle pointing to superclass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8B36F67-00BF-4960-B596-071C7CCDF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Notation</a:t>
            </a:r>
          </a:p>
        </p:txBody>
      </p:sp>
    </p:spTree>
    <p:extLst>
      <p:ext uri="{BB962C8B-B14F-4D97-AF65-F5344CB8AC3E}">
        <p14:creationId xmlns:p14="http://schemas.microsoft.com/office/powerpoint/2010/main" val="266735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>
            <a:extLst>
              <a:ext uri="{FF2B5EF4-FFF2-40B4-BE49-F238E27FC236}">
                <a16:creationId xmlns:a16="http://schemas.microsoft.com/office/drawing/2014/main" id="{43CBAF01-D73D-4FE6-B82F-89FAC007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09827"/>
            <a:ext cx="3695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6465-91FD-DD4C-A429-064D9807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AB7A34A-98BF-44CF-8BB2-CC256C523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Association</a:t>
            </a:r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96273AB8-1C13-45A4-97E8-4590DBA07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24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3797" name="AutoShape 6">
            <a:extLst>
              <a:ext uri="{FF2B5EF4-FFF2-40B4-BE49-F238E27FC236}">
                <a16:creationId xmlns:a16="http://schemas.microsoft.com/office/drawing/2014/main" id="{58FF77A4-E1B2-4C14-AE28-9D8E4813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CBDE30DF-EB28-48D6-A796-0AA1454F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62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myB.service();</a:t>
            </a:r>
          </a:p>
        </p:txBody>
      </p:sp>
      <p:sp>
        <p:nvSpPr>
          <p:cNvPr id="33799" name="AutoShape 8">
            <a:extLst>
              <a:ext uri="{FF2B5EF4-FFF2-40B4-BE49-F238E27FC236}">
                <a16:creationId xmlns:a16="http://schemas.microsoft.com/office/drawing/2014/main" id="{09FCEB89-B321-4C67-BA46-9822AD1B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57600"/>
            <a:ext cx="2133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BA7068ED-D166-43E2-99A8-3E4D6D8A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myA.doSomething();</a:t>
            </a:r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9F20B69E-66E4-4098-8FA8-471CC259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Binary Association: Both entities “Know About” each other</a:t>
            </a:r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908FC25E-FE9D-412F-B0D5-C3F4CE1C4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76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3401B76D-EE3A-4319-992D-9DAD17D1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2" y="5334000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Optionally, may create an Associate Class</a:t>
            </a:r>
          </a:p>
        </p:txBody>
      </p:sp>
    </p:spTree>
    <p:extLst>
      <p:ext uri="{BB962C8B-B14F-4D97-AF65-F5344CB8AC3E}">
        <p14:creationId xmlns:p14="http://schemas.microsoft.com/office/powerpoint/2010/main" val="4520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8ABBDC1-4912-4841-ADC9-129B48360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Open Standard, Graphical notation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Specifying, visualizing, constructing, and documenting software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Language can be used from general initial design to very specific detailed design across the entire software development lifecycle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Increase understanding/communication of product to customers and developers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Support for diverse application areas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Support for UML in many software packages today (e.g. Rational, plugins for popular IDE’s like NetBeans, Eclipse)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Based upon experience and needs of the user community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365C7B-F2BD-4CF6-B01A-A032589DC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use UML</a:t>
            </a:r>
          </a:p>
        </p:txBody>
      </p:sp>
    </p:spTree>
    <p:extLst>
      <p:ext uri="{BB962C8B-B14F-4D97-AF65-F5344CB8AC3E}">
        <p14:creationId xmlns:p14="http://schemas.microsoft.com/office/powerpoint/2010/main" val="80417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FE6E-46A8-A847-86C5-1741307E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996BB39-DBAB-427F-B365-1A31956FD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Unary Association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BFE18FAD-9CC7-42BF-B365-22D04898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2" y="2413002"/>
            <a:ext cx="4276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5">
            <a:extLst>
              <a:ext uri="{FF2B5EF4-FFF2-40B4-BE49-F238E27FC236}">
                <a16:creationId xmlns:a16="http://schemas.microsoft.com/office/drawing/2014/main" id="{FE0DA2C8-CA5B-43CF-87C8-33D4E223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6400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A knows about B, but B knows nothing about A</a:t>
            </a: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ECA55287-038F-42E7-9DBF-A6D63E58C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178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4822" name="Text Box 7">
            <a:extLst>
              <a:ext uri="{FF2B5EF4-FFF2-40B4-BE49-F238E27FC236}">
                <a16:creationId xmlns:a16="http://schemas.microsoft.com/office/drawing/2014/main" id="{4F318343-48F9-4008-BCFF-036B6CE9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7" y="4054477"/>
            <a:ext cx="33025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Arrow points in direction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of the dependency</a:t>
            </a: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106CF2B8-B25F-424F-880E-3EC07F0E7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25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4824" name="AutoShape 9">
            <a:extLst>
              <a:ext uri="{FF2B5EF4-FFF2-40B4-BE49-F238E27FC236}">
                <a16:creationId xmlns:a16="http://schemas.microsoft.com/office/drawing/2014/main" id="{DB218AD6-6235-4B63-8537-A45F97D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84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70F46161-17F4-4A6E-9DE4-7F2432015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89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myB.service();</a:t>
            </a:r>
          </a:p>
        </p:txBody>
      </p:sp>
    </p:spTree>
    <p:extLst>
      <p:ext uri="{BB962C8B-B14F-4D97-AF65-F5344CB8AC3E}">
        <p14:creationId xmlns:p14="http://schemas.microsoft.com/office/powerpoint/2010/main" val="4124541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18FC-3BAE-6E48-95CD-4EA2B036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11E0AF8-6821-4BAB-9887-7BF3D4B82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0160CE34-685D-445E-B1C3-F303F8B7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2"/>
            <a:ext cx="4381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>
            <a:extLst>
              <a:ext uri="{FF2B5EF4-FFF2-40B4-BE49-F238E27FC236}">
                <a16:creationId xmlns:a16="http://schemas.microsoft.com/office/drawing/2014/main" id="{8FB94436-3A79-4550-86C2-A8F9DADF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Aggregation is an association with a “collection-member” relationship</a:t>
            </a:r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699F79D8-CC09-4EED-85BA-C396FBEE5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25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5846" name="AutoShape 7">
            <a:extLst>
              <a:ext uri="{FF2B5EF4-FFF2-40B4-BE49-F238E27FC236}">
                <a16:creationId xmlns:a16="http://schemas.microsoft.com/office/drawing/2014/main" id="{51F8D661-CC9C-4F67-994D-8452AE08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84600"/>
            <a:ext cx="2209800" cy="101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0BE9B67D-4CE8-4A31-98F9-2CDD70C0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06852"/>
            <a:ext cx="190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void doSomething()</a:t>
            </a:r>
            <a:br>
              <a:rPr lang="en-US" altLang="en-US" sz="1600">
                <a:solidFill>
                  <a:srgbClr val="2D3791"/>
                </a:solidFill>
              </a:rPr>
            </a:br>
            <a:r>
              <a:rPr lang="en-US" altLang="en-US" sz="1600">
                <a:solidFill>
                  <a:srgbClr val="2D3791"/>
                </a:solidFill>
              </a:rPr>
              <a:t>   aModule.service();</a:t>
            </a:r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309F5B5A-3081-4EBD-813B-ED4D86F5B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0"/>
            <a:ext cx="35076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Hollow diamond on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the Collection side</a:t>
            </a:r>
          </a:p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No sole ownership implied</a:t>
            </a:r>
          </a:p>
        </p:txBody>
      </p:sp>
      <p:sp>
        <p:nvSpPr>
          <p:cNvPr id="35849" name="Line 13">
            <a:extLst>
              <a:ext uri="{FF2B5EF4-FFF2-40B4-BE49-F238E27FC236}">
                <a16:creationId xmlns:a16="http://schemas.microsoft.com/office/drawing/2014/main" id="{EDCC91A1-6440-4BFA-B403-BD1623DDF0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27432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2171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CAEE-BBC6-F440-ADFA-3DA70756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87AD301-3E77-4676-96A7-095A26833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Composition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94ACE017-DB4A-4064-ABFB-341959012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200400"/>
          <a:ext cx="6553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4553712" imgH="1125055" progId="Visio.Drawing.11">
                  <p:embed/>
                </p:oleObj>
              </mc:Choice>
              <mc:Fallback>
                <p:oleObj name="Visio" r:id="rId4" imgW="4553712" imgH="1125055" progId="Visio.Drawing.11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94ACE017-DB4A-4064-ABFB-341959012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65532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>
            <a:extLst>
              <a:ext uri="{FF2B5EF4-FFF2-40B4-BE49-F238E27FC236}">
                <a16:creationId xmlns:a16="http://schemas.microsoft.com/office/drawing/2014/main" id="{451CBEE5-B102-455A-8137-442484432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2"/>
            <a:ext cx="84160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Composition is Aggregation with: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	Lifetime Control (owner controls construction, destruction)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	Part object may belong to only one whole object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6FCE59A7-16AB-42C9-8B07-DCB1C9A1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2" y="5181602"/>
            <a:ext cx="2911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Filled diamond on side of the Collection</a:t>
            </a:r>
          </a:p>
        </p:txBody>
      </p:sp>
      <p:sp>
        <p:nvSpPr>
          <p:cNvPr id="2054" name="Line 8">
            <a:extLst>
              <a:ext uri="{FF2B5EF4-FFF2-40B4-BE49-F238E27FC236}">
                <a16:creationId xmlns:a16="http://schemas.microsoft.com/office/drawing/2014/main" id="{8715A65A-161A-497F-A4F1-5F8D7F4004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40386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DE5970A5-08DC-40DD-8CF5-D17FBABF6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2056" name="AutoShape 10">
            <a:extLst>
              <a:ext uri="{FF2B5EF4-FFF2-40B4-BE49-F238E27FC236}">
                <a16:creationId xmlns:a16="http://schemas.microsoft.com/office/drawing/2014/main" id="{9D44D6BC-180E-4259-94E6-4D48AAF27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2209800" cy="1524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2057" name="Text Box 11">
            <a:extLst>
              <a:ext uri="{FF2B5EF4-FFF2-40B4-BE49-F238E27FC236}">
                <a16:creationId xmlns:a16="http://schemas.microsoft.com/office/drawing/2014/main" id="{72BDC19C-E86F-41A4-8B06-E314C327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   members[0] = </a:t>
            </a:r>
            <a:br>
              <a:rPr lang="en-US" altLang="en-US" sz="1600">
                <a:solidFill>
                  <a:srgbClr val="2D3791"/>
                </a:solidFill>
              </a:rPr>
            </a:br>
            <a:r>
              <a:rPr lang="en-US" altLang="en-US" sz="1600">
                <a:solidFill>
                  <a:srgbClr val="2D3791"/>
                </a:solidFill>
              </a:rPr>
              <a:t>    new Employee();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  …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  delete members[0];</a:t>
            </a:r>
          </a:p>
        </p:txBody>
      </p:sp>
    </p:spTree>
    <p:extLst>
      <p:ext uri="{BB962C8B-B14F-4D97-AF65-F5344CB8AC3E}">
        <p14:creationId xmlns:p14="http://schemas.microsoft.com/office/powerpoint/2010/main" val="268630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7C2E-1B9E-1D44-A537-BCA939B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969881B-1A52-4250-A0A0-C20C9E218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5BE4ED71-E7F8-4C38-8C03-7ACB21AC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2209800"/>
            <a:ext cx="1895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5">
            <a:extLst>
              <a:ext uri="{FF2B5EF4-FFF2-40B4-BE49-F238E27FC236}">
                <a16:creationId xmlns:a16="http://schemas.microsoft.com/office/drawing/2014/main" id="{0E3E1166-CD51-4AEA-8399-97A1D0FD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47800"/>
            <a:ext cx="404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Standard concept of inheritance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28B5604E-90D0-404C-9D1A-F555E7529A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6870" name="AutoShape 7">
            <a:extLst>
              <a:ext uri="{FF2B5EF4-FFF2-40B4-BE49-F238E27FC236}">
                <a16:creationId xmlns:a16="http://schemas.microsoft.com/office/drawing/2014/main" id="{8B0110AB-9780-4362-82D5-3AAD19D9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29200"/>
            <a:ext cx="2057400" cy="838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D9A926AD-CAD5-4ED0-93D0-6D3FD9CD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05402"/>
            <a:ext cx="190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class B() extends A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2D3791"/>
                </a:solidFill>
              </a:rPr>
              <a:t>…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9A8C6D37-795C-41A6-A42F-036B7B23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2" y="26670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Base Class</a:t>
            </a: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14EEA415-AC62-4ED1-86BC-701A5EA366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2590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36874" name="Text Box 11">
            <a:extLst>
              <a:ext uri="{FF2B5EF4-FFF2-40B4-BE49-F238E27FC236}">
                <a16:creationId xmlns:a16="http://schemas.microsoft.com/office/drawing/2014/main" id="{2BD1C402-9C7B-4923-BB93-8A8912FF2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2" y="41910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Derived Class</a:t>
            </a: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9CEEACF0-E6DF-412C-900B-6473AEA3B4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4114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3591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02" name="Group 70">
            <a:extLst>
              <a:ext uri="{FF2B5EF4-FFF2-40B4-BE49-F238E27FC236}">
                <a16:creationId xmlns:a16="http://schemas.microsoft.com/office/drawing/2014/main" id="{F1098429-EA8B-4A78-B7F7-D03757908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041271"/>
              </p:ext>
            </p:extLst>
          </p:nvPr>
        </p:nvGraphicFramePr>
        <p:xfrm>
          <a:off x="609600" y="1600200"/>
          <a:ext cx="10972799" cy="3246438"/>
        </p:xfrm>
        <a:graphic>
          <a:graphicData uri="http://schemas.openxmlformats.org/drawingml/2006/table">
            <a:tbl>
              <a:tblPr/>
              <a:tblGrid>
                <a:gridCol w="319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Multiplicities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zero or one instance. The notation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. . 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indicates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instances.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0..*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 or 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limit on the number of instances (including none).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exactly one instance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1..*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 least one instance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890" name="Rectangle 2">
            <a:extLst>
              <a:ext uri="{FF2B5EF4-FFF2-40B4-BE49-F238E27FC236}">
                <a16:creationId xmlns:a16="http://schemas.microsoft.com/office/drawing/2014/main" id="{482A3C6F-6CC2-475A-9D95-A82C57A9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Multiplicities</a:t>
            </a:r>
          </a:p>
        </p:txBody>
      </p:sp>
      <p:sp>
        <p:nvSpPr>
          <p:cNvPr id="37911" name="Text Box 68">
            <a:extLst>
              <a:ext uri="{FF2B5EF4-FFF2-40B4-BE49-F238E27FC236}">
                <a16:creationId xmlns:a16="http://schemas.microsoft.com/office/drawing/2014/main" id="{12A9196E-C0EE-452C-88AB-889176F67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2" y="1752600"/>
            <a:ext cx="835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Links on associations to specify more details about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752860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5">
            <a:extLst>
              <a:ext uri="{FF2B5EF4-FFF2-40B4-BE49-F238E27FC236}">
                <a16:creationId xmlns:a16="http://schemas.microsoft.com/office/drawing/2014/main" id="{4A56706E-1FA4-497B-9652-3722A4524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040731"/>
            <a:ext cx="7353300" cy="3644900"/>
          </a:xfrm>
          <a:noFill/>
        </p:spPr>
      </p:pic>
      <p:sp>
        <p:nvSpPr>
          <p:cNvPr id="38914" name="Rectangle 4">
            <a:extLst>
              <a:ext uri="{FF2B5EF4-FFF2-40B4-BE49-F238E27FC236}">
                <a16:creationId xmlns:a16="http://schemas.microsoft.com/office/drawing/2014/main" id="{0CBBAF94-DB9E-4DF0-AA7B-5958ABC6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Example</a:t>
            </a:r>
          </a:p>
        </p:txBody>
      </p:sp>
    </p:spTree>
    <p:extLst>
      <p:ext uri="{BB962C8B-B14F-4D97-AF65-F5344CB8AC3E}">
        <p14:creationId xmlns:p14="http://schemas.microsoft.com/office/powerpoint/2010/main" val="3418157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5A751572-ADE3-4BBF-99C2-1C320EF76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assign names to the ends of the association to give further information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DDD5F69-C121-401A-971B-EA4592A6A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Details</a:t>
            </a:r>
          </a:p>
        </p:txBody>
      </p:sp>
      <p:grpSp>
        <p:nvGrpSpPr>
          <p:cNvPr id="39940" name="Group 8">
            <a:extLst>
              <a:ext uri="{FF2B5EF4-FFF2-40B4-BE49-F238E27FC236}">
                <a16:creationId xmlns:a16="http://schemas.microsoft.com/office/drawing/2014/main" id="{A1785B42-325A-4422-BDEA-468D18E84D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2438400"/>
            <a:ext cx="11093861" cy="2743200"/>
            <a:chOff x="624" y="2256"/>
            <a:chExt cx="4032" cy="997"/>
          </a:xfrm>
        </p:grpSpPr>
        <p:sp>
          <p:nvSpPr>
            <p:cNvPr id="39941" name="AutoShape 7">
              <a:extLst>
                <a:ext uri="{FF2B5EF4-FFF2-40B4-BE49-F238E27FC236}">
                  <a16:creationId xmlns:a16="http://schemas.microsoft.com/office/drawing/2014/main" id="{A0DAF7FD-3874-4E7B-9463-F99F0C946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4" y="2256"/>
              <a:ext cx="4032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39942" name="Rectangle 9">
              <a:extLst>
                <a:ext uri="{FF2B5EF4-FFF2-40B4-BE49-F238E27FC236}">
                  <a16:creationId xmlns:a16="http://schemas.microsoft.com/office/drawing/2014/main" id="{4EB7CDE0-5E13-4047-90F1-B4EACA0C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890"/>
              <a:ext cx="1751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E8B23CCF-5270-42CA-988D-8D71A095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890"/>
              <a:ext cx="1751" cy="34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4" name="Rectangle 11">
              <a:extLst>
                <a:ext uri="{FF2B5EF4-FFF2-40B4-BE49-F238E27FC236}">
                  <a16:creationId xmlns:a16="http://schemas.microsoft.com/office/drawing/2014/main" id="{AC2A736D-CFD7-40F6-B4FD-807394217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898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5" name="Rectangle 12">
              <a:extLst>
                <a:ext uri="{FF2B5EF4-FFF2-40B4-BE49-F238E27FC236}">
                  <a16:creationId xmlns:a16="http://schemas.microsoft.com/office/drawing/2014/main" id="{F1B6FBD6-64E3-4343-8268-94164B1B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898"/>
              <a:ext cx="2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getName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6" name="Rectangle 13">
              <a:extLst>
                <a:ext uri="{FF2B5EF4-FFF2-40B4-BE49-F238E27FC236}">
                  <a16:creationId xmlns:a16="http://schemas.microsoft.com/office/drawing/2014/main" id="{F8B373A4-A6D3-40E3-AC82-B9C2CB24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898"/>
              <a:ext cx="8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() 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7" name="Rectangle 14">
              <a:extLst>
                <a:ext uri="{FF2B5EF4-FFF2-40B4-BE49-F238E27FC236}">
                  <a16:creationId xmlns:a16="http://schemas.microsoft.com/office/drawing/2014/main" id="{DA440D36-2D1A-49C9-A664-10E89C73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898"/>
              <a:ext cx="13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8" name="Rectangle 15">
              <a:extLst>
                <a:ext uri="{FF2B5EF4-FFF2-40B4-BE49-F238E27FC236}">
                  <a16:creationId xmlns:a16="http://schemas.microsoft.com/office/drawing/2014/main" id="{95EA8E3F-F042-4DC7-9DF2-C96D5F21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08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49" name="Rectangle 16">
              <a:extLst>
                <a:ext uri="{FF2B5EF4-FFF2-40B4-BE49-F238E27FC236}">
                  <a16:creationId xmlns:a16="http://schemas.microsoft.com/office/drawing/2014/main" id="{9806E2AD-A9F6-402D-BE88-801EC15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008"/>
              <a:ext cx="22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setName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0" name="Rectangle 17">
              <a:extLst>
                <a:ext uri="{FF2B5EF4-FFF2-40B4-BE49-F238E27FC236}">
                  <a16:creationId xmlns:a16="http://schemas.microsoft.com/office/drawing/2014/main" id="{E1CEC0EF-D904-45A4-A3F9-D4D3B6F2B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008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()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1" name="Rectangle 18">
              <a:extLst>
                <a:ext uri="{FF2B5EF4-FFF2-40B4-BE49-F238E27FC236}">
                  <a16:creationId xmlns:a16="http://schemas.microsoft.com/office/drawing/2014/main" id="{2C2E3C16-EDB3-428B-8202-37A3D835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117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2" name="Rectangle 19">
              <a:extLst>
                <a:ext uri="{FF2B5EF4-FFF2-40B4-BE49-F238E27FC236}">
                  <a16:creationId xmlns:a16="http://schemas.microsoft.com/office/drawing/2014/main" id="{53F3DB63-2964-4CC7-9831-3392FAA2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117"/>
              <a:ext cx="39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calcInternalStuff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3" name="Rectangle 20">
              <a:extLst>
                <a:ext uri="{FF2B5EF4-FFF2-40B4-BE49-F238E27FC236}">
                  <a16:creationId xmlns:a16="http://schemas.microsoft.com/office/drawing/2014/main" id="{C4301D90-5D40-4628-8042-B0821F235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117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4" name="Rectangle 21">
              <a:extLst>
                <a:ext uri="{FF2B5EF4-FFF2-40B4-BE49-F238E27FC236}">
                  <a16:creationId xmlns:a16="http://schemas.microsoft.com/office/drawing/2014/main" id="{A8D580C4-49EE-4C13-8A12-FCA6A2FA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117"/>
              <a:ext cx="10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in x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5" name="Rectangle 22">
              <a:extLst>
                <a:ext uri="{FF2B5EF4-FFF2-40B4-BE49-F238E27FC236}">
                  <a16:creationId xmlns:a16="http://schemas.microsoft.com/office/drawing/2014/main" id="{E5180A5A-D1B4-459A-A66D-3ED336AE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311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6" name="Rectangle 23">
              <a:extLst>
                <a:ext uri="{FF2B5EF4-FFF2-40B4-BE49-F238E27FC236}">
                  <a16:creationId xmlns:a16="http://schemas.microsoft.com/office/drawing/2014/main" id="{E9B6735C-00F0-4F45-8480-80F8C3B1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117"/>
              <a:ext cx="10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byte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7" name="Rectangle 24">
              <a:extLst>
                <a:ext uri="{FF2B5EF4-FFF2-40B4-BE49-F238E27FC236}">
                  <a16:creationId xmlns:a16="http://schemas.microsoft.com/office/drawing/2014/main" id="{EFF955B2-9A22-49E8-8D11-D93506E1A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311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8" name="Rectangle 25">
              <a:extLst>
                <a:ext uri="{FF2B5EF4-FFF2-40B4-BE49-F238E27FC236}">
                  <a16:creationId xmlns:a16="http://schemas.microsoft.com/office/drawing/2014/main" id="{33E769CA-8213-45F8-B85D-F9D2E6EE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3117"/>
              <a:ext cx="10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in y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59" name="Rectangle 26">
              <a:extLst>
                <a:ext uri="{FF2B5EF4-FFF2-40B4-BE49-F238E27FC236}">
                  <a16:creationId xmlns:a16="http://schemas.microsoft.com/office/drawing/2014/main" id="{C8646923-1D52-4869-BDB2-854F1C4E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11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0" name="Rectangle 27">
              <a:extLst>
                <a:ext uri="{FF2B5EF4-FFF2-40B4-BE49-F238E27FC236}">
                  <a16:creationId xmlns:a16="http://schemas.microsoft.com/office/drawing/2014/main" id="{43088726-E26C-445C-9BA6-E209AD0D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117"/>
              <a:ext cx="19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decimal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1" name="Rectangle 28">
              <a:extLst>
                <a:ext uri="{FF2B5EF4-FFF2-40B4-BE49-F238E27FC236}">
                  <a16:creationId xmlns:a16="http://schemas.microsoft.com/office/drawing/2014/main" id="{69060185-496F-4DF7-9B4E-77FE48F8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17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2" name="Rectangle 29">
              <a:extLst>
                <a:ext uri="{FF2B5EF4-FFF2-40B4-BE49-F238E27FC236}">
                  <a16:creationId xmlns:a16="http://schemas.microsoft.com/office/drawing/2014/main" id="{65410852-4CEC-4519-8A34-E9096FAC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435"/>
              <a:ext cx="1751" cy="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3" name="Rectangle 30">
              <a:extLst>
                <a:ext uri="{FF2B5EF4-FFF2-40B4-BE49-F238E27FC236}">
                  <a16:creationId xmlns:a16="http://schemas.microsoft.com/office/drawing/2014/main" id="{9128B2FF-6BC1-4673-B77E-745D93114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435"/>
              <a:ext cx="1751" cy="45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4" name="Rectangle 31">
              <a:extLst>
                <a:ext uri="{FF2B5EF4-FFF2-40B4-BE49-F238E27FC236}">
                  <a16:creationId xmlns:a16="http://schemas.microsoft.com/office/drawing/2014/main" id="{37638BD9-78F2-4BB9-9C66-EEAD5F12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442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5" name="Rectangle 32">
              <a:extLst>
                <a:ext uri="{FF2B5EF4-FFF2-40B4-BE49-F238E27FC236}">
                  <a16:creationId xmlns:a16="http://schemas.microsoft.com/office/drawing/2014/main" id="{8005E128-9F72-47E0-82EA-2A7CE4BD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442"/>
              <a:ext cx="16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Name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6" name="Rectangle 33">
              <a:extLst>
                <a:ext uri="{FF2B5EF4-FFF2-40B4-BE49-F238E27FC236}">
                  <a16:creationId xmlns:a16="http://schemas.microsoft.com/office/drawing/2014/main" id="{8BAC8287-C223-4EB5-81E3-1B6D7CDE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44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7" name="Rectangle 34">
              <a:extLst>
                <a:ext uri="{FF2B5EF4-FFF2-40B4-BE49-F238E27FC236}">
                  <a16:creationId xmlns:a16="http://schemas.microsoft.com/office/drawing/2014/main" id="{7E978E24-3198-4157-B5EA-E191F339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442"/>
              <a:ext cx="13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8" name="Rectangle 35">
              <a:extLst>
                <a:ext uri="{FF2B5EF4-FFF2-40B4-BE49-F238E27FC236}">
                  <a16:creationId xmlns:a16="http://schemas.microsoft.com/office/drawing/2014/main" id="{9C82598C-A7D4-4D56-9047-35F9D2AE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552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69" name="Rectangle 36">
              <a:extLst>
                <a:ext uri="{FF2B5EF4-FFF2-40B4-BE49-F238E27FC236}">
                  <a16:creationId xmlns:a16="http://schemas.microsoft.com/office/drawing/2014/main" id="{6BB8B25C-DBE5-41EB-99ED-4377C3F3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52"/>
              <a:ext cx="7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ID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0" name="Rectangle 37">
              <a:extLst>
                <a:ext uri="{FF2B5EF4-FFF2-40B4-BE49-F238E27FC236}">
                  <a16:creationId xmlns:a16="http://schemas.microsoft.com/office/drawing/2014/main" id="{F00CC1B6-3393-4F4A-972B-BD20C02A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55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1" name="Rectangle 38">
              <a:extLst>
                <a:ext uri="{FF2B5EF4-FFF2-40B4-BE49-F238E27FC236}">
                  <a16:creationId xmlns:a16="http://schemas.microsoft.com/office/drawing/2014/main" id="{EA0524C6-003D-44F4-AB5F-6CC562BB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52"/>
              <a:ext cx="10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long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2" name="Rectangle 39">
              <a:extLst>
                <a:ext uri="{FF2B5EF4-FFF2-40B4-BE49-F238E27FC236}">
                  <a16:creationId xmlns:a16="http://schemas.microsoft.com/office/drawing/2014/main" id="{99EC8272-9DA5-4CBB-818E-37E8031AA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6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#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3" name="Rectangle 40">
              <a:extLst>
                <a:ext uri="{FF2B5EF4-FFF2-40B4-BE49-F238E27FC236}">
                  <a16:creationId xmlns:a16="http://schemas.microsoft.com/office/drawing/2014/main" id="{4CACDC3B-776A-4AD2-8AB8-D8950AF7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662"/>
              <a:ext cx="17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Salary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4" name="Rectangle 41">
              <a:extLst>
                <a:ext uri="{FF2B5EF4-FFF2-40B4-BE49-F238E27FC236}">
                  <a16:creationId xmlns:a16="http://schemas.microsoft.com/office/drawing/2014/main" id="{15C510DA-BCDE-4903-8D92-61FE2601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6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5" name="Rectangle 42">
              <a:extLst>
                <a:ext uri="{FF2B5EF4-FFF2-40B4-BE49-F238E27FC236}">
                  <a16:creationId xmlns:a16="http://schemas.microsoft.com/office/drawing/2014/main" id="{AE8E8C4D-12F8-4243-9755-1B91F98C8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662"/>
              <a:ext cx="16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double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6" name="Rectangle 43">
              <a:extLst>
                <a:ext uri="{FF2B5EF4-FFF2-40B4-BE49-F238E27FC236}">
                  <a16:creationId xmlns:a16="http://schemas.microsoft.com/office/drawing/2014/main" id="{5D054EEF-D533-45F9-9135-03DF13D73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771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7" name="Rectangle 44">
              <a:extLst>
                <a:ext uri="{FF2B5EF4-FFF2-40B4-BE49-F238E27FC236}">
                  <a16:creationId xmlns:a16="http://schemas.microsoft.com/office/drawing/2014/main" id="{FBF304A4-038C-4371-B13B-3ABB915A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71"/>
              <a:ext cx="1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adfaf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8" name="Rectangle 45">
              <a:extLst>
                <a:ext uri="{FF2B5EF4-FFF2-40B4-BE49-F238E27FC236}">
                  <a16:creationId xmlns:a16="http://schemas.microsoft.com/office/drawing/2014/main" id="{64CA91F9-0FD6-4C16-9E35-BBACF4BA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77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79" name="Rectangle 46">
              <a:extLst>
                <a:ext uri="{FF2B5EF4-FFF2-40B4-BE49-F238E27FC236}">
                  <a16:creationId xmlns:a16="http://schemas.microsoft.com/office/drawing/2014/main" id="{1FF3CACF-B75F-4E52-9925-EC1774AA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771"/>
              <a:ext cx="10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bool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0" name="Rectangle 47">
              <a:extLst>
                <a:ext uri="{FF2B5EF4-FFF2-40B4-BE49-F238E27FC236}">
                  <a16:creationId xmlns:a16="http://schemas.microsoft.com/office/drawing/2014/main" id="{DB6F353E-305F-445E-AD5E-7CE57FC8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273"/>
              <a:ext cx="175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1" name="Rectangle 48">
              <a:extLst>
                <a:ext uri="{FF2B5EF4-FFF2-40B4-BE49-F238E27FC236}">
                  <a16:creationId xmlns:a16="http://schemas.microsoft.com/office/drawing/2014/main" id="{B2698BB5-4DD1-469D-9813-A62087B3C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273"/>
              <a:ext cx="1751" cy="16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2" name="Rectangle 49">
              <a:extLst>
                <a:ext uri="{FF2B5EF4-FFF2-40B4-BE49-F238E27FC236}">
                  <a16:creationId xmlns:a16="http://schemas.microsoft.com/office/drawing/2014/main" id="{0783C16C-A14D-46A7-8557-68AFE03F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99"/>
              <a:ext cx="26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3" name="Rectangle 50">
              <a:extLst>
                <a:ext uri="{FF2B5EF4-FFF2-40B4-BE49-F238E27FC236}">
                  <a16:creationId xmlns:a16="http://schemas.microsoft.com/office/drawing/2014/main" id="{CD886BFB-5962-41C3-A73E-69A1C168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658"/>
              <a:ext cx="1095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4" name="Rectangle 51">
              <a:extLst>
                <a:ext uri="{FF2B5EF4-FFF2-40B4-BE49-F238E27FC236}">
                  <a16:creationId xmlns:a16="http://schemas.microsoft.com/office/drawing/2014/main" id="{DA8606B1-ABA7-4A6C-AFA3-5449017FC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658"/>
              <a:ext cx="1095" cy="14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5" name="Rectangle 52">
              <a:extLst>
                <a:ext uri="{FF2B5EF4-FFF2-40B4-BE49-F238E27FC236}">
                  <a16:creationId xmlns:a16="http://schemas.microsoft.com/office/drawing/2014/main" id="{3B9E48DC-1A6C-42B7-BE44-41EA5D528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516"/>
              <a:ext cx="1095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6" name="Rectangle 53">
              <a:extLst>
                <a:ext uri="{FF2B5EF4-FFF2-40B4-BE49-F238E27FC236}">
                  <a16:creationId xmlns:a16="http://schemas.microsoft.com/office/drawing/2014/main" id="{AB82484E-5023-4164-9A27-647D531A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516"/>
              <a:ext cx="1095" cy="14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7" name="Rectangle 54">
              <a:extLst>
                <a:ext uri="{FF2B5EF4-FFF2-40B4-BE49-F238E27FC236}">
                  <a16:creationId xmlns:a16="http://schemas.microsoft.com/office/drawing/2014/main" id="{5FB6565A-EAB4-4A57-93B6-87081B95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527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8" name="Rectangle 55">
              <a:extLst>
                <a:ext uri="{FF2B5EF4-FFF2-40B4-BE49-F238E27FC236}">
                  <a16:creationId xmlns:a16="http://schemas.microsoft.com/office/drawing/2014/main" id="{8D25F74A-E019-40E4-9910-5F7200321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527"/>
              <a:ext cx="24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members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89" name="Rectangle 56">
              <a:extLst>
                <a:ext uri="{FF2B5EF4-FFF2-40B4-BE49-F238E27FC236}">
                  <a16:creationId xmlns:a16="http://schemas.microsoft.com/office/drawing/2014/main" id="{50D0CA82-5763-4D58-A078-FAFECC5B0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52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0" name="Rectangle 57">
              <a:extLst>
                <a:ext uri="{FF2B5EF4-FFF2-40B4-BE49-F238E27FC236}">
                  <a16:creationId xmlns:a16="http://schemas.microsoft.com/office/drawing/2014/main" id="{EDF97C97-EF74-4048-A4D6-CCF9DD28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2527"/>
              <a:ext cx="24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1" name="Rectangle 58">
              <a:extLst>
                <a:ext uri="{FF2B5EF4-FFF2-40B4-BE49-F238E27FC236}">
                  <a16:creationId xmlns:a16="http://schemas.microsoft.com/office/drawing/2014/main" id="{C54B5716-DDB5-40CB-9643-4DF8D3B1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354"/>
              <a:ext cx="1095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2" name="Rectangle 59">
              <a:extLst>
                <a:ext uri="{FF2B5EF4-FFF2-40B4-BE49-F238E27FC236}">
                  <a16:creationId xmlns:a16="http://schemas.microsoft.com/office/drawing/2014/main" id="{93927FDD-077B-4611-9744-4B1D962C1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354"/>
              <a:ext cx="1095" cy="16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3" name="Rectangle 60">
              <a:extLst>
                <a:ext uri="{FF2B5EF4-FFF2-40B4-BE49-F238E27FC236}">
                  <a16:creationId xmlns:a16="http://schemas.microsoft.com/office/drawing/2014/main" id="{48C17767-E332-449F-ACB6-123B5F1F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375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Team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4" name="Rectangle 61">
              <a:extLst>
                <a:ext uri="{FF2B5EF4-FFF2-40B4-BE49-F238E27FC236}">
                  <a16:creationId xmlns:a16="http://schemas.microsoft.com/office/drawing/2014/main" id="{10D9F355-4D50-46A0-9ED4-DEA5647A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375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5" name="Rectangle 62">
              <a:extLst>
                <a:ext uri="{FF2B5EF4-FFF2-40B4-BE49-F238E27FC236}">
                  <a16:creationId xmlns:a16="http://schemas.microsoft.com/office/drawing/2014/main" id="{97397F48-FC38-4B84-864A-A88832EA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375"/>
              <a:ext cx="15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 b="1">
                  <a:solidFill>
                    <a:srgbClr val="00B050"/>
                  </a:solidFill>
                  <a:latin typeface="Arial" panose="020B0604020202020204" pitchFamily="34" charset="0"/>
                </a:rPr>
                <a:t>group</a:t>
              </a:r>
              <a:endParaRPr lang="en-US" altLang="en-US" b="1">
                <a:solidFill>
                  <a:srgbClr val="00B050"/>
                </a:solidFill>
              </a:endParaRPr>
            </a:p>
          </p:txBody>
        </p:sp>
        <p:sp>
          <p:nvSpPr>
            <p:cNvPr id="39996" name="Rectangle 63">
              <a:extLst>
                <a:ext uri="{FF2B5EF4-FFF2-40B4-BE49-F238E27FC236}">
                  <a16:creationId xmlns:a16="http://schemas.microsoft.com/office/drawing/2014/main" id="{F7BCBA0A-F93D-422A-9E92-0A0A7B88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687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7" name="Rectangle 64">
              <a:extLst>
                <a:ext uri="{FF2B5EF4-FFF2-40B4-BE49-F238E27FC236}">
                  <a16:creationId xmlns:a16="http://schemas.microsoft.com/office/drawing/2014/main" id="{EA705853-1CA3-421C-8EFE-7ACD5E1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27"/>
              <a:ext cx="1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39998" name="Rectangle 65">
              <a:extLst>
                <a:ext uri="{FF2B5EF4-FFF2-40B4-BE49-F238E27FC236}">
                  <a16:creationId xmlns:a16="http://schemas.microsoft.com/office/drawing/2014/main" id="{0449213B-481D-4992-AA4E-D1B3A9D2A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527"/>
              <a:ext cx="26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 b="1">
                  <a:solidFill>
                    <a:srgbClr val="00B050"/>
                  </a:solidFill>
                  <a:latin typeface="Arial" panose="020B0604020202020204" pitchFamily="34" charset="0"/>
                </a:rPr>
                <a:t>individual</a:t>
              </a:r>
              <a:endParaRPr lang="en-US" altLang="en-US" b="1">
                <a:solidFill>
                  <a:srgbClr val="00B050"/>
                </a:solidFill>
              </a:endParaRPr>
            </a:p>
          </p:txBody>
        </p:sp>
        <p:sp>
          <p:nvSpPr>
            <p:cNvPr id="39999" name="Rectangle 66">
              <a:extLst>
                <a:ext uri="{FF2B5EF4-FFF2-40B4-BE49-F238E27FC236}">
                  <a16:creationId xmlns:a16="http://schemas.microsoft.com/office/drawing/2014/main" id="{F2B30937-E93D-4786-A5DE-8AAED2DF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839"/>
              <a:ext cx="2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40000" name="Line 67">
              <a:extLst>
                <a:ext uri="{FF2B5EF4-FFF2-40B4-BE49-F238E27FC236}">
                  <a16:creationId xmlns:a16="http://schemas.microsoft.com/office/drawing/2014/main" id="{97DFD2FE-FD75-46CD-AA19-E27703AD3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596"/>
              <a:ext cx="1028" cy="15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n-US">
                <a:solidFill>
                  <a:srgbClr val="2D3791"/>
                </a:solidFill>
                <a:latin typeface="Calibri" panose="020F0502020204030204"/>
              </a:endParaRPr>
            </a:p>
          </p:txBody>
        </p:sp>
        <p:sp>
          <p:nvSpPr>
            <p:cNvPr id="40001" name="Freeform 68">
              <a:extLst>
                <a:ext uri="{FF2B5EF4-FFF2-40B4-BE49-F238E27FC236}">
                  <a16:creationId xmlns:a16="http://schemas.microsoft.com/office/drawing/2014/main" id="{2F34AF6C-3791-4C1F-81CE-366585B1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2547"/>
              <a:ext cx="125" cy="79"/>
            </a:xfrm>
            <a:custGeom>
              <a:avLst/>
              <a:gdLst>
                <a:gd name="T0" fmla="*/ 57 w 125"/>
                <a:gd name="T1" fmla="*/ 79 h 79"/>
                <a:gd name="T2" fmla="*/ 0 w 125"/>
                <a:gd name="T3" fmla="*/ 30 h 79"/>
                <a:gd name="T4" fmla="*/ 69 w 125"/>
                <a:gd name="T5" fmla="*/ 0 h 79"/>
                <a:gd name="T6" fmla="*/ 125 w 125"/>
                <a:gd name="T7" fmla="*/ 49 h 79"/>
                <a:gd name="T8" fmla="*/ 57 w 125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79"/>
                <a:gd name="T17" fmla="*/ 125 w 12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  <p:sp>
          <p:nvSpPr>
            <p:cNvPr id="40002" name="Freeform 69">
              <a:extLst>
                <a:ext uri="{FF2B5EF4-FFF2-40B4-BE49-F238E27FC236}">
                  <a16:creationId xmlns:a16="http://schemas.microsoft.com/office/drawing/2014/main" id="{063778A2-14CF-4A3F-AC94-66C940A8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2547"/>
              <a:ext cx="125" cy="79"/>
            </a:xfrm>
            <a:custGeom>
              <a:avLst/>
              <a:gdLst>
                <a:gd name="T0" fmla="*/ 57 w 125"/>
                <a:gd name="T1" fmla="*/ 79 h 79"/>
                <a:gd name="T2" fmla="*/ 0 w 125"/>
                <a:gd name="T3" fmla="*/ 30 h 79"/>
                <a:gd name="T4" fmla="*/ 69 w 125"/>
                <a:gd name="T5" fmla="*/ 0 h 79"/>
                <a:gd name="T6" fmla="*/ 125 w 125"/>
                <a:gd name="T7" fmla="*/ 49 h 79"/>
                <a:gd name="T8" fmla="*/ 57 w 125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79"/>
                <a:gd name="T17" fmla="*/ 125 w 12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lang="en-US" altLang="en-US">
                <a:solidFill>
                  <a:srgbClr val="2D37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24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92F233DF-DC46-4D3D-A737-30D9AC3D4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Static design describes code structure and object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Class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Objects at design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Doesn’t change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Dynamic design shows communication between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Similarity to class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Can follow sequences of events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May change depending upon execution scenario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Called Object Diagrams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B43F6C9-F467-42FC-91DB-7A5355A5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Static vs. Dynamic Design</a:t>
            </a:r>
          </a:p>
        </p:txBody>
      </p:sp>
    </p:spTree>
    <p:extLst>
      <p:ext uri="{BB962C8B-B14F-4D97-AF65-F5344CB8AC3E}">
        <p14:creationId xmlns:p14="http://schemas.microsoft.com/office/powerpoint/2010/main" val="2639521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4704ED95-9F4D-4E95-9049-E6D55B3CE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Shows instances of Class Diagrams and links among them</a:t>
            </a:r>
          </a:p>
          <a:p>
            <a:pPr lvl="1" eaLnBrk="1" hangingPunct="1"/>
            <a:r>
              <a:rPr lang="en-US" altLang="en-US"/>
              <a:t>An object diagram is a snapshot of the objects in a system</a:t>
            </a:r>
          </a:p>
          <a:p>
            <a:pPr lvl="2" eaLnBrk="1" hangingPunct="1"/>
            <a:r>
              <a:rPr lang="en-US" altLang="en-US"/>
              <a:t>At a point in time</a:t>
            </a:r>
          </a:p>
          <a:p>
            <a:pPr lvl="2" eaLnBrk="1" hangingPunct="1"/>
            <a:r>
              <a:rPr lang="en-US" altLang="en-US"/>
              <a:t>With a selected focus</a:t>
            </a:r>
          </a:p>
          <a:p>
            <a:pPr lvl="3" eaLnBrk="1" hangingPunct="1"/>
            <a:r>
              <a:rPr lang="en-US" altLang="en-US"/>
              <a:t>Interactions – Sequence diagram</a:t>
            </a:r>
          </a:p>
          <a:p>
            <a:pPr lvl="3" eaLnBrk="1" hangingPunct="1"/>
            <a:r>
              <a:rPr lang="en-US" altLang="en-US"/>
              <a:t>Message passing – Collaboration diagram</a:t>
            </a:r>
          </a:p>
          <a:p>
            <a:pPr lvl="3" eaLnBrk="1" hangingPunct="1"/>
            <a:r>
              <a:rPr lang="en-US" altLang="en-US"/>
              <a:t>Operation – Deployment diagram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8FAC1C9-1B0B-4F3C-B6EC-F18D0A275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2645271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552FDFDC-C2B3-482E-A8A5-0F8051561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Format is</a:t>
            </a:r>
          </a:p>
          <a:p>
            <a:pPr lvl="1" eaLnBrk="1" hangingPunct="1"/>
            <a:r>
              <a:rPr lang="en-US" altLang="en-US" sz="2400"/>
              <a:t>Instance name : Class name</a:t>
            </a:r>
          </a:p>
          <a:p>
            <a:pPr lvl="1" eaLnBrk="1" hangingPunct="1"/>
            <a:r>
              <a:rPr lang="en-US" altLang="en-US" sz="2400"/>
              <a:t>Attributes and Values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Example: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CD85E39-11C9-4A9D-99FC-4876E3D39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Diagrams</a:t>
            </a:r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13618E91-71A4-4385-9924-74CDA7A9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0401"/>
            <a:ext cx="7409240" cy="256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89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7FF7664A-9701-4F86-9EDA-434EB9DDA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Inundated with methodologies in early 90’s</a:t>
            </a:r>
          </a:p>
          <a:p>
            <a:pPr lvl="1" eaLnBrk="1" hangingPunct="1"/>
            <a:r>
              <a:rPr lang="en-US" altLang="en-US" dirty="0" err="1">
                <a:solidFill>
                  <a:schemeClr val="tx2"/>
                </a:solidFill>
              </a:rPr>
              <a:t>Booch</a:t>
            </a:r>
            <a:r>
              <a:rPr lang="en-US" altLang="en-US" dirty="0">
                <a:solidFill>
                  <a:schemeClr val="tx2"/>
                </a:solidFill>
              </a:rPr>
              <a:t>, Jacobson, </a:t>
            </a:r>
            <a:r>
              <a:rPr lang="en-US" altLang="en-US" dirty="0" err="1">
                <a:solidFill>
                  <a:schemeClr val="tx2"/>
                </a:solidFill>
              </a:rPr>
              <a:t>Yourden</a:t>
            </a:r>
            <a:r>
              <a:rPr lang="en-US" altLang="en-US" dirty="0">
                <a:solidFill>
                  <a:schemeClr val="tx2"/>
                </a:solidFill>
              </a:rPr>
              <a:t>, Rumbaugh</a:t>
            </a:r>
          </a:p>
          <a:p>
            <a:pPr eaLnBrk="1" hangingPunct="1"/>
            <a:r>
              <a:rPr lang="en-US" altLang="en-US" dirty="0" err="1">
                <a:solidFill>
                  <a:schemeClr val="tx2"/>
                </a:solidFill>
              </a:rPr>
              <a:t>Booch</a:t>
            </a:r>
            <a:r>
              <a:rPr lang="en-US" altLang="en-US" dirty="0">
                <a:solidFill>
                  <a:schemeClr val="tx2"/>
                </a:solidFill>
              </a:rPr>
              <a:t>, Jacobson merged methods 1994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Rumbaugh joined 1995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1997 UML 1.1 from OMG includes input from others, e.g. </a:t>
            </a:r>
            <a:r>
              <a:rPr lang="en-US" altLang="en-US" dirty="0" err="1">
                <a:solidFill>
                  <a:schemeClr val="tx2"/>
                </a:solidFill>
              </a:rPr>
              <a:t>Yourden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UML v2.0 current version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5BDF9BB-68A5-4289-8BC4-D32591AB5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712668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539D-431B-C64F-8C62-D4B88880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1DA356B-2C8F-4B6F-B064-2ED5E6AD9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 and Links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4986576C-8EC3-4271-A3A1-1BD1CBEE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1371600"/>
            <a:ext cx="60674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5">
            <a:extLst>
              <a:ext uri="{FF2B5EF4-FFF2-40B4-BE49-F238E27FC236}">
                <a16:creationId xmlns:a16="http://schemas.microsoft.com/office/drawing/2014/main" id="{D38A02E1-260E-4EA7-B2F3-7AF0D3EE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2" y="6096000"/>
            <a:ext cx="601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Can add association type and also message type</a:t>
            </a:r>
          </a:p>
        </p:txBody>
      </p:sp>
    </p:spTree>
    <p:extLst>
      <p:ext uri="{BB962C8B-B14F-4D97-AF65-F5344CB8AC3E}">
        <p14:creationId xmlns:p14="http://schemas.microsoft.com/office/powerpoint/2010/main" val="62188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49128D32-CEEC-44DB-B39D-E7DAAC203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To organize complex class diagrams, you can group classes into packages. A package is a collection of logically related UML elements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Packages appear as rectangles with small tabs at the top.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package name is on the tab or inside the rectangle.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dotted arrows are dependencies. One package depends on another if changes in the other could possibly force changes in the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Packages are the basic grouping construct with which you may organize UML models to increase their readability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864D2E1-9496-4A44-97A2-67362585D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 Diagrams</a:t>
            </a:r>
          </a:p>
        </p:txBody>
      </p:sp>
    </p:spTree>
    <p:extLst>
      <p:ext uri="{BB962C8B-B14F-4D97-AF65-F5344CB8AC3E}">
        <p14:creationId xmlns:p14="http://schemas.microsoft.com/office/powerpoint/2010/main" val="330757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1CE16B56-4A30-46A6-9E57-1E420F483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diagrams are dynamic  -- they describe how objects collaborate.</a:t>
            </a:r>
          </a:p>
          <a:p>
            <a:pPr eaLnBrk="1" hangingPunct="1"/>
            <a:r>
              <a:rPr lang="en-US" altLang="en-US"/>
              <a:t>A Sequence Diagram:</a:t>
            </a:r>
          </a:p>
          <a:p>
            <a:pPr lvl="1" eaLnBrk="1" hangingPunct="1"/>
            <a:r>
              <a:rPr lang="en-US" altLang="en-US"/>
              <a:t>Indicates what messages are sent and when</a:t>
            </a:r>
          </a:p>
          <a:p>
            <a:pPr lvl="1" eaLnBrk="1" hangingPunct="1"/>
            <a:r>
              <a:rPr lang="en-US" altLang="en-US"/>
              <a:t>Time progresses from top to bottom</a:t>
            </a:r>
          </a:p>
          <a:p>
            <a:pPr lvl="1" eaLnBrk="1" hangingPunct="1"/>
            <a:r>
              <a:rPr lang="en-US" altLang="en-US"/>
              <a:t>Objects involved are listed left to right</a:t>
            </a:r>
          </a:p>
          <a:p>
            <a:pPr lvl="1" eaLnBrk="1" hangingPunct="1"/>
            <a:r>
              <a:rPr lang="en-US" altLang="en-US"/>
              <a:t>Messages are sent left to right between objects in sequence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E571EDB-F1CE-4B57-BDAD-1845EFC4A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355383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3594-0C2D-D24C-BB25-6CC93281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6752699-7139-4F02-933B-E68A39C7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Sequence Diagram Format</a:t>
            </a:r>
          </a:p>
        </p:txBody>
      </p:sp>
      <p:pic>
        <p:nvPicPr>
          <p:cNvPr id="49155" name="Picture 5" descr="sequencediag">
            <a:extLst>
              <a:ext uri="{FF2B5EF4-FFF2-40B4-BE49-F238E27FC236}">
                <a16:creationId xmlns:a16="http://schemas.microsoft.com/office/drawing/2014/main" id="{55F66227-6DC4-4E40-AC93-E644E4EB9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48768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Line 6">
            <a:extLst>
              <a:ext uri="{FF2B5EF4-FFF2-40B4-BE49-F238E27FC236}">
                <a16:creationId xmlns:a16="http://schemas.microsoft.com/office/drawing/2014/main" id="{414473B1-15F9-48EB-86E5-127529D7B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133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49157" name="Text Box 7">
            <a:extLst>
              <a:ext uri="{FF2B5EF4-FFF2-40B4-BE49-F238E27FC236}">
                <a16:creationId xmlns:a16="http://schemas.microsoft.com/office/drawing/2014/main" id="{32637E22-A37B-409B-99B0-2596383F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2"/>
            <a:ext cx="1560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Actor from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Use Case</a:t>
            </a:r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D5FFD0CF-2085-4EE9-AC62-6DB6B62EF6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209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en-US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3FFFAEC0-48C2-4EFE-8F60-6472E6AC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2" y="16764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Objects</a:t>
            </a:r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4794F070-DC4C-43AE-8400-6BBCEB69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440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1400">
                <a:solidFill>
                  <a:srgbClr val="2D3791"/>
                </a:solidFill>
              </a:rPr>
              <a:t>1</a:t>
            </a:r>
          </a:p>
        </p:txBody>
      </p:sp>
      <p:sp>
        <p:nvSpPr>
          <p:cNvPr id="49161" name="Text Box 11">
            <a:extLst>
              <a:ext uri="{FF2B5EF4-FFF2-40B4-BE49-F238E27FC236}">
                <a16:creationId xmlns:a16="http://schemas.microsoft.com/office/drawing/2014/main" id="{2ACA5721-4BA0-4FB4-B9BF-02933E77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1400">
                <a:solidFill>
                  <a:srgbClr val="2D3791"/>
                </a:solidFill>
              </a:rPr>
              <a:t>2</a:t>
            </a:r>
          </a:p>
        </p:txBody>
      </p:sp>
      <p:sp>
        <p:nvSpPr>
          <p:cNvPr id="49162" name="Text Box 12">
            <a:extLst>
              <a:ext uri="{FF2B5EF4-FFF2-40B4-BE49-F238E27FC236}">
                <a16:creationId xmlns:a16="http://schemas.microsoft.com/office/drawing/2014/main" id="{06926E52-63AD-4C71-A46D-25E0E617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1400">
                <a:solidFill>
                  <a:srgbClr val="2D3791"/>
                </a:solidFill>
              </a:rPr>
              <a:t>3</a:t>
            </a:r>
          </a:p>
        </p:txBody>
      </p:sp>
      <p:sp>
        <p:nvSpPr>
          <p:cNvPr id="49163" name="Text Box 13">
            <a:extLst>
              <a:ext uri="{FF2B5EF4-FFF2-40B4-BE49-F238E27FC236}">
                <a16:creationId xmlns:a16="http://schemas.microsoft.com/office/drawing/2014/main" id="{9F56BB6B-0A78-49D3-8DCA-D4F75554B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53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1400">
                <a:solidFill>
                  <a:srgbClr val="2D3791"/>
                </a:solidFill>
              </a:rPr>
              <a:t>4</a:t>
            </a:r>
          </a:p>
        </p:txBody>
      </p:sp>
      <p:sp>
        <p:nvSpPr>
          <p:cNvPr id="49164" name="Text Box 14">
            <a:extLst>
              <a:ext uri="{FF2B5EF4-FFF2-40B4-BE49-F238E27FC236}">
                <a16:creationId xmlns:a16="http://schemas.microsoft.com/office/drawing/2014/main" id="{3CC78F1C-FFBB-44B9-962A-970496A81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7" y="5908675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Lifeline</a:t>
            </a:r>
          </a:p>
        </p:txBody>
      </p:sp>
      <p:sp>
        <p:nvSpPr>
          <p:cNvPr id="49165" name="Freeform 15">
            <a:extLst>
              <a:ext uri="{FF2B5EF4-FFF2-40B4-BE49-F238E27FC236}">
                <a16:creationId xmlns:a16="http://schemas.microsoft.com/office/drawing/2014/main" id="{055ADC6A-D891-421F-895E-DA2943237AF8}"/>
              </a:ext>
            </a:extLst>
          </p:cNvPr>
          <p:cNvSpPr>
            <a:spLocks/>
          </p:cNvSpPr>
          <p:nvPr/>
        </p:nvSpPr>
        <p:spPr bwMode="auto">
          <a:xfrm>
            <a:off x="3200400" y="5791200"/>
            <a:ext cx="457200" cy="381000"/>
          </a:xfrm>
          <a:custGeom>
            <a:avLst/>
            <a:gdLst>
              <a:gd name="T0" fmla="*/ 0 w 288"/>
              <a:gd name="T1" fmla="*/ 240 h 240"/>
              <a:gd name="T2" fmla="*/ 144 w 288"/>
              <a:gd name="T3" fmla="*/ 192 h 240"/>
              <a:gd name="T4" fmla="*/ 240 w 288"/>
              <a:gd name="T5" fmla="*/ 96 h 240"/>
              <a:gd name="T6" fmla="*/ 288 w 288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240"/>
                </a:moveTo>
                <a:cubicBezTo>
                  <a:pt x="52" y="228"/>
                  <a:pt x="104" y="216"/>
                  <a:pt x="144" y="192"/>
                </a:cubicBezTo>
                <a:cubicBezTo>
                  <a:pt x="184" y="168"/>
                  <a:pt x="216" y="128"/>
                  <a:pt x="240" y="96"/>
                </a:cubicBezTo>
                <a:cubicBezTo>
                  <a:pt x="264" y="64"/>
                  <a:pt x="276" y="32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49166" name="Text Box 16">
            <a:extLst>
              <a:ext uri="{FF2B5EF4-FFF2-40B4-BE49-F238E27FC236}">
                <a16:creationId xmlns:a16="http://schemas.microsoft.com/office/drawing/2014/main" id="{98F68268-5C44-43DA-BBCA-FBC43BA1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5832477"/>
            <a:ext cx="3151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Calls = Solid Lines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Returns = Dashed Lines</a:t>
            </a:r>
          </a:p>
        </p:txBody>
      </p:sp>
      <p:sp>
        <p:nvSpPr>
          <p:cNvPr id="49167" name="Text Box 18">
            <a:extLst>
              <a:ext uri="{FF2B5EF4-FFF2-40B4-BE49-F238E27FC236}">
                <a16:creationId xmlns:a16="http://schemas.microsoft.com/office/drawing/2014/main" id="{B92FB27D-E841-4556-B041-E4530114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67200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Activation</a:t>
            </a:r>
          </a:p>
        </p:txBody>
      </p:sp>
      <p:sp>
        <p:nvSpPr>
          <p:cNvPr id="49168" name="AutoShape 19">
            <a:extLst>
              <a:ext uri="{FF2B5EF4-FFF2-40B4-BE49-F238E27FC236}">
                <a16:creationId xmlns:a16="http://schemas.microsoft.com/office/drawing/2014/main" id="{486D1D69-3FAB-4F0C-A5BE-1CBFC4347ADE}"/>
              </a:ext>
            </a:extLst>
          </p:cNvPr>
          <p:cNvSpPr>
            <a:spLocks/>
          </p:cNvSpPr>
          <p:nvPr/>
        </p:nvSpPr>
        <p:spPr bwMode="auto">
          <a:xfrm>
            <a:off x="3124200" y="35052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77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003D-0CF5-8946-829D-0BE98AC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2621A27-E63C-46D3-A983-8F539A8CD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Sequence Diagram : Destruction</a:t>
            </a:r>
          </a:p>
        </p:txBody>
      </p:sp>
      <p:pic>
        <p:nvPicPr>
          <p:cNvPr id="50179" name="Picture 6">
            <a:extLst>
              <a:ext uri="{FF2B5EF4-FFF2-40B4-BE49-F238E27FC236}">
                <a16:creationId xmlns:a16="http://schemas.microsoft.com/office/drawing/2014/main" id="{99AC072A-C2A2-4AFA-9E6D-18BF57B8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2" y="1981200"/>
            <a:ext cx="33623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7">
            <a:extLst>
              <a:ext uri="{FF2B5EF4-FFF2-40B4-BE49-F238E27FC236}">
                <a16:creationId xmlns:a16="http://schemas.microsoft.com/office/drawing/2014/main" id="{DC5D9269-8FDE-4CA1-969A-5116ACEA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7" y="4689477"/>
            <a:ext cx="30828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Shows Destruction of b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(and Construction)</a:t>
            </a:r>
          </a:p>
        </p:txBody>
      </p:sp>
    </p:spTree>
    <p:extLst>
      <p:ext uri="{BB962C8B-B14F-4D97-AF65-F5344CB8AC3E}">
        <p14:creationId xmlns:p14="http://schemas.microsoft.com/office/powerpoint/2010/main" val="494952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7601-9DA7-1445-9109-19EFFB59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61A6513-7727-4D9F-8B30-A1C59227F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Sequence Diagram : Timing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84AAAE54-849A-4F75-8BCD-8EDCEFF9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0"/>
            <a:ext cx="4000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5">
            <a:extLst>
              <a:ext uri="{FF2B5EF4-FFF2-40B4-BE49-F238E27FC236}">
                <a16:creationId xmlns:a16="http://schemas.microsoft.com/office/drawing/2014/main" id="{BB8A2B94-1664-47EF-A62B-EB8A9B1F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7" y="1336677"/>
            <a:ext cx="6454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Slanted Lines show propagation delay of messages</a:t>
            </a:r>
          </a:p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Good for modeling real-time systems</a:t>
            </a:r>
          </a:p>
        </p:txBody>
      </p:sp>
      <p:sp>
        <p:nvSpPr>
          <p:cNvPr id="51205" name="Text Box 6">
            <a:extLst>
              <a:ext uri="{FF2B5EF4-FFF2-40B4-BE49-F238E27FC236}">
                <a16:creationId xmlns:a16="http://schemas.microsoft.com/office/drawing/2014/main" id="{245B0021-F448-4B1A-B88C-600EA1FF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72200"/>
            <a:ext cx="775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If messages cross this is usually problematic – 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2486825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F8AB623-D58D-42A7-94B2-CB362AEEC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When the alarm goes off, it rings the alarm, puts a message on the display, notifies the monitoring service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F84C875-DB59-487E-82AC-7C21EAFB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Sequence Example: Alarm System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5C7111F4-646A-4480-AEFA-9BB4E236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5943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542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13">
            <a:extLst>
              <a:ext uri="{FF2B5EF4-FFF2-40B4-BE49-F238E27FC236}">
                <a16:creationId xmlns:a16="http://schemas.microsoft.com/office/drawing/2014/main" id="{D3EFB7EE-D92A-4521-BAA0-272F965329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894681"/>
            <a:ext cx="6667500" cy="3937000"/>
          </a:xfrm>
        </p:spPr>
      </p:pic>
      <p:sp>
        <p:nvSpPr>
          <p:cNvPr id="53250" name="Rectangle 2">
            <a:extLst>
              <a:ext uri="{FF2B5EF4-FFF2-40B4-BE49-F238E27FC236}">
                <a16:creationId xmlns:a16="http://schemas.microsoft.com/office/drawing/2014/main" id="{0379B272-318A-43A8-B9AE-34E29F867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Sequence Diagram Example</a:t>
            </a:r>
          </a:p>
        </p:txBody>
      </p:sp>
      <p:sp>
        <p:nvSpPr>
          <p:cNvPr id="53251" name="AutoShape 12" descr="Sequence diagram">
            <a:extLst>
              <a:ext uri="{FF2B5EF4-FFF2-40B4-BE49-F238E27FC236}">
                <a16:creationId xmlns:a16="http://schemas.microsoft.com/office/drawing/2014/main" id="{360F617B-7103-45D2-ADA2-E0683382E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46038"/>
            <a:ext cx="66675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endParaRPr lang="en-US" altLang="en-US">
              <a:solidFill>
                <a:srgbClr val="2D3791"/>
              </a:solidFill>
            </a:endParaRPr>
          </a:p>
        </p:txBody>
      </p:sp>
      <p:sp>
        <p:nvSpPr>
          <p:cNvPr id="53253" name="Text Box 14">
            <a:extLst>
              <a:ext uri="{FF2B5EF4-FFF2-40B4-BE49-F238E27FC236}">
                <a16:creationId xmlns:a16="http://schemas.microsoft.com/office/drawing/2014/main" id="{7E777FAB-523F-4CC8-BD21-7413EFEC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2" y="99060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>
                <a:solidFill>
                  <a:srgbClr val="2D3791"/>
                </a:solidFill>
              </a:rPr>
              <a:t>Hotel Reservation</a:t>
            </a:r>
          </a:p>
        </p:txBody>
      </p:sp>
    </p:spTree>
    <p:extLst>
      <p:ext uri="{BB962C8B-B14F-4D97-AF65-F5344CB8AC3E}">
        <p14:creationId xmlns:p14="http://schemas.microsoft.com/office/powerpoint/2010/main" val="4241237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0960784F-CA77-4237-8AFF-D74FACA3B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UML is a modeling language that can be used independent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Adopted by OMG and notation of choice for visual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http://www.omg.org/uml/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Creating and modifying UML diagrams can be labor and time intensive.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Lots of tools exist to help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Tools help keep diagrams, code in sync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Repository for a complete software development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Examples here created with </a:t>
            </a:r>
            <a:r>
              <a:rPr lang="en-US" altLang="en-US" sz="2000" dirty="0" err="1"/>
              <a:t>TogetherSoft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ControlCenter</a:t>
            </a:r>
            <a:r>
              <a:rPr lang="en-US" altLang="en-US" sz="2000" dirty="0"/>
              <a:t>, Microsoft Visio, Tablet UML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720B6E1-6B32-4850-89B4-0C91DC08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and Tools</a:t>
            </a:r>
          </a:p>
        </p:txBody>
      </p:sp>
    </p:spTree>
    <p:extLst>
      <p:ext uri="{BB962C8B-B14F-4D97-AF65-F5344CB8AC3E}">
        <p14:creationId xmlns:p14="http://schemas.microsoft.com/office/powerpoint/2010/main" val="828844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6684-7088-7C47-B297-D2CC0290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5C020E2-34F9-483F-AA07-D492970C6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UML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556931CC-CA65-49E5-A3FE-9367C6D7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2" y="1524000"/>
            <a:ext cx="6696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0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1258-3900-234D-9E73-4D948EC8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B89ADF6-5871-4F9F-9373-9CAC98996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Contributions to UML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1D1E0D1A-6D3A-4E9D-8652-075B65CE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2" y="1676400"/>
            <a:ext cx="6448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8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>
            <a:extLst>
              <a:ext uri="{FF2B5EF4-FFF2-40B4-BE49-F238E27FC236}">
                <a16:creationId xmlns:a16="http://schemas.microsoft.com/office/drawing/2014/main" id="{2394C60D-04C4-4DF2-B985-CA97788E8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b="1" i="1" dirty="0">
                <a:solidFill>
                  <a:schemeClr val="tx2"/>
                </a:solidFill>
              </a:rPr>
              <a:t>model</a:t>
            </a:r>
            <a:r>
              <a:rPr lang="en-US" altLang="en-US" sz="2800" dirty="0">
                <a:solidFill>
                  <a:schemeClr val="tx2"/>
                </a:solidFill>
              </a:rPr>
              <a:t> is an abstraction describing a subset of a system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b="1" i="1" dirty="0">
                <a:solidFill>
                  <a:schemeClr val="tx2"/>
                </a:solidFill>
              </a:rPr>
              <a:t>view</a:t>
            </a:r>
            <a:r>
              <a:rPr lang="en-US" altLang="en-US" sz="2800" dirty="0">
                <a:solidFill>
                  <a:schemeClr val="tx2"/>
                </a:solidFill>
              </a:rPr>
              <a:t> depicts selected aspects of a model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b="1" i="1" dirty="0">
                <a:solidFill>
                  <a:schemeClr val="tx2"/>
                </a:solidFill>
              </a:rPr>
              <a:t>notation</a:t>
            </a:r>
            <a:r>
              <a:rPr lang="en-US" altLang="en-US" sz="2800" dirty="0">
                <a:solidFill>
                  <a:schemeClr val="tx2"/>
                </a:solidFill>
              </a:rPr>
              <a:t> is a set of graphical or textual rules for depicting views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Views and models of a single system may overlap each other</a:t>
            </a:r>
          </a:p>
          <a:p>
            <a:pPr eaLnBrk="1" hangingPunct="1"/>
            <a:endParaRPr lang="en-US" altLang="en-US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Examples: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System: Aircraft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Models: Flight simulator, scale model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Views: All blueprints, electrical wiring, fuel system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4C86B13-C500-45BC-B646-A6F78CDCA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Systems, Models and Views</a:t>
            </a:r>
          </a:p>
        </p:txBody>
      </p:sp>
    </p:spTree>
    <p:extLst>
      <p:ext uri="{BB962C8B-B14F-4D97-AF65-F5344CB8AC3E}">
        <p14:creationId xmlns:p14="http://schemas.microsoft.com/office/powerpoint/2010/main" val="30699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525B-A57A-FF42-BF9D-6F50455F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5887778-9FE2-4810-9A19-4DC75BC4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Systems, Models and Views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332BD8CF-923B-461E-B5E5-91C36D7C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905000"/>
            <a:ext cx="8132762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AutoShape 4">
            <a:extLst>
              <a:ext uri="{FF2B5EF4-FFF2-40B4-BE49-F238E27FC236}">
                <a16:creationId xmlns:a16="http://schemas.microsoft.com/office/drawing/2014/main" id="{8011BDA0-E3BF-4BA7-A67D-7918F28B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2032000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Aircraft</a:t>
            </a:r>
          </a:p>
        </p:txBody>
      </p:sp>
      <p:sp>
        <p:nvSpPr>
          <p:cNvPr id="156677" name="AutoShape 5">
            <a:extLst>
              <a:ext uri="{FF2B5EF4-FFF2-40B4-BE49-F238E27FC236}">
                <a16:creationId xmlns:a16="http://schemas.microsoft.com/office/drawing/2014/main" id="{BB4E695F-15B4-4E0C-A2FD-5E22DB60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1206500"/>
            <a:ext cx="2349500" cy="1498600"/>
          </a:xfrm>
          <a:prstGeom prst="cloudCallout">
            <a:avLst>
              <a:gd name="adj1" fmla="val -44796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endParaRPr lang="en-US" altLang="en-US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 Flightsimulator</a:t>
            </a:r>
          </a:p>
          <a:p>
            <a:pPr algn="ctr" defTabSz="914400"/>
            <a:endParaRPr lang="en-US" altLang="en-US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56678" name="AutoShape 6">
            <a:extLst>
              <a:ext uri="{FF2B5EF4-FFF2-40B4-BE49-F238E27FC236}">
                <a16:creationId xmlns:a16="http://schemas.microsoft.com/office/drawing/2014/main" id="{A588484D-6F42-44FF-AD43-54E8E49C5E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4800" y="52578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Scale Model</a:t>
            </a:r>
          </a:p>
          <a:p>
            <a:pPr algn="ctr" defTabSz="914400"/>
            <a:endParaRPr lang="de-DE" altLang="en-US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D2478FDB-BE46-4C2B-830F-51F73090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6705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endParaRPr lang="de-DE" altLang="en-US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56680" name="AutoShape 8">
            <a:extLst>
              <a:ext uri="{FF2B5EF4-FFF2-40B4-BE49-F238E27FC236}">
                <a16:creationId xmlns:a16="http://schemas.microsoft.com/office/drawing/2014/main" id="{79E60560-1966-4C1A-8007-6B943424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587500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Blueprints</a:t>
            </a:r>
          </a:p>
        </p:txBody>
      </p:sp>
      <p:sp>
        <p:nvSpPr>
          <p:cNvPr id="156681" name="AutoShape 9">
            <a:extLst>
              <a:ext uri="{FF2B5EF4-FFF2-40B4-BE49-F238E27FC236}">
                <a16:creationId xmlns:a16="http://schemas.microsoft.com/office/drawing/2014/main" id="{9F67E177-A87D-4D0E-BA6A-A71859898F2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734300" y="46609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Electrical </a:t>
            </a:r>
          </a:p>
          <a:p>
            <a:pPr algn="ctr" defTabSz="914400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Wiring</a:t>
            </a:r>
          </a:p>
        </p:txBody>
      </p:sp>
    </p:spTree>
    <p:extLst>
      <p:ext uri="{BB962C8B-B14F-4D97-AF65-F5344CB8AC3E}">
        <p14:creationId xmlns:p14="http://schemas.microsoft.com/office/powerpoint/2010/main" val="6536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  <p:bldP spid="156677" grpId="0" animBg="1" autoUpdateAnimBg="0"/>
      <p:bldP spid="156678" grpId="0" animBg="1" autoUpdateAnimBg="0"/>
      <p:bldP spid="156680" grpId="0" animBg="1" autoUpdateAnimBg="0"/>
      <p:bldP spid="15668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B9CCB1B-9AF0-4B54-A4A5-D36133B8E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UML is a multi-diagrammatic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diagram is a view into a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Diagram presented from the aspect of a particular stakeholder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Provides a partial representation of the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Is semantically consistent with other views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Example views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C7A7B32-6710-4316-BACE-4FFC1871D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UML Models, Views, Diagrams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90A299FB-A733-4CAF-B397-0D61A22D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24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. CSharp-OOP-Encapsulation" id="{E48B888E-BE3A-4743-86ED-B0BB25681201}" vid="{EF452B4E-DE4C-4666-9806-FEBD2ADD5EB4}"/>
    </a:ext>
  </a:extLst>
</a:theme>
</file>

<file path=ppt/theme/theme5.xml><?xml version="1.0" encoding="utf-8"?>
<a:theme xmlns:a="http://schemas.openxmlformats.org/drawingml/2006/main" name="3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4FA04CF-9770-4043-9F53-67FA2D458104}" vid="{38ABC080-30AF-4BD1-9B99-B04E4238841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2126</Words>
  <Application>Microsoft Macintosh PowerPoint</Application>
  <PresentationFormat>Widescreen</PresentationFormat>
  <Paragraphs>452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Arial Black</vt:lpstr>
      <vt:lpstr>Calibri</vt:lpstr>
      <vt:lpstr>Consolas</vt:lpstr>
      <vt:lpstr>Courier</vt:lpstr>
      <vt:lpstr>Helvetica</vt:lpstr>
      <vt:lpstr>Times New Roman</vt:lpstr>
      <vt:lpstr>Verdana</vt:lpstr>
      <vt:lpstr>Wingdings</vt:lpstr>
      <vt:lpstr>Office Theme</vt:lpstr>
      <vt:lpstr>SoftUni3_1</vt:lpstr>
      <vt:lpstr>1_SoftUni3_1</vt:lpstr>
      <vt:lpstr>2_SoftUni3_1</vt:lpstr>
      <vt:lpstr>3_SoftUni3_1</vt:lpstr>
      <vt:lpstr>Visio</vt:lpstr>
      <vt:lpstr>PowerPoint Presentation</vt:lpstr>
      <vt:lpstr>What is UML?</vt:lpstr>
      <vt:lpstr>Why use UML</vt:lpstr>
      <vt:lpstr>Brief History</vt:lpstr>
      <vt:lpstr>History of UML</vt:lpstr>
      <vt:lpstr>Contributions to UML</vt:lpstr>
      <vt:lpstr>Systems, Models and Views</vt:lpstr>
      <vt:lpstr>Systems, Models and Views</vt:lpstr>
      <vt:lpstr>UML Models, Views, Diagrams</vt:lpstr>
      <vt:lpstr>Models, Views, Diagrams</vt:lpstr>
      <vt:lpstr>How Many Views?</vt:lpstr>
      <vt:lpstr>UML: First Pass </vt:lpstr>
      <vt:lpstr>Basic Modeling Steps</vt:lpstr>
      <vt:lpstr>UML Baseline</vt:lpstr>
      <vt:lpstr>Use Case Diagrams</vt:lpstr>
      <vt:lpstr>Actors</vt:lpstr>
      <vt:lpstr>Use Case</vt:lpstr>
      <vt:lpstr>Use Case Diagram: Example</vt:lpstr>
      <vt:lpstr>The &lt;&lt;extends&gt;&gt; Relationship</vt:lpstr>
      <vt:lpstr>The &lt;&lt;includes&gt;&gt; Relationship</vt:lpstr>
      <vt:lpstr>Use Cases are useful to…</vt:lpstr>
      <vt:lpstr>Use Case Diagrams: Summary</vt:lpstr>
      <vt:lpstr>Class Diagrams</vt:lpstr>
      <vt:lpstr>Class Diagram Perspectives</vt:lpstr>
      <vt:lpstr>Classes – Not Just for Code</vt:lpstr>
      <vt:lpstr>Instances</vt:lpstr>
      <vt:lpstr>UML Class Notation</vt:lpstr>
      <vt:lpstr>UML Class Notation</vt:lpstr>
      <vt:lpstr>Binary Association</vt:lpstr>
      <vt:lpstr>Unary Association</vt:lpstr>
      <vt:lpstr>Aggregation</vt:lpstr>
      <vt:lpstr>Composition</vt:lpstr>
      <vt:lpstr>Inheritance</vt:lpstr>
      <vt:lpstr>UML Multiplicities</vt:lpstr>
      <vt:lpstr>UML Class Example</vt:lpstr>
      <vt:lpstr>Association Details</vt:lpstr>
      <vt:lpstr>Static vs. Dynamic Design</vt:lpstr>
      <vt:lpstr>Object Diagrams</vt:lpstr>
      <vt:lpstr>Object Diagrams</vt:lpstr>
      <vt:lpstr>Objects and Links</vt:lpstr>
      <vt:lpstr>Package Diagrams</vt:lpstr>
      <vt:lpstr>Interaction Diagrams</vt:lpstr>
      <vt:lpstr>Sequence Diagram Format</vt:lpstr>
      <vt:lpstr>Sequence Diagram : Destruction</vt:lpstr>
      <vt:lpstr>Sequence Diagram : Timing</vt:lpstr>
      <vt:lpstr>Sequence Example: Alarm System</vt:lpstr>
      <vt:lpstr>Sequence Diagram Example</vt:lpstr>
      <vt:lpstr>Summary and Tools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48</cp:revision>
  <dcterms:created xsi:type="dcterms:W3CDTF">2015-08-26T02:19:51Z</dcterms:created>
  <dcterms:modified xsi:type="dcterms:W3CDTF">2021-05-20T10:17:23Z</dcterms:modified>
</cp:coreProperties>
</file>