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1" r:id="rId3"/>
    <p:sldMasterId id="2147483684" r:id="rId4"/>
    <p:sldMasterId id="2147483697" r:id="rId5"/>
  </p:sldMasterIdLst>
  <p:notesMasterIdLst>
    <p:notesMasterId r:id="rId51"/>
  </p:notesMasterIdLst>
  <p:handoutMasterIdLst>
    <p:handoutMasterId r:id="rId52"/>
  </p:handoutMasterIdLst>
  <p:sldIdLst>
    <p:sldId id="256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05" r:id="rId19"/>
    <p:sldId id="306" r:id="rId20"/>
    <p:sldId id="307" r:id="rId21"/>
    <p:sldId id="272" r:id="rId22"/>
    <p:sldId id="273" r:id="rId23"/>
    <p:sldId id="274" r:id="rId24"/>
    <p:sldId id="275" r:id="rId25"/>
    <p:sldId id="276" r:id="rId26"/>
    <p:sldId id="308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09" r:id="rId39"/>
    <p:sldId id="310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6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20/05/2021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481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73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4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5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8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538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12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541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9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895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ọc phí Đại học Greenwich">
            <a:extLst>
              <a:ext uri="{FF2B5EF4-FFF2-40B4-BE49-F238E27FC236}">
                <a16:creationId xmlns:a16="http://schemas.microsoft.com/office/drawing/2014/main" id="{162B6AFA-18CD-4026-9C41-B223E62BB4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5" b="30380"/>
          <a:stretch/>
        </p:blipFill>
        <p:spPr bwMode="auto">
          <a:xfrm>
            <a:off x="9844881" y="100750"/>
            <a:ext cx="2143683" cy="8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337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7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627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860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17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8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21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8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openxmlformats.org/officeDocument/2006/relationships/image" Target="../media/image36.gif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72354" y="712693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09: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FC04-7768-A840-AFD7-09F25602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46" y="1055072"/>
            <a:ext cx="1336113" cy="1336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71" y="2391184"/>
            <a:ext cx="1394166" cy="1394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60" y="2455643"/>
            <a:ext cx="1337416" cy="13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8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Creational patterns</a:t>
            </a:r>
          </a:p>
          <a:p>
            <a:pPr marL="1066099" lvl="1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Deal with </a:t>
            </a:r>
            <a:r>
              <a:rPr lang="en-US" b="1" dirty="0">
                <a:solidFill>
                  <a:schemeClr val="tx2"/>
                </a:solidFill>
              </a:rPr>
              <a:t>initialization and configuration </a:t>
            </a:r>
            <a:r>
              <a:rPr lang="en-US" dirty="0">
                <a:solidFill>
                  <a:schemeClr val="tx2"/>
                </a:solidFill>
              </a:rPr>
              <a:t>of classes and objects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Structural patterns</a:t>
            </a:r>
          </a:p>
          <a:p>
            <a:pPr marL="1066099" lvl="1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Describe ways to </a:t>
            </a:r>
            <a:r>
              <a:rPr lang="en-US" b="1" dirty="0">
                <a:solidFill>
                  <a:schemeClr val="tx2"/>
                </a:solidFill>
              </a:rPr>
              <a:t>assemble</a:t>
            </a:r>
            <a:r>
              <a:rPr lang="en-US" dirty="0">
                <a:solidFill>
                  <a:schemeClr val="tx2"/>
                </a:solidFill>
              </a:rPr>
              <a:t> objects to implement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new functionality</a:t>
            </a:r>
          </a:p>
          <a:p>
            <a:pPr marL="1066099" lvl="1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Composition</a:t>
            </a:r>
            <a:r>
              <a:rPr lang="en-US" dirty="0">
                <a:solidFill>
                  <a:schemeClr val="tx2"/>
                </a:solidFill>
              </a:rPr>
              <a:t> of classes and objects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Behavioral patterns</a:t>
            </a:r>
          </a:p>
          <a:p>
            <a:pPr marL="1066099" lvl="1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Deal with dynamic </a:t>
            </a:r>
            <a:r>
              <a:rPr lang="en-US" b="1" dirty="0">
                <a:solidFill>
                  <a:schemeClr val="tx2"/>
                </a:solidFill>
              </a:rPr>
              <a:t>interactions</a:t>
            </a:r>
            <a:r>
              <a:rPr lang="en-US" dirty="0">
                <a:solidFill>
                  <a:schemeClr val="tx2"/>
                </a:solidFill>
              </a:rPr>
              <a:t> among societies of classes</a:t>
            </a:r>
          </a:p>
          <a:p>
            <a:pPr marL="1066099" lvl="1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Distribute </a:t>
            </a:r>
            <a:r>
              <a:rPr lang="en-US" b="1" dirty="0">
                <a:solidFill>
                  <a:schemeClr val="tx2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7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474D-0ABB-2843-AB81-5BE90E5E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524497"/>
            <a:ext cx="2160991" cy="21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0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Deal with </a:t>
            </a:r>
            <a:r>
              <a:rPr lang="en-US" b="1" dirty="0">
                <a:solidFill>
                  <a:schemeClr val="tx2"/>
                </a:solidFill>
              </a:rPr>
              <a:t>object creation </a:t>
            </a:r>
            <a:r>
              <a:rPr lang="en-US" dirty="0">
                <a:solidFill>
                  <a:schemeClr val="tx2"/>
                </a:solidFill>
              </a:rPr>
              <a:t>mechanisms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Trying to create objects in a </a:t>
            </a:r>
            <a:r>
              <a:rPr lang="en-US" b="1" dirty="0">
                <a:solidFill>
                  <a:schemeClr val="tx2"/>
                </a:solidFill>
              </a:rPr>
              <a:t>manner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suitable</a:t>
            </a:r>
            <a:br>
              <a:rPr lang="bg-BG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 the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situation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Two main ideas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tx2"/>
                </a:solidFill>
              </a:rPr>
              <a:t>Encapsulating</a:t>
            </a:r>
            <a:r>
              <a:rPr lang="en-US" dirty="0">
                <a:solidFill>
                  <a:schemeClr val="tx2"/>
                </a:solidFill>
              </a:rPr>
              <a:t> knowledge about which classes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the system uses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tx2"/>
                </a:solidFill>
              </a:rPr>
              <a:t>Hiding</a:t>
            </a:r>
            <a:r>
              <a:rPr lang="en-US" dirty="0">
                <a:solidFill>
                  <a:schemeClr val="tx2"/>
                </a:solidFill>
              </a:rPr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66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Singleton</a:t>
            </a:r>
          </a:p>
          <a:p>
            <a:r>
              <a:rPr lang="en-US" sz="2800" dirty="0"/>
              <a:t>Simple Factory</a:t>
            </a:r>
          </a:p>
          <a:p>
            <a:r>
              <a:rPr lang="en-US" sz="2800" dirty="0"/>
              <a:t>Factory Method</a:t>
            </a:r>
          </a:p>
          <a:p>
            <a:r>
              <a:rPr lang="en-US" sz="2800" dirty="0"/>
              <a:t>Abstract Factory</a:t>
            </a:r>
          </a:p>
          <a:p>
            <a:r>
              <a:rPr lang="en-US" sz="2800" dirty="0"/>
              <a:t>Builder</a:t>
            </a:r>
          </a:p>
          <a:p>
            <a:r>
              <a:rPr lang="en-US" sz="2800" dirty="0"/>
              <a:t>Prototype</a:t>
            </a:r>
          </a:p>
          <a:p>
            <a:r>
              <a:rPr lang="en-US" sz="2800" dirty="0"/>
              <a:t>Fluent Interface</a:t>
            </a:r>
          </a:p>
          <a:p>
            <a:r>
              <a:rPr lang="en-US" sz="2800" dirty="0"/>
              <a:t>Object Pool</a:t>
            </a:r>
          </a:p>
          <a:p>
            <a:r>
              <a:rPr lang="en-US" sz="2800" dirty="0"/>
              <a:t>Lazy Initialization</a:t>
            </a:r>
            <a:endParaRPr lang="bg-BG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5575"/>
            <a:ext cx="368300" cy="296863"/>
          </a:xfrm>
          <a:prstGeom prst="rect">
            <a:avLst/>
          </a:prstGeom>
        </p:spPr>
        <p:txBody>
          <a:bodyPr/>
          <a:lstStyle/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00" y="1551095"/>
            <a:ext cx="4183891" cy="11580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98" y="2923530"/>
            <a:ext cx="4047642" cy="15108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763" y="1551097"/>
            <a:ext cx="3867077" cy="15414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990" y="3305214"/>
            <a:ext cx="3982851" cy="15616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87" y="4699188"/>
            <a:ext cx="3969019" cy="160906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The most often used creational design pattern</a:t>
            </a:r>
          </a:p>
          <a:p>
            <a:r>
              <a:rPr lang="en-GB" dirty="0">
                <a:solidFill>
                  <a:schemeClr val="tx2"/>
                </a:solidFill>
              </a:rPr>
              <a:t>A Singleton class is supposed to have </a:t>
            </a:r>
            <a:r>
              <a:rPr lang="en-GB" b="1" dirty="0">
                <a:solidFill>
                  <a:schemeClr val="tx2"/>
                </a:solidFill>
              </a:rPr>
              <a:t>only one instance</a:t>
            </a:r>
          </a:p>
          <a:p>
            <a:r>
              <a:rPr lang="en-GB" dirty="0">
                <a:solidFill>
                  <a:schemeClr val="tx2"/>
                </a:solidFill>
              </a:rPr>
              <a:t>It is </a:t>
            </a:r>
            <a:r>
              <a:rPr lang="en-GB" b="1" dirty="0">
                <a:solidFill>
                  <a:schemeClr val="tx2"/>
                </a:solidFill>
              </a:rPr>
              <a:t>not a global variable</a:t>
            </a:r>
          </a:p>
          <a:p>
            <a:r>
              <a:rPr lang="en-GB" dirty="0">
                <a:solidFill>
                  <a:schemeClr val="tx2"/>
                </a:solidFill>
              </a:rPr>
              <a:t>Possible problems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Lazy loading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76" y="3878883"/>
            <a:ext cx="6118406" cy="16935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94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B068A9-9A35-1447-9C46-5FD83B75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660" y="1334525"/>
            <a:ext cx="9268680" cy="5294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public sealed class Singleton {</a:t>
            </a:r>
          </a:p>
          <a:p>
            <a:r>
              <a:rPr lang="en-GB" noProof="1">
                <a:solidFill>
                  <a:srgbClr val="2D3791"/>
                </a:solidFill>
              </a:rPr>
              <a:t>  </a:t>
            </a:r>
            <a:r>
              <a:rPr lang="en-GB" sz="2398" dirty="0">
                <a:solidFill>
                  <a:srgbClr val="2D3791"/>
                </a:solidFill>
              </a:rPr>
              <a:t>private static Singleton instance;</a:t>
            </a:r>
          </a:p>
          <a:p>
            <a:r>
              <a:rPr lang="en-GB" noProof="1">
                <a:solidFill>
                  <a:srgbClr val="2D3791"/>
                </a:solidFill>
              </a:rPr>
              <a:t>  </a:t>
            </a:r>
            <a:r>
              <a:rPr lang="en-GB" sz="2398" dirty="0">
                <a:solidFill>
                  <a:srgbClr val="2D3791"/>
                </a:solidFill>
              </a:rPr>
              <a:t>private Singleton() { }</a:t>
            </a:r>
          </a:p>
          <a:p>
            <a:r>
              <a:rPr lang="en-GB" noProof="1">
                <a:solidFill>
                  <a:srgbClr val="2D3791"/>
                </a:solidFill>
              </a:rPr>
              <a:t>  </a:t>
            </a:r>
            <a:r>
              <a:rPr lang="en-GB" sz="2398" dirty="0">
                <a:solidFill>
                  <a:srgbClr val="2D3791"/>
                </a:solidFill>
              </a:rPr>
              <a:t>public static Singleton Instance {</a:t>
            </a:r>
          </a:p>
          <a:p>
            <a:r>
              <a:rPr lang="en-US" noProof="1">
                <a:solidFill>
                  <a:srgbClr val="2D3791"/>
                </a:solidFill>
              </a:rPr>
              <a:t>    get {</a:t>
            </a:r>
          </a:p>
          <a:p>
            <a:r>
              <a:rPr lang="en-US" noProof="1">
                <a:solidFill>
                  <a:srgbClr val="2D3791"/>
                </a:solidFill>
              </a:rPr>
              <a:t>      </a:t>
            </a:r>
            <a:r>
              <a:rPr lang="en-GB" sz="2398" dirty="0">
                <a:solidFill>
                  <a:srgbClr val="2D3791"/>
                </a:solidFill>
              </a:rPr>
              <a:t>if (instance == null) {</a:t>
            </a:r>
          </a:p>
          <a:p>
            <a:r>
              <a:rPr lang="en-GB" noProof="1">
                <a:solidFill>
                  <a:srgbClr val="2D3791"/>
                </a:solidFill>
              </a:rPr>
              <a:t>        </a:t>
            </a:r>
            <a:r>
              <a:rPr lang="en-GB" sz="2398" dirty="0">
                <a:solidFill>
                  <a:srgbClr val="2D3791"/>
                </a:solidFill>
              </a:rPr>
              <a:t>lock (instance) {</a:t>
            </a:r>
          </a:p>
          <a:p>
            <a:r>
              <a:rPr lang="en-GB" noProof="1">
                <a:solidFill>
                  <a:srgbClr val="2D3791"/>
                </a:solidFill>
              </a:rPr>
              <a:t>          </a:t>
            </a:r>
            <a:r>
              <a:rPr lang="en-GB" sz="2398" dirty="0">
                <a:solidFill>
                  <a:srgbClr val="2D3791"/>
                </a:solidFill>
              </a:rPr>
              <a:t>if (instance == null)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        instance = new Singleton(); } }</a:t>
            </a:r>
          </a:p>
          <a:p>
            <a:r>
              <a:rPr lang="en-US" noProof="1">
                <a:solidFill>
                  <a:srgbClr val="2D3791"/>
                </a:solidFill>
              </a:rPr>
              <a:t>      return instance; } } }</a:t>
            </a:r>
          </a:p>
        </p:txBody>
      </p:sp>
    </p:spTree>
    <p:extLst>
      <p:ext uri="{BB962C8B-B14F-4D97-AF65-F5344CB8AC3E}">
        <p14:creationId xmlns:p14="http://schemas.microsoft.com/office/powerpoint/2010/main" val="44384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tx2"/>
                </a:solidFill>
              </a:rPr>
              <a:t>Factory for </a:t>
            </a:r>
            <a:r>
              <a:rPr lang="en-US" b="1" noProof="1">
                <a:solidFill>
                  <a:schemeClr val="tx2"/>
                </a:solidFill>
              </a:rPr>
              <a:t>cloning</a:t>
            </a:r>
            <a:r>
              <a:rPr lang="en-US" noProof="1">
                <a:solidFill>
                  <a:schemeClr val="tx2"/>
                </a:solidFill>
              </a:rPr>
              <a:t> new instances from a prototype</a:t>
            </a:r>
          </a:p>
          <a:p>
            <a:pPr lvl="1"/>
            <a:r>
              <a:rPr lang="en-US" noProof="1">
                <a:solidFill>
                  <a:schemeClr val="tx2"/>
                </a:solidFill>
              </a:rPr>
              <a:t>Create new objects by copying this prototype</a:t>
            </a:r>
          </a:p>
          <a:p>
            <a:pPr lvl="1"/>
            <a:r>
              <a:rPr lang="en-US" noProof="1">
                <a:solidFill>
                  <a:schemeClr val="tx2"/>
                </a:solidFill>
              </a:rPr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tx2"/>
                </a:solidFill>
              </a:rPr>
              <a:t>ICloneable</a:t>
            </a:r>
            <a:r>
              <a:rPr lang="en-US" noProof="1">
                <a:solidFill>
                  <a:schemeClr val="tx2"/>
                </a:solidFill>
              </a:rPr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40" y="4093451"/>
            <a:ext cx="4247044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660" y="1334526"/>
            <a:ext cx="9268680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abstract class Prototype {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</a:t>
            </a:r>
            <a:r>
              <a:rPr lang="en-GB" sz="2398" dirty="0">
                <a:solidFill>
                  <a:srgbClr val="2D3791"/>
                </a:solidFill>
              </a:rPr>
              <a:t>private string _id;</a:t>
            </a:r>
          </a:p>
          <a:p>
            <a:endParaRPr lang="en-GB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Prototype(string id) </a:t>
            </a:r>
            <a:r>
              <a:rPr lang="bg-BG" sz="2398" dirty="0">
                <a:solidFill>
                  <a:srgbClr val="2D3791"/>
                </a:solidFill>
              </a:rPr>
              <a:t>{</a:t>
            </a:r>
            <a:endParaRPr lang="en-US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  </a:t>
            </a:r>
            <a:r>
              <a:rPr lang="en-US" sz="2398" noProof="1">
                <a:solidFill>
                  <a:srgbClr val="2D3791"/>
                </a:solidFill>
              </a:rPr>
              <a:t>this._id</a:t>
            </a:r>
            <a:r>
              <a:rPr lang="en-GB" sz="2398" dirty="0">
                <a:solidFill>
                  <a:srgbClr val="2D3791"/>
                </a:solidFill>
              </a:rPr>
              <a:t> = id;</a:t>
            </a:r>
            <a:r>
              <a:rPr lang="en-US" sz="2398" dirty="0">
                <a:solidFill>
                  <a:srgbClr val="2D3791"/>
                </a:solidFill>
              </a:rPr>
              <a:t> }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string Id</a:t>
            </a:r>
            <a:r>
              <a:rPr lang="en-US" sz="2398" dirty="0">
                <a:solidFill>
                  <a:srgbClr val="2D3791"/>
                </a:solidFill>
              </a:rPr>
              <a:t> =&gt; </a:t>
            </a:r>
            <a:r>
              <a:rPr lang="en-US" sz="2398" noProof="1">
                <a:solidFill>
                  <a:srgbClr val="2D3791"/>
                </a:solidFill>
              </a:rPr>
              <a:t>this</a:t>
            </a:r>
            <a:r>
              <a:rPr lang="en-US" sz="2398" dirty="0">
                <a:solidFill>
                  <a:srgbClr val="2D3791"/>
                </a:solidFill>
              </a:rPr>
              <a:t>._id;</a:t>
            </a:r>
          </a:p>
          <a:p>
            <a:endParaRPr lang="en-US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abstract Prototype Clone();</a:t>
            </a: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noProof="1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0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2133940"/>
            <a:ext cx="9268680" cy="3724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</a:t>
            </a:r>
            <a:r>
              <a:rPr lang="en-GB" sz="2398" noProof="1">
                <a:solidFill>
                  <a:srgbClr val="2D3791"/>
                </a:solidFill>
              </a:rPr>
              <a:t>ConcretePrototype</a:t>
            </a:r>
            <a:r>
              <a:rPr lang="en-GB" sz="2398" dirty="0">
                <a:solidFill>
                  <a:srgbClr val="2D3791"/>
                </a:solidFill>
              </a:rPr>
              <a:t> : Prototype</a:t>
            </a:r>
          </a:p>
          <a:p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public </a:t>
            </a:r>
            <a:r>
              <a:rPr lang="en-GB" sz="2398" noProof="1">
                <a:solidFill>
                  <a:srgbClr val="2D3791"/>
                </a:solidFill>
              </a:rPr>
              <a:t>ConcretePrototype(string</a:t>
            </a:r>
            <a:r>
              <a:rPr lang="en-GB" sz="2398" dirty="0">
                <a:solidFill>
                  <a:srgbClr val="2D3791"/>
                </a:solidFill>
              </a:rPr>
              <a:t> id) : base(id) { }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override Prototype Clone()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=&gt; return (</a:t>
            </a:r>
            <a:r>
              <a:rPr lang="en-GB" sz="2398" noProof="1">
                <a:solidFill>
                  <a:srgbClr val="2D3791"/>
                </a:solidFill>
              </a:rPr>
              <a:t>Prototype)this.MemberwiseClone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noProof="1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4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Design Patterns</a:t>
            </a:r>
          </a:p>
          <a:p>
            <a:r>
              <a:rPr lang="en-US" dirty="0"/>
              <a:t>Benefits and Drawbacks</a:t>
            </a:r>
          </a:p>
          <a:p>
            <a:r>
              <a:rPr lang="en-US" dirty="0"/>
              <a:t>Types of Design Patterns</a:t>
            </a:r>
          </a:p>
          <a:p>
            <a:pPr lvl="1"/>
            <a:r>
              <a:rPr lang="en-US" dirty="0"/>
              <a:t>Creational</a:t>
            </a:r>
          </a:p>
          <a:p>
            <a:pPr lvl="1"/>
            <a:r>
              <a:rPr lang="en-US" dirty="0"/>
              <a:t>Structural</a:t>
            </a:r>
          </a:p>
          <a:p>
            <a:pPr lvl="1"/>
            <a:r>
              <a:rPr lang="en-US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68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9816-D1E8-A44D-9E31-ACC482AB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448317"/>
            <a:ext cx="2285405" cy="2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5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Describe ways to assemble </a:t>
            </a:r>
            <a:r>
              <a:rPr lang="en-US" b="1" dirty="0">
                <a:solidFill>
                  <a:schemeClr val="tx2"/>
                </a:solidFill>
              </a:rPr>
              <a:t>objects</a:t>
            </a:r>
            <a:r>
              <a:rPr lang="en-US" dirty="0">
                <a:solidFill>
                  <a:schemeClr val="tx2"/>
                </a:solidFill>
              </a:rPr>
              <a:t> to implement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tx2"/>
                </a:solidFill>
              </a:rPr>
              <a:t>new functionality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Ease the design by identifying a simple way to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realize </a:t>
            </a:r>
            <a:r>
              <a:rPr lang="en-US" b="1" dirty="0">
                <a:solidFill>
                  <a:schemeClr val="tx2"/>
                </a:solidFill>
              </a:rPr>
              <a:t>relationship</a:t>
            </a:r>
            <a:r>
              <a:rPr lang="en-US" dirty="0">
                <a:solidFill>
                  <a:schemeClr val="tx2"/>
                </a:solidFill>
              </a:rPr>
              <a:t> between entities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All about Class and Object composition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tx2"/>
                </a:solidFill>
              </a:rPr>
              <a:t>Inheritance</a:t>
            </a:r>
            <a:r>
              <a:rPr lang="en-US" dirty="0">
                <a:solidFill>
                  <a:schemeClr val="tx2"/>
                </a:solidFill>
              </a:rPr>
              <a:t> to compose interfaces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Ways to compose objects to obtain </a:t>
            </a:r>
            <a:r>
              <a:rPr lang="en-US" b="1" dirty="0">
                <a:solidFill>
                  <a:schemeClr val="tx2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83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5575"/>
            <a:ext cx="368300" cy="296863"/>
          </a:xfrm>
          <a:prstGeom prst="rect">
            <a:avLst/>
          </a:prstGeom>
        </p:spPr>
        <p:txBody>
          <a:bodyPr/>
          <a:lstStyle/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656" y="1414252"/>
            <a:ext cx="3360722" cy="1264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55" y="1278382"/>
            <a:ext cx="3567157" cy="15516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23" y="4463732"/>
            <a:ext cx="2841996" cy="173027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72" y="2952167"/>
            <a:ext cx="2374920" cy="189467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05" y="3159072"/>
            <a:ext cx="1576929" cy="118269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825" y="5008985"/>
            <a:ext cx="3708615" cy="15691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96" y="2830334"/>
            <a:ext cx="1675963" cy="134929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Provides a </a:t>
            </a:r>
            <a:r>
              <a:rPr lang="en-GB" b="1" dirty="0">
                <a:solidFill>
                  <a:schemeClr val="tx2"/>
                </a:solidFill>
              </a:rPr>
              <a:t>unified interface </a:t>
            </a:r>
            <a:r>
              <a:rPr lang="en-GB" dirty="0">
                <a:solidFill>
                  <a:schemeClr val="tx2"/>
                </a:solidFill>
              </a:rPr>
              <a:t>to a set of interfaces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in a subsystem</a:t>
            </a:r>
          </a:p>
          <a:p>
            <a:r>
              <a:rPr lang="en-GB" dirty="0">
                <a:solidFill>
                  <a:schemeClr val="tx2"/>
                </a:solidFill>
              </a:rPr>
              <a:t>Defines a </a:t>
            </a:r>
            <a:r>
              <a:rPr lang="en-GB" b="1" dirty="0">
                <a:solidFill>
                  <a:schemeClr val="tx2"/>
                </a:solidFill>
              </a:rPr>
              <a:t>higher-level interface </a:t>
            </a:r>
            <a:r>
              <a:rPr lang="en-GB" dirty="0">
                <a:solidFill>
                  <a:schemeClr val="tx2"/>
                </a:solidFill>
              </a:rPr>
              <a:t>that makes the subsystem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529" y="3608954"/>
            <a:ext cx="6869995" cy="25841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0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6C22A-4100-C14F-BA4F-E01D9F14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976" y="1295957"/>
            <a:ext cx="6005583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Facade</a:t>
            </a:r>
            <a:endParaRPr lang="en-US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private </a:t>
            </a:r>
            <a:r>
              <a:rPr lang="en-GB" sz="2398" noProof="1">
                <a:solidFill>
                  <a:srgbClr val="2D3791"/>
                </a:solidFill>
              </a:rPr>
              <a:t>SubSystemOne</a:t>
            </a:r>
            <a:r>
              <a:rPr lang="en-GB" sz="2398" dirty="0">
                <a:solidFill>
                  <a:srgbClr val="2D3791"/>
                </a:solidFill>
              </a:rPr>
              <a:t> _one;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private </a:t>
            </a:r>
            <a:r>
              <a:rPr lang="en-GB" sz="2398" noProof="1">
                <a:solidFill>
                  <a:srgbClr val="2D3791"/>
                </a:solidFill>
              </a:rPr>
              <a:t>SubSystemTwo</a:t>
            </a:r>
            <a:r>
              <a:rPr lang="en-GB" sz="2398" dirty="0">
                <a:solidFill>
                  <a:srgbClr val="2D3791"/>
                </a:solidFill>
              </a:rPr>
              <a:t> _two;</a:t>
            </a:r>
          </a:p>
          <a:p>
            <a:endParaRPr lang="en-GB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Facade()</a:t>
            </a:r>
            <a:endParaRPr lang="en-US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_one = new </a:t>
            </a:r>
            <a:r>
              <a:rPr lang="en-GB" sz="2398" noProof="1">
                <a:solidFill>
                  <a:srgbClr val="2D3791"/>
                </a:solidFill>
              </a:rPr>
              <a:t>SubSystemOne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_two = new </a:t>
            </a:r>
            <a:r>
              <a:rPr lang="en-GB" sz="2398" noProof="1">
                <a:solidFill>
                  <a:srgbClr val="2D3791"/>
                </a:solidFill>
              </a:rPr>
              <a:t>SubSystemTwo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  <a:endParaRPr lang="en-US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}</a:t>
            </a:r>
            <a:endParaRPr lang="bg-BG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3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B08CB-AC8A-1549-B109-A3000F84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0814" y="1625618"/>
            <a:ext cx="8232916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  public void </a:t>
            </a:r>
            <a:r>
              <a:rPr lang="en-GB" sz="2398" noProof="1">
                <a:solidFill>
                  <a:srgbClr val="2D3791"/>
                </a:solidFill>
              </a:rPr>
              <a:t>MethodA</a:t>
            </a:r>
            <a:r>
              <a:rPr lang="en-GB" sz="2398" dirty="0">
                <a:solidFill>
                  <a:srgbClr val="2D3791"/>
                </a:solidFill>
              </a:rPr>
              <a:t>()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("\</a:t>
            </a:r>
            <a:r>
              <a:rPr lang="en-GB" sz="2398" noProof="1">
                <a:solidFill>
                  <a:srgbClr val="2D3791"/>
                </a:solidFill>
              </a:rPr>
              <a:t>nMethodA</a:t>
            </a:r>
            <a:r>
              <a:rPr lang="en-GB" sz="2398" dirty="0">
                <a:solidFill>
                  <a:srgbClr val="2D3791"/>
                </a:solidFill>
              </a:rPr>
              <a:t>() ---- ");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_</a:t>
            </a:r>
            <a:r>
              <a:rPr lang="en-GB" sz="2398" noProof="1">
                <a:solidFill>
                  <a:srgbClr val="2D3791"/>
                </a:solidFill>
              </a:rPr>
              <a:t>one.MethodOne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_</a:t>
            </a:r>
            <a:r>
              <a:rPr lang="en-GB" sz="2398" noProof="1">
                <a:solidFill>
                  <a:srgbClr val="2D3791"/>
                </a:solidFill>
              </a:rPr>
              <a:t>two.MethodTwo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  <a:r>
              <a:rPr lang="en-US" sz="2398" dirty="0">
                <a:solidFill>
                  <a:srgbClr val="2D3791"/>
                </a:solidFill>
              </a:rPr>
              <a:t> }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void </a:t>
            </a:r>
            <a:r>
              <a:rPr lang="en-GB" sz="2398" noProof="1">
                <a:solidFill>
                  <a:srgbClr val="2D3791"/>
                </a:solidFill>
              </a:rPr>
              <a:t>MethodB</a:t>
            </a:r>
            <a:r>
              <a:rPr lang="en-GB" sz="2398" dirty="0">
                <a:solidFill>
                  <a:srgbClr val="2D3791"/>
                </a:solidFill>
              </a:rPr>
              <a:t>()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("\</a:t>
            </a:r>
            <a:r>
              <a:rPr lang="en-GB" sz="2398" noProof="1">
                <a:solidFill>
                  <a:srgbClr val="2D3791"/>
                </a:solidFill>
              </a:rPr>
              <a:t>nMethodB</a:t>
            </a:r>
            <a:r>
              <a:rPr lang="en-GB" sz="2398" dirty="0">
                <a:solidFill>
                  <a:srgbClr val="2D3791"/>
                </a:solidFill>
              </a:rPr>
              <a:t>() ---- ");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_</a:t>
            </a:r>
            <a:r>
              <a:rPr lang="en-GB" sz="2398" noProof="1">
                <a:solidFill>
                  <a:srgbClr val="2D3791"/>
                </a:solidFill>
              </a:rPr>
              <a:t>two.MethodTwo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  <a:r>
              <a:rPr lang="en-US" sz="2398" dirty="0">
                <a:solidFill>
                  <a:srgbClr val="2D3791"/>
                </a:solidFill>
              </a:rPr>
              <a:t> }</a:t>
            </a:r>
          </a:p>
          <a:p>
            <a:r>
              <a:rPr lang="en-US" sz="2398" dirty="0">
                <a:solidFill>
                  <a:srgbClr val="2D3791"/>
                </a:solidFill>
              </a:rPr>
              <a:t>}</a:t>
            </a:r>
            <a:endParaRPr lang="en-US" sz="2398" noProof="1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8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04533A-766D-B543-A755-B81CA0AB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8112" y="1207100"/>
            <a:ext cx="9205149" cy="2678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</a:t>
            </a:r>
            <a:r>
              <a:rPr lang="en-GB" sz="2398" noProof="1">
                <a:solidFill>
                  <a:srgbClr val="2D3791"/>
                </a:solidFill>
              </a:rPr>
              <a:t>SubSystemOne</a:t>
            </a:r>
            <a:r>
              <a:rPr lang="en-US" sz="2398" dirty="0">
                <a:solidFill>
                  <a:srgbClr val="2D3791"/>
                </a:solidFill>
              </a:rPr>
              <a:t> </a:t>
            </a:r>
          </a:p>
          <a:p>
            <a:r>
              <a:rPr lang="en-US" sz="2398" dirty="0">
                <a:solidFill>
                  <a:srgbClr val="2D3791"/>
                </a:solidFill>
              </a:rPr>
              <a:t>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void </a:t>
            </a:r>
            <a:r>
              <a:rPr lang="en-GB" sz="2398" noProof="1">
                <a:solidFill>
                  <a:srgbClr val="2D3791"/>
                </a:solidFill>
              </a:rPr>
              <a:t>MethodOne</a:t>
            </a:r>
            <a:r>
              <a:rPr lang="en-GB" sz="2398" dirty="0">
                <a:solidFill>
                  <a:srgbClr val="2D3791"/>
                </a:solidFill>
              </a:rPr>
              <a:t>()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=&gt;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 </a:t>
            </a:r>
            <a:r>
              <a:rPr lang="en-GB" sz="2398" noProof="1">
                <a:solidFill>
                  <a:srgbClr val="2D3791"/>
                </a:solidFill>
              </a:rPr>
              <a:t>SubSystemOne</a:t>
            </a:r>
            <a:r>
              <a:rPr lang="en-GB" sz="2398" dirty="0">
                <a:solidFill>
                  <a:srgbClr val="2D3791"/>
                </a:solidFill>
              </a:rPr>
              <a:t> Method");</a:t>
            </a:r>
            <a:endParaRPr lang="en-US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}</a:t>
            </a:r>
            <a:endParaRPr lang="en-US" sz="1799" noProof="1">
              <a:solidFill>
                <a:srgbClr val="2D379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8111" y="4038444"/>
            <a:ext cx="9205149" cy="2678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</a:t>
            </a:r>
            <a:r>
              <a:rPr lang="en-GB" sz="2398" noProof="1">
                <a:solidFill>
                  <a:srgbClr val="2D3791"/>
                </a:solidFill>
              </a:rPr>
              <a:t>SubSystemTwo</a:t>
            </a:r>
          </a:p>
          <a:p>
            <a:r>
              <a:rPr lang="en-US" sz="2398" dirty="0">
                <a:solidFill>
                  <a:srgbClr val="2D3791"/>
                </a:solidFill>
              </a:rPr>
              <a:t>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void </a:t>
            </a:r>
            <a:r>
              <a:rPr lang="en-GB" sz="2398" noProof="1">
                <a:solidFill>
                  <a:srgbClr val="2D3791"/>
                </a:solidFill>
              </a:rPr>
              <a:t>MethodTwo</a:t>
            </a:r>
            <a:r>
              <a:rPr lang="en-GB" sz="2398" dirty="0">
                <a:solidFill>
                  <a:srgbClr val="2D3791"/>
                </a:solidFill>
              </a:rPr>
              <a:t>()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=&gt;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 </a:t>
            </a:r>
            <a:r>
              <a:rPr lang="en-GB" sz="2398" noProof="1">
                <a:solidFill>
                  <a:srgbClr val="2D3791"/>
                </a:solidFill>
              </a:rPr>
              <a:t>SubSystemTwo</a:t>
            </a:r>
            <a:r>
              <a:rPr lang="en-GB" sz="2398" dirty="0">
                <a:solidFill>
                  <a:srgbClr val="2D3791"/>
                </a:solidFill>
              </a:rPr>
              <a:t> Method");</a:t>
            </a:r>
            <a:endParaRPr lang="en-US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}</a:t>
            </a:r>
            <a:endParaRPr lang="en-US" sz="1799" noProof="1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1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Allows to </a:t>
            </a:r>
            <a:r>
              <a:rPr lang="en-GB" b="1" dirty="0">
                <a:solidFill>
                  <a:schemeClr val="tx2"/>
                </a:solidFill>
              </a:rPr>
              <a:t>combine</a:t>
            </a:r>
            <a:r>
              <a:rPr lang="en-GB" dirty="0">
                <a:solidFill>
                  <a:schemeClr val="tx2"/>
                </a:solidFill>
              </a:rPr>
              <a:t> different types of objects in tree structures</a:t>
            </a:r>
          </a:p>
          <a:p>
            <a:r>
              <a:rPr lang="en-GB" dirty="0">
                <a:solidFill>
                  <a:schemeClr val="tx2"/>
                </a:solidFill>
              </a:rPr>
              <a:t>Gives the possibility to treat the </a:t>
            </a:r>
            <a:r>
              <a:rPr lang="en-GB" b="1" dirty="0">
                <a:solidFill>
                  <a:schemeClr val="tx2"/>
                </a:solidFill>
              </a:rPr>
              <a:t>same object(s)</a:t>
            </a:r>
          </a:p>
          <a:p>
            <a:r>
              <a:rPr lang="en-GB" dirty="0">
                <a:solidFill>
                  <a:schemeClr val="tx2"/>
                </a:solidFill>
              </a:rPr>
              <a:t>Used when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You have different objects that you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want to </a:t>
            </a:r>
            <a:r>
              <a:rPr lang="en-GB" b="1" dirty="0">
                <a:solidFill>
                  <a:schemeClr val="tx2"/>
                </a:solidFill>
              </a:rPr>
              <a:t>treat the same way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You want to present </a:t>
            </a:r>
            <a:r>
              <a:rPr lang="en-GB" b="1" dirty="0">
                <a:solidFill>
                  <a:schemeClr val="tx2"/>
                </a:solidFill>
              </a:rPr>
              <a:t>hierarchy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30" y="3723847"/>
            <a:ext cx="4757570" cy="20694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54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0814" y="1376602"/>
            <a:ext cx="7910087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abstract class Component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protected string name;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Component(string name)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  this.name = name;</a:t>
            </a:r>
            <a:r>
              <a:rPr lang="en-US" sz="2398" dirty="0">
                <a:solidFill>
                  <a:srgbClr val="2D3791"/>
                </a:solidFill>
              </a:rPr>
              <a:t> }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public abstract void Add(Component c);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public abstract void Remove(Component c);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public abstract void Display(</a:t>
            </a:r>
            <a:r>
              <a:rPr lang="en-US" sz="2398" dirty="0" err="1">
                <a:solidFill>
                  <a:srgbClr val="2D3791"/>
                </a:solidFill>
              </a:rPr>
              <a:t>int</a:t>
            </a:r>
            <a:r>
              <a:rPr lang="en-US" sz="2398" dirty="0">
                <a:solidFill>
                  <a:srgbClr val="2D3791"/>
                </a:solidFill>
              </a:rPr>
              <a:t> depth);</a:t>
            </a: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90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030" y="1278809"/>
            <a:ext cx="10424032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Composite : Component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private List&lt;Component&gt; _children = new List&lt;Component&gt;();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Composite(string name) : base(name)</a:t>
            </a:r>
            <a:r>
              <a:rPr lang="en-US" sz="2398" dirty="0">
                <a:solidFill>
                  <a:srgbClr val="2D3791"/>
                </a:solidFill>
              </a:rPr>
              <a:t> { }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override void Add(Component component)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  =&gt; _</a:t>
            </a:r>
            <a:r>
              <a:rPr lang="en-GB" sz="2398" noProof="1">
                <a:solidFill>
                  <a:srgbClr val="2D3791"/>
                </a:solidFill>
              </a:rPr>
              <a:t>children.Add(component</a:t>
            </a:r>
            <a:r>
              <a:rPr lang="en-GB" sz="2398" dirty="0">
                <a:solidFill>
                  <a:srgbClr val="2D3791"/>
                </a:solidFill>
              </a:rPr>
              <a:t>);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bg-BG" sz="2398" dirty="0">
                <a:solidFill>
                  <a:srgbClr val="2D3791"/>
                </a:solidFill>
              </a:rPr>
              <a:t>    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public override void Remove(Component component)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  =&gt; _</a:t>
            </a:r>
            <a:r>
              <a:rPr lang="en-GB" sz="2398" noProof="1">
                <a:solidFill>
                  <a:srgbClr val="2D3791"/>
                </a:solidFill>
              </a:rPr>
              <a:t>children.Remove(component</a:t>
            </a:r>
            <a:r>
              <a:rPr lang="en-GB" sz="2398" dirty="0">
                <a:solidFill>
                  <a:srgbClr val="2D3791"/>
                </a:solidFill>
              </a:rPr>
              <a:t>);</a:t>
            </a:r>
            <a:endParaRPr lang="bg-BG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5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4" y="1524497"/>
            <a:ext cx="2284795" cy="22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8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030" y="1278809"/>
            <a:ext cx="10424032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398" dirty="0">
                <a:solidFill>
                  <a:srgbClr val="2D3791"/>
                </a:solidFill>
              </a:rPr>
              <a:t>public override void </a:t>
            </a:r>
            <a:r>
              <a:rPr lang="en-US" sz="2398" noProof="1">
                <a:solidFill>
                  <a:srgbClr val="2D3791"/>
                </a:solidFill>
              </a:rPr>
              <a:t>Display(int</a:t>
            </a:r>
            <a:r>
              <a:rPr lang="en-US" sz="2398" dirty="0">
                <a:solidFill>
                  <a:srgbClr val="2D3791"/>
                </a:solidFill>
              </a:rPr>
              <a:t> depth)</a:t>
            </a:r>
          </a:p>
          <a:p>
            <a:r>
              <a:rPr lang="bg-BG" sz="2398" dirty="0">
                <a:solidFill>
                  <a:srgbClr val="2D3791"/>
                </a:solidFill>
              </a:rPr>
              <a:t>  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(new String('-', depth) + name);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  </a:t>
            </a:r>
            <a:r>
              <a:rPr lang="en-US" sz="2398" noProof="1">
                <a:solidFill>
                  <a:srgbClr val="2D3791"/>
                </a:solidFill>
              </a:rPr>
              <a:t>foreach</a:t>
            </a:r>
            <a:r>
              <a:rPr lang="en-US" sz="2398" dirty="0">
                <a:solidFill>
                  <a:srgbClr val="2D3791"/>
                </a:solidFill>
              </a:rPr>
              <a:t> (Component </a:t>
            </a:r>
            <a:r>
              <a:rPr lang="en-US" sz="2398" noProof="1">
                <a:solidFill>
                  <a:srgbClr val="2D3791"/>
                </a:solidFill>
              </a:rPr>
              <a:t>component</a:t>
            </a:r>
            <a:r>
              <a:rPr lang="en-US" sz="2398" dirty="0">
                <a:solidFill>
                  <a:srgbClr val="2D3791"/>
                </a:solidFill>
              </a:rPr>
              <a:t> in _children)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  </a:t>
            </a:r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  </a:t>
            </a:r>
            <a:r>
              <a:rPr lang="en-GB" sz="2398" noProof="1">
                <a:solidFill>
                  <a:srgbClr val="2D3791"/>
                </a:solidFill>
              </a:rPr>
              <a:t>component.Display(depth</a:t>
            </a:r>
            <a:r>
              <a:rPr lang="en-GB" sz="2398" dirty="0">
                <a:solidFill>
                  <a:srgbClr val="2D3791"/>
                </a:solidFill>
              </a:rPr>
              <a:t> + 2);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  </a:t>
            </a:r>
            <a:r>
              <a:rPr lang="bg-BG" sz="2398" dirty="0">
                <a:solidFill>
                  <a:srgbClr val="2D3791"/>
                </a:solidFill>
              </a:rPr>
              <a:t>}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</a:t>
            </a:r>
            <a:r>
              <a:rPr lang="bg-BG" sz="2398" dirty="0">
                <a:solidFill>
                  <a:srgbClr val="2D3791"/>
                </a:solidFill>
              </a:rPr>
              <a:t>}</a:t>
            </a: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348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030" y="1278809"/>
            <a:ext cx="10424032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Leaf : Component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Leaf(string name) : base(name)</a:t>
            </a:r>
            <a:r>
              <a:rPr lang="en-US" sz="2398" dirty="0">
                <a:solidFill>
                  <a:srgbClr val="2D3791"/>
                </a:solidFill>
              </a:rPr>
              <a:t> { }</a:t>
            </a:r>
            <a:endParaRPr lang="bg-BG" sz="2398" dirty="0">
              <a:solidFill>
                <a:srgbClr val="2D3791"/>
              </a:solidFill>
            </a:endParaRP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public override void Add(Component c)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  =&gt; </a:t>
            </a:r>
            <a:r>
              <a:rPr lang="en-US" sz="2398" noProof="1">
                <a:solidFill>
                  <a:srgbClr val="2D3791"/>
                </a:solidFill>
              </a:rPr>
              <a:t>Console.WriteLine</a:t>
            </a:r>
            <a:r>
              <a:rPr lang="en-US" sz="2398" dirty="0">
                <a:solidFill>
                  <a:srgbClr val="2D3791"/>
                </a:solidFill>
              </a:rPr>
              <a:t>("Cannot add to a leaf");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US" sz="2398" dirty="0">
                <a:solidFill>
                  <a:srgbClr val="2D3791"/>
                </a:solidFill>
              </a:rPr>
              <a:t>  public override void Remove(Component c)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  =&gt; </a:t>
            </a:r>
            <a:r>
              <a:rPr lang="en-US" sz="2398" noProof="1">
                <a:solidFill>
                  <a:srgbClr val="2D3791"/>
                </a:solidFill>
              </a:rPr>
              <a:t>Console.WriteLine</a:t>
            </a:r>
            <a:r>
              <a:rPr lang="en-US" sz="2398" dirty="0">
                <a:solidFill>
                  <a:srgbClr val="2D3791"/>
                </a:solidFill>
              </a:rPr>
              <a:t>("Cannot remove from a leaf");</a:t>
            </a:r>
            <a:r>
              <a:rPr lang="bg-BG" sz="2398" dirty="0">
                <a:solidFill>
                  <a:srgbClr val="2D3791"/>
                </a:solidFill>
              </a:rPr>
              <a:t> 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public override void </a:t>
            </a:r>
            <a:r>
              <a:rPr lang="en-US" sz="2398" noProof="1">
                <a:solidFill>
                  <a:srgbClr val="2D3791"/>
                </a:solidFill>
              </a:rPr>
              <a:t>Display(int</a:t>
            </a:r>
            <a:r>
              <a:rPr lang="en-US" sz="2398" dirty="0">
                <a:solidFill>
                  <a:srgbClr val="2D3791"/>
                </a:solidFill>
              </a:rPr>
              <a:t> depth)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=&gt; </a:t>
            </a:r>
            <a:r>
              <a:rPr lang="en-GB" sz="2398" noProof="1">
                <a:solidFill>
                  <a:srgbClr val="2D3791"/>
                </a:solidFill>
              </a:rPr>
              <a:t>Console.WriteLine(new</a:t>
            </a:r>
            <a:r>
              <a:rPr lang="en-GB" sz="2398" dirty="0">
                <a:solidFill>
                  <a:srgbClr val="2D3791"/>
                </a:solidFill>
              </a:rPr>
              <a:t> String('-', depth) + name);</a:t>
            </a: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27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F5A5-477C-7042-A8D0-9C948490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79" y="1448317"/>
            <a:ext cx="2268490" cy="22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3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Concerned with </a:t>
            </a:r>
            <a:r>
              <a:rPr lang="en-US" b="1" dirty="0">
                <a:solidFill>
                  <a:schemeClr val="tx2"/>
                </a:solidFill>
              </a:rPr>
              <a:t>interaction</a:t>
            </a:r>
            <a:r>
              <a:rPr lang="en-US" dirty="0">
                <a:solidFill>
                  <a:schemeClr val="tx2"/>
                </a:solidFill>
              </a:rPr>
              <a:t> between objects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Either with the </a:t>
            </a:r>
            <a:r>
              <a:rPr lang="en-US" b="1" dirty="0">
                <a:solidFill>
                  <a:schemeClr val="tx2"/>
                </a:solidFill>
              </a:rPr>
              <a:t>assignment of responsibilities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between objects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Or </a:t>
            </a:r>
            <a:r>
              <a:rPr lang="en-US" b="1" dirty="0">
                <a:solidFill>
                  <a:schemeClr val="tx2"/>
                </a:solidFill>
              </a:rPr>
              <a:t>encapsulating behavior </a:t>
            </a:r>
            <a:r>
              <a:rPr lang="en-US" dirty="0">
                <a:solidFill>
                  <a:schemeClr val="tx2"/>
                </a:solidFill>
              </a:rPr>
              <a:t>in an object and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delegating requests to it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Increases </a:t>
            </a:r>
            <a:r>
              <a:rPr lang="en-US" b="1" dirty="0">
                <a:solidFill>
                  <a:schemeClr val="tx2"/>
                </a:solidFill>
              </a:rPr>
              <a:t>flexibility</a:t>
            </a:r>
            <a:r>
              <a:rPr lang="en-US" dirty="0">
                <a:solidFill>
                  <a:schemeClr val="tx2"/>
                </a:solidFill>
              </a:rPr>
              <a:t> in carrying out cross-classes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576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09600" y="1600201"/>
            <a:ext cx="4170964" cy="4525963"/>
          </a:xfrm>
        </p:spPr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5575"/>
            <a:ext cx="368300" cy="296863"/>
          </a:xfrm>
          <a:prstGeom prst="rect">
            <a:avLst/>
          </a:prstGeom>
        </p:spPr>
        <p:txBody>
          <a:bodyPr/>
          <a:lstStyle/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182" y="5125590"/>
            <a:ext cx="3715609" cy="15425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70" y="2325193"/>
            <a:ext cx="2429367" cy="184769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05" y="5125591"/>
            <a:ext cx="3204327" cy="148662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67" y="3471191"/>
            <a:ext cx="3333267" cy="13718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76" y="1360334"/>
            <a:ext cx="1828324" cy="182832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167" y="1360334"/>
            <a:ext cx="1403891" cy="18283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26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5575"/>
            <a:ext cx="368300" cy="296863"/>
          </a:xfrm>
          <a:prstGeom prst="rect">
            <a:avLst/>
          </a:prstGeom>
        </p:spPr>
        <p:txBody>
          <a:bodyPr/>
          <a:lstStyle/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76" y="1341475"/>
            <a:ext cx="4105148" cy="1366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46" y="2853111"/>
            <a:ext cx="3564911" cy="171405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62" y="3698931"/>
            <a:ext cx="3609035" cy="269198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22" y="4779834"/>
            <a:ext cx="2591461" cy="1933629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62" y="1477013"/>
            <a:ext cx="3609035" cy="20092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43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An object </a:t>
            </a:r>
            <a:r>
              <a:rPr lang="en-GB" b="1" dirty="0">
                <a:solidFill>
                  <a:schemeClr val="tx2"/>
                </a:solidFill>
              </a:rPr>
              <a:t>encapsulates</a:t>
            </a:r>
            <a:r>
              <a:rPr lang="en-GB" dirty="0">
                <a:solidFill>
                  <a:schemeClr val="tx2"/>
                </a:solidFill>
              </a:rPr>
              <a:t> all the information needed to call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a method at a later time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Lets you </a:t>
            </a:r>
            <a:r>
              <a:rPr lang="en-GB" b="1" dirty="0">
                <a:solidFill>
                  <a:schemeClr val="tx2"/>
                </a:solidFill>
              </a:rPr>
              <a:t>parameterize</a:t>
            </a:r>
            <a:r>
              <a:rPr lang="en-GB" dirty="0">
                <a:solidFill>
                  <a:schemeClr val="tx2"/>
                </a:solidFill>
              </a:rPr>
              <a:t> clients with different requests,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36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21" y="3652029"/>
            <a:ext cx="4481959" cy="29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6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2426" y="1595146"/>
            <a:ext cx="6919745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abstract class Command</a:t>
            </a:r>
          </a:p>
          <a:p>
            <a:r>
              <a:rPr lang="bg-BG" sz="2398" dirty="0">
                <a:solidFill>
                  <a:srgbClr val="2D3791"/>
                </a:solidFill>
              </a:rPr>
              <a:t>{</a:t>
            </a:r>
            <a:endParaRPr lang="en-US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protected Receiver </a:t>
            </a:r>
            <a:r>
              <a:rPr lang="en-GB" sz="2398" noProof="1">
                <a:solidFill>
                  <a:srgbClr val="2D3791"/>
                </a:solidFill>
              </a:rPr>
              <a:t>receiver</a:t>
            </a:r>
            <a:r>
              <a:rPr lang="en-GB" sz="2398" dirty="0">
                <a:solidFill>
                  <a:srgbClr val="2D3791"/>
                </a:solidFill>
              </a:rPr>
              <a:t>;</a:t>
            </a:r>
          </a:p>
          <a:p>
            <a:endParaRPr lang="en-GB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Command(Receiver receiver)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</a:t>
            </a:r>
            <a:r>
              <a:rPr lang="en-GB" sz="2398" noProof="1">
                <a:solidFill>
                  <a:srgbClr val="2D3791"/>
                </a:solidFill>
              </a:rPr>
              <a:t>this.receiver</a:t>
            </a:r>
            <a:r>
              <a:rPr lang="en-GB" sz="2398" dirty="0">
                <a:solidFill>
                  <a:srgbClr val="2D3791"/>
                </a:solidFill>
              </a:rPr>
              <a:t> = receiver;</a:t>
            </a:r>
            <a:r>
              <a:rPr lang="en-US" sz="2398" dirty="0">
                <a:solidFill>
                  <a:srgbClr val="2D3791"/>
                </a:solidFill>
              </a:rPr>
              <a:t> }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abstract void Execute();</a:t>
            </a: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4634" y="1829216"/>
            <a:ext cx="7910087" cy="4247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</a:t>
            </a:r>
            <a:r>
              <a:rPr lang="en-GB" sz="2398" noProof="1">
                <a:solidFill>
                  <a:srgbClr val="2D3791"/>
                </a:solidFill>
              </a:rPr>
              <a:t>ConcreteCommand</a:t>
            </a:r>
            <a:r>
              <a:rPr lang="en-GB" sz="2398" dirty="0">
                <a:solidFill>
                  <a:srgbClr val="2D3791"/>
                </a:solidFill>
              </a:rPr>
              <a:t> : Command</a:t>
            </a:r>
          </a:p>
          <a:p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public </a:t>
            </a:r>
            <a:r>
              <a:rPr lang="en-GB" sz="2398" noProof="1">
                <a:solidFill>
                  <a:srgbClr val="2D3791"/>
                </a:solidFill>
              </a:rPr>
              <a:t>ConcreteCommand(Receiver</a:t>
            </a:r>
            <a:r>
              <a:rPr lang="en-GB" sz="2398" dirty="0">
                <a:solidFill>
                  <a:srgbClr val="2D3791"/>
                </a:solidFill>
              </a:rPr>
              <a:t> receiver)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: base(receiver)</a:t>
            </a:r>
            <a:r>
              <a:rPr lang="en-US" sz="2398" dirty="0">
                <a:solidFill>
                  <a:srgbClr val="2D3791"/>
                </a:solidFill>
              </a:rPr>
              <a:t> { }</a:t>
            </a: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override void Execute()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=&gt; </a:t>
            </a:r>
            <a:r>
              <a:rPr lang="en-GB" sz="2398" noProof="1">
                <a:solidFill>
                  <a:srgbClr val="2D3791"/>
                </a:solidFill>
              </a:rPr>
              <a:t>receiver.Action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15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981579"/>
            <a:ext cx="9268680" cy="3724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Receiver</a:t>
            </a:r>
          </a:p>
          <a:p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public void Action()</a:t>
            </a:r>
          </a:p>
          <a:p>
            <a:r>
              <a:rPr lang="en-US" sz="2398" dirty="0">
                <a:solidFill>
                  <a:srgbClr val="2D3791"/>
                </a:solidFill>
              </a:rPr>
              <a:t>  </a:t>
            </a:r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("Called </a:t>
            </a:r>
            <a:r>
              <a:rPr lang="en-GB" sz="2398" noProof="1">
                <a:solidFill>
                  <a:srgbClr val="2D3791"/>
                </a:solidFill>
              </a:rPr>
              <a:t>Receiver.Action</a:t>
            </a:r>
            <a:r>
              <a:rPr lang="en-GB" sz="2398" dirty="0">
                <a:solidFill>
                  <a:srgbClr val="2D3791"/>
                </a:solidFill>
              </a:rPr>
              <a:t>()");</a:t>
            </a:r>
          </a:p>
          <a:p>
            <a:r>
              <a:rPr lang="bg-BG" sz="2398" dirty="0">
                <a:solidFill>
                  <a:srgbClr val="2D3791"/>
                </a:solidFill>
              </a:rPr>
              <a:t>  }</a:t>
            </a: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tx2"/>
                </a:solidFill>
              </a:rPr>
              <a:t>General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reusable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solutions</a:t>
            </a:r>
            <a:r>
              <a:rPr lang="en-US" dirty="0">
                <a:solidFill>
                  <a:schemeClr val="tx2"/>
                </a:solidFill>
              </a:rPr>
              <a:t> to common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tx2"/>
                </a:solidFill>
              </a:rPr>
              <a:t>template</a:t>
            </a:r>
            <a:r>
              <a:rPr lang="en-US" dirty="0">
                <a:solidFill>
                  <a:schemeClr val="tx2"/>
                </a:solidFill>
              </a:rPr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Add additional layers of </a:t>
            </a:r>
            <a:r>
              <a:rPr lang="en-US" b="1" dirty="0">
                <a:solidFill>
                  <a:schemeClr val="tx2"/>
                </a:solidFill>
              </a:rPr>
              <a:t>abstraction</a:t>
            </a:r>
            <a:r>
              <a:rPr lang="en-US" dirty="0">
                <a:solidFill>
                  <a:schemeClr val="tx2"/>
                </a:solidFill>
              </a:rPr>
              <a:t> in order to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6722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40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3734" y="1287516"/>
            <a:ext cx="8062447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Invoker</a:t>
            </a:r>
          </a:p>
          <a:p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private Command _command;</a:t>
            </a:r>
          </a:p>
          <a:p>
            <a:endParaRPr lang="en-GB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void </a:t>
            </a:r>
            <a:r>
              <a:rPr lang="en-GB" sz="2398" noProof="1">
                <a:solidFill>
                  <a:srgbClr val="2D3791"/>
                </a:solidFill>
              </a:rPr>
              <a:t>SetCommand(Command</a:t>
            </a:r>
            <a:r>
              <a:rPr lang="en-GB" sz="2398" dirty="0">
                <a:solidFill>
                  <a:srgbClr val="2D3791"/>
                </a:solidFill>
              </a:rPr>
              <a:t> command)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=&gt; this</a:t>
            </a:r>
            <a:r>
              <a:rPr lang="en-GB" sz="2398" noProof="1">
                <a:solidFill>
                  <a:srgbClr val="2D3791"/>
                </a:solidFill>
              </a:rPr>
              <a:t>._</a:t>
            </a:r>
            <a:r>
              <a:rPr lang="en-GB" sz="2398" dirty="0">
                <a:solidFill>
                  <a:srgbClr val="2D3791"/>
                </a:solidFill>
              </a:rPr>
              <a:t>command = command;</a:t>
            </a:r>
            <a:endParaRPr lang="en-US" sz="2398" dirty="0">
              <a:solidFill>
                <a:srgbClr val="2D3791"/>
              </a:solidFill>
            </a:endParaRP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void </a:t>
            </a:r>
            <a:r>
              <a:rPr lang="en-GB" sz="2398" noProof="1">
                <a:solidFill>
                  <a:srgbClr val="2D3791"/>
                </a:solidFill>
              </a:rPr>
              <a:t>ExecuteCommand</a:t>
            </a:r>
            <a:r>
              <a:rPr lang="en-GB" sz="2398" dirty="0">
                <a:solidFill>
                  <a:srgbClr val="2D3791"/>
                </a:solidFill>
              </a:rPr>
              <a:t>()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=&gt; _</a:t>
            </a:r>
            <a:r>
              <a:rPr lang="en-GB" sz="2398" noProof="1">
                <a:solidFill>
                  <a:srgbClr val="2D3791"/>
                </a:solidFill>
              </a:rPr>
              <a:t>command.Execute</a:t>
            </a:r>
            <a:r>
              <a:rPr lang="en-GB" sz="2398" dirty="0">
                <a:solidFill>
                  <a:srgbClr val="2D3791"/>
                </a:solidFill>
              </a:rPr>
              <a:t>();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1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Define the </a:t>
            </a:r>
            <a:r>
              <a:rPr lang="en-GB" b="1" dirty="0">
                <a:solidFill>
                  <a:schemeClr val="tx2"/>
                </a:solidFill>
              </a:rPr>
              <a:t>skeleton</a:t>
            </a:r>
            <a:r>
              <a:rPr lang="en-GB" dirty="0">
                <a:solidFill>
                  <a:schemeClr val="tx2"/>
                </a:solidFill>
              </a:rPr>
              <a:t> of an algorithm in a method,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leaving some implementation to its subclasses</a:t>
            </a:r>
          </a:p>
          <a:p>
            <a:r>
              <a:rPr lang="en-GB" dirty="0">
                <a:solidFill>
                  <a:schemeClr val="tx2"/>
                </a:solidFill>
              </a:rPr>
              <a:t>Allows the subclasses to </a:t>
            </a:r>
            <a:r>
              <a:rPr lang="en-GB" b="1" dirty="0">
                <a:solidFill>
                  <a:schemeClr val="tx2"/>
                </a:solidFill>
              </a:rPr>
              <a:t>redefine</a:t>
            </a:r>
            <a:r>
              <a:rPr lang="en-GB" dirty="0">
                <a:solidFill>
                  <a:schemeClr val="tx2"/>
                </a:solidFill>
              </a:rPr>
              <a:t> the implementation of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some of the </a:t>
            </a:r>
            <a:r>
              <a:rPr lang="en-GB" b="1" dirty="0">
                <a:solidFill>
                  <a:schemeClr val="tx2"/>
                </a:solidFill>
              </a:rPr>
              <a:t>parts</a:t>
            </a:r>
            <a:r>
              <a:rPr lang="en-GB" dirty="0">
                <a:solidFill>
                  <a:schemeClr val="tx2"/>
                </a:solidFill>
              </a:rPr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Method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41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58" y="3733854"/>
            <a:ext cx="4113728" cy="266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42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660" y="1334526"/>
            <a:ext cx="9268680" cy="529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abstract class </a:t>
            </a:r>
            <a:r>
              <a:rPr lang="en-GB" sz="2398" noProof="1">
                <a:solidFill>
                  <a:srgbClr val="2D3791"/>
                </a:solidFill>
              </a:rPr>
              <a:t>AbstractClass</a:t>
            </a:r>
          </a:p>
          <a:p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public abstract void PrimitiveOperation1();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public abstract void PrimitiveOperation2();</a:t>
            </a:r>
          </a:p>
          <a:p>
            <a:endParaRPr lang="en-GB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void </a:t>
            </a:r>
            <a:r>
              <a:rPr lang="en-GB" sz="2398" noProof="1">
                <a:solidFill>
                  <a:srgbClr val="2D3791"/>
                </a:solidFill>
              </a:rPr>
              <a:t>TemplateMethod</a:t>
            </a:r>
            <a:r>
              <a:rPr lang="en-GB" sz="2398" dirty="0">
                <a:solidFill>
                  <a:srgbClr val="2D3791"/>
                </a:solidFill>
              </a:rPr>
              <a:t>()</a:t>
            </a:r>
            <a:r>
              <a:rPr lang="en-US" sz="2398" dirty="0">
                <a:solidFill>
                  <a:srgbClr val="2D3791"/>
                </a:solidFill>
              </a:rPr>
              <a:t> {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PrimitiveOperation1();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PrimitiveOperation2();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 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("");</a:t>
            </a:r>
            <a:r>
              <a:rPr lang="en-US" sz="2398" dirty="0">
                <a:solidFill>
                  <a:srgbClr val="2D3791"/>
                </a:solidFill>
              </a:rPr>
              <a:t> }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23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43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660" y="1334526"/>
            <a:ext cx="9268680" cy="4986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rgbClr val="2D3791"/>
                </a:solidFill>
              </a:rPr>
              <a:t>class </a:t>
            </a:r>
            <a:r>
              <a:rPr lang="en-GB" sz="2398" noProof="1">
                <a:solidFill>
                  <a:srgbClr val="2D3791"/>
                </a:solidFill>
              </a:rPr>
              <a:t>ConcreteClassA</a:t>
            </a:r>
            <a:r>
              <a:rPr lang="en-GB" sz="2398" dirty="0">
                <a:solidFill>
                  <a:srgbClr val="2D3791"/>
                </a:solidFill>
              </a:rPr>
              <a:t> : </a:t>
            </a:r>
            <a:r>
              <a:rPr lang="en-GB" sz="2398" noProof="1">
                <a:solidFill>
                  <a:srgbClr val="2D3791"/>
                </a:solidFill>
              </a:rPr>
              <a:t>AbstractClass</a:t>
            </a:r>
          </a:p>
          <a:p>
            <a:r>
              <a:rPr lang="bg-BG" sz="2398" dirty="0">
                <a:solidFill>
                  <a:srgbClr val="2D3791"/>
                </a:solidFill>
              </a:rPr>
              <a:t>{</a:t>
            </a:r>
          </a:p>
          <a:p>
            <a:r>
              <a:rPr lang="en-GB" sz="2398" dirty="0">
                <a:solidFill>
                  <a:srgbClr val="2D3791"/>
                </a:solidFill>
              </a:rPr>
              <a:t>  public override void PrimitiveOperation1()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=&gt;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</a:t>
            </a:r>
            <a:r>
              <a:rPr lang="en-GB" sz="2398" noProof="1">
                <a:solidFill>
                  <a:srgbClr val="2D3791"/>
                </a:solidFill>
              </a:rPr>
              <a:t>ConcreteClassA</a:t>
            </a:r>
            <a:r>
              <a:rPr lang="en-GB" sz="2398" dirty="0">
                <a:solidFill>
                  <a:srgbClr val="2D3791"/>
                </a:solidFill>
              </a:rPr>
              <a:t>.</a:t>
            </a:r>
            <a:br>
              <a:rPr lang="en-GB" sz="2398" dirty="0">
                <a:solidFill>
                  <a:srgbClr val="2D3791"/>
                </a:solidFill>
              </a:rPr>
            </a:br>
            <a:r>
              <a:rPr lang="en-GB" sz="2398" dirty="0">
                <a:solidFill>
                  <a:srgbClr val="2D3791"/>
                </a:solidFill>
              </a:rPr>
              <a:t>       PrimitiveOperation1()");</a:t>
            </a:r>
            <a:endParaRPr lang="bg-BG" sz="2398" dirty="0">
              <a:solidFill>
                <a:srgbClr val="2D3791"/>
              </a:solidFill>
            </a:endParaRPr>
          </a:p>
          <a:p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public override void PrimitiveOperation2()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en-GB" sz="2398" dirty="0">
                <a:solidFill>
                  <a:srgbClr val="2D3791"/>
                </a:solidFill>
              </a:rPr>
              <a:t>    =&gt; </a:t>
            </a:r>
            <a:r>
              <a:rPr lang="en-GB" sz="2398" noProof="1">
                <a:solidFill>
                  <a:srgbClr val="2D3791"/>
                </a:solidFill>
              </a:rPr>
              <a:t>Console.WriteLine</a:t>
            </a:r>
            <a:r>
              <a:rPr lang="en-GB" sz="2398" dirty="0">
                <a:solidFill>
                  <a:srgbClr val="2D3791"/>
                </a:solidFill>
              </a:rPr>
              <a:t>("</a:t>
            </a:r>
            <a:r>
              <a:rPr lang="en-GB" sz="2398" noProof="1">
                <a:solidFill>
                  <a:srgbClr val="2D3791"/>
                </a:solidFill>
              </a:rPr>
              <a:t>ConcreteClassA</a:t>
            </a:r>
            <a:br>
              <a:rPr lang="en-GB" sz="2398" dirty="0">
                <a:solidFill>
                  <a:srgbClr val="2D3791"/>
                </a:solidFill>
              </a:rPr>
            </a:br>
            <a:r>
              <a:rPr lang="en-GB" sz="2398" dirty="0">
                <a:solidFill>
                  <a:srgbClr val="2D3791"/>
                </a:solidFill>
              </a:rPr>
              <a:t>       .PrimitiveOperation2()");</a:t>
            </a:r>
            <a:endParaRPr lang="bg-BG" sz="2398" dirty="0">
              <a:solidFill>
                <a:srgbClr val="2D3791"/>
              </a:solidFill>
            </a:endParaRPr>
          </a:p>
          <a:p>
            <a:r>
              <a:rPr lang="bg-BG" sz="2398" dirty="0">
                <a:solidFill>
                  <a:srgbClr val="2D3791"/>
                </a:solidFill>
              </a:rPr>
              <a:t>}</a:t>
            </a:r>
            <a:endParaRPr lang="en-US" sz="2398" dirty="0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09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44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>
                <a:solidFill>
                  <a:srgbClr val="2D3791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Add additional layers of abstraction</a:t>
            </a:r>
            <a:endParaRPr lang="en-US" sz="3399" b="1" dirty="0">
              <a:solidFill>
                <a:srgbClr val="FFA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6659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777-94A4-6442-99F7-ED5261A9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Time to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8026-280A-E144-91B2-B8279A77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5839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Patterns solve </a:t>
            </a:r>
            <a:r>
              <a:rPr lang="en-US" b="1" dirty="0">
                <a:solidFill>
                  <a:schemeClr val="tx2"/>
                </a:solidFill>
              </a:rPr>
              <a:t>software structural problems </a:t>
            </a:r>
            <a:r>
              <a:rPr lang="en-US" dirty="0">
                <a:solidFill>
                  <a:schemeClr val="tx2"/>
                </a:solidFill>
              </a:rPr>
              <a:t>like: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Abstraction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Encapsulation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Separation of concerns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Coupling and cohesion</a:t>
            </a:r>
          </a:p>
          <a:p>
            <a:pPr marL="989969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88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Pattern name - Increases </a:t>
            </a:r>
            <a:r>
              <a:rPr lang="en-US" b="1" dirty="0">
                <a:solidFill>
                  <a:schemeClr val="tx2"/>
                </a:solidFill>
              </a:rPr>
              <a:t>vocabulary</a:t>
            </a:r>
            <a:r>
              <a:rPr lang="en-US" dirty="0">
                <a:solidFill>
                  <a:schemeClr val="tx2"/>
                </a:solidFill>
              </a:rPr>
              <a:t> of designers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Problem - </a:t>
            </a:r>
            <a:r>
              <a:rPr lang="en-US" b="1" dirty="0">
                <a:solidFill>
                  <a:schemeClr val="tx2"/>
                </a:solidFill>
              </a:rPr>
              <a:t>Intent</a:t>
            </a:r>
            <a:r>
              <a:rPr lang="en-US" dirty="0">
                <a:solidFill>
                  <a:schemeClr val="tx2"/>
                </a:solidFill>
              </a:rPr>
              <a:t>, context and when to apply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Solution - </a:t>
            </a:r>
            <a:r>
              <a:rPr lang="en-US" b="1" dirty="0">
                <a:solidFill>
                  <a:schemeClr val="tx2"/>
                </a:solidFill>
              </a:rPr>
              <a:t>Abstract</a:t>
            </a:r>
            <a:r>
              <a:rPr lang="en-US" dirty="0">
                <a:solidFill>
                  <a:schemeClr val="tx2"/>
                </a:solidFill>
              </a:rPr>
              <a:t> code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Consequences - </a:t>
            </a:r>
            <a:r>
              <a:rPr lang="en-US" b="1" dirty="0">
                <a:solidFill>
                  <a:schemeClr val="tx2"/>
                </a:solidFill>
              </a:rPr>
              <a:t>Results</a:t>
            </a:r>
            <a:r>
              <a:rPr lang="en-US" dirty="0">
                <a:solidFill>
                  <a:schemeClr val="tx2"/>
                </a:solidFill>
              </a:rPr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238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41" y="1600679"/>
            <a:ext cx="2094801" cy="20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Names form a common vocabulary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Enable large-scale </a:t>
            </a:r>
            <a:r>
              <a:rPr lang="en-US" b="1" dirty="0">
                <a:solidFill>
                  <a:schemeClr val="tx2"/>
                </a:solidFill>
              </a:rPr>
              <a:t>reuse</a:t>
            </a:r>
            <a:r>
              <a:rPr lang="en-US" dirty="0">
                <a:solidFill>
                  <a:schemeClr val="tx2"/>
                </a:solidFill>
              </a:rPr>
              <a:t> of software architectures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Help improve developer </a:t>
            </a:r>
            <a:r>
              <a:rPr lang="en-US" b="1" dirty="0">
                <a:solidFill>
                  <a:schemeClr val="tx2"/>
                </a:solidFill>
              </a:rPr>
              <a:t>communication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Can </a:t>
            </a:r>
            <a:r>
              <a:rPr lang="en-US" b="1" dirty="0">
                <a:solidFill>
                  <a:schemeClr val="tx2"/>
                </a:solidFill>
              </a:rPr>
              <a:t>speed-up</a:t>
            </a:r>
            <a:r>
              <a:rPr lang="en-US" dirty="0">
                <a:solidFill>
                  <a:schemeClr val="tx2"/>
                </a:solidFill>
              </a:rPr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52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Do not lead to a direct code reuse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Deceptively simple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Developers may suffer from </a:t>
            </a:r>
            <a:r>
              <a:rPr lang="en-US" b="1" dirty="0">
                <a:solidFill>
                  <a:schemeClr val="tx2"/>
                </a:solidFill>
              </a:rPr>
              <a:t>pattern overload </a:t>
            </a:r>
            <a:r>
              <a:rPr lang="en-US" dirty="0">
                <a:solidFill>
                  <a:schemeClr val="tx2"/>
                </a:solidFill>
              </a:rPr>
              <a:t>and</a:t>
            </a:r>
            <a:r>
              <a:rPr lang="en-US" b="1" dirty="0">
                <a:solidFill>
                  <a:schemeClr val="tx2"/>
                </a:solidFill>
              </a:rPr>
              <a:t> overdesign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Validated by </a:t>
            </a:r>
            <a:r>
              <a:rPr lang="en-US" b="1" dirty="0">
                <a:solidFill>
                  <a:schemeClr val="tx2"/>
                </a:solidFill>
              </a:rPr>
              <a:t>experience</a:t>
            </a:r>
            <a:r>
              <a:rPr lang="en-US" dirty="0">
                <a:solidFill>
                  <a:schemeClr val="tx2"/>
                </a:solidFill>
              </a:rPr>
              <a:t> and discussion, not by automated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testing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Should be used only if </a:t>
            </a:r>
            <a:r>
              <a:rPr lang="en-US" b="1" dirty="0">
                <a:solidFill>
                  <a:schemeClr val="tx2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403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1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. CSharp-OOP-Encapsulation" id="{E48B888E-BE3A-4743-86ED-B0BB25681201}" vid="{EF452B4E-DE4C-4666-9806-FEBD2ADD5EB4}"/>
    </a:ext>
  </a:extLst>
</a:theme>
</file>

<file path=ppt/theme/theme5.xml><?xml version="1.0" encoding="utf-8"?>
<a:theme xmlns:a="http://schemas.openxmlformats.org/drawingml/2006/main" name="3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4FA04CF-9770-4043-9F53-67FA2D458104}" vid="{38ABC080-30AF-4BD1-9B99-B04E4238841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1636</Words>
  <Application>Microsoft Macintosh PowerPoint</Application>
  <PresentationFormat>Widescreen</PresentationFormat>
  <Paragraphs>357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Calibri</vt:lpstr>
      <vt:lpstr>Consolas</vt:lpstr>
      <vt:lpstr>Verdana</vt:lpstr>
      <vt:lpstr>Wingdings</vt:lpstr>
      <vt:lpstr>Office Theme</vt:lpstr>
      <vt:lpstr>SoftUni3_1</vt:lpstr>
      <vt:lpstr>1_SoftUni3_1</vt:lpstr>
      <vt:lpstr>2_SoftUni3_1</vt:lpstr>
      <vt:lpstr>3_SoftUni3_1</vt:lpstr>
      <vt:lpstr>PowerPoint Presentation</vt:lpstr>
      <vt:lpstr>Table of Contents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54</cp:revision>
  <dcterms:created xsi:type="dcterms:W3CDTF">2015-08-26T02:19:51Z</dcterms:created>
  <dcterms:modified xsi:type="dcterms:W3CDTF">2021-05-20T10:37:19Z</dcterms:modified>
</cp:coreProperties>
</file>