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4"/>
  </p:notesMasterIdLst>
  <p:sldIdLst>
    <p:sldId id="301" r:id="rId4"/>
    <p:sldId id="261" r:id="rId5"/>
    <p:sldId id="303" r:id="rId6"/>
    <p:sldId id="302" r:id="rId7"/>
    <p:sldId id="265" r:id="rId8"/>
    <p:sldId id="304" r:id="rId9"/>
    <p:sldId id="306" r:id="rId10"/>
    <p:sldId id="307" r:id="rId11"/>
    <p:sldId id="308" r:id="rId12"/>
    <p:sldId id="309" r:id="rId13"/>
    <p:sldId id="322" r:id="rId14"/>
    <p:sldId id="323" r:id="rId15"/>
    <p:sldId id="310" r:id="rId16"/>
    <p:sldId id="311" r:id="rId17"/>
    <p:sldId id="312" r:id="rId18"/>
    <p:sldId id="313" r:id="rId19"/>
    <p:sldId id="314" r:id="rId20"/>
    <p:sldId id="315" r:id="rId21"/>
    <p:sldId id="320" r:id="rId22"/>
    <p:sldId id="319"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494B"/>
    <a:srgbClr val="383838"/>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p:cViewPr>
        <p:scale>
          <a:sx n="125" d="100"/>
          <a:sy n="125" d="100"/>
        </p:scale>
        <p:origin x="1188" y="426"/>
      </p:cViewPr>
      <p:guideLst>
        <p:guide orient="horz" pos="1620"/>
        <p:guide pos="2880"/>
        <p:guide orient="horz" pos="1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t>5/21/2020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t>‹#›</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DC514-9E28-441F-BF04-3DE8912E9F4E}" type="slidenum">
              <a:rPr lang="en-US" smtClean="0"/>
              <a:t>1</a:t>
            </a:fld>
            <a:endParaRPr lang="en-US"/>
          </a:p>
        </p:txBody>
      </p:sp>
    </p:spTree>
    <p:extLst>
      <p:ext uri="{BB962C8B-B14F-4D97-AF65-F5344CB8AC3E}">
        <p14:creationId xmlns:p14="http://schemas.microsoft.com/office/powerpoint/2010/main" val="394883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9EDC514-9E28-441F-BF04-3DE8912E9F4E}" type="slidenum">
              <a:rPr lang="en-US" smtClean="0"/>
              <a:t>7</a:t>
            </a:fld>
            <a:endParaRPr lang="en-US"/>
          </a:p>
        </p:txBody>
      </p:sp>
    </p:spTree>
    <p:extLst>
      <p:ext uri="{BB962C8B-B14F-4D97-AF65-F5344CB8AC3E}">
        <p14:creationId xmlns:p14="http://schemas.microsoft.com/office/powerpoint/2010/main" val="410439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DC514-9E28-441F-BF04-3DE8912E9F4E}" type="slidenum">
              <a:rPr lang="en-US" smtClean="0"/>
              <a:t>20</a:t>
            </a:fld>
            <a:endParaRPr lang="en-US"/>
          </a:p>
        </p:txBody>
      </p:sp>
    </p:spTree>
    <p:extLst>
      <p:ext uri="{BB962C8B-B14F-4D97-AF65-F5344CB8AC3E}">
        <p14:creationId xmlns:p14="http://schemas.microsoft.com/office/powerpoint/2010/main" val="4263819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0761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3509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540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 id="2147483679" r:id="rId19"/>
    <p:sldLayoutId id="2147483680" r:id="rId20"/>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8"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8520" y="2643758"/>
            <a:ext cx="5202541" cy="1152129"/>
          </a:xfrm>
        </p:spPr>
        <p:txBody>
          <a:bodyPr/>
          <a:lstStyle/>
          <a:p>
            <a:pPr lvl="0" algn="ctr"/>
            <a:r>
              <a:rPr lang="en-US" altLang="ko-KR" dirty="0" smtClean="0">
                <a:latin typeface="SVN-Aguda Black" pitchFamily="50" charset="0"/>
                <a:ea typeface="Gist Upright Regular" panose="02060804020200000003" pitchFamily="18" charset="0"/>
                <a:cs typeface="SVN-Aguda Black" pitchFamily="50" charset="0"/>
              </a:rPr>
              <a:t>ĐỒ ÁN TỐT NGHIỆP</a:t>
            </a:r>
            <a:endParaRPr lang="en-US" altLang="ko-KR" b="1" dirty="0">
              <a:latin typeface="SVN-Aguda Black" pitchFamily="50" charset="0"/>
              <a:ea typeface="Gist Upright Regular" panose="02060804020200000003" pitchFamily="18" charset="0"/>
              <a:cs typeface="SVN-Aguda Black" pitchFamily="50" charset="0"/>
            </a:endParaRPr>
          </a:p>
        </p:txBody>
      </p:sp>
      <p:sp>
        <p:nvSpPr>
          <p:cNvPr id="4" name="Text Placeholder 3"/>
          <p:cNvSpPr>
            <a:spLocks noGrp="1"/>
          </p:cNvSpPr>
          <p:nvPr>
            <p:ph type="body" sz="quarter" idx="11"/>
          </p:nvPr>
        </p:nvSpPr>
        <p:spPr>
          <a:xfrm>
            <a:off x="-108520" y="3409195"/>
            <a:ext cx="5004630" cy="936104"/>
          </a:xfrm>
        </p:spPr>
        <p:txBody>
          <a:bodyPr/>
          <a:lstStyle/>
          <a:p>
            <a:pPr algn="ctr">
              <a:spcBef>
                <a:spcPts val="0"/>
              </a:spcBef>
              <a:defRPr/>
            </a:pPr>
            <a:r>
              <a:rPr lang="en-US" altLang="ko-KR" sz="1600" dirty="0">
                <a:latin typeface="SVN-Aguda Black" pitchFamily="50" charset="0"/>
                <a:ea typeface="Gist Upright Regular" panose="02060804020200000003" pitchFamily="18" charset="0"/>
                <a:cs typeface="SVN-Aguda Black" pitchFamily="50" charset="0"/>
              </a:rPr>
              <a:t>ĐỀ TÀI</a:t>
            </a:r>
            <a:r>
              <a:rPr lang="en-US" altLang="ko-KR" sz="1600" dirty="0" smtClean="0">
                <a:latin typeface="SVN-Aguda Black" pitchFamily="50" charset="0"/>
                <a:ea typeface="Gist Upright Regular" panose="02060804020200000003" pitchFamily="18" charset="0"/>
                <a:cs typeface="SVN-Aguda Black" pitchFamily="50" charset="0"/>
              </a:rPr>
              <a:t>: XÂY </a:t>
            </a:r>
            <a:r>
              <a:rPr lang="en-US" altLang="ko-KR" sz="1600" dirty="0">
                <a:latin typeface="SVN-Aguda Black" pitchFamily="50" charset="0"/>
                <a:ea typeface="Gist Upright Regular" panose="02060804020200000003" pitchFamily="18" charset="0"/>
                <a:cs typeface="SVN-Aguda Black" pitchFamily="50" charset="0"/>
              </a:rPr>
              <a:t>DỰNG HỆ THỐNG WEBSITE </a:t>
            </a:r>
            <a:endParaRPr lang="en-US" altLang="ko-KR" sz="1600" dirty="0" smtClean="0">
              <a:latin typeface="SVN-Aguda Black" pitchFamily="50" charset="0"/>
              <a:ea typeface="Gist Upright Regular" panose="02060804020200000003" pitchFamily="18" charset="0"/>
              <a:cs typeface="SVN-Aguda Black" pitchFamily="50" charset="0"/>
            </a:endParaRPr>
          </a:p>
          <a:p>
            <a:pPr algn="ctr">
              <a:spcBef>
                <a:spcPts val="0"/>
              </a:spcBef>
              <a:defRPr/>
            </a:pPr>
            <a:r>
              <a:rPr lang="en-US" altLang="ko-KR" sz="1600" dirty="0" smtClean="0">
                <a:latin typeface="SVN-Aguda Black" pitchFamily="50" charset="0"/>
                <a:ea typeface="Gist Upright Regular" panose="02060804020200000003" pitchFamily="18" charset="0"/>
                <a:cs typeface="SVN-Aguda Black" pitchFamily="50" charset="0"/>
              </a:rPr>
              <a:t>HỌC </a:t>
            </a:r>
            <a:r>
              <a:rPr lang="en-US" altLang="ko-KR" sz="1600" dirty="0">
                <a:latin typeface="SVN-Aguda Black" pitchFamily="50" charset="0"/>
                <a:ea typeface="Gist Upright Regular" panose="02060804020200000003" pitchFamily="18" charset="0"/>
                <a:cs typeface="SVN-Aguda Black" pitchFamily="50" charset="0"/>
              </a:rPr>
              <a:t>TRỰC </a:t>
            </a:r>
            <a:r>
              <a:rPr lang="en-US" altLang="ko-KR" sz="1600" dirty="0" smtClean="0">
                <a:latin typeface="SVN-Aguda Black" pitchFamily="50" charset="0"/>
                <a:ea typeface="Gist Upright Regular" panose="02060804020200000003" pitchFamily="18" charset="0"/>
                <a:cs typeface="SVN-Aguda Black" pitchFamily="50" charset="0"/>
              </a:rPr>
              <a:t>TUYẾN</a:t>
            </a:r>
            <a:endParaRPr lang="en-US" altLang="ko-KR" sz="1600" dirty="0">
              <a:latin typeface="SVN-Aguda Black" pitchFamily="50" charset="0"/>
              <a:ea typeface="Gist Upright Regular" panose="02060804020200000003" pitchFamily="18" charset="0"/>
              <a:cs typeface="SVN-Aguda Black" pitchFamily="50" charset="0"/>
            </a:endParaRPr>
          </a:p>
        </p:txBody>
      </p:sp>
      <p:sp>
        <p:nvSpPr>
          <p:cNvPr id="7" name="Text Placeholder 3"/>
          <p:cNvSpPr txBox="1">
            <a:spLocks/>
          </p:cNvSpPr>
          <p:nvPr/>
        </p:nvSpPr>
        <p:spPr>
          <a:xfrm>
            <a:off x="179512" y="4015475"/>
            <a:ext cx="4248620" cy="936104"/>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en-US" altLang="ko-KR" sz="1600" smtClean="0">
                <a:latin typeface="SVN-Aguda Black" pitchFamily="50" charset="0"/>
                <a:ea typeface="Gist Upright Regular" panose="02060804020200000003" pitchFamily="18" charset="0"/>
                <a:cs typeface="SVN-Aguda Black" pitchFamily="50" charset="0"/>
              </a:rPr>
              <a:t>SVTH: NÔNG VĂN KHÁNH</a:t>
            </a:r>
            <a:endParaRPr lang="en-US" altLang="ko-KR" sz="1600">
              <a:latin typeface="SVN-Aguda Black" pitchFamily="50" charset="0"/>
              <a:ea typeface="Gist Upright Regular" panose="02060804020200000003" pitchFamily="18" charset="0"/>
              <a:cs typeface="SVN-Aguda Black" pitchFamily="50" charset="0"/>
            </a:endParaRPr>
          </a:p>
        </p:txBody>
      </p:sp>
      <p:sp>
        <p:nvSpPr>
          <p:cNvPr id="5" name="Text Placeholder 3"/>
          <p:cNvSpPr txBox="1">
            <a:spLocks/>
          </p:cNvSpPr>
          <p:nvPr/>
        </p:nvSpPr>
        <p:spPr>
          <a:xfrm>
            <a:off x="4283968" y="4015475"/>
            <a:ext cx="4248620" cy="936104"/>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en-US" altLang="ko-KR" sz="1600" dirty="0" smtClean="0">
                <a:latin typeface="SVN-Aguda Black" pitchFamily="50" charset="0"/>
                <a:ea typeface="Gist Upright Regular" panose="02060804020200000003" pitchFamily="18" charset="0"/>
                <a:cs typeface="SVN-Aguda Black" pitchFamily="50" charset="0"/>
              </a:rPr>
              <a:t>GVHD: THS. </a:t>
            </a:r>
            <a:r>
              <a:rPr lang="en-US" altLang="ko-KR" sz="1600" dirty="0" smtClean="0">
                <a:latin typeface="SVN-Aguda Black" pitchFamily="50" charset="0"/>
                <a:ea typeface="Gist Upright Regular" panose="02060804020200000003" pitchFamily="18" charset="0"/>
                <a:cs typeface="SVN-Aguda Black" pitchFamily="50" charset="0"/>
              </a:rPr>
              <a:t>TRẦN HẢI THANH</a:t>
            </a:r>
            <a:endParaRPr lang="en-US" altLang="ko-KR" sz="1600" dirty="0">
              <a:latin typeface="SVN-Aguda Black" pitchFamily="50" charset="0"/>
              <a:ea typeface="Gist Upright Regular" panose="02060804020200000003" pitchFamily="18" charset="0"/>
              <a:cs typeface="SVN-Aguda Black" pitchFamily="50" charset="0"/>
            </a:endParaRPr>
          </a:p>
        </p:txBody>
      </p:sp>
    </p:spTree>
    <p:extLst>
      <p:ext uri="{BB962C8B-B14F-4D97-AF65-F5344CB8AC3E}">
        <p14:creationId xmlns:p14="http://schemas.microsoft.com/office/powerpoint/2010/main" val="3868182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75539" y="987574"/>
            <a:ext cx="2879872" cy="3228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Isosceles Triangle 7"/>
          <p:cNvSpPr/>
          <p:nvPr/>
        </p:nvSpPr>
        <p:spPr>
          <a:xfrm rot="16200000">
            <a:off x="5684766" y="2458311"/>
            <a:ext cx="332790" cy="2868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13"/>
          <p:cNvSpPr txBox="1">
            <a:spLocks/>
          </p:cNvSpPr>
          <p:nvPr/>
        </p:nvSpPr>
        <p:spPr>
          <a:xfrm>
            <a:off x="6051853" y="1103399"/>
            <a:ext cx="2574371"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2400" b="1" smtClean="0">
                <a:solidFill>
                  <a:schemeClr val="bg1"/>
                </a:solidFill>
                <a:cs typeface="Arial" pitchFamily="34" charset="0"/>
              </a:rPr>
              <a:t>Tác nhân </a:t>
            </a:r>
          </a:p>
          <a:p>
            <a:pPr marL="0" indent="0" algn="r">
              <a:lnSpc>
                <a:spcPct val="110000"/>
              </a:lnSpc>
              <a:buNone/>
            </a:pPr>
            <a:r>
              <a:rPr lang="en-US" sz="2400" b="1" smtClean="0">
                <a:solidFill>
                  <a:schemeClr val="bg1"/>
                </a:solidFill>
                <a:cs typeface="Arial" pitchFamily="34" charset="0"/>
              </a:rPr>
              <a:t>“</a:t>
            </a:r>
            <a:r>
              <a:rPr lang="en-US" sz="2400" b="1" smtClean="0">
                <a:solidFill>
                  <a:srgbClr val="383838"/>
                </a:solidFill>
                <a:cs typeface="Arial" pitchFamily="34" charset="0"/>
              </a:rPr>
              <a:t>Quản trị viên</a:t>
            </a:r>
            <a:r>
              <a:rPr lang="en-US" sz="2400" b="1" smtClean="0">
                <a:solidFill>
                  <a:schemeClr val="bg1"/>
                </a:solidFill>
                <a:cs typeface="Arial" pitchFamily="34" charset="0"/>
              </a:rPr>
              <a:t>”</a:t>
            </a:r>
            <a:endParaRPr lang="en-US" altLang="ko-KR" sz="2400" b="1" dirty="0">
              <a:solidFill>
                <a:schemeClr val="bg1"/>
              </a:solidFill>
              <a:cs typeface="Arial" pitchFamily="34" charset="0"/>
            </a:endParaRPr>
          </a:p>
        </p:txBody>
      </p:sp>
      <p:sp>
        <p:nvSpPr>
          <p:cNvPr id="11" name="TextBox 10"/>
          <p:cNvSpPr txBox="1"/>
          <p:nvPr/>
        </p:nvSpPr>
        <p:spPr>
          <a:xfrm>
            <a:off x="6046433" y="2173047"/>
            <a:ext cx="2543431" cy="1200329"/>
          </a:xfrm>
          <a:prstGeom prst="rect">
            <a:avLst/>
          </a:prstGeom>
          <a:noFill/>
        </p:spPr>
        <p:txBody>
          <a:bodyPr wrap="square" rtlCol="0" anchor="ctr">
            <a:spAutoFit/>
          </a:bodyPr>
          <a:lstStyle/>
          <a:p>
            <a:r>
              <a:rPr lang="vi-VN" altLang="ko-KR" sz="1200" dirty="0">
                <a:solidFill>
                  <a:schemeClr val="bg1"/>
                </a:solidFill>
                <a:cs typeface="Arial" pitchFamily="34" charset="0"/>
              </a:rPr>
              <a:t>Quản trị viên là người quan trọng nhất đối với hệ thống. Quản trị viên có thể thực hiện tất cả các chức năng của hệ thông và bao gồm những chức năng mà các người khác không thể thực hiện</a:t>
            </a:r>
            <a:endParaRPr lang="en-US" altLang="ko-KR" sz="1200" dirty="0" smtClean="0">
              <a:solidFill>
                <a:schemeClr val="bg1"/>
              </a:solidFill>
              <a:cs typeface="Arial" pitchFamily="34" charset="0"/>
            </a:endParaRPr>
          </a:p>
        </p:txBody>
      </p:sp>
      <p:sp>
        <p:nvSpPr>
          <p:cNvPr id="12" name="TextBox 11">
            <a:hlinkClick r:id="" action="ppaction://noaction"/>
          </p:cNvPr>
          <p:cNvSpPr txBox="1"/>
          <p:nvPr/>
        </p:nvSpPr>
        <p:spPr>
          <a:xfrm>
            <a:off x="7183125" y="3656895"/>
            <a:ext cx="1337141" cy="276999"/>
          </a:xfrm>
          <a:prstGeom prst="rect">
            <a:avLst/>
          </a:prstGeom>
          <a:solidFill>
            <a:schemeClr val="tx1">
              <a:lumMod val="75000"/>
              <a:lumOff val="25000"/>
            </a:schemeClr>
          </a:solidFill>
        </p:spPr>
        <p:txBody>
          <a:bodyPr wrap="square" rtlCol="0" anchor="ctr">
            <a:spAutoFit/>
          </a:bodyPr>
          <a:lstStyle/>
          <a:p>
            <a:pPr algn="ctr"/>
            <a:r>
              <a:rPr lang="en-US" altLang="ko-KR" sz="1200" smtClean="0">
                <a:solidFill>
                  <a:schemeClr val="bg1"/>
                </a:solidFill>
                <a:latin typeface="Arial" pitchFamily="34" charset="0"/>
                <a:cs typeface="Arial" pitchFamily="34" charset="0"/>
              </a:rPr>
              <a:t>&gt;&gt;</a:t>
            </a:r>
            <a:endParaRPr lang="ko-KR" altLang="en-US" sz="1200" dirty="0">
              <a:solidFill>
                <a:schemeClr val="bg1"/>
              </a:solidFill>
              <a:latin typeface="Arial" pitchFamily="34" charset="0"/>
              <a:cs typeface="Arial" pitchFamily="34" charset="0"/>
            </a:endParaRPr>
          </a:p>
        </p:txBody>
      </p:sp>
      <p:pic>
        <p:nvPicPr>
          <p:cNvPr id="15" name="Picture 14"/>
          <p:cNvPicPr/>
          <p:nvPr/>
        </p:nvPicPr>
        <p:blipFill>
          <a:blip r:embed="rId2">
            <a:extLst>
              <a:ext uri="{28A0092B-C50C-407E-A947-70E740481C1C}">
                <a14:useLocalDpi xmlns:a14="http://schemas.microsoft.com/office/drawing/2010/main" val="0"/>
              </a:ext>
            </a:extLst>
          </a:blip>
          <a:stretch>
            <a:fillRect/>
          </a:stretch>
        </p:blipFill>
        <p:spPr>
          <a:xfrm>
            <a:off x="107504" y="339502"/>
            <a:ext cx="5868035" cy="3615690"/>
          </a:xfrm>
          <a:prstGeom prst="rect">
            <a:avLst/>
          </a:prstGeom>
        </p:spPr>
      </p:pic>
    </p:spTree>
    <p:extLst>
      <p:ext uri="{BB962C8B-B14F-4D97-AF65-F5344CB8AC3E}">
        <p14:creationId xmlns:p14="http://schemas.microsoft.com/office/powerpoint/2010/main" val="164421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rinh tu -them san phan vao gio hang-"/>
          <p:cNvPicPr/>
          <p:nvPr/>
        </p:nvPicPr>
        <p:blipFill>
          <a:blip r:embed="rId2"/>
          <a:stretch>
            <a:fillRect/>
          </a:stretch>
        </p:blipFill>
        <p:spPr bwMode="auto">
          <a:xfrm>
            <a:off x="3203848" y="339502"/>
            <a:ext cx="5724525" cy="4583430"/>
          </a:xfrm>
          <a:prstGeom prst="rect">
            <a:avLst/>
          </a:prstGeom>
        </p:spPr>
      </p:pic>
      <p:sp>
        <p:nvSpPr>
          <p:cNvPr id="6" name="Rectangle 5"/>
          <p:cNvSpPr/>
          <p:nvPr/>
        </p:nvSpPr>
        <p:spPr>
          <a:xfrm>
            <a:off x="175206" y="871749"/>
            <a:ext cx="2879872" cy="3228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Isosceles Triangle 7"/>
          <p:cNvSpPr/>
          <p:nvPr/>
        </p:nvSpPr>
        <p:spPr>
          <a:xfrm rot="5400000">
            <a:off x="3009951" y="2444027"/>
            <a:ext cx="332790" cy="2868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13"/>
          <p:cNvSpPr txBox="1">
            <a:spLocks/>
          </p:cNvSpPr>
          <p:nvPr/>
        </p:nvSpPr>
        <p:spPr>
          <a:xfrm>
            <a:off x="60036" y="989109"/>
            <a:ext cx="295232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2400" b="1" dirty="0" smtClean="0">
                <a:solidFill>
                  <a:schemeClr val="bg1"/>
                </a:solidFill>
                <a:cs typeface="Arial" pitchFamily="34" charset="0"/>
              </a:rPr>
              <a:t>Biểu đồ trình tự</a:t>
            </a:r>
            <a:endParaRPr lang="en-US" sz="2400" b="1" dirty="0" smtClean="0">
              <a:solidFill>
                <a:schemeClr val="bg1"/>
              </a:solidFill>
              <a:cs typeface="Arial" pitchFamily="34" charset="0"/>
            </a:endParaRPr>
          </a:p>
          <a:p>
            <a:pPr marL="0" indent="0" algn="r">
              <a:lnSpc>
                <a:spcPct val="110000"/>
              </a:lnSpc>
              <a:buNone/>
            </a:pPr>
            <a:r>
              <a:rPr lang="en-US" sz="2400" b="1" dirty="0" smtClean="0">
                <a:solidFill>
                  <a:srgbClr val="383838"/>
                </a:solidFill>
                <a:cs typeface="Arial" pitchFamily="34" charset="0"/>
              </a:rPr>
              <a:t>Mua khóa học mới</a:t>
            </a:r>
            <a:endParaRPr lang="en-US" altLang="ko-KR" sz="2400" b="1" dirty="0">
              <a:solidFill>
                <a:schemeClr val="bg1"/>
              </a:solidFill>
              <a:cs typeface="Arial" pitchFamily="34" charset="0"/>
            </a:endParaRPr>
          </a:p>
        </p:txBody>
      </p:sp>
      <p:sp>
        <p:nvSpPr>
          <p:cNvPr id="11" name="TextBox 10"/>
          <p:cNvSpPr txBox="1"/>
          <p:nvPr/>
        </p:nvSpPr>
        <p:spPr>
          <a:xfrm>
            <a:off x="246100" y="1964889"/>
            <a:ext cx="2543431" cy="1384995"/>
          </a:xfrm>
          <a:prstGeom prst="rect">
            <a:avLst/>
          </a:prstGeom>
          <a:noFill/>
        </p:spPr>
        <p:txBody>
          <a:bodyPr wrap="square" rtlCol="0" anchor="ctr">
            <a:spAutoFit/>
          </a:bodyPr>
          <a:lstStyle/>
          <a:p>
            <a:r>
              <a:rPr lang="en-US" altLang="ko-KR" sz="1200" dirty="0" smtClean="0">
                <a:solidFill>
                  <a:schemeClr val="bg1"/>
                </a:solidFill>
                <a:cs typeface="Arial" pitchFamily="34" charset="0"/>
              </a:rPr>
              <a:t>Để học viên có thể tham gia vào một khóa học mới bất kỳ, học viên đó phải mua và thanh toán số tiền tương ứng với khóa học đó trên hệ thống. Quy trình thực hiện chức năng này hiện đang có 18 bước.</a:t>
            </a:r>
            <a:endParaRPr lang="en-US" altLang="ko-KR" sz="1200" dirty="0" smtClean="0">
              <a:solidFill>
                <a:schemeClr val="bg1"/>
              </a:solidFill>
              <a:cs typeface="Arial" pitchFamily="34" charset="0"/>
            </a:endParaRPr>
          </a:p>
        </p:txBody>
      </p:sp>
      <p:sp>
        <p:nvSpPr>
          <p:cNvPr id="12" name="TextBox 11">
            <a:hlinkClick r:id="" action="ppaction://noaction"/>
          </p:cNvPr>
          <p:cNvSpPr txBox="1"/>
          <p:nvPr/>
        </p:nvSpPr>
        <p:spPr>
          <a:xfrm>
            <a:off x="1382792" y="3541070"/>
            <a:ext cx="1337141" cy="276999"/>
          </a:xfrm>
          <a:prstGeom prst="rect">
            <a:avLst/>
          </a:prstGeom>
          <a:solidFill>
            <a:schemeClr val="tx1">
              <a:lumMod val="75000"/>
              <a:lumOff val="25000"/>
            </a:schemeClr>
          </a:solidFill>
        </p:spPr>
        <p:txBody>
          <a:bodyPr wrap="square" rtlCol="0" anchor="ctr">
            <a:spAutoFit/>
          </a:bodyPr>
          <a:lstStyle/>
          <a:p>
            <a:pPr algn="ctr"/>
            <a:r>
              <a:rPr lang="en-US" altLang="ko-KR" sz="1200" dirty="0" smtClean="0">
                <a:solidFill>
                  <a:schemeClr val="bg1"/>
                </a:solidFill>
                <a:latin typeface="Arial" pitchFamily="34" charset="0"/>
                <a:cs typeface="Arial" pitchFamily="34" charset="0"/>
              </a:rPr>
              <a:t>&gt;&gt;</a:t>
            </a:r>
            <a:endParaRPr lang="ko-KR" alt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86552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1"/>
          <p:cNvPicPr/>
          <p:nvPr/>
        </p:nvPicPr>
        <p:blipFill>
          <a:blip r:embed="rId2"/>
          <a:stretch>
            <a:fillRect/>
          </a:stretch>
        </p:blipFill>
        <p:spPr bwMode="auto">
          <a:xfrm>
            <a:off x="3170248" y="235646"/>
            <a:ext cx="5784181" cy="5036440"/>
          </a:xfrm>
          <a:prstGeom prst="rect">
            <a:avLst/>
          </a:prstGeom>
        </p:spPr>
      </p:pic>
      <p:sp>
        <p:nvSpPr>
          <p:cNvPr id="6" name="Rectangle 5"/>
          <p:cNvSpPr/>
          <p:nvPr/>
        </p:nvSpPr>
        <p:spPr>
          <a:xfrm>
            <a:off x="175206" y="871749"/>
            <a:ext cx="2879872" cy="3228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Isosceles Triangle 7"/>
          <p:cNvSpPr/>
          <p:nvPr/>
        </p:nvSpPr>
        <p:spPr>
          <a:xfrm rot="5400000">
            <a:off x="3009951" y="2444027"/>
            <a:ext cx="332790" cy="2868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13"/>
          <p:cNvSpPr txBox="1">
            <a:spLocks/>
          </p:cNvSpPr>
          <p:nvPr/>
        </p:nvSpPr>
        <p:spPr>
          <a:xfrm>
            <a:off x="60036" y="989109"/>
            <a:ext cx="295232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2400" b="1" dirty="0" smtClean="0">
                <a:solidFill>
                  <a:schemeClr val="bg1"/>
                </a:solidFill>
                <a:cs typeface="Arial" pitchFamily="34" charset="0"/>
              </a:rPr>
              <a:t>Biểu đồ trình tự</a:t>
            </a:r>
            <a:endParaRPr lang="en-US" sz="2400" b="1" dirty="0" smtClean="0">
              <a:solidFill>
                <a:schemeClr val="bg1"/>
              </a:solidFill>
              <a:cs typeface="Arial" pitchFamily="34" charset="0"/>
            </a:endParaRPr>
          </a:p>
          <a:p>
            <a:pPr marL="0" indent="0" algn="r">
              <a:lnSpc>
                <a:spcPct val="110000"/>
              </a:lnSpc>
              <a:buNone/>
            </a:pPr>
            <a:r>
              <a:rPr lang="en-US" sz="2400" b="1" dirty="0" smtClean="0">
                <a:solidFill>
                  <a:srgbClr val="383838"/>
                </a:solidFill>
                <a:cs typeface="Arial" pitchFamily="34" charset="0"/>
              </a:rPr>
              <a:t>Tham gia khóa học</a:t>
            </a:r>
            <a:endParaRPr lang="en-US" altLang="ko-KR" sz="2400" b="1" dirty="0">
              <a:solidFill>
                <a:schemeClr val="bg1"/>
              </a:solidFill>
              <a:cs typeface="Arial" pitchFamily="34" charset="0"/>
            </a:endParaRPr>
          </a:p>
        </p:txBody>
      </p:sp>
      <p:sp>
        <p:nvSpPr>
          <p:cNvPr id="11" name="TextBox 10"/>
          <p:cNvSpPr txBox="1"/>
          <p:nvPr/>
        </p:nvSpPr>
        <p:spPr>
          <a:xfrm>
            <a:off x="246100" y="2149555"/>
            <a:ext cx="2543431" cy="1015663"/>
          </a:xfrm>
          <a:prstGeom prst="rect">
            <a:avLst/>
          </a:prstGeom>
          <a:noFill/>
        </p:spPr>
        <p:txBody>
          <a:bodyPr wrap="square" rtlCol="0" anchor="ctr">
            <a:spAutoFit/>
          </a:bodyPr>
          <a:lstStyle/>
          <a:p>
            <a:r>
              <a:rPr lang="en-US" altLang="ko-KR" sz="1200" dirty="0" smtClean="0">
                <a:solidFill>
                  <a:schemeClr val="bg1"/>
                </a:solidFill>
                <a:cs typeface="Arial" pitchFamily="34" charset="0"/>
              </a:rPr>
              <a:t>Sau khi học viên đã sở hữu khóa học. Các bước sau sẽ thể hiện quy trình tham gia vào khóa học này. Quy trình thực hiện chức năng này hiện đang có 18 bước.</a:t>
            </a:r>
            <a:endParaRPr lang="en-US" altLang="ko-KR" sz="1200" dirty="0" smtClean="0">
              <a:solidFill>
                <a:schemeClr val="bg1"/>
              </a:solidFill>
              <a:cs typeface="Arial" pitchFamily="34" charset="0"/>
            </a:endParaRPr>
          </a:p>
        </p:txBody>
      </p:sp>
      <p:sp>
        <p:nvSpPr>
          <p:cNvPr id="12" name="TextBox 11">
            <a:hlinkClick r:id="" action="ppaction://noaction"/>
          </p:cNvPr>
          <p:cNvSpPr txBox="1"/>
          <p:nvPr/>
        </p:nvSpPr>
        <p:spPr>
          <a:xfrm>
            <a:off x="1382792" y="3541070"/>
            <a:ext cx="1337141" cy="276999"/>
          </a:xfrm>
          <a:prstGeom prst="rect">
            <a:avLst/>
          </a:prstGeom>
          <a:solidFill>
            <a:schemeClr val="tx1">
              <a:lumMod val="75000"/>
              <a:lumOff val="25000"/>
            </a:schemeClr>
          </a:solidFill>
        </p:spPr>
        <p:txBody>
          <a:bodyPr wrap="square" rtlCol="0" anchor="ctr">
            <a:spAutoFit/>
          </a:bodyPr>
          <a:lstStyle/>
          <a:p>
            <a:pPr algn="ctr"/>
            <a:r>
              <a:rPr lang="en-US" altLang="ko-KR" sz="1200" dirty="0" smtClean="0">
                <a:solidFill>
                  <a:schemeClr val="bg1"/>
                </a:solidFill>
                <a:latin typeface="Arial" pitchFamily="34" charset="0"/>
                <a:cs typeface="Arial" pitchFamily="34" charset="0"/>
              </a:rPr>
              <a:t>&gt;&gt;</a:t>
            </a:r>
            <a:endParaRPr lang="ko-KR" alt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05817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b="1" smtClean="0">
                <a:solidFill>
                  <a:srgbClr val="EB494B"/>
                </a:solidFill>
              </a:rPr>
              <a:t>Biểu đồ lớp </a:t>
            </a:r>
            <a:r>
              <a:rPr lang="en-US" altLang="ko-KR" sz="2800" b="1" smtClean="0"/>
              <a:t>thiết kế hệ thống</a:t>
            </a:r>
            <a:endParaRPr lang="ko-KR" altLang="en-US" sz="2800" b="1" dirty="0"/>
          </a:p>
        </p:txBody>
      </p:sp>
      <p:sp>
        <p:nvSpPr>
          <p:cNvPr id="3" name="Text Placeholder 2"/>
          <p:cNvSpPr>
            <a:spLocks noGrp="1"/>
          </p:cNvSpPr>
          <p:nvPr>
            <p:ph type="body" sz="quarter" idx="11"/>
          </p:nvPr>
        </p:nvSpPr>
        <p:spPr/>
        <p:txBody>
          <a:bodyPr/>
          <a:lstStyle/>
          <a:p>
            <a:pPr lvl="0"/>
            <a:r>
              <a:rPr lang="en-US" altLang="ko-KR"/>
              <a:t>Analysis and Design</a:t>
            </a:r>
            <a:endParaRPr lang="en-US" altLang="ko-KR" dirty="0"/>
          </a:p>
        </p:txBody>
      </p:sp>
      <p:sp>
        <p:nvSpPr>
          <p:cNvPr id="21" name="Trapezoid 13"/>
          <p:cNvSpPr/>
          <p:nvPr/>
        </p:nvSpPr>
        <p:spPr>
          <a:xfrm>
            <a:off x="5857073" y="1707654"/>
            <a:ext cx="608532" cy="514550"/>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18"/>
          <p:cNvSpPr/>
          <p:nvPr/>
        </p:nvSpPr>
        <p:spPr>
          <a:xfrm>
            <a:off x="6866610" y="2586026"/>
            <a:ext cx="657718" cy="52257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7"/>
          <p:cNvSpPr/>
          <p:nvPr/>
        </p:nvSpPr>
        <p:spPr>
          <a:xfrm>
            <a:off x="8100392" y="3507854"/>
            <a:ext cx="303271" cy="524832"/>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55405" y="1114192"/>
            <a:ext cx="5112568" cy="4029308"/>
          </a:xfrm>
          <a:prstGeom prst="rect">
            <a:avLst/>
          </a:prstGeom>
        </p:spPr>
      </p:pic>
    </p:spTree>
    <p:extLst>
      <p:ext uri="{BB962C8B-B14F-4D97-AF65-F5344CB8AC3E}">
        <p14:creationId xmlns:p14="http://schemas.microsoft.com/office/powerpoint/2010/main" val="4264738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b="1" smtClean="0">
                <a:solidFill>
                  <a:srgbClr val="EB494B"/>
                </a:solidFill>
              </a:rPr>
              <a:t>Cơ sở dữ liệu </a:t>
            </a:r>
            <a:r>
              <a:rPr lang="en-US" altLang="ko-KR" sz="2800" b="1" smtClean="0"/>
              <a:t>hệ thống</a:t>
            </a:r>
            <a:endParaRPr lang="ko-KR" altLang="en-US" sz="2800" b="1" dirty="0"/>
          </a:p>
        </p:txBody>
      </p:sp>
      <p:sp>
        <p:nvSpPr>
          <p:cNvPr id="3" name="Text Placeholder 2"/>
          <p:cNvSpPr>
            <a:spLocks noGrp="1"/>
          </p:cNvSpPr>
          <p:nvPr>
            <p:ph type="body" sz="quarter" idx="11"/>
          </p:nvPr>
        </p:nvSpPr>
        <p:spPr/>
        <p:txBody>
          <a:bodyPr/>
          <a:lstStyle/>
          <a:p>
            <a:pPr lvl="0"/>
            <a:r>
              <a:rPr lang="en-US" altLang="ko-KR"/>
              <a:t>Analysis and Design</a:t>
            </a:r>
            <a:endParaRPr lang="en-US" altLang="ko-KR" dirty="0"/>
          </a:p>
        </p:txBody>
      </p:sp>
      <p:sp>
        <p:nvSpPr>
          <p:cNvPr id="21" name="Trapezoid 13"/>
          <p:cNvSpPr/>
          <p:nvPr/>
        </p:nvSpPr>
        <p:spPr>
          <a:xfrm>
            <a:off x="2414216" y="1707763"/>
            <a:ext cx="608532" cy="514550"/>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18"/>
          <p:cNvSpPr/>
          <p:nvPr/>
        </p:nvSpPr>
        <p:spPr>
          <a:xfrm>
            <a:off x="1331640" y="2461906"/>
            <a:ext cx="657718" cy="52257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7"/>
          <p:cNvSpPr/>
          <p:nvPr/>
        </p:nvSpPr>
        <p:spPr>
          <a:xfrm>
            <a:off x="539552" y="3219822"/>
            <a:ext cx="303271" cy="524832"/>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8" name="Picture 7"/>
          <p:cNvPicPr/>
          <p:nvPr/>
        </p:nvPicPr>
        <p:blipFill>
          <a:blip r:embed="rId2"/>
          <a:stretch>
            <a:fillRect/>
          </a:stretch>
        </p:blipFill>
        <p:spPr>
          <a:xfrm>
            <a:off x="3197341" y="1347614"/>
            <a:ext cx="5943600" cy="3075940"/>
          </a:xfrm>
          <a:prstGeom prst="rect">
            <a:avLst/>
          </a:prstGeom>
        </p:spPr>
      </p:pic>
    </p:spTree>
    <p:extLst>
      <p:ext uri="{BB962C8B-B14F-4D97-AF65-F5344CB8AC3E}">
        <p14:creationId xmlns:p14="http://schemas.microsoft.com/office/powerpoint/2010/main" val="2452300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Tìm hiểu về codeigniter</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Framework CodeIgniter</a:t>
            </a:r>
            <a:endParaRPr lang="en-US" altLang="ko-KR" dirty="0"/>
          </a:p>
        </p:txBody>
      </p:sp>
      <p:sp>
        <p:nvSpPr>
          <p:cNvPr id="4" name="Freeform 3"/>
          <p:cNvSpPr/>
          <p:nvPr/>
        </p:nvSpPr>
        <p:spPr>
          <a:xfrm>
            <a:off x="5025036" y="2152650"/>
            <a:ext cx="343094" cy="840698"/>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71018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15816" y="1059582"/>
            <a:ext cx="3285704" cy="2952328"/>
          </a:xfrm>
          <a:prstGeom prst="rect">
            <a:avLst/>
          </a:prstGeom>
        </p:spPr>
      </p:pic>
    </p:spTree>
    <p:extLst>
      <p:ext uri="{BB962C8B-B14F-4D97-AF65-F5344CB8AC3E}">
        <p14:creationId xmlns:p14="http://schemas.microsoft.com/office/powerpoint/2010/main" val="1543413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2">
            <a:extLst>
              <a:ext uri="{FF2B5EF4-FFF2-40B4-BE49-F238E27FC236}">
                <a16:creationId xmlns:a16="http://schemas.microsoft.com/office/drawing/2014/main" id="{83BCDA16-84D3-448C-B08C-94B23FAF4F3C}"/>
              </a:ext>
            </a:extLst>
          </p:cNvPr>
          <p:cNvGrpSpPr/>
          <p:nvPr/>
        </p:nvGrpSpPr>
        <p:grpSpPr>
          <a:xfrm rot="18900000">
            <a:off x="3689163" y="2721313"/>
            <a:ext cx="2087668" cy="1520766"/>
            <a:chOff x="247435" y="2414619"/>
            <a:chExt cx="3149101" cy="2293969"/>
          </a:xfrm>
        </p:grpSpPr>
        <p:sp>
          <p:nvSpPr>
            <p:cNvPr id="55" name="Rectangle 12">
              <a:extLst>
                <a:ext uri="{FF2B5EF4-FFF2-40B4-BE49-F238E27FC236}">
                  <a16:creationId xmlns:a16="http://schemas.microsoft.com/office/drawing/2014/main" id="{8ED5C5EE-57CD-4AF0-815E-0BE828C54861}"/>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900" dirty="0"/>
            </a:p>
          </p:txBody>
        </p:sp>
        <p:sp>
          <p:nvSpPr>
            <p:cNvPr id="56" name="Round Same Side Corner Rectangle 13">
              <a:extLst>
                <a:ext uri="{FF2B5EF4-FFF2-40B4-BE49-F238E27FC236}">
                  <a16:creationId xmlns:a16="http://schemas.microsoft.com/office/drawing/2014/main" id="{4B69123E-C8D1-4ECF-9F1C-F507B3921D6C}"/>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900" dirty="0"/>
            </a:p>
          </p:txBody>
        </p:sp>
      </p:grpSp>
      <p:sp>
        <p:nvSpPr>
          <p:cNvPr id="2" name="Text Placeholder 1"/>
          <p:cNvSpPr>
            <a:spLocks noGrp="1"/>
          </p:cNvSpPr>
          <p:nvPr>
            <p:ph type="body" sz="quarter" idx="10"/>
          </p:nvPr>
        </p:nvSpPr>
        <p:spPr/>
        <p:txBody>
          <a:bodyPr/>
          <a:lstStyle/>
          <a:p>
            <a:r>
              <a:rPr lang="en-US" altLang="ko-KR" sz="2800" b="1" smtClean="0"/>
              <a:t>Ưu điểm của </a:t>
            </a:r>
            <a:r>
              <a:rPr lang="en-US" altLang="ko-KR" sz="2800" b="1" smtClean="0">
                <a:solidFill>
                  <a:srgbClr val="EB494B"/>
                </a:solidFill>
              </a:rPr>
              <a:t>CodeIgniter</a:t>
            </a:r>
            <a:endParaRPr lang="ko-KR" altLang="en-US" sz="2800" b="1" dirty="0">
              <a:solidFill>
                <a:srgbClr val="EB494B"/>
              </a:solidFill>
            </a:endParaRPr>
          </a:p>
        </p:txBody>
      </p:sp>
      <p:sp>
        <p:nvSpPr>
          <p:cNvPr id="3" name="Text Placeholder 2"/>
          <p:cNvSpPr>
            <a:spLocks noGrp="1"/>
          </p:cNvSpPr>
          <p:nvPr>
            <p:ph type="body" sz="quarter" idx="11"/>
          </p:nvPr>
        </p:nvSpPr>
        <p:spPr/>
        <p:txBody>
          <a:bodyPr/>
          <a:lstStyle/>
          <a:p>
            <a:pPr lvl="0"/>
            <a:r>
              <a:rPr lang="en-US" altLang="ko-KR"/>
              <a:t>CodeIgniter Advantages</a:t>
            </a:r>
            <a:endParaRPr lang="en-US" altLang="ko-KR" dirty="0"/>
          </a:p>
        </p:txBody>
      </p:sp>
      <p:grpSp>
        <p:nvGrpSpPr>
          <p:cNvPr id="7" name="Group 6"/>
          <p:cNvGrpSpPr/>
          <p:nvPr/>
        </p:nvGrpSpPr>
        <p:grpSpPr>
          <a:xfrm>
            <a:off x="5960242" y="1728278"/>
            <a:ext cx="2448272" cy="678693"/>
            <a:chOff x="803640" y="3362835"/>
            <a:chExt cx="2059657" cy="678693"/>
          </a:xfrm>
        </p:grpSpPr>
        <p:sp>
          <p:nvSpPr>
            <p:cNvPr id="10" name="TextBox 9"/>
            <p:cNvSpPr txBox="1"/>
            <p:nvPr/>
          </p:nvSpPr>
          <p:spPr>
            <a:xfrm>
              <a:off x="803640" y="3579863"/>
              <a:ext cx="2059657" cy="461665"/>
            </a:xfrm>
            <a:prstGeom prst="rect">
              <a:avLst/>
            </a:prstGeom>
            <a:noFill/>
          </p:spPr>
          <p:txBody>
            <a:bodyPr wrap="square" rtlCol="0" anchor="ctr">
              <a:spAutoFit/>
            </a:bodyPr>
            <a:lstStyle/>
            <a:p>
              <a:r>
                <a:rPr lang="vi-VN" sz="1200"/>
                <a:t>Cấu trúc URL của CodeIgniter rất thân thiện với các robot tìm kiếm</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803640" y="3362835"/>
              <a:ext cx="2059657" cy="276999"/>
            </a:xfrm>
            <a:prstGeom prst="rect">
              <a:avLst/>
            </a:prstGeom>
            <a:noFill/>
          </p:spPr>
          <p:txBody>
            <a:bodyPr wrap="square" rtlCol="0" anchor="ctr">
              <a:spAutoFit/>
            </a:bodyPr>
            <a:lstStyle/>
            <a:p>
              <a:r>
                <a:rPr lang="en-US" sz="1200" b="1" smtClean="0"/>
                <a:t>Hỗ trợ SEO</a:t>
              </a:r>
              <a:endParaRPr lang="ko-KR" altLang="en-US" sz="1200" b="1" dirty="0">
                <a:solidFill>
                  <a:schemeClr val="tx1">
                    <a:lumMod val="75000"/>
                    <a:lumOff val="25000"/>
                  </a:schemeClr>
                </a:solidFill>
                <a:cs typeface="Arial" pitchFamily="34" charset="0"/>
              </a:endParaRPr>
            </a:p>
          </p:txBody>
        </p:sp>
      </p:grpSp>
      <p:sp>
        <p:nvSpPr>
          <p:cNvPr id="8" name="Oval 7"/>
          <p:cNvSpPr/>
          <p:nvPr/>
        </p:nvSpPr>
        <p:spPr>
          <a:xfrm>
            <a:off x="5292080" y="1597894"/>
            <a:ext cx="537366" cy="537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Group 12"/>
          <p:cNvGrpSpPr/>
          <p:nvPr/>
        </p:nvGrpSpPr>
        <p:grpSpPr>
          <a:xfrm>
            <a:off x="6077021" y="3583499"/>
            <a:ext cx="2448272" cy="586358"/>
            <a:chOff x="803640" y="3362836"/>
            <a:chExt cx="2059657" cy="586358"/>
          </a:xfrm>
        </p:grpSpPr>
        <p:sp>
          <p:nvSpPr>
            <p:cNvPr id="16" name="TextBox 15"/>
            <p:cNvSpPr txBox="1"/>
            <p:nvPr/>
          </p:nvSpPr>
          <p:spPr>
            <a:xfrm>
              <a:off x="803640" y="3672195"/>
              <a:ext cx="2059657" cy="276999"/>
            </a:xfrm>
            <a:prstGeom prst="rect">
              <a:avLst/>
            </a:prstGeom>
            <a:noFill/>
          </p:spPr>
          <p:txBody>
            <a:bodyPr wrap="square" rtlCol="0" anchor="ctr">
              <a:spAutoFit/>
            </a:bodyPr>
            <a:lstStyle/>
            <a:p>
              <a:r>
                <a:rPr lang="en-US" altLang="ko-KR" sz="1200">
                  <a:solidFill>
                    <a:schemeClr val="tx1">
                      <a:lumMod val="75000"/>
                      <a:lumOff val="25000"/>
                    </a:schemeClr>
                  </a:solidFill>
                  <a:cs typeface="Arial" pitchFamily="34" charset="0"/>
                </a:rPr>
                <a:t>N</a:t>
              </a:r>
              <a:r>
                <a:rPr lang="en-US" altLang="ko-KR" sz="1200" smtClean="0">
                  <a:solidFill>
                    <a:schemeClr val="tx1">
                      <a:lumMod val="75000"/>
                      <a:lumOff val="25000"/>
                    </a:schemeClr>
                  </a:solidFill>
                  <a:cs typeface="Arial" pitchFamily="34" charset="0"/>
                </a:rPr>
                <a:t>găn </a:t>
              </a:r>
              <a:r>
                <a:rPr lang="en-US" altLang="ko-KR" sz="1200">
                  <a:solidFill>
                    <a:schemeClr val="tx1">
                      <a:lumMod val="75000"/>
                      <a:lumOff val="25000"/>
                    </a:schemeClr>
                  </a:solidFill>
                  <a:cs typeface="Arial" pitchFamily="34" charset="0"/>
                </a:rPr>
                <a:t>ngừa XSS và SQL Injection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6"/>
              <a:ext cx="2059657" cy="276999"/>
            </a:xfrm>
            <a:prstGeom prst="rect">
              <a:avLst/>
            </a:prstGeom>
            <a:noFill/>
          </p:spPr>
          <p:txBody>
            <a:bodyPr wrap="square" rtlCol="0" anchor="ctr">
              <a:spAutoFit/>
            </a:bodyPr>
            <a:lstStyle/>
            <a:p>
              <a:r>
                <a:rPr lang="vi-VN" sz="1200" b="1"/>
                <a:t>Bảo mật hệ thống</a:t>
              </a:r>
              <a:endParaRPr lang="ko-KR" altLang="en-US" sz="1200" b="1" dirty="0">
                <a:solidFill>
                  <a:schemeClr val="tx1">
                    <a:lumMod val="75000"/>
                    <a:lumOff val="25000"/>
                  </a:schemeClr>
                </a:solidFill>
                <a:cs typeface="Arial" pitchFamily="34" charset="0"/>
              </a:endParaRPr>
            </a:p>
          </p:txBody>
        </p:sp>
      </p:grpSp>
      <p:sp>
        <p:nvSpPr>
          <p:cNvPr id="14" name="Oval 13"/>
          <p:cNvSpPr/>
          <p:nvPr/>
        </p:nvSpPr>
        <p:spPr>
          <a:xfrm>
            <a:off x="5292080" y="3654161"/>
            <a:ext cx="537366" cy="537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6390062" y="2555364"/>
            <a:ext cx="2448272" cy="871863"/>
            <a:chOff x="803640" y="3362835"/>
            <a:chExt cx="2059657" cy="871863"/>
          </a:xfrm>
        </p:grpSpPr>
        <p:sp>
          <p:nvSpPr>
            <p:cNvPr id="22" name="TextBox 21"/>
            <p:cNvSpPr txBox="1"/>
            <p:nvPr/>
          </p:nvSpPr>
          <p:spPr>
            <a:xfrm>
              <a:off x="803640" y="3588367"/>
              <a:ext cx="2059657" cy="646331"/>
            </a:xfrm>
            <a:prstGeom prst="rect">
              <a:avLst/>
            </a:prstGeom>
            <a:noFill/>
          </p:spPr>
          <p:txBody>
            <a:bodyPr wrap="square" rtlCol="0" anchor="ctr">
              <a:spAutoFit/>
            </a:bodyPr>
            <a:lstStyle/>
            <a:p>
              <a:r>
                <a:rPr lang="vi-VN" altLang="ko-KR" sz="1200">
                  <a:solidFill>
                    <a:schemeClr val="tx1">
                      <a:lumMod val="75000"/>
                      <a:lumOff val="25000"/>
                    </a:schemeClr>
                  </a:solidFill>
                  <a:cs typeface="Arial" pitchFamily="34" charset="0"/>
                </a:rPr>
                <a:t>CodeIgniter cung cấp các thư viện phục vụ cho những tác vụ thường gặp </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803640" y="3362835"/>
              <a:ext cx="2059657" cy="276999"/>
            </a:xfrm>
            <a:prstGeom prst="rect">
              <a:avLst/>
            </a:prstGeom>
            <a:noFill/>
          </p:spPr>
          <p:txBody>
            <a:bodyPr wrap="square" rtlCol="0" anchor="ctr">
              <a:spAutoFit/>
            </a:bodyPr>
            <a:lstStyle/>
            <a:p>
              <a:r>
                <a:rPr lang="vi-VN" sz="1200" b="1"/>
                <a:t>Hệ thống thư viện phong phú</a:t>
              </a:r>
              <a:endParaRPr lang="ko-KR" altLang="en-US" sz="1200" b="1" dirty="0">
                <a:solidFill>
                  <a:schemeClr val="tx1">
                    <a:lumMod val="75000"/>
                    <a:lumOff val="25000"/>
                  </a:schemeClr>
                </a:solidFill>
                <a:cs typeface="Arial" pitchFamily="34" charset="0"/>
              </a:endParaRPr>
            </a:p>
          </p:txBody>
        </p:sp>
      </p:grpSp>
      <p:sp>
        <p:nvSpPr>
          <p:cNvPr id="20" name="Oval 19"/>
          <p:cNvSpPr/>
          <p:nvPr/>
        </p:nvSpPr>
        <p:spPr>
          <a:xfrm>
            <a:off x="5716196" y="2625355"/>
            <a:ext cx="537366" cy="5373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Group 24"/>
          <p:cNvGrpSpPr/>
          <p:nvPr/>
        </p:nvGrpSpPr>
        <p:grpSpPr>
          <a:xfrm flipH="1">
            <a:off x="663955" y="1527230"/>
            <a:ext cx="2448272" cy="678692"/>
            <a:chOff x="803640" y="3362835"/>
            <a:chExt cx="2059657" cy="678692"/>
          </a:xfrm>
        </p:grpSpPr>
        <p:sp>
          <p:nvSpPr>
            <p:cNvPr id="28" name="TextBox 27"/>
            <p:cNvSpPr txBox="1"/>
            <p:nvPr/>
          </p:nvSpPr>
          <p:spPr>
            <a:xfrm>
              <a:off x="803640" y="3579862"/>
              <a:ext cx="2059657" cy="461665"/>
            </a:xfrm>
            <a:prstGeom prst="rect">
              <a:avLst/>
            </a:prstGeom>
            <a:noFill/>
          </p:spPr>
          <p:txBody>
            <a:bodyPr wrap="square" rtlCol="0" anchor="ctr">
              <a:spAutoFit/>
            </a:bodyPr>
            <a:lstStyle/>
            <a:p>
              <a:pPr algn="r"/>
              <a:r>
                <a:rPr lang="vi-VN" altLang="ko-KR" sz="1200">
                  <a:solidFill>
                    <a:schemeClr val="tx1">
                      <a:lumMod val="75000"/>
                      <a:lumOff val="25000"/>
                    </a:schemeClr>
                  </a:solidFill>
                  <a:cs typeface="Arial" pitchFamily="34" charset="0"/>
                </a:rPr>
                <a:t>Bằng cơ chế lưu nội dung vào bộ đệm (cache</a:t>
              </a:r>
              <a:r>
                <a:rPr lang="vi-VN" altLang="ko-KR" sz="1200" smtClean="0">
                  <a:solidFill>
                    <a:schemeClr val="tx1">
                      <a:lumMod val="75000"/>
                      <a:lumOff val="25000"/>
                    </a:schemeClr>
                  </a:solidFill>
                  <a:cs typeface="Arial" pitchFamily="34" charset="0"/>
                </a:rPr>
                <a:t>)</a:t>
              </a:r>
              <a:r>
                <a:rPr lang="en-US" altLang="ko-KR" sz="120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9" name="TextBox 28"/>
            <p:cNvSpPr txBox="1"/>
            <p:nvPr/>
          </p:nvSpPr>
          <p:spPr>
            <a:xfrm>
              <a:off x="803640" y="3362835"/>
              <a:ext cx="2059657" cy="276999"/>
            </a:xfrm>
            <a:prstGeom prst="rect">
              <a:avLst/>
            </a:prstGeom>
            <a:noFill/>
          </p:spPr>
          <p:txBody>
            <a:bodyPr wrap="square" rtlCol="0" anchor="ctr">
              <a:spAutoFit/>
            </a:bodyPr>
            <a:lstStyle/>
            <a:p>
              <a:pPr algn="r"/>
              <a:r>
                <a:rPr lang="en-US" altLang="ko-KR" sz="1200" b="1">
                  <a:solidFill>
                    <a:schemeClr val="tx1">
                      <a:lumMod val="75000"/>
                      <a:lumOff val="25000"/>
                    </a:schemeClr>
                  </a:solidFill>
                  <a:cs typeface="Arial" pitchFamily="34" charset="0"/>
                </a:rPr>
                <a:t>Tốc độ nhanh</a:t>
              </a:r>
              <a:endParaRPr lang="ko-KR" altLang="en-US" sz="1200" b="1" dirty="0">
                <a:solidFill>
                  <a:schemeClr val="tx1">
                    <a:lumMod val="75000"/>
                    <a:lumOff val="25000"/>
                  </a:schemeClr>
                </a:solidFill>
                <a:cs typeface="Arial" pitchFamily="34" charset="0"/>
              </a:endParaRPr>
            </a:p>
          </p:txBody>
        </p:sp>
      </p:grpSp>
      <p:sp>
        <p:nvSpPr>
          <p:cNvPr id="26" name="Oval 25"/>
          <p:cNvSpPr/>
          <p:nvPr/>
        </p:nvSpPr>
        <p:spPr>
          <a:xfrm flipH="1">
            <a:off x="3235399" y="1597894"/>
            <a:ext cx="537366" cy="537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27" name="Rectangle 9"/>
          <p:cNvSpPr/>
          <p:nvPr/>
        </p:nvSpPr>
        <p:spPr>
          <a:xfrm flipH="1">
            <a:off x="3385708" y="1755768"/>
            <a:ext cx="236748" cy="22161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grpSp>
        <p:nvGrpSpPr>
          <p:cNvPr id="31" name="Group 30"/>
          <p:cNvGrpSpPr/>
          <p:nvPr/>
        </p:nvGrpSpPr>
        <p:grpSpPr>
          <a:xfrm flipH="1">
            <a:off x="539552" y="3583498"/>
            <a:ext cx="2448272" cy="839511"/>
            <a:chOff x="803640" y="3362835"/>
            <a:chExt cx="2059657" cy="839511"/>
          </a:xfrm>
        </p:grpSpPr>
        <p:sp>
          <p:nvSpPr>
            <p:cNvPr id="34" name="TextBox 33"/>
            <p:cNvSpPr txBox="1"/>
            <p:nvPr/>
          </p:nvSpPr>
          <p:spPr>
            <a:xfrm>
              <a:off x="803640" y="3556015"/>
              <a:ext cx="2059657" cy="646331"/>
            </a:xfrm>
            <a:prstGeom prst="rect">
              <a:avLst/>
            </a:prstGeom>
            <a:noFill/>
          </p:spPr>
          <p:txBody>
            <a:bodyPr wrap="square" rtlCol="0" anchor="ctr">
              <a:spAutoFit/>
            </a:bodyPr>
            <a:lstStyle/>
            <a:p>
              <a:pPr algn="r"/>
              <a:r>
                <a:rPr lang="en-US" altLang="ko-KR" sz="1200">
                  <a:solidFill>
                    <a:schemeClr val="tx1">
                      <a:lumMod val="75000"/>
                      <a:lumOff val="25000"/>
                    </a:schemeClr>
                  </a:solidFill>
                  <a:cs typeface="Arial" pitchFamily="34" charset="0"/>
                </a:rPr>
                <a:t>Mô hình MVC giúp tách thành phần hiển thị giao diện </a:t>
              </a:r>
              <a:r>
                <a:rPr lang="en-US" altLang="ko-KR" sz="1200" smtClean="0">
                  <a:solidFill>
                    <a:schemeClr val="tx1">
                      <a:lumMod val="75000"/>
                      <a:lumOff val="25000"/>
                    </a:schemeClr>
                  </a:solidFill>
                  <a:cs typeface="Arial" pitchFamily="34" charset="0"/>
                </a:rPr>
                <a:t>và </a:t>
              </a:r>
              <a:r>
                <a:rPr lang="en-US" altLang="ko-KR" sz="1200">
                  <a:solidFill>
                    <a:schemeClr val="tx1">
                      <a:lumMod val="75000"/>
                      <a:lumOff val="25000"/>
                    </a:schemeClr>
                  </a:solidFill>
                  <a:cs typeface="Arial" pitchFamily="34" charset="0"/>
                </a:rPr>
                <a:t>xử lý </a:t>
              </a:r>
              <a:r>
                <a:rPr lang="en-US" altLang="ko-KR" sz="1200" smtClean="0">
                  <a:solidFill>
                    <a:schemeClr val="tx1">
                      <a:lumMod val="75000"/>
                      <a:lumOff val="25000"/>
                    </a:schemeClr>
                  </a:solidFill>
                  <a:cs typeface="Arial" pitchFamily="34" charset="0"/>
                </a:rPr>
                <a:t>độc </a:t>
              </a:r>
              <a:r>
                <a:rPr lang="en-US" altLang="ko-KR" sz="1200">
                  <a:solidFill>
                    <a:schemeClr val="tx1">
                      <a:lumMod val="75000"/>
                      <a:lumOff val="25000"/>
                    </a:schemeClr>
                  </a:solidFill>
                  <a:cs typeface="Arial" pitchFamily="34" charset="0"/>
                </a:rPr>
                <a:t>lập</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803640" y="3362835"/>
              <a:ext cx="2059657" cy="276999"/>
            </a:xfrm>
            <a:prstGeom prst="rect">
              <a:avLst/>
            </a:prstGeom>
            <a:noFill/>
          </p:spPr>
          <p:txBody>
            <a:bodyPr wrap="square" rtlCol="0" anchor="ctr">
              <a:spAutoFit/>
            </a:bodyPr>
            <a:lstStyle/>
            <a:p>
              <a:pPr algn="r"/>
              <a:r>
                <a:rPr lang="en-US" altLang="ko-KR" sz="1200" b="1" smtClean="0">
                  <a:solidFill>
                    <a:schemeClr val="tx1">
                      <a:lumMod val="75000"/>
                      <a:lumOff val="25000"/>
                    </a:schemeClr>
                  </a:solidFill>
                  <a:cs typeface="Arial" pitchFamily="34" charset="0"/>
                </a:rPr>
                <a:t>Theo mô hình M-V-C</a:t>
              </a:r>
              <a:endParaRPr lang="ko-KR" altLang="en-US" sz="1200" b="1" dirty="0">
                <a:solidFill>
                  <a:schemeClr val="tx1">
                    <a:lumMod val="75000"/>
                    <a:lumOff val="25000"/>
                  </a:schemeClr>
                </a:solidFill>
                <a:cs typeface="Arial" pitchFamily="34" charset="0"/>
              </a:endParaRPr>
            </a:p>
          </p:txBody>
        </p:sp>
      </p:grpSp>
      <p:sp>
        <p:nvSpPr>
          <p:cNvPr id="32" name="Oval 31"/>
          <p:cNvSpPr/>
          <p:nvPr/>
        </p:nvSpPr>
        <p:spPr>
          <a:xfrm flipH="1">
            <a:off x="3235399" y="3654161"/>
            <a:ext cx="537366" cy="537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33" name="Oval 21"/>
          <p:cNvSpPr>
            <a:spLocks noChangeAspect="1"/>
          </p:cNvSpPr>
          <p:nvPr/>
        </p:nvSpPr>
        <p:spPr>
          <a:xfrm flipH="1">
            <a:off x="3385038" y="3802806"/>
            <a:ext cx="238088" cy="24007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grpSp>
        <p:nvGrpSpPr>
          <p:cNvPr id="37" name="Group 36"/>
          <p:cNvGrpSpPr/>
          <p:nvPr/>
        </p:nvGrpSpPr>
        <p:grpSpPr>
          <a:xfrm flipH="1">
            <a:off x="225726" y="2555364"/>
            <a:ext cx="2448272" cy="586360"/>
            <a:chOff x="803640" y="3362835"/>
            <a:chExt cx="2059657" cy="586360"/>
          </a:xfrm>
        </p:grpSpPr>
        <p:sp>
          <p:nvSpPr>
            <p:cNvPr id="40" name="TextBox 39"/>
            <p:cNvSpPr txBox="1"/>
            <p:nvPr/>
          </p:nvSpPr>
          <p:spPr>
            <a:xfrm>
              <a:off x="803640" y="3672196"/>
              <a:ext cx="2059657" cy="276999"/>
            </a:xfrm>
            <a:prstGeom prst="rect">
              <a:avLst/>
            </a:prstGeom>
            <a:noFill/>
          </p:spPr>
          <p:txBody>
            <a:bodyPr wrap="square" rtlCol="0" anchor="ctr">
              <a:spAutoFit/>
            </a:bodyPr>
            <a:lstStyle/>
            <a:p>
              <a:pPr algn="r"/>
              <a:r>
                <a:rPr lang="en-US" altLang="ko-KR" sz="1200">
                  <a:solidFill>
                    <a:schemeClr val="tx1">
                      <a:lumMod val="75000"/>
                      <a:lumOff val="25000"/>
                    </a:schemeClr>
                  </a:solidFill>
                  <a:cs typeface="Arial" pitchFamily="34" charset="0"/>
                </a:rPr>
                <a:t>Gói cài đặt chỉ </a:t>
              </a:r>
              <a:r>
                <a:rPr lang="en-US" altLang="ko-KR" sz="1200" smtClean="0">
                  <a:solidFill>
                    <a:schemeClr val="tx1">
                      <a:lumMod val="75000"/>
                      <a:lumOff val="25000"/>
                    </a:schemeClr>
                  </a:solidFill>
                  <a:cs typeface="Arial" pitchFamily="34" charset="0"/>
                </a:rPr>
                <a:t>404KB</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803640" y="3362835"/>
              <a:ext cx="2059657" cy="276999"/>
            </a:xfrm>
            <a:prstGeom prst="rect">
              <a:avLst/>
            </a:prstGeom>
            <a:noFill/>
          </p:spPr>
          <p:txBody>
            <a:bodyPr wrap="square" rtlCol="0" anchor="ctr">
              <a:spAutoFit/>
            </a:bodyPr>
            <a:lstStyle/>
            <a:p>
              <a:pPr algn="r"/>
              <a:r>
                <a:rPr lang="en-US" altLang="ko-KR" sz="1200" b="1">
                  <a:solidFill>
                    <a:schemeClr val="tx1">
                      <a:lumMod val="75000"/>
                      <a:lumOff val="25000"/>
                    </a:schemeClr>
                  </a:solidFill>
                  <a:cs typeface="Arial" pitchFamily="34" charset="0"/>
                </a:rPr>
                <a:t>Nhỏ gọn</a:t>
              </a:r>
              <a:endParaRPr lang="ko-KR" altLang="en-US" sz="1200" b="1" dirty="0">
                <a:solidFill>
                  <a:schemeClr val="tx1">
                    <a:lumMod val="75000"/>
                    <a:lumOff val="25000"/>
                  </a:schemeClr>
                </a:solidFill>
                <a:cs typeface="Arial" pitchFamily="34" charset="0"/>
              </a:endParaRPr>
            </a:p>
          </p:txBody>
        </p:sp>
      </p:grpSp>
      <p:sp>
        <p:nvSpPr>
          <p:cNvPr id="38" name="Oval 37"/>
          <p:cNvSpPr/>
          <p:nvPr/>
        </p:nvSpPr>
        <p:spPr>
          <a:xfrm flipH="1">
            <a:off x="2810498" y="2625355"/>
            <a:ext cx="537366" cy="5373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39" name="Rounded Rectangle 27"/>
          <p:cNvSpPr/>
          <p:nvPr/>
        </p:nvSpPr>
        <p:spPr>
          <a:xfrm flipH="1">
            <a:off x="2951341" y="2780896"/>
            <a:ext cx="255679" cy="1963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sp>
        <p:nvSpPr>
          <p:cNvPr id="43" name="Isosceles Triangle 8"/>
          <p:cNvSpPr/>
          <p:nvPr/>
        </p:nvSpPr>
        <p:spPr>
          <a:xfrm rot="16200000">
            <a:off x="5453670" y="1740315"/>
            <a:ext cx="214184" cy="25536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Oval 7"/>
          <p:cNvSpPr/>
          <p:nvPr/>
        </p:nvSpPr>
        <p:spPr>
          <a:xfrm>
            <a:off x="5441886" y="3802806"/>
            <a:ext cx="246558" cy="246558"/>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36"/>
          <p:cNvSpPr/>
          <p:nvPr/>
        </p:nvSpPr>
        <p:spPr>
          <a:xfrm>
            <a:off x="5875759" y="2790561"/>
            <a:ext cx="235618" cy="20695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8" name="Picture 47"/>
          <p:cNvPicPr/>
          <p:nvPr/>
        </p:nvPicPr>
        <p:blipFill>
          <a:blip r:embed="rId2" cstate="print">
            <a:extLst>
              <a:ext uri="{28A0092B-C50C-407E-A947-70E740481C1C}">
                <a14:useLocalDpi xmlns:a14="http://schemas.microsoft.com/office/drawing/2010/main" val="0"/>
              </a:ext>
            </a:extLst>
          </a:blip>
          <a:stretch>
            <a:fillRect/>
          </a:stretch>
        </p:blipFill>
        <p:spPr>
          <a:xfrm>
            <a:off x="4042506" y="2314637"/>
            <a:ext cx="1018886" cy="915507"/>
          </a:xfrm>
          <a:prstGeom prst="rect">
            <a:avLst/>
          </a:prstGeom>
        </p:spPr>
      </p:pic>
      <p:sp>
        <p:nvSpPr>
          <p:cNvPr id="42" name="Oval 41"/>
          <p:cNvSpPr/>
          <p:nvPr/>
        </p:nvSpPr>
        <p:spPr>
          <a:xfrm flipH="1">
            <a:off x="4257092" y="1329211"/>
            <a:ext cx="537366" cy="537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49" name="TextBox 48"/>
          <p:cNvSpPr txBox="1"/>
          <p:nvPr/>
        </p:nvSpPr>
        <p:spPr>
          <a:xfrm>
            <a:off x="4081008" y="1037866"/>
            <a:ext cx="889534" cy="276999"/>
          </a:xfrm>
          <a:prstGeom prst="rect">
            <a:avLst/>
          </a:prstGeom>
          <a:noFill/>
        </p:spPr>
        <p:txBody>
          <a:bodyPr wrap="square" rtlCol="0" anchor="ctr">
            <a:spAutoFit/>
          </a:bodyPr>
          <a:lstStyle/>
          <a:p>
            <a:r>
              <a:rPr lang="en-US" sz="1200" b="1" smtClean="0"/>
              <a:t>Miễn phí</a:t>
            </a:r>
            <a:endParaRPr lang="ko-KR" altLang="en-US" sz="1200" b="1" dirty="0">
              <a:solidFill>
                <a:schemeClr val="tx1">
                  <a:lumMod val="75000"/>
                  <a:lumOff val="25000"/>
                </a:schemeClr>
              </a:solidFill>
              <a:cs typeface="Arial" pitchFamily="34" charset="0"/>
            </a:endParaRPr>
          </a:p>
        </p:txBody>
      </p:sp>
      <p:sp>
        <p:nvSpPr>
          <p:cNvPr id="50" name="Oval 25">
            <a:extLst>
              <a:ext uri="{FF2B5EF4-FFF2-40B4-BE49-F238E27FC236}">
                <a16:creationId xmlns:a16="http://schemas.microsoft.com/office/drawing/2014/main" id="{00BEC2BF-59C0-4F1B-A205-0458C291301E}"/>
              </a:ext>
            </a:extLst>
          </p:cNvPr>
          <p:cNvSpPr>
            <a:spLocks noChangeAspect="1"/>
          </p:cNvSpPr>
          <p:nvPr/>
        </p:nvSpPr>
        <p:spPr>
          <a:xfrm>
            <a:off x="4360797" y="1412033"/>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8192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altLang="ko-KR" sz="2800" b="1" smtClean="0">
                <a:solidFill>
                  <a:prstClr val="white"/>
                </a:solidFill>
              </a:rPr>
              <a:t>Nhược điểm </a:t>
            </a:r>
            <a:r>
              <a:rPr lang="en-US" altLang="ko-KR" sz="2800" b="1">
                <a:solidFill>
                  <a:prstClr val="white"/>
                </a:solidFill>
              </a:rPr>
              <a:t>của </a:t>
            </a:r>
            <a:r>
              <a:rPr lang="en-US" altLang="ko-KR" sz="2800" b="1">
                <a:solidFill>
                  <a:srgbClr val="EB494B"/>
                </a:solidFill>
              </a:rPr>
              <a:t>CodeIgniter</a:t>
            </a:r>
            <a:endParaRPr lang="ko-KR" altLang="en-US" sz="2800" b="1" dirty="0">
              <a:solidFill>
                <a:srgbClr val="EB494B"/>
              </a:solidFill>
            </a:endParaRPr>
          </a:p>
        </p:txBody>
      </p:sp>
      <p:sp>
        <p:nvSpPr>
          <p:cNvPr id="3" name="Text Placeholder 2"/>
          <p:cNvSpPr>
            <a:spLocks noGrp="1"/>
          </p:cNvSpPr>
          <p:nvPr>
            <p:ph type="body" sz="quarter" idx="11"/>
          </p:nvPr>
        </p:nvSpPr>
        <p:spPr/>
        <p:txBody>
          <a:bodyPr/>
          <a:lstStyle/>
          <a:p>
            <a:pPr lvl="0"/>
            <a:r>
              <a:rPr lang="en-US" altLang="ko-KR"/>
              <a:t>CodeIgniter </a:t>
            </a:r>
            <a:r>
              <a:rPr lang="en-US" altLang="ko-KR" smtClean="0"/>
              <a:t>Disadvantages</a:t>
            </a:r>
            <a:endParaRPr lang="en-US" altLang="ko-KR" dirty="0"/>
          </a:p>
        </p:txBody>
      </p:sp>
      <p:sp>
        <p:nvSpPr>
          <p:cNvPr id="5" name="Oval 4"/>
          <p:cNvSpPr/>
          <p:nvPr/>
        </p:nvSpPr>
        <p:spPr>
          <a:xfrm>
            <a:off x="969103" y="2159150"/>
            <a:ext cx="931286" cy="93128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Oval 5"/>
          <p:cNvSpPr/>
          <p:nvPr/>
        </p:nvSpPr>
        <p:spPr>
          <a:xfrm>
            <a:off x="3057335" y="2159150"/>
            <a:ext cx="931286" cy="93128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Oval 6"/>
          <p:cNvSpPr/>
          <p:nvPr/>
        </p:nvSpPr>
        <p:spPr>
          <a:xfrm>
            <a:off x="5145567" y="2159150"/>
            <a:ext cx="931286" cy="93128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Oval 7"/>
          <p:cNvSpPr/>
          <p:nvPr/>
        </p:nvSpPr>
        <p:spPr>
          <a:xfrm>
            <a:off x="7233799" y="2159150"/>
            <a:ext cx="931286" cy="93128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TextBox 8"/>
          <p:cNvSpPr txBox="1"/>
          <p:nvPr/>
        </p:nvSpPr>
        <p:spPr>
          <a:xfrm>
            <a:off x="313716" y="1568976"/>
            <a:ext cx="2242060" cy="461665"/>
          </a:xfrm>
          <a:prstGeom prst="rect">
            <a:avLst/>
          </a:prstGeom>
          <a:noFill/>
        </p:spPr>
        <p:txBody>
          <a:bodyPr wrap="square" rtlCol="0" anchor="ctr">
            <a:spAutoFit/>
          </a:bodyPr>
          <a:lstStyle/>
          <a:p>
            <a:pPr algn="ctr"/>
            <a:r>
              <a:rPr lang="en-US" altLang="ko-KR" sz="1200" b="1">
                <a:solidFill>
                  <a:schemeClr val="tx1">
                    <a:lumMod val="75000"/>
                    <a:lumOff val="25000"/>
                  </a:schemeClr>
                </a:solidFill>
                <a:cs typeface="Arial" pitchFamily="34" charset="0"/>
              </a:rPr>
              <a:t>Chưa hỗ trợ </a:t>
            </a:r>
            <a:endParaRPr lang="en-US" altLang="ko-KR" sz="1200" b="1" smtClean="0">
              <a:solidFill>
                <a:schemeClr val="tx1">
                  <a:lumMod val="75000"/>
                  <a:lumOff val="25000"/>
                </a:schemeClr>
              </a:solidFill>
              <a:cs typeface="Arial" pitchFamily="34" charset="0"/>
            </a:endParaRPr>
          </a:p>
          <a:p>
            <a:pPr algn="ctr"/>
            <a:r>
              <a:rPr lang="en-US" altLang="ko-KR" sz="1200" b="1" smtClean="0">
                <a:solidFill>
                  <a:schemeClr val="tx1">
                    <a:lumMod val="75000"/>
                    <a:lumOff val="25000"/>
                  </a:schemeClr>
                </a:solidFill>
                <a:cs typeface="Arial" pitchFamily="34" charset="0"/>
              </a:rPr>
              <a:t>Object-Relational </a:t>
            </a:r>
            <a:r>
              <a:rPr lang="en-US" altLang="ko-KR" sz="1200" b="1">
                <a:solidFill>
                  <a:schemeClr val="tx1">
                    <a:lumMod val="75000"/>
                    <a:lumOff val="25000"/>
                  </a:schemeClr>
                </a:solidFill>
                <a:cs typeface="Arial" pitchFamily="34" charset="0"/>
              </a:rPr>
              <a:t>Mapping</a:t>
            </a:r>
            <a:endParaRPr lang="ko-KR" altLang="en-US" sz="1200" b="1" dirty="0">
              <a:solidFill>
                <a:schemeClr val="tx1">
                  <a:lumMod val="75000"/>
                  <a:lumOff val="25000"/>
                </a:schemeClr>
              </a:solidFill>
              <a:cs typeface="Arial" pitchFamily="34" charset="0"/>
            </a:endParaRPr>
          </a:p>
        </p:txBody>
      </p:sp>
      <p:sp>
        <p:nvSpPr>
          <p:cNvPr id="10" name="TextBox 9"/>
          <p:cNvSpPr txBox="1"/>
          <p:nvPr/>
        </p:nvSpPr>
        <p:spPr>
          <a:xfrm>
            <a:off x="2694886" y="1661309"/>
            <a:ext cx="1656184" cy="276999"/>
          </a:xfrm>
          <a:prstGeom prst="rect">
            <a:avLst/>
          </a:prstGeom>
          <a:noFill/>
        </p:spPr>
        <p:txBody>
          <a:bodyPr wrap="square" rtlCol="0" anchor="ctr">
            <a:spAutoFit/>
          </a:bodyPr>
          <a:lstStyle/>
          <a:p>
            <a:pPr algn="ctr"/>
            <a:r>
              <a:rPr lang="vi-VN" altLang="ko-KR" sz="1200" b="1">
                <a:solidFill>
                  <a:schemeClr val="tx1">
                    <a:lumMod val="75000"/>
                    <a:lumOff val="25000"/>
                  </a:schemeClr>
                </a:solidFill>
                <a:cs typeface="Arial" pitchFamily="34" charset="0"/>
              </a:rPr>
              <a:t>Chưa hỗ trợ AJAX</a:t>
            </a:r>
            <a:endParaRPr lang="ko-KR" altLang="en-US" sz="1200" b="1" dirty="0">
              <a:solidFill>
                <a:schemeClr val="tx1">
                  <a:lumMod val="75000"/>
                  <a:lumOff val="25000"/>
                </a:schemeClr>
              </a:solidFill>
              <a:cs typeface="Arial" pitchFamily="34" charset="0"/>
            </a:endParaRPr>
          </a:p>
        </p:txBody>
      </p:sp>
      <p:sp>
        <p:nvSpPr>
          <p:cNvPr id="11" name="TextBox 10"/>
          <p:cNvSpPr txBox="1"/>
          <p:nvPr/>
        </p:nvSpPr>
        <p:spPr>
          <a:xfrm>
            <a:off x="4783118" y="1568976"/>
            <a:ext cx="1656184" cy="461665"/>
          </a:xfrm>
          <a:prstGeom prst="rect">
            <a:avLst/>
          </a:prstGeom>
          <a:noFill/>
        </p:spPr>
        <p:txBody>
          <a:bodyPr wrap="square" rtlCol="0" anchor="ctr">
            <a:spAutoFit/>
          </a:bodyPr>
          <a:lstStyle/>
          <a:p>
            <a:pPr algn="ctr"/>
            <a:r>
              <a:rPr lang="vi-VN" altLang="ko-KR" sz="1200" b="1">
                <a:solidFill>
                  <a:schemeClr val="tx1">
                    <a:lumMod val="75000"/>
                    <a:lumOff val="25000"/>
                  </a:schemeClr>
                </a:solidFill>
                <a:cs typeface="Arial" pitchFamily="34" charset="0"/>
              </a:rPr>
              <a:t>Chưa hỗ trợ một số module thông dụng</a:t>
            </a:r>
            <a:endParaRPr lang="ko-KR" altLang="en-US" sz="1200" b="1" dirty="0">
              <a:solidFill>
                <a:schemeClr val="tx1">
                  <a:lumMod val="75000"/>
                  <a:lumOff val="25000"/>
                </a:schemeClr>
              </a:solidFill>
              <a:cs typeface="Arial" pitchFamily="34" charset="0"/>
            </a:endParaRPr>
          </a:p>
        </p:txBody>
      </p:sp>
      <p:sp>
        <p:nvSpPr>
          <p:cNvPr id="12" name="TextBox 11"/>
          <p:cNvSpPr txBox="1"/>
          <p:nvPr/>
        </p:nvSpPr>
        <p:spPr>
          <a:xfrm>
            <a:off x="6506404" y="1568976"/>
            <a:ext cx="2386076" cy="461665"/>
          </a:xfrm>
          <a:prstGeom prst="rect">
            <a:avLst/>
          </a:prstGeom>
          <a:noFill/>
        </p:spPr>
        <p:txBody>
          <a:bodyPr wrap="square" rtlCol="0" anchor="ctr">
            <a:spAutoFit/>
          </a:bodyPr>
          <a:lstStyle/>
          <a:p>
            <a:pPr algn="ctr"/>
            <a:r>
              <a:rPr lang="nb-NO" altLang="ko-KR" sz="1200" b="1">
                <a:solidFill>
                  <a:schemeClr val="tx1">
                    <a:lumMod val="75000"/>
                    <a:lumOff val="25000"/>
                  </a:schemeClr>
                </a:solidFill>
                <a:cs typeface="Arial" pitchFamily="34" charset="0"/>
              </a:rPr>
              <a:t>Chưa hỗ trợ </a:t>
            </a:r>
            <a:endParaRPr lang="nb-NO" altLang="ko-KR" sz="1200" b="1" smtClean="0">
              <a:solidFill>
                <a:schemeClr val="tx1">
                  <a:lumMod val="75000"/>
                  <a:lumOff val="25000"/>
                </a:schemeClr>
              </a:solidFill>
              <a:cs typeface="Arial" pitchFamily="34" charset="0"/>
            </a:endParaRPr>
          </a:p>
          <a:p>
            <a:pPr algn="ctr"/>
            <a:r>
              <a:rPr lang="nb-NO" altLang="ko-KR" sz="1200" b="1" smtClean="0">
                <a:solidFill>
                  <a:schemeClr val="tx1">
                    <a:lumMod val="75000"/>
                    <a:lumOff val="25000"/>
                  </a:schemeClr>
                </a:solidFill>
                <a:cs typeface="Arial" pitchFamily="34" charset="0"/>
              </a:rPr>
              <a:t>Event-Driven </a:t>
            </a:r>
            <a:r>
              <a:rPr lang="nb-NO" altLang="ko-KR" sz="1200" b="1">
                <a:solidFill>
                  <a:schemeClr val="tx1">
                    <a:lumMod val="75000"/>
                    <a:lumOff val="25000"/>
                  </a:schemeClr>
                </a:solidFill>
                <a:cs typeface="Arial" pitchFamily="34" charset="0"/>
              </a:rPr>
              <a:t>Programming</a:t>
            </a:r>
            <a:endParaRPr lang="ko-KR" altLang="en-US" sz="1200" b="1" dirty="0">
              <a:solidFill>
                <a:schemeClr val="tx1">
                  <a:lumMod val="75000"/>
                  <a:lumOff val="25000"/>
                </a:schemeClr>
              </a:solidFill>
              <a:cs typeface="Arial" pitchFamily="34" charset="0"/>
            </a:endParaRPr>
          </a:p>
        </p:txBody>
      </p:sp>
      <p:sp>
        <p:nvSpPr>
          <p:cNvPr id="14" name="TextBox 13"/>
          <p:cNvSpPr txBox="1"/>
          <p:nvPr/>
        </p:nvSpPr>
        <p:spPr>
          <a:xfrm>
            <a:off x="584822" y="3419385"/>
            <a:ext cx="1699847" cy="1015663"/>
          </a:xfrm>
          <a:prstGeom prst="rect">
            <a:avLst/>
          </a:prstGeom>
          <a:noFill/>
        </p:spPr>
        <p:txBody>
          <a:bodyPr wrap="square" rtlCol="0" anchor="ctr">
            <a:spAutoFit/>
          </a:bodyPr>
          <a:lstStyle/>
          <a:p>
            <a:pPr algn="ctr"/>
            <a:r>
              <a:rPr lang="vi-VN" altLang="ko-KR" sz="1200">
                <a:solidFill>
                  <a:schemeClr val="tx1">
                    <a:lumMod val="75000"/>
                    <a:lumOff val="25000"/>
                  </a:schemeClr>
                </a:solidFill>
                <a:cs typeface="Arial" pitchFamily="34" charset="0"/>
              </a:rPr>
              <a:t>Kỹ thuật này giúp cho việc thực hiện các thao tác trong cơ sở dữ liệu </a:t>
            </a:r>
            <a:r>
              <a:rPr lang="vi-VN" altLang="ko-KR" sz="1200" smtClean="0">
                <a:solidFill>
                  <a:schemeClr val="tx1">
                    <a:lumMod val="75000"/>
                    <a:lumOff val="25000"/>
                  </a:schemeClr>
                </a:solidFill>
                <a:cs typeface="Arial" pitchFamily="34" charset="0"/>
              </a:rPr>
              <a:t>dễ </a:t>
            </a:r>
            <a:r>
              <a:rPr lang="vi-VN" altLang="ko-KR" sz="1200">
                <a:solidFill>
                  <a:schemeClr val="tx1">
                    <a:lumMod val="75000"/>
                    <a:lumOff val="25000"/>
                  </a:schemeClr>
                </a:solidFill>
                <a:cs typeface="Arial" pitchFamily="34" charset="0"/>
              </a:rPr>
              <a:t>dàng, mã nguồn ngắn gọn hơn.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2673054" y="3405581"/>
            <a:ext cx="1699847" cy="1384995"/>
          </a:xfrm>
          <a:prstGeom prst="rect">
            <a:avLst/>
          </a:prstGeom>
          <a:noFill/>
        </p:spPr>
        <p:txBody>
          <a:bodyPr wrap="square" rtlCol="0" anchor="ctr">
            <a:spAutoFit/>
          </a:bodyPr>
          <a:lstStyle/>
          <a:p>
            <a:pPr algn="ctr"/>
            <a:r>
              <a:rPr lang="vi-VN" sz="1200"/>
              <a:t>CodeIgniter vẫn chưa có thư viện dựng sẵn nào để hỗ trợ xây </a:t>
            </a:r>
            <a:endParaRPr lang="en-US" sz="1200" smtClean="0"/>
          </a:p>
          <a:p>
            <a:pPr algn="ctr"/>
            <a:r>
              <a:rPr lang="en-US" sz="1200"/>
              <a:t>d</a:t>
            </a:r>
            <a:r>
              <a:rPr lang="vi-VN" sz="1200" smtClean="0"/>
              <a:t>ựng</a:t>
            </a:r>
            <a:r>
              <a:rPr lang="en-US" sz="1200" smtClean="0"/>
              <a:t> </a:t>
            </a:r>
            <a:r>
              <a:rPr lang="vi-VN" sz="1200" smtClean="0"/>
              <a:t>ứng </a:t>
            </a:r>
            <a:r>
              <a:rPr lang="vi-VN" sz="1200"/>
              <a:t>dụng AJAX. Lập trình viên phải sử dụng các thư viện bên ngoài, như jQuery</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4562187" y="3419385"/>
            <a:ext cx="2098046" cy="1015663"/>
          </a:xfrm>
          <a:prstGeom prst="rect">
            <a:avLst/>
          </a:prstGeom>
          <a:noFill/>
        </p:spPr>
        <p:txBody>
          <a:bodyPr wrap="square" rtlCol="0" anchor="ctr">
            <a:spAutoFit/>
          </a:bodyPr>
          <a:lstStyle/>
          <a:p>
            <a:pPr algn="ctr"/>
            <a:r>
              <a:rPr lang="vi-VN" altLang="ko-KR" sz="1200">
                <a:solidFill>
                  <a:schemeClr val="tx1">
                    <a:lumMod val="75000"/>
                    <a:lumOff val="25000"/>
                  </a:schemeClr>
                </a:solidFill>
                <a:cs typeface="Arial" pitchFamily="34" charset="0"/>
              </a:rPr>
              <a:t>Chứng thực người dùng (User </a:t>
            </a:r>
            <a:r>
              <a:rPr lang="vi-VN" altLang="ko-KR" sz="1200" smtClean="0">
                <a:solidFill>
                  <a:schemeClr val="tx1">
                    <a:lumMod val="75000"/>
                    <a:lumOff val="25000"/>
                  </a:schemeClr>
                </a:solidFill>
                <a:cs typeface="Arial" pitchFamily="34" charset="0"/>
              </a:rPr>
              <a:t>Authorization)</a:t>
            </a:r>
            <a:endParaRPr lang="en-US" altLang="ko-KR" sz="1200" smtClean="0">
              <a:solidFill>
                <a:schemeClr val="tx1">
                  <a:lumMod val="75000"/>
                  <a:lumOff val="25000"/>
                </a:schemeClr>
              </a:solidFill>
              <a:cs typeface="Arial" pitchFamily="34" charset="0"/>
            </a:endParaRPr>
          </a:p>
          <a:p>
            <a:pPr algn="ctr"/>
            <a:r>
              <a:rPr lang="vi-VN" altLang="ko-KR" sz="1200" smtClean="0">
                <a:solidFill>
                  <a:schemeClr val="tx1">
                    <a:lumMod val="75000"/>
                    <a:lumOff val="25000"/>
                  </a:schemeClr>
                </a:solidFill>
                <a:cs typeface="Arial" pitchFamily="34" charset="0"/>
              </a:rPr>
              <a:t>Trình </a:t>
            </a:r>
            <a:r>
              <a:rPr lang="vi-VN" altLang="ko-KR" sz="1200">
                <a:solidFill>
                  <a:schemeClr val="tx1">
                    <a:lumMod val="75000"/>
                    <a:lumOff val="25000"/>
                  </a:schemeClr>
                </a:solidFill>
                <a:cs typeface="Arial" pitchFamily="34" charset="0"/>
              </a:rPr>
              <a:t>phân tích RSS (RSS Parser) hay Trình xử lý PDF…</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6901293" y="3405581"/>
            <a:ext cx="1699847" cy="1015663"/>
          </a:xfrm>
          <a:prstGeom prst="rect">
            <a:avLst/>
          </a:prstGeom>
          <a:noFill/>
        </p:spPr>
        <p:txBody>
          <a:bodyPr wrap="square" rtlCol="0" anchor="ctr">
            <a:spAutoFit/>
          </a:bodyPr>
          <a:lstStyle/>
          <a:p>
            <a:pPr algn="ctr"/>
            <a:r>
              <a:rPr lang="en-US" altLang="ko-KR" sz="1200">
                <a:solidFill>
                  <a:schemeClr val="tx1">
                    <a:lumMod val="75000"/>
                    <a:lumOff val="25000"/>
                  </a:schemeClr>
                </a:solidFill>
                <a:cs typeface="Arial" pitchFamily="34" charset="0"/>
              </a:rPr>
              <a:t>Đây không phải là một khuyết điểm to lớn của CodeIgniter vì hiện tại, chỉ có một số ít framework hỗ trợ </a:t>
            </a:r>
            <a:endParaRPr lang="ko-KR" altLang="en-US" sz="1200" dirty="0">
              <a:solidFill>
                <a:schemeClr val="tx1">
                  <a:lumMod val="75000"/>
                  <a:lumOff val="25000"/>
                </a:schemeClr>
              </a:solidFill>
              <a:cs typeface="Arial" pitchFamily="34" charset="0"/>
            </a:endParaRPr>
          </a:p>
        </p:txBody>
      </p:sp>
      <p:sp>
        <p:nvSpPr>
          <p:cNvPr id="25" name="Block Arc 6"/>
          <p:cNvSpPr/>
          <p:nvPr/>
        </p:nvSpPr>
        <p:spPr>
          <a:xfrm>
            <a:off x="1273839" y="2462303"/>
            <a:ext cx="321814" cy="324981"/>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6" name="Left Arrow 1"/>
          <p:cNvSpPr>
            <a:spLocks noChangeAspect="1"/>
          </p:cNvSpPr>
          <p:nvPr/>
        </p:nvSpPr>
        <p:spPr>
          <a:xfrm>
            <a:off x="5431916" y="2450284"/>
            <a:ext cx="358589" cy="349018"/>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7" name="Oval 7"/>
          <p:cNvSpPr/>
          <p:nvPr/>
        </p:nvSpPr>
        <p:spPr>
          <a:xfrm>
            <a:off x="7529492" y="2454843"/>
            <a:ext cx="339900" cy="33990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8" name="Rectangle 36"/>
          <p:cNvSpPr/>
          <p:nvPr/>
        </p:nvSpPr>
        <p:spPr>
          <a:xfrm>
            <a:off x="3354993" y="2484370"/>
            <a:ext cx="335971" cy="28084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9" name="Rectangle 28"/>
          <p:cNvSpPr/>
          <p:nvPr/>
        </p:nvSpPr>
        <p:spPr>
          <a:xfrm>
            <a:off x="1879203" y="2444793"/>
            <a:ext cx="1188000" cy="360000"/>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2" name="Rectangle 28"/>
          <p:cNvSpPr/>
          <p:nvPr/>
        </p:nvSpPr>
        <p:spPr>
          <a:xfrm>
            <a:off x="3988621" y="2444793"/>
            <a:ext cx="1188000" cy="360000"/>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3"/>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Rectangle 28"/>
          <p:cNvSpPr/>
          <p:nvPr/>
        </p:nvSpPr>
        <p:spPr>
          <a:xfrm>
            <a:off x="6074186" y="2444793"/>
            <a:ext cx="1188000" cy="360000"/>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133244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Xây dựng website</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Website building</a:t>
            </a:r>
            <a:endParaRPr lang="en-US" altLang="ko-KR" dirty="0"/>
          </a:p>
        </p:txBody>
      </p:sp>
      <p:sp>
        <p:nvSpPr>
          <p:cNvPr id="4" name="Freeform 3"/>
          <p:cNvSpPr/>
          <p:nvPr/>
        </p:nvSpPr>
        <p:spPr>
          <a:xfrm>
            <a:off x="5025036" y="2152650"/>
            <a:ext cx="343094" cy="840698"/>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95627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11760" y="301402"/>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a:spLocks/>
          </p:cNvSpPr>
          <p:nvPr/>
        </p:nvSpPr>
        <p:spPr>
          <a:xfrm>
            <a:off x="2797898" y="339502"/>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400" smtClean="0">
                <a:solidFill>
                  <a:schemeClr val="bg1"/>
                </a:solidFill>
                <a:latin typeface="Arial" pitchFamily="34" charset="0"/>
                <a:cs typeface="Arial" pitchFamily="34" charset="0"/>
              </a:rPr>
              <a:t>Xây dựng hệ thống website học trực tuyến</a:t>
            </a:r>
            <a:endParaRPr lang="en-US" sz="2400" dirty="0">
              <a:solidFill>
                <a:schemeClr val="bg1"/>
              </a:solidFill>
              <a:latin typeface="Arial" pitchFamily="34" charset="0"/>
              <a:cs typeface="Arial" pitchFamily="34" charset="0"/>
            </a:endParaRP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79778"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995936" y="1407041"/>
            <a:ext cx="4608512" cy="678692"/>
            <a:chOff x="803640" y="3362835"/>
            <a:chExt cx="2059657" cy="678692"/>
          </a:xfrm>
        </p:grpSpPr>
        <p:sp>
          <p:nvSpPr>
            <p:cNvPr id="11" name="TextBox 10"/>
            <p:cNvSpPr txBox="1"/>
            <p:nvPr/>
          </p:nvSpPr>
          <p:spPr>
            <a:xfrm>
              <a:off x="803640" y="3579862"/>
              <a:ext cx="2059657" cy="461665"/>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Khảo sát yêu cầu người dung, khảo sát hệ thống có sẵn. Phát biểu bài toán, đưa ra phương pháp giải quyết.</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803640" y="3362835"/>
              <a:ext cx="2059657" cy="276999"/>
            </a:xfrm>
            <a:prstGeom prst="rect">
              <a:avLst/>
            </a:prstGeom>
            <a:noFill/>
          </p:spPr>
          <p:txBody>
            <a:bodyPr wrap="square" rtlCol="0" anchor="ctr">
              <a:spAutoFit/>
            </a:bodyPr>
            <a:lstStyle/>
            <a:p>
              <a:r>
                <a:rPr lang="en-US" altLang="ko-KR" sz="1200" b="1" smtClean="0">
                  <a:solidFill>
                    <a:schemeClr val="tx1">
                      <a:lumMod val="75000"/>
                      <a:lumOff val="25000"/>
                    </a:schemeClr>
                  </a:solidFill>
                  <a:cs typeface="Arial" pitchFamily="34" charset="0"/>
                </a:rPr>
                <a:t>Khảo sát và phát biểu bài toán</a:t>
              </a:r>
              <a:endParaRPr lang="ko-KR" altLang="en-US" sz="1200" b="1" dirty="0">
                <a:solidFill>
                  <a:schemeClr val="tx1">
                    <a:lumMod val="75000"/>
                    <a:lumOff val="25000"/>
                  </a:schemeClr>
                </a:solidFill>
                <a:cs typeface="Arial" pitchFamily="34" charset="0"/>
              </a:endParaRPr>
            </a:p>
          </p:txBody>
        </p:sp>
      </p:grpSp>
      <p:grpSp>
        <p:nvGrpSpPr>
          <p:cNvPr id="13" name="Group 12"/>
          <p:cNvGrpSpPr/>
          <p:nvPr/>
        </p:nvGrpSpPr>
        <p:grpSpPr>
          <a:xfrm>
            <a:off x="3443131" y="2298280"/>
            <a:ext cx="4608512" cy="678692"/>
            <a:chOff x="803640" y="3362835"/>
            <a:chExt cx="2059657" cy="678692"/>
          </a:xfrm>
        </p:grpSpPr>
        <p:sp>
          <p:nvSpPr>
            <p:cNvPr id="14" name="TextBox 13"/>
            <p:cNvSpPr txBox="1"/>
            <p:nvPr/>
          </p:nvSpPr>
          <p:spPr>
            <a:xfrm>
              <a:off x="803640" y="3579862"/>
              <a:ext cx="2059657" cy="461665"/>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Phân tích hệ thống theo hướng chức năng, hướng đối tượng theo các biểu đồ.</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nchor="ctr">
              <a:spAutoFit/>
            </a:bodyPr>
            <a:lstStyle/>
            <a:p>
              <a:r>
                <a:rPr lang="en-US" altLang="ko-KR" sz="1200" b="1" smtClean="0">
                  <a:solidFill>
                    <a:schemeClr val="tx1">
                      <a:lumMod val="75000"/>
                      <a:lumOff val="25000"/>
                    </a:schemeClr>
                  </a:solidFill>
                  <a:cs typeface="Arial" pitchFamily="34" charset="0"/>
                </a:rPr>
                <a:t>Phân tích và thiết kế bài toán</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2890325" y="3189519"/>
            <a:ext cx="4608512" cy="678692"/>
            <a:chOff x="803640" y="3362835"/>
            <a:chExt cx="2059657" cy="678692"/>
          </a:xfrm>
        </p:grpSpPr>
        <p:sp>
          <p:nvSpPr>
            <p:cNvPr id="17" name="TextBox 16"/>
            <p:cNvSpPr txBox="1"/>
            <p:nvPr/>
          </p:nvSpPr>
          <p:spPr>
            <a:xfrm>
              <a:off x="803640" y="3579862"/>
              <a:ext cx="2059657" cy="461665"/>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Tìm hiểu và áp dụng Framework để xây dựng hệ thống, ưu điểm, nhược điểm, các mô hình, cấu trúc và các thư viện hỗ trợ.</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nchor="ctr">
              <a:spAutoFit/>
            </a:bodyPr>
            <a:lstStyle/>
            <a:p>
              <a:r>
                <a:rPr lang="en-US" altLang="ko-KR" sz="1200" b="1" smtClean="0">
                  <a:solidFill>
                    <a:schemeClr val="tx1">
                      <a:lumMod val="75000"/>
                      <a:lumOff val="25000"/>
                    </a:schemeClr>
                  </a:solidFill>
                  <a:cs typeface="Arial" pitchFamily="34" charset="0"/>
                </a:rPr>
                <a:t>Tìm hiểu về codeigniter</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2337519" y="4080758"/>
            <a:ext cx="4608512" cy="678692"/>
            <a:chOff x="803640" y="3362835"/>
            <a:chExt cx="2059657" cy="678692"/>
          </a:xfrm>
        </p:grpSpPr>
        <p:sp>
          <p:nvSpPr>
            <p:cNvPr id="20" name="TextBox 19"/>
            <p:cNvSpPr txBox="1"/>
            <p:nvPr/>
          </p:nvSpPr>
          <p:spPr>
            <a:xfrm>
              <a:off x="803640" y="3579862"/>
              <a:ext cx="2059657" cy="461665"/>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Từ những gì đã khảo sát, phân tích và qua việc tìm hiểu Framework, xây dựng trang demo hoàn thiện theo yêu cầu.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nchor="ctr">
              <a:spAutoFit/>
            </a:bodyPr>
            <a:lstStyle/>
            <a:p>
              <a:r>
                <a:rPr lang="en-US" altLang="ko-KR" sz="1200" b="1" smtClean="0">
                  <a:solidFill>
                    <a:schemeClr val="tx1">
                      <a:lumMod val="75000"/>
                      <a:lumOff val="25000"/>
                    </a:schemeClr>
                  </a:solidFill>
                  <a:cs typeface="Arial" pitchFamily="34" charset="0"/>
                </a:rPr>
                <a:t>Xây dựng website</a:t>
              </a:r>
              <a:endParaRPr lang="ko-KR" altLang="en-US" sz="1200" b="1" dirty="0">
                <a:solidFill>
                  <a:schemeClr val="tx1">
                    <a:lumMod val="75000"/>
                    <a:lumOff val="25000"/>
                  </a:schemeClr>
                </a:solidFill>
                <a:cs typeface="Arial" pitchFamily="34" charset="0"/>
              </a:endParaRPr>
            </a:p>
          </p:txBody>
        </p:sp>
      </p:grpSp>
      <p:sp>
        <p:nvSpPr>
          <p:cNvPr id="22" name="TextBox 21"/>
          <p:cNvSpPr txBox="1"/>
          <p:nvPr/>
        </p:nvSpPr>
        <p:spPr>
          <a:xfrm>
            <a:off x="3131839" y="151555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3" name="TextBox 22"/>
          <p:cNvSpPr txBox="1"/>
          <p:nvPr/>
        </p:nvSpPr>
        <p:spPr>
          <a:xfrm>
            <a:off x="2579776" y="2406793"/>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4" name="TextBox 23"/>
          <p:cNvSpPr txBox="1"/>
          <p:nvPr/>
        </p:nvSpPr>
        <p:spPr>
          <a:xfrm>
            <a:off x="2027713" y="3298031"/>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5" name="TextBox 24"/>
          <p:cNvSpPr txBox="1"/>
          <p:nvPr/>
        </p:nvSpPr>
        <p:spPr>
          <a:xfrm>
            <a:off x="1475650" y="4189269"/>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8155" y="1131590"/>
            <a:ext cx="3607394" cy="2088232"/>
          </a:xfrm>
          <a:prstGeom prst="rect">
            <a:avLst/>
          </a:prstGeom>
        </p:spPr>
        <p:txBody>
          <a:bodyPr anchor="ctr"/>
          <a:lstStyle/>
          <a:p>
            <a:pPr marL="0" indent="0" algn="ctr">
              <a:buNone/>
            </a:pPr>
            <a:r>
              <a:rPr lang="en-US" altLang="ko-KR" sz="3600" smtClean="0">
                <a:latin typeface="HLT AphroditeSlimStylistic" panose="02000507000000020002" pitchFamily="2" charset="0"/>
              </a:rPr>
              <a:t>Thank you!</a:t>
            </a:r>
            <a:endParaRPr lang="ko-KR" altLang="en-US" sz="3600" dirty="0">
              <a:latin typeface="HLT AphroditeSlimStylistic" panose="02000507000000020002" pitchFamily="2" charset="0"/>
            </a:endParaRPr>
          </a:p>
        </p:txBody>
      </p:sp>
      <p:sp>
        <p:nvSpPr>
          <p:cNvPr id="3" name="Text Placeholder 2"/>
          <p:cNvSpPr>
            <a:spLocks noGrp="1"/>
          </p:cNvSpPr>
          <p:nvPr>
            <p:ph type="body" sz="quarter" idx="4294967295"/>
          </p:nvPr>
        </p:nvSpPr>
        <p:spPr>
          <a:xfrm>
            <a:off x="2915520" y="2859782"/>
            <a:ext cx="3312664" cy="576064"/>
          </a:xfrm>
          <a:prstGeom prst="rect">
            <a:avLst/>
          </a:prstGeom>
        </p:spPr>
        <p:txBody>
          <a:bodyPr/>
          <a:lstStyle/>
          <a:p>
            <a:pPr marL="0" lvl="0" indent="0" algn="ctr">
              <a:buNone/>
            </a:pPr>
            <a:r>
              <a:rPr lang="en-US" altLang="ko-KR" sz="4400" smtClean="0">
                <a:latin typeface="Fortuna Dot" panose="00000400000000000000" pitchFamily="2" charset="0"/>
              </a:rPr>
              <a:t>The end</a:t>
            </a:r>
            <a:endParaRPr lang="en-US" altLang="ko-KR" sz="4400" dirty="0">
              <a:latin typeface="Fortuna Dot" panose="00000400000000000000" pitchFamily="2" charset="0"/>
            </a:endParaRPr>
          </a:p>
        </p:txBody>
      </p:sp>
    </p:spTree>
    <p:extLst>
      <p:ext uri="{BB962C8B-B14F-4D97-AF65-F5344CB8AC3E}">
        <p14:creationId xmlns:p14="http://schemas.microsoft.com/office/powerpoint/2010/main" val="536487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000" smtClean="0"/>
              <a:t>Khảo sát và phát biểu bài toán</a:t>
            </a:r>
            <a:endParaRPr lang="ko-KR" altLang="en-US" sz="2000" dirty="0"/>
          </a:p>
        </p:txBody>
      </p:sp>
      <p:sp>
        <p:nvSpPr>
          <p:cNvPr id="3" name="Text Placeholder 2"/>
          <p:cNvSpPr>
            <a:spLocks noGrp="1"/>
          </p:cNvSpPr>
          <p:nvPr>
            <p:ph type="body" sz="quarter" idx="11"/>
          </p:nvPr>
        </p:nvSpPr>
        <p:spPr/>
        <p:txBody>
          <a:bodyPr/>
          <a:lstStyle/>
          <a:p>
            <a:pPr lvl="0"/>
            <a:r>
              <a:rPr lang="en-US" altLang="ko-KR" dirty="0" smtClean="0"/>
              <a:t>Survey and problem statement</a:t>
            </a:r>
            <a:endParaRPr lang="en-US" altLang="ko-KR" dirty="0"/>
          </a:p>
        </p:txBody>
      </p:sp>
      <p:sp>
        <p:nvSpPr>
          <p:cNvPr id="4" name="Freeform 3"/>
          <p:cNvSpPr/>
          <p:nvPr/>
        </p:nvSpPr>
        <p:spPr>
          <a:xfrm>
            <a:off x="5025036" y="2152650"/>
            <a:ext cx="343094" cy="840698"/>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20600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sz="3200" smtClean="0"/>
              <a:t>Khảo sát </a:t>
            </a:r>
            <a:r>
              <a:rPr lang="en-US" altLang="ko-KR" sz="3200" smtClean="0">
                <a:solidFill>
                  <a:srgbClr val="EB494B"/>
                </a:solidFill>
              </a:rPr>
              <a:t>thực tế </a:t>
            </a:r>
            <a:r>
              <a:rPr lang="en-US" altLang="ko-KR" sz="3200" smtClean="0"/>
              <a:t>và </a:t>
            </a:r>
            <a:r>
              <a:rPr lang="en-US" altLang="ko-KR" sz="3200" smtClean="0">
                <a:solidFill>
                  <a:srgbClr val="EB494B"/>
                </a:solidFill>
              </a:rPr>
              <a:t>HT có sẵn</a:t>
            </a:r>
            <a:endParaRPr lang="ko-KR" altLang="en-US" sz="3200" dirty="0">
              <a:solidFill>
                <a:srgbClr val="EB494B"/>
              </a:solidFill>
            </a:endParaRPr>
          </a:p>
        </p:txBody>
      </p:sp>
      <p:sp>
        <p:nvSpPr>
          <p:cNvPr id="7" name="Text Placeholder 6"/>
          <p:cNvSpPr>
            <a:spLocks noGrp="1"/>
          </p:cNvSpPr>
          <p:nvPr>
            <p:ph type="body" sz="quarter" idx="11"/>
          </p:nvPr>
        </p:nvSpPr>
        <p:spPr/>
        <p:txBody>
          <a:bodyPr/>
          <a:lstStyle/>
          <a:p>
            <a:pPr lvl="0"/>
            <a:r>
              <a:rPr lang="en-US" altLang="ko-KR"/>
              <a:t>Survey and problem statement</a:t>
            </a:r>
          </a:p>
        </p:txBody>
      </p:sp>
      <p:sp>
        <p:nvSpPr>
          <p:cNvPr id="11" name="Text Placeholder 13"/>
          <p:cNvSpPr txBox="1">
            <a:spLocks/>
          </p:cNvSpPr>
          <p:nvPr/>
        </p:nvSpPr>
        <p:spPr>
          <a:xfrm>
            <a:off x="2915816" y="1363311"/>
            <a:ext cx="4176466" cy="79208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000" b="1" smtClean="0">
                <a:solidFill>
                  <a:srgbClr val="EB494B"/>
                </a:solidFill>
                <a:cs typeface="Arial" pitchFamily="34" charset="0"/>
              </a:rPr>
              <a:t>ITC-</a:t>
            </a:r>
            <a:r>
              <a:rPr lang="en-US" sz="2000" b="1" smtClean="0">
                <a:solidFill>
                  <a:srgbClr val="383838"/>
                </a:solidFill>
                <a:cs typeface="Arial" pitchFamily="34" charset="0"/>
              </a:rPr>
              <a:t>University</a:t>
            </a:r>
            <a:endParaRPr lang="en-US" altLang="ko-KR" sz="2000" b="1" dirty="0">
              <a:solidFill>
                <a:srgbClr val="383838"/>
              </a:solidFill>
              <a:cs typeface="Arial" pitchFamily="34" charset="0"/>
            </a:endParaRPr>
          </a:p>
        </p:txBody>
      </p:sp>
      <p:sp>
        <p:nvSpPr>
          <p:cNvPr id="12" name="TextBox 11"/>
          <p:cNvSpPr txBox="1"/>
          <p:nvPr/>
        </p:nvSpPr>
        <p:spPr>
          <a:xfrm>
            <a:off x="2915849" y="1944437"/>
            <a:ext cx="4176433" cy="646331"/>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Khảo sát yêu cầu người dùng, đặt vấn đề sau đó người được khảo sát sẽ trả lời các yêu cầu của họ đối với một hệ thống của mình. </a:t>
            </a:r>
            <a:endParaRPr lang="en-US" altLang="ko-KR" sz="1200" dirty="0">
              <a:solidFill>
                <a:schemeClr val="tx1">
                  <a:lumMod val="75000"/>
                  <a:lumOff val="25000"/>
                </a:schemeClr>
              </a:solidFill>
              <a:cs typeface="Arial" pitchFamily="34" charset="0"/>
            </a:endParaRPr>
          </a:p>
        </p:txBody>
      </p:sp>
      <p:sp>
        <p:nvSpPr>
          <p:cNvPr id="13" name="Text Placeholder 13"/>
          <p:cNvSpPr txBox="1">
            <a:spLocks/>
          </p:cNvSpPr>
          <p:nvPr/>
        </p:nvSpPr>
        <p:spPr>
          <a:xfrm>
            <a:off x="323528" y="3332034"/>
            <a:ext cx="4176466" cy="79208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2000" b="1" dirty="0" smtClean="0">
                <a:solidFill>
                  <a:schemeClr val="accent3"/>
                </a:solidFill>
                <a:cs typeface="Arial" pitchFamily="34" charset="0"/>
              </a:rPr>
              <a:t>Website</a:t>
            </a:r>
            <a:r>
              <a:rPr lang="en-US" altLang="ko-KR" sz="2000" b="1" dirty="0">
                <a:solidFill>
                  <a:schemeClr val="accent3"/>
                </a:solidFill>
                <a:cs typeface="Arial" pitchFamily="34" charset="0"/>
              </a:rPr>
              <a:t> </a:t>
            </a:r>
            <a:r>
              <a:rPr lang="en-US" altLang="ko-KR" sz="2000" b="1" dirty="0" smtClean="0">
                <a:solidFill>
                  <a:schemeClr val="tx1">
                    <a:lumMod val="75000"/>
                    <a:lumOff val="25000"/>
                  </a:schemeClr>
                </a:solidFill>
                <a:cs typeface="Arial" pitchFamily="34" charset="0"/>
              </a:rPr>
              <a:t>Edumall.vn</a:t>
            </a:r>
            <a:endParaRPr lang="en-US" altLang="ko-KR" sz="2000" b="1" dirty="0">
              <a:solidFill>
                <a:schemeClr val="tx1">
                  <a:lumMod val="75000"/>
                  <a:lumOff val="25000"/>
                </a:schemeClr>
              </a:solidFill>
              <a:cs typeface="Arial" pitchFamily="34" charset="0"/>
            </a:endParaRPr>
          </a:p>
        </p:txBody>
      </p:sp>
      <p:sp>
        <p:nvSpPr>
          <p:cNvPr id="14" name="TextBox 13"/>
          <p:cNvSpPr txBox="1"/>
          <p:nvPr/>
        </p:nvSpPr>
        <p:spPr>
          <a:xfrm>
            <a:off x="323561" y="3889080"/>
            <a:ext cx="4176433" cy="646331"/>
          </a:xfrm>
          <a:prstGeom prst="rect">
            <a:avLst/>
          </a:prstGeom>
          <a:noFill/>
        </p:spPr>
        <p:txBody>
          <a:bodyPr wrap="square" rtlCol="0" anchor="ctr">
            <a:spAutoFit/>
          </a:bodyPr>
          <a:lstStyle/>
          <a:p>
            <a:pPr algn="r"/>
            <a:r>
              <a:rPr lang="en-US" altLang="ko-KR" sz="1200" smtClean="0">
                <a:solidFill>
                  <a:schemeClr val="tx1">
                    <a:lumMod val="75000"/>
                    <a:lumOff val="25000"/>
                  </a:schemeClr>
                </a:solidFill>
                <a:cs typeface="Arial" pitchFamily="34" charset="0"/>
              </a:rPr>
              <a:t>Khảo sát </a:t>
            </a:r>
            <a:r>
              <a:rPr lang="en-US" altLang="ko-KR" sz="1200">
                <a:solidFill>
                  <a:schemeClr val="tx1">
                    <a:lumMod val="75000"/>
                    <a:lumOff val="25000"/>
                  </a:schemeClr>
                </a:solidFill>
                <a:cs typeface="Arial" pitchFamily="34" charset="0"/>
              </a:rPr>
              <a:t>các chức năng </a:t>
            </a:r>
            <a:r>
              <a:rPr lang="en-US" altLang="ko-KR" sz="1200" smtClean="0">
                <a:solidFill>
                  <a:schemeClr val="tx1">
                    <a:lumMod val="75000"/>
                    <a:lumOff val="25000"/>
                  </a:schemeClr>
                </a:solidFill>
                <a:cs typeface="Arial" pitchFamily="34" charset="0"/>
              </a:rPr>
              <a:t>của hệ thống sẵn có,</a:t>
            </a:r>
            <a:r>
              <a:rPr lang="en-US" altLang="ko-KR" sz="1200">
                <a:solidFill>
                  <a:schemeClr val="tx1">
                    <a:lumMod val="75000"/>
                    <a:lumOff val="25000"/>
                  </a:schemeClr>
                </a:solidFill>
                <a:cs typeface="Arial" pitchFamily="34" charset="0"/>
              </a:rPr>
              <a:t> các </a:t>
            </a:r>
            <a:r>
              <a:rPr lang="en-US" altLang="ko-KR" sz="1200" smtClean="0">
                <a:solidFill>
                  <a:schemeClr val="tx1">
                    <a:lumMod val="75000"/>
                    <a:lumOff val="25000"/>
                  </a:schemeClr>
                </a:solidFill>
                <a:cs typeface="Arial" pitchFamily="34" charset="0"/>
              </a:rPr>
              <a:t>ưu/nhược điểm… Từ đó có thể xây dựng được yêu cầu của bài toán.</a:t>
            </a:r>
            <a:endParaRPr lang="en-US" altLang="ko-KR" sz="1200" dirty="0">
              <a:solidFill>
                <a:schemeClr val="tx1">
                  <a:lumMod val="75000"/>
                  <a:lumOff val="25000"/>
                </a:schemeClr>
              </a:solidFill>
              <a:cs typeface="Arial" pitchFamily="34" charset="0"/>
            </a:endParaRPr>
          </a:p>
        </p:txBody>
      </p:sp>
      <p:pic>
        <p:nvPicPr>
          <p:cNvPr id="16" name="Picture 15"/>
          <p:cNvPicPr/>
          <p:nvPr/>
        </p:nvPicPr>
        <p:blipFill>
          <a:blip r:embed="rId2">
            <a:extLst>
              <a:ext uri="{28A0092B-C50C-407E-A947-70E740481C1C}">
                <a14:useLocalDpi xmlns:a14="http://schemas.microsoft.com/office/drawing/2010/main" val="0"/>
              </a:ext>
            </a:extLst>
          </a:blip>
          <a:stretch>
            <a:fillRect/>
          </a:stretch>
        </p:blipFill>
        <p:spPr>
          <a:xfrm>
            <a:off x="611560" y="1133263"/>
            <a:ext cx="2016224" cy="2014551"/>
          </a:xfrm>
          <a:prstGeom prst="rect">
            <a:avLst/>
          </a:prstGeom>
        </p:spPr>
      </p:pic>
      <p:pic>
        <p:nvPicPr>
          <p:cNvPr id="17" name="Picture 16" descr="C:\Users\NongVanKhanh\AppData\Local\Microsoft\Windows\INetCache\Content.Word\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302837"/>
            <a:ext cx="3435304" cy="1152128"/>
          </a:xfrm>
          <a:prstGeom prst="rect">
            <a:avLst/>
          </a:prstGeom>
          <a:noFill/>
          <a:ln>
            <a:noFill/>
          </a:ln>
        </p:spPr>
      </p:pic>
    </p:spTree>
    <p:extLst>
      <p:ext uri="{BB962C8B-B14F-4D97-AF65-F5344CB8AC3E}">
        <p14:creationId xmlns:p14="http://schemas.microsoft.com/office/powerpoint/2010/main" val="755296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Phát biểu bài toán</a:t>
            </a:r>
            <a:endParaRPr lang="ko-KR" altLang="en-US" dirty="0">
              <a:solidFill>
                <a:schemeClr val="accent1"/>
              </a:solidFill>
            </a:endParaRPr>
          </a:p>
        </p:txBody>
      </p:sp>
      <p:sp>
        <p:nvSpPr>
          <p:cNvPr id="3" name="Text Placeholder 2"/>
          <p:cNvSpPr>
            <a:spLocks noGrp="1"/>
          </p:cNvSpPr>
          <p:nvPr>
            <p:ph type="body" sz="quarter" idx="11"/>
          </p:nvPr>
        </p:nvSpPr>
        <p:spPr/>
        <p:txBody>
          <a:bodyPr/>
          <a:lstStyle/>
          <a:p>
            <a:pPr lvl="0"/>
            <a:r>
              <a:rPr lang="en-US" altLang="ko-KR"/>
              <a:t>Survey and problem statement</a:t>
            </a:r>
          </a:p>
        </p:txBody>
      </p:sp>
      <p:sp>
        <p:nvSpPr>
          <p:cNvPr id="6" name="Oval 5"/>
          <p:cNvSpPr/>
          <p:nvPr/>
        </p:nvSpPr>
        <p:spPr>
          <a:xfrm>
            <a:off x="899592" y="1963433"/>
            <a:ext cx="1512168" cy="1512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lumMod val="75000"/>
                  <a:lumOff val="25000"/>
                </a:schemeClr>
              </a:solidFill>
            </a:endParaRPr>
          </a:p>
        </p:txBody>
      </p:sp>
      <p:sp>
        <p:nvSpPr>
          <p:cNvPr id="8" name="TextBox 7"/>
          <p:cNvSpPr txBox="1"/>
          <p:nvPr/>
        </p:nvSpPr>
        <p:spPr>
          <a:xfrm>
            <a:off x="131393" y="3511520"/>
            <a:ext cx="3048566" cy="400110"/>
          </a:xfrm>
          <a:prstGeom prst="rect">
            <a:avLst/>
          </a:prstGeom>
          <a:noFill/>
        </p:spPr>
        <p:txBody>
          <a:bodyPr wrap="square" rtlCol="0">
            <a:spAutoFit/>
          </a:bodyPr>
          <a:lstStyle/>
          <a:p>
            <a:pPr algn="ctr"/>
            <a:r>
              <a:rPr lang="en-US" altLang="ko-KR" sz="2000" b="1" dirty="0" smtClean="0">
                <a:solidFill>
                  <a:srgbClr val="EB494B"/>
                </a:solidFill>
                <a:cs typeface="Arial" pitchFamily="34" charset="0"/>
              </a:rPr>
              <a:t>Hạn chế </a:t>
            </a:r>
            <a:r>
              <a:rPr lang="en-US" altLang="ko-KR" sz="2000" b="1" dirty="0" smtClean="0">
                <a:solidFill>
                  <a:srgbClr val="383838"/>
                </a:solidFill>
                <a:cs typeface="Arial" pitchFamily="34" charset="0"/>
              </a:rPr>
              <a:t>còn tồn đọng</a:t>
            </a:r>
            <a:endParaRPr lang="ko-KR" altLang="en-US" sz="2000" b="1" dirty="0">
              <a:solidFill>
                <a:schemeClr val="tx1">
                  <a:lumMod val="75000"/>
                  <a:lumOff val="25000"/>
                </a:schemeClr>
              </a:solidFill>
              <a:cs typeface="Arial" pitchFamily="34" charset="0"/>
            </a:endParaRPr>
          </a:p>
        </p:txBody>
      </p:sp>
      <p:sp>
        <p:nvSpPr>
          <p:cNvPr id="10" name="TextBox 9"/>
          <p:cNvSpPr txBox="1"/>
          <p:nvPr/>
        </p:nvSpPr>
        <p:spPr>
          <a:xfrm>
            <a:off x="4004105" y="1447609"/>
            <a:ext cx="1800199" cy="830997"/>
          </a:xfrm>
          <a:prstGeom prst="rect">
            <a:avLst/>
          </a:prstGeom>
          <a:noFill/>
        </p:spPr>
        <p:txBody>
          <a:bodyPr wrap="square" rtlCol="0">
            <a:spAutoFit/>
          </a:bodyPr>
          <a:lstStyle/>
          <a:p>
            <a:r>
              <a:rPr lang="vi-VN" altLang="ko-KR" sz="1200" smtClean="0">
                <a:solidFill>
                  <a:schemeClr val="tx1">
                    <a:lumMod val="75000"/>
                    <a:lumOff val="25000"/>
                  </a:schemeClr>
                </a:solidFill>
                <a:cs typeface="Arial" pitchFamily="34" charset="0"/>
              </a:rPr>
              <a:t>Học </a:t>
            </a:r>
            <a:r>
              <a:rPr lang="vi-VN" altLang="ko-KR" sz="1200">
                <a:solidFill>
                  <a:schemeClr val="tx1">
                    <a:lumMod val="75000"/>
                    <a:lumOff val="25000"/>
                  </a:schemeClr>
                </a:solidFill>
                <a:cs typeface="Arial" pitchFamily="34" charset="0"/>
              </a:rPr>
              <a:t>sinh, sinh viên khá là bị động do bị ảnh hưởng từ nhiều từ giáo viên.</a:t>
            </a:r>
            <a:endParaRPr lang="ko-KR" altLang="en-US" sz="1200" dirty="0">
              <a:solidFill>
                <a:schemeClr val="tx1">
                  <a:lumMod val="75000"/>
                  <a:lumOff val="25000"/>
                </a:schemeClr>
              </a:solidFill>
              <a:cs typeface="Arial" pitchFamily="34" charset="0"/>
            </a:endParaRPr>
          </a:p>
        </p:txBody>
      </p:sp>
      <p:sp>
        <p:nvSpPr>
          <p:cNvPr id="13" name="TextBox 12"/>
          <p:cNvSpPr txBox="1"/>
          <p:nvPr/>
        </p:nvSpPr>
        <p:spPr>
          <a:xfrm>
            <a:off x="4004105" y="3856880"/>
            <a:ext cx="1800199" cy="830997"/>
          </a:xfrm>
          <a:prstGeom prst="rect">
            <a:avLst/>
          </a:prstGeom>
          <a:noFill/>
        </p:spPr>
        <p:txBody>
          <a:bodyPr wrap="square" rtlCol="0">
            <a:spAutoFit/>
          </a:bodyPr>
          <a:lstStyle/>
          <a:p>
            <a:r>
              <a:rPr lang="vi-VN" altLang="ko-KR" sz="1200" smtClean="0">
                <a:solidFill>
                  <a:schemeClr val="tx1">
                    <a:lumMod val="75000"/>
                    <a:lumOff val="25000"/>
                  </a:schemeClr>
                </a:solidFill>
                <a:cs typeface="Arial" pitchFamily="34" charset="0"/>
              </a:rPr>
              <a:t>Phương </a:t>
            </a:r>
            <a:r>
              <a:rPr lang="vi-VN" altLang="ko-KR" sz="1200">
                <a:solidFill>
                  <a:schemeClr val="tx1">
                    <a:lumMod val="75000"/>
                    <a:lumOff val="25000"/>
                  </a:schemeClr>
                </a:solidFill>
                <a:cs typeface="Arial" pitchFamily="34" charset="0"/>
              </a:rPr>
              <a:t>pháp giảng dạy, hình thức thi, cải cách giáo dục còn nhiều bất cập</a:t>
            </a:r>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4004105" y="2652245"/>
            <a:ext cx="1800199" cy="646331"/>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Gây </a:t>
            </a:r>
            <a:r>
              <a:rPr lang="en-US" altLang="ko-KR" sz="1200">
                <a:solidFill>
                  <a:schemeClr val="tx1">
                    <a:lumMod val="75000"/>
                    <a:lumOff val="25000"/>
                  </a:schemeClr>
                </a:solidFill>
                <a:cs typeface="Arial" pitchFamily="34" charset="0"/>
              </a:rPr>
              <a:t>nhàm chán, giảm kích thích sự sáng tạo của học sinh, sinh </a:t>
            </a:r>
            <a:r>
              <a:rPr lang="en-US" altLang="ko-KR" sz="1200" smtClean="0">
                <a:solidFill>
                  <a:schemeClr val="tx1">
                    <a:lumMod val="75000"/>
                    <a:lumOff val="25000"/>
                  </a:schemeClr>
                </a:solidFill>
                <a:cs typeface="Arial" pitchFamily="34" charset="0"/>
              </a:rPr>
              <a:t>viên.</a:t>
            </a:r>
            <a:endParaRPr lang="ko-KR" altLang="en-US" sz="1200" dirty="0">
              <a:solidFill>
                <a:schemeClr val="tx1">
                  <a:lumMod val="75000"/>
                  <a:lumOff val="25000"/>
                </a:schemeClr>
              </a:solidFill>
              <a:cs typeface="Arial" pitchFamily="34" charset="0"/>
            </a:endParaRPr>
          </a:p>
        </p:txBody>
      </p:sp>
      <p:sp>
        <p:nvSpPr>
          <p:cNvPr id="18" name="Oval 17"/>
          <p:cNvSpPr/>
          <p:nvPr/>
        </p:nvSpPr>
        <p:spPr>
          <a:xfrm>
            <a:off x="3392122" y="1559698"/>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Pie 24"/>
          <p:cNvSpPr/>
          <p:nvPr/>
        </p:nvSpPr>
        <p:spPr>
          <a:xfrm>
            <a:off x="3508714" y="1677117"/>
            <a:ext cx="298536" cy="29688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Oval 19"/>
          <p:cNvSpPr/>
          <p:nvPr/>
        </p:nvSpPr>
        <p:spPr>
          <a:xfrm>
            <a:off x="3392122" y="2766856"/>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1" name="Round Same Side Corner Rectangle 6"/>
          <p:cNvSpPr>
            <a:spLocks noChangeAspect="1"/>
          </p:cNvSpPr>
          <p:nvPr/>
        </p:nvSpPr>
        <p:spPr>
          <a:xfrm rot="2700000">
            <a:off x="3613085" y="2844235"/>
            <a:ext cx="89795" cy="36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Oval 21"/>
          <p:cNvSpPr/>
          <p:nvPr/>
        </p:nvSpPr>
        <p:spPr>
          <a:xfrm>
            <a:off x="3392122" y="3974014"/>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3" name="Parallelogram 15"/>
          <p:cNvSpPr/>
          <p:nvPr/>
        </p:nvSpPr>
        <p:spPr>
          <a:xfrm rot="16200000">
            <a:off x="3512451" y="4062467"/>
            <a:ext cx="291063" cy="31506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5" name="TextBox 24"/>
          <p:cNvSpPr txBox="1"/>
          <p:nvPr/>
        </p:nvSpPr>
        <p:spPr>
          <a:xfrm>
            <a:off x="6956432" y="1589442"/>
            <a:ext cx="1800199" cy="461665"/>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Quản </a:t>
            </a:r>
            <a:r>
              <a:rPr lang="en-US" altLang="ko-KR" sz="1200">
                <a:solidFill>
                  <a:schemeClr val="tx1">
                    <a:lumMod val="75000"/>
                    <a:lumOff val="25000"/>
                  </a:schemeClr>
                </a:solidFill>
                <a:cs typeface="Arial" pitchFamily="34" charset="0"/>
              </a:rPr>
              <a:t>lý học sinh, sinh viên trên lớp khá là khó.</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6956433" y="3856879"/>
            <a:ext cx="1800199" cy="646331"/>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Hao </a:t>
            </a:r>
            <a:r>
              <a:rPr lang="en-US" altLang="ko-KR" sz="1200">
                <a:solidFill>
                  <a:schemeClr val="tx1">
                    <a:lumMod val="75000"/>
                    <a:lumOff val="25000"/>
                  </a:schemeClr>
                </a:solidFill>
                <a:cs typeface="Arial" pitchFamily="34" charset="0"/>
              </a:rPr>
              <a:t>tốn tài nguyên vì phải thuê phòng học, giấy, bút…</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6956433" y="2652244"/>
            <a:ext cx="1800199" cy="830997"/>
          </a:xfrm>
          <a:prstGeom prst="rect">
            <a:avLst/>
          </a:prstGeom>
          <a:noFill/>
        </p:spPr>
        <p:txBody>
          <a:bodyPr wrap="square" rtlCol="0">
            <a:spAutoFit/>
          </a:bodyPr>
          <a:lstStyle/>
          <a:p>
            <a:r>
              <a:rPr lang="vi-VN" altLang="ko-KR" sz="1200" smtClean="0">
                <a:solidFill>
                  <a:schemeClr val="tx1">
                    <a:lumMod val="75000"/>
                    <a:lumOff val="25000"/>
                  </a:schemeClr>
                </a:solidFill>
                <a:cs typeface="Arial" pitchFamily="34" charset="0"/>
              </a:rPr>
              <a:t>Thời </a:t>
            </a:r>
            <a:r>
              <a:rPr lang="vi-VN" altLang="ko-KR" sz="1200">
                <a:solidFill>
                  <a:schemeClr val="tx1">
                    <a:lumMod val="75000"/>
                    <a:lumOff val="25000"/>
                  </a:schemeClr>
                </a:solidFill>
                <a:cs typeface="Arial" pitchFamily="34" charset="0"/>
              </a:rPr>
              <a:t>gian học bị cố định và được giới hạn trong một thời gian nhất định</a:t>
            </a:r>
            <a:endParaRPr lang="ko-KR" altLang="en-US" sz="1200" dirty="0">
              <a:solidFill>
                <a:schemeClr val="tx1">
                  <a:lumMod val="75000"/>
                  <a:lumOff val="25000"/>
                </a:schemeClr>
              </a:solidFill>
              <a:cs typeface="Arial" pitchFamily="34" charset="0"/>
            </a:endParaRPr>
          </a:p>
        </p:txBody>
      </p:sp>
      <p:sp>
        <p:nvSpPr>
          <p:cNvPr id="33" name="Oval 32"/>
          <p:cNvSpPr/>
          <p:nvPr/>
        </p:nvSpPr>
        <p:spPr>
          <a:xfrm>
            <a:off x="6344450" y="1559697"/>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5" name="Oval 34"/>
          <p:cNvSpPr/>
          <p:nvPr/>
        </p:nvSpPr>
        <p:spPr>
          <a:xfrm>
            <a:off x="6344450" y="2766855"/>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7" name="Oval 36"/>
          <p:cNvSpPr/>
          <p:nvPr/>
        </p:nvSpPr>
        <p:spPr>
          <a:xfrm>
            <a:off x="6344450" y="3974013"/>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9" name="Rectangle 9"/>
          <p:cNvSpPr/>
          <p:nvPr/>
        </p:nvSpPr>
        <p:spPr>
          <a:xfrm>
            <a:off x="6477946" y="2908811"/>
            <a:ext cx="264728" cy="2478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Rectangle 16"/>
          <p:cNvSpPr/>
          <p:nvPr/>
        </p:nvSpPr>
        <p:spPr>
          <a:xfrm rot="2700000">
            <a:off x="6510029" y="4075710"/>
            <a:ext cx="200561" cy="35956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1" name="Oval 21"/>
          <p:cNvSpPr>
            <a:spLocks noChangeAspect="1"/>
          </p:cNvSpPr>
          <p:nvPr/>
        </p:nvSpPr>
        <p:spPr>
          <a:xfrm>
            <a:off x="6477914" y="1677117"/>
            <a:ext cx="283944" cy="2863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8" name="Oval 21">
            <a:extLst>
              <a:ext uri="{FF2B5EF4-FFF2-40B4-BE49-F238E27FC236}">
                <a16:creationId xmlns:a16="http://schemas.microsoft.com/office/drawing/2014/main" id="{DB085D37-5B08-4664-B488-B0A90850EC9F}"/>
              </a:ext>
            </a:extLst>
          </p:cNvPr>
          <p:cNvSpPr>
            <a:spLocks noChangeAspect="1"/>
          </p:cNvSpPr>
          <p:nvPr/>
        </p:nvSpPr>
        <p:spPr>
          <a:xfrm>
            <a:off x="1071358" y="2124943"/>
            <a:ext cx="1168636" cy="117839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bg1"/>
              </a:solidFill>
            </a:endParaRP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Phân tích và thiết kế bài toán</a:t>
            </a:r>
            <a:endParaRPr lang="ko-KR" altLang="en-US" sz="2400" dirty="0"/>
          </a:p>
        </p:txBody>
      </p:sp>
      <p:sp>
        <p:nvSpPr>
          <p:cNvPr id="3" name="Text Placeholder 2"/>
          <p:cNvSpPr>
            <a:spLocks noGrp="1"/>
          </p:cNvSpPr>
          <p:nvPr>
            <p:ph type="body" sz="quarter" idx="11"/>
          </p:nvPr>
        </p:nvSpPr>
        <p:spPr/>
        <p:txBody>
          <a:bodyPr/>
          <a:lstStyle/>
          <a:p>
            <a:pPr lvl="0"/>
            <a:r>
              <a:rPr lang="en-US" altLang="ko-KR"/>
              <a:t>Analysis and Design</a:t>
            </a:r>
            <a:endParaRPr lang="en-US" altLang="ko-KR" dirty="0"/>
          </a:p>
        </p:txBody>
      </p:sp>
      <p:sp>
        <p:nvSpPr>
          <p:cNvPr id="4" name="Freeform 3"/>
          <p:cNvSpPr/>
          <p:nvPr/>
        </p:nvSpPr>
        <p:spPr>
          <a:xfrm>
            <a:off x="5025036" y="2152650"/>
            <a:ext cx="343094" cy="840698"/>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180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067603" y="1405042"/>
            <a:ext cx="504055" cy="504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Oval 7"/>
          <p:cNvSpPr/>
          <p:nvPr/>
        </p:nvSpPr>
        <p:spPr>
          <a:xfrm>
            <a:off x="6067602" y="2236409"/>
            <a:ext cx="504055" cy="5040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9" name="Oval 8"/>
          <p:cNvSpPr/>
          <p:nvPr/>
        </p:nvSpPr>
        <p:spPr>
          <a:xfrm>
            <a:off x="6067602" y="3465644"/>
            <a:ext cx="504055" cy="504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nvGrpSpPr>
          <p:cNvPr id="10" name="Group 9"/>
          <p:cNvGrpSpPr/>
          <p:nvPr/>
        </p:nvGrpSpPr>
        <p:grpSpPr>
          <a:xfrm>
            <a:off x="6715675" y="1317723"/>
            <a:ext cx="1944216" cy="678692"/>
            <a:chOff x="803640" y="3362835"/>
            <a:chExt cx="1390268" cy="678692"/>
          </a:xfrm>
        </p:grpSpPr>
        <p:sp>
          <p:nvSpPr>
            <p:cNvPr id="11" name="TextBox 10"/>
            <p:cNvSpPr txBox="1"/>
            <p:nvPr/>
          </p:nvSpPr>
          <p:spPr>
            <a:xfrm>
              <a:off x="803640" y="3579862"/>
              <a:ext cx="1390268" cy="461665"/>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Khách hàng của hệ thống chính là các học viên.</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803640" y="3362835"/>
              <a:ext cx="1390268"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Khách hàng</a:t>
              </a:r>
              <a:endParaRPr lang="ko-KR" altLang="en-US" sz="1200" b="1" dirty="0">
                <a:solidFill>
                  <a:schemeClr val="tx1">
                    <a:lumMod val="75000"/>
                    <a:lumOff val="25000"/>
                  </a:schemeClr>
                </a:solidFill>
                <a:cs typeface="Arial" pitchFamily="34" charset="0"/>
              </a:endParaRPr>
            </a:p>
          </p:txBody>
        </p:sp>
      </p:grpSp>
      <p:grpSp>
        <p:nvGrpSpPr>
          <p:cNvPr id="13" name="Group 12"/>
          <p:cNvGrpSpPr/>
          <p:nvPr/>
        </p:nvGrpSpPr>
        <p:grpSpPr>
          <a:xfrm>
            <a:off x="6715674" y="2149090"/>
            <a:ext cx="1944216" cy="1048024"/>
            <a:chOff x="803640" y="3362835"/>
            <a:chExt cx="1390268" cy="1048024"/>
          </a:xfrm>
        </p:grpSpPr>
        <p:sp>
          <p:nvSpPr>
            <p:cNvPr id="14" name="TextBox 13"/>
            <p:cNvSpPr txBox="1"/>
            <p:nvPr/>
          </p:nvSpPr>
          <p:spPr>
            <a:xfrm>
              <a:off x="803640" y="3579862"/>
              <a:ext cx="1390268" cy="830997"/>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Giáo viên có nghiệp vụ và hợp tác với hệ thống để đưa ra các bài học hữu ích.</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803640" y="3362835"/>
              <a:ext cx="1390268"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Giáo viên</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6715674" y="3378325"/>
            <a:ext cx="1944216" cy="1048024"/>
            <a:chOff x="803640" y="3362835"/>
            <a:chExt cx="1390268" cy="1048024"/>
          </a:xfrm>
        </p:grpSpPr>
        <p:sp>
          <p:nvSpPr>
            <p:cNvPr id="17" name="TextBox 16"/>
            <p:cNvSpPr txBox="1"/>
            <p:nvPr/>
          </p:nvSpPr>
          <p:spPr>
            <a:xfrm>
              <a:off x="803640" y="3579862"/>
              <a:ext cx="1390268" cy="830997"/>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Với quyền cao nhất, tài khoản này có thể quản lý, tác động tới dữ liệu hay bất cứ gì trên hệ thống.</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1390268"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Quản trị viên</a:t>
              </a:r>
              <a:endParaRPr lang="ko-KR" altLang="en-US" sz="1200" b="1" dirty="0">
                <a:solidFill>
                  <a:schemeClr val="tx1">
                    <a:lumMod val="75000"/>
                    <a:lumOff val="25000"/>
                  </a:schemeClr>
                </a:solidFill>
                <a:cs typeface="Arial" pitchFamily="34" charset="0"/>
              </a:endParaRPr>
            </a:p>
          </p:txBody>
        </p:sp>
      </p:grpSp>
      <p:sp>
        <p:nvSpPr>
          <p:cNvPr id="19" name="TextBox 18"/>
          <p:cNvSpPr txBox="1"/>
          <p:nvPr/>
        </p:nvSpPr>
        <p:spPr>
          <a:xfrm>
            <a:off x="6067603" y="1472403"/>
            <a:ext cx="5040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01</a:t>
            </a:r>
            <a:endParaRPr lang="ko-KR" altLang="en-US" b="1" dirty="0">
              <a:solidFill>
                <a:schemeClr val="bg1"/>
              </a:solidFill>
              <a:cs typeface="Arial" pitchFamily="34" charset="0"/>
            </a:endParaRPr>
          </a:p>
        </p:txBody>
      </p:sp>
      <p:sp>
        <p:nvSpPr>
          <p:cNvPr id="20" name="TextBox 19"/>
          <p:cNvSpPr txBox="1"/>
          <p:nvPr/>
        </p:nvSpPr>
        <p:spPr>
          <a:xfrm>
            <a:off x="6067602" y="2303770"/>
            <a:ext cx="5040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21" name="TextBox 20"/>
          <p:cNvSpPr txBox="1"/>
          <p:nvPr/>
        </p:nvSpPr>
        <p:spPr>
          <a:xfrm>
            <a:off x="6067602" y="3533005"/>
            <a:ext cx="5040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23" name="Text Placeholder 13"/>
          <p:cNvSpPr txBox="1">
            <a:spLocks/>
          </p:cNvSpPr>
          <p:nvPr/>
        </p:nvSpPr>
        <p:spPr>
          <a:xfrm>
            <a:off x="5724128" y="290423"/>
            <a:ext cx="2952328" cy="906431"/>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800" b="1" smtClean="0">
                <a:solidFill>
                  <a:srgbClr val="EB494B"/>
                </a:solidFill>
                <a:latin typeface="+mj-lt"/>
                <a:cs typeface="Arial" pitchFamily="34" charset="0"/>
              </a:rPr>
              <a:t>Usecase </a:t>
            </a:r>
          </a:p>
          <a:p>
            <a:pPr marL="0" indent="0">
              <a:lnSpc>
                <a:spcPct val="110000"/>
              </a:lnSpc>
              <a:buNone/>
            </a:pPr>
            <a:r>
              <a:rPr lang="en-US" altLang="ko-KR" sz="2800" b="1" smtClean="0">
                <a:solidFill>
                  <a:schemeClr val="tx1">
                    <a:lumMod val="75000"/>
                    <a:lumOff val="25000"/>
                  </a:schemeClr>
                </a:solidFill>
                <a:latin typeface="+mj-lt"/>
                <a:cs typeface="Arial" pitchFamily="34" charset="0"/>
              </a:rPr>
              <a:t>Tổng quát</a:t>
            </a:r>
            <a:endParaRPr lang="en-US" altLang="ko-KR" sz="2800" b="1" dirty="0">
              <a:solidFill>
                <a:schemeClr val="tx1">
                  <a:lumMod val="75000"/>
                  <a:lumOff val="25000"/>
                </a:schemeClr>
              </a:solidFill>
              <a:latin typeface="+mj-lt"/>
              <a:cs typeface="Arial" pitchFamily="34" charset="0"/>
            </a:endParaRPr>
          </a:p>
        </p:txBody>
      </p:sp>
      <p:pic>
        <p:nvPicPr>
          <p:cNvPr id="22" name="Picture 21"/>
          <p:cNvPicPr/>
          <p:nvPr/>
        </p:nvPicPr>
        <p:blipFill>
          <a:blip r:embed="rId3">
            <a:extLst>
              <a:ext uri="{28A0092B-C50C-407E-A947-70E740481C1C}">
                <a14:useLocalDpi xmlns:a14="http://schemas.microsoft.com/office/drawing/2010/main" val="0"/>
              </a:ext>
            </a:extLst>
          </a:blip>
          <a:stretch>
            <a:fillRect/>
          </a:stretch>
        </p:blipFill>
        <p:spPr bwMode="auto">
          <a:xfrm>
            <a:off x="20625" y="1180914"/>
            <a:ext cx="5902960" cy="3115945"/>
          </a:xfrm>
          <a:prstGeom prst="rect">
            <a:avLst/>
          </a:prstGeom>
        </p:spPr>
      </p:pic>
    </p:spTree>
    <p:extLst>
      <p:ext uri="{BB962C8B-B14F-4D97-AF65-F5344CB8AC3E}">
        <p14:creationId xmlns:p14="http://schemas.microsoft.com/office/powerpoint/2010/main" val="24552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extLst>
              <a:ext uri="{28A0092B-C50C-407E-A947-70E740481C1C}">
                <a14:useLocalDpi xmlns:a14="http://schemas.microsoft.com/office/drawing/2010/main" val="0"/>
              </a:ext>
            </a:extLst>
          </a:blip>
          <a:stretch>
            <a:fillRect/>
          </a:stretch>
        </p:blipFill>
        <p:spPr bwMode="auto">
          <a:xfrm>
            <a:off x="107504" y="1715366"/>
            <a:ext cx="5910580" cy="2652395"/>
          </a:xfrm>
          <a:prstGeom prst="rect">
            <a:avLst/>
          </a:prstGeom>
        </p:spPr>
      </p:pic>
      <p:sp>
        <p:nvSpPr>
          <p:cNvPr id="6" name="Rectangle 5"/>
          <p:cNvSpPr/>
          <p:nvPr/>
        </p:nvSpPr>
        <p:spPr>
          <a:xfrm>
            <a:off x="5724128" y="1447137"/>
            <a:ext cx="2879872" cy="3228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3923928" y="325969"/>
            <a:ext cx="4680072" cy="9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Isosceles Triangle 7"/>
          <p:cNvSpPr/>
          <p:nvPr/>
        </p:nvSpPr>
        <p:spPr>
          <a:xfrm rot="16200000">
            <a:off x="5433355" y="2917874"/>
            <a:ext cx="332790" cy="2868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13"/>
          <p:cNvSpPr txBox="1">
            <a:spLocks/>
          </p:cNvSpPr>
          <p:nvPr/>
        </p:nvSpPr>
        <p:spPr>
          <a:xfrm>
            <a:off x="5800442" y="1562962"/>
            <a:ext cx="2574371"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2400" b="1" smtClean="0">
                <a:solidFill>
                  <a:schemeClr val="bg1"/>
                </a:solidFill>
                <a:cs typeface="Arial" pitchFamily="34" charset="0"/>
              </a:rPr>
              <a:t>Tác nhân </a:t>
            </a:r>
          </a:p>
          <a:p>
            <a:pPr marL="0" indent="0" algn="r">
              <a:lnSpc>
                <a:spcPct val="110000"/>
              </a:lnSpc>
              <a:buNone/>
            </a:pPr>
            <a:r>
              <a:rPr lang="en-US" sz="2400" b="1" smtClean="0">
                <a:solidFill>
                  <a:schemeClr val="bg1"/>
                </a:solidFill>
                <a:cs typeface="Arial" pitchFamily="34" charset="0"/>
              </a:rPr>
              <a:t>“</a:t>
            </a:r>
            <a:r>
              <a:rPr lang="en-US" sz="2400" b="1" smtClean="0">
                <a:solidFill>
                  <a:srgbClr val="383838"/>
                </a:solidFill>
                <a:cs typeface="Arial" pitchFamily="34" charset="0"/>
              </a:rPr>
              <a:t>Khách hàng</a:t>
            </a:r>
            <a:r>
              <a:rPr lang="en-US" sz="2400" b="1" smtClean="0">
                <a:solidFill>
                  <a:schemeClr val="bg1"/>
                </a:solidFill>
                <a:cs typeface="Arial" pitchFamily="34" charset="0"/>
              </a:rPr>
              <a:t>”</a:t>
            </a:r>
            <a:endParaRPr lang="en-US" altLang="ko-KR" sz="2400" b="1" dirty="0">
              <a:solidFill>
                <a:schemeClr val="bg1"/>
              </a:solidFill>
              <a:cs typeface="Arial" pitchFamily="34" charset="0"/>
            </a:endParaRPr>
          </a:p>
        </p:txBody>
      </p:sp>
      <p:sp>
        <p:nvSpPr>
          <p:cNvPr id="11" name="TextBox 10"/>
          <p:cNvSpPr txBox="1"/>
          <p:nvPr/>
        </p:nvSpPr>
        <p:spPr>
          <a:xfrm>
            <a:off x="5795022" y="2447945"/>
            <a:ext cx="2543431" cy="1569660"/>
          </a:xfrm>
          <a:prstGeom prst="rect">
            <a:avLst/>
          </a:prstGeom>
          <a:noFill/>
        </p:spPr>
        <p:txBody>
          <a:bodyPr wrap="square" rtlCol="0" anchor="ctr">
            <a:spAutoFit/>
          </a:bodyPr>
          <a:lstStyle/>
          <a:p>
            <a:r>
              <a:rPr lang="en-US" altLang="ko-KR" sz="1200" smtClean="0">
                <a:solidFill>
                  <a:schemeClr val="bg1"/>
                </a:solidFill>
                <a:cs typeface="Arial" pitchFamily="34" charset="0"/>
              </a:rPr>
              <a:t>Thêm, sửa, xóa sản phẩm trong giỏ hàng, thanh toán các khóa học có trong giỏ hàng.</a:t>
            </a:r>
          </a:p>
          <a:p>
            <a:r>
              <a:rPr lang="en-US" altLang="ko-KR" sz="1200" smtClean="0">
                <a:solidFill>
                  <a:schemeClr val="bg1"/>
                </a:solidFill>
                <a:cs typeface="Arial" pitchFamily="34" charset="0"/>
              </a:rPr>
              <a:t>Nếu là thành viên thì được phép xem chi tiết khóa học.</a:t>
            </a:r>
          </a:p>
          <a:p>
            <a:r>
              <a:rPr lang="en-US" altLang="ko-KR" sz="1200" smtClean="0">
                <a:solidFill>
                  <a:schemeClr val="bg1"/>
                </a:solidFill>
                <a:cs typeface="Arial" pitchFamily="34" charset="0"/>
              </a:rPr>
              <a:t>Nếu đã mua khóa học thì được bình luận, trao đổi với giáo viên dạy…</a:t>
            </a:r>
          </a:p>
        </p:txBody>
      </p:sp>
      <p:sp>
        <p:nvSpPr>
          <p:cNvPr id="12" name="TextBox 11">
            <a:hlinkClick r:id="" action="ppaction://noaction"/>
          </p:cNvPr>
          <p:cNvSpPr txBox="1"/>
          <p:nvPr/>
        </p:nvSpPr>
        <p:spPr>
          <a:xfrm>
            <a:off x="6931714" y="4116458"/>
            <a:ext cx="1337141" cy="276999"/>
          </a:xfrm>
          <a:prstGeom prst="rect">
            <a:avLst/>
          </a:prstGeom>
          <a:solidFill>
            <a:schemeClr val="tx1">
              <a:lumMod val="75000"/>
              <a:lumOff val="25000"/>
            </a:schemeClr>
          </a:solidFill>
        </p:spPr>
        <p:txBody>
          <a:bodyPr wrap="square" rtlCol="0" anchor="ctr">
            <a:spAutoFit/>
          </a:bodyPr>
          <a:lstStyle/>
          <a:p>
            <a:pPr algn="ctr"/>
            <a:r>
              <a:rPr lang="en-US" altLang="ko-KR" sz="1200" smtClean="0">
                <a:solidFill>
                  <a:schemeClr val="bg1"/>
                </a:solidFill>
                <a:latin typeface="Arial" pitchFamily="34" charset="0"/>
                <a:cs typeface="Arial" pitchFamily="34" charset="0"/>
              </a:rPr>
              <a:t>&gt;&gt;</a:t>
            </a:r>
            <a:endParaRPr lang="ko-KR" altLang="en-US" sz="1200" dirty="0">
              <a:solidFill>
                <a:schemeClr val="bg1"/>
              </a:solidFill>
              <a:latin typeface="Arial" pitchFamily="34" charset="0"/>
              <a:cs typeface="Arial" pitchFamily="34" charset="0"/>
            </a:endParaRPr>
          </a:p>
        </p:txBody>
      </p:sp>
      <p:sp>
        <p:nvSpPr>
          <p:cNvPr id="13" name="Text Placeholder 13"/>
          <p:cNvSpPr txBox="1">
            <a:spLocks/>
          </p:cNvSpPr>
          <p:nvPr/>
        </p:nvSpPr>
        <p:spPr>
          <a:xfrm>
            <a:off x="4139952" y="347595"/>
            <a:ext cx="403244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000" b="1" dirty="0" smtClean="0">
                <a:solidFill>
                  <a:schemeClr val="bg1"/>
                </a:solidFill>
                <a:latin typeface="+mj-lt"/>
                <a:cs typeface="Arial" pitchFamily="34" charset="0"/>
              </a:rPr>
              <a:t>Phân rã </a:t>
            </a:r>
            <a:r>
              <a:rPr lang="en-US" sz="2000" b="1" dirty="0" smtClean="0">
                <a:solidFill>
                  <a:srgbClr val="EB494B"/>
                </a:solidFill>
                <a:latin typeface="+mj-lt"/>
                <a:cs typeface="Arial" pitchFamily="34" charset="0"/>
              </a:rPr>
              <a:t>UC</a:t>
            </a:r>
            <a:r>
              <a:rPr lang="en-US" sz="2000" b="1" dirty="0" smtClean="0">
                <a:solidFill>
                  <a:schemeClr val="bg1"/>
                </a:solidFill>
                <a:latin typeface="+mj-lt"/>
                <a:cs typeface="Arial" pitchFamily="34" charset="0"/>
              </a:rPr>
              <a:t> theo tác nhân </a:t>
            </a:r>
          </a:p>
          <a:p>
            <a:pPr marL="0" indent="0">
              <a:lnSpc>
                <a:spcPct val="110000"/>
              </a:lnSpc>
              <a:buNone/>
            </a:pPr>
            <a:r>
              <a:rPr lang="en-US" sz="2000" b="1" dirty="0" smtClean="0">
                <a:solidFill>
                  <a:schemeClr val="bg1"/>
                </a:solidFill>
                <a:latin typeface="+mj-lt"/>
                <a:cs typeface="Arial" pitchFamily="34" charset="0"/>
              </a:rPr>
              <a:t>“</a:t>
            </a:r>
            <a:r>
              <a:rPr lang="en-US" sz="2000" b="1" dirty="0" smtClean="0">
                <a:solidFill>
                  <a:srgbClr val="EB494B"/>
                </a:solidFill>
                <a:latin typeface="+mj-lt"/>
                <a:cs typeface="Arial" pitchFamily="34" charset="0"/>
              </a:rPr>
              <a:t>Khách hàng</a:t>
            </a:r>
            <a:r>
              <a:rPr lang="en-US" sz="2000" b="1" dirty="0" smtClean="0">
                <a:solidFill>
                  <a:schemeClr val="bg1"/>
                </a:solidFill>
                <a:latin typeface="+mj-lt"/>
                <a:cs typeface="Arial" pitchFamily="34" charset="0"/>
              </a:rPr>
              <a:t>”</a:t>
            </a:r>
            <a:endParaRPr lang="en-US" altLang="ko-KR" sz="2000" b="1" dirty="0">
              <a:solidFill>
                <a:schemeClr val="bg1"/>
              </a:solidFill>
              <a:latin typeface="+mj-lt"/>
              <a:cs typeface="Arial" pitchFamily="34" charset="0"/>
            </a:endParaRPr>
          </a:p>
        </p:txBody>
      </p:sp>
      <p:sp>
        <p:nvSpPr>
          <p:cNvPr id="9" name="Isosceles Triangle 8"/>
          <p:cNvSpPr/>
          <p:nvPr/>
        </p:nvSpPr>
        <p:spPr>
          <a:xfrm rot="5400000">
            <a:off x="8581049" y="653259"/>
            <a:ext cx="332790" cy="28688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455208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7"/>
            <a:ext cx="9144000" cy="1042416"/>
          </a:xfrm>
          <a:prstGeom prst="rect">
            <a:avLst/>
          </a:prstGeom>
        </p:spPr>
      </p:pic>
      <p:sp>
        <p:nvSpPr>
          <p:cNvPr id="2" name="Text Placeholder 1"/>
          <p:cNvSpPr>
            <a:spLocks noGrp="1"/>
          </p:cNvSpPr>
          <p:nvPr>
            <p:ph type="body" sz="quarter" idx="10"/>
          </p:nvPr>
        </p:nvSpPr>
        <p:spPr>
          <a:xfrm>
            <a:off x="180012" y="84628"/>
            <a:ext cx="7524328" cy="576064"/>
          </a:xfrm>
          <a:prstGeom prst="rect">
            <a:avLst/>
          </a:prstGeom>
        </p:spPr>
        <p:txBody>
          <a:bodyPr/>
          <a:lstStyle/>
          <a:p>
            <a:pPr algn="l"/>
            <a:r>
              <a:rPr lang="en-US" altLang="ko-KR" sz="2800" b="1" smtClean="0">
                <a:solidFill>
                  <a:schemeClr val="bg1"/>
                </a:solidFill>
              </a:rPr>
              <a:t>Phân rã </a:t>
            </a:r>
            <a:r>
              <a:rPr lang="en-US" altLang="ko-KR" sz="2800" b="1" smtClean="0">
                <a:solidFill>
                  <a:srgbClr val="EB494B"/>
                </a:solidFill>
              </a:rPr>
              <a:t>UC</a:t>
            </a:r>
            <a:r>
              <a:rPr lang="en-US" altLang="ko-KR" sz="2800" b="1" smtClean="0"/>
              <a:t> </a:t>
            </a:r>
            <a:r>
              <a:rPr lang="en-US" altLang="ko-KR" sz="2800" b="1" smtClean="0">
                <a:solidFill>
                  <a:schemeClr val="bg1"/>
                </a:solidFill>
              </a:rPr>
              <a:t>theo tác nhân “</a:t>
            </a:r>
            <a:r>
              <a:rPr lang="en-US" altLang="ko-KR" sz="2800" b="1" smtClean="0">
                <a:solidFill>
                  <a:srgbClr val="EB494B"/>
                </a:solidFill>
              </a:rPr>
              <a:t>Giáo viên</a:t>
            </a:r>
            <a:r>
              <a:rPr lang="en-US" altLang="ko-KR" sz="2800" b="1" smtClean="0">
                <a:solidFill>
                  <a:schemeClr val="bg1"/>
                </a:solidFill>
              </a:rPr>
              <a:t>”</a:t>
            </a:r>
            <a:endParaRPr lang="ko-KR" altLang="en-US" sz="2800" b="1" dirty="0">
              <a:solidFill>
                <a:schemeClr val="bg1"/>
              </a:solidFill>
            </a:endParaRPr>
          </a:p>
        </p:txBody>
      </p:sp>
      <p:sp>
        <p:nvSpPr>
          <p:cNvPr id="25" name="TextBox 24"/>
          <p:cNvSpPr txBox="1"/>
          <p:nvPr/>
        </p:nvSpPr>
        <p:spPr>
          <a:xfrm>
            <a:off x="179512" y="1151752"/>
            <a:ext cx="8064896" cy="646331"/>
          </a:xfrm>
          <a:prstGeom prst="rect">
            <a:avLst/>
          </a:prstGeom>
          <a:noFill/>
        </p:spPr>
        <p:txBody>
          <a:bodyPr wrap="square" rtlCol="0" anchor="ctr">
            <a:spAutoFit/>
          </a:bodyPr>
          <a:lstStyle/>
          <a:p>
            <a:pPr algn="ctr"/>
            <a:r>
              <a:rPr lang="vi-VN" altLang="ko-KR" sz="1200">
                <a:solidFill>
                  <a:schemeClr val="tx1">
                    <a:lumMod val="75000"/>
                    <a:lumOff val="25000"/>
                  </a:schemeClr>
                </a:solidFill>
                <a:cs typeface="Arial" pitchFamily="34" charset="0"/>
              </a:rPr>
              <a:t>Giáo viên là người giảng dạy, giáo dục cho học viên, lên kế hoạch, tiến hành các tiết dạy học, thực hành và phát triển các khóa học nằm trong chương trình giảng dạy của doanh nghiệp đồng thời cũng là người chịu trách nhiệm với khóa học và trả lời các câu hỏi mà học viên thắc mắc</a:t>
            </a:r>
            <a:endParaRPr lang="en-US" altLang="ko-KR" sz="1200" dirty="0">
              <a:solidFill>
                <a:schemeClr val="tx1">
                  <a:lumMod val="75000"/>
                  <a:lumOff val="25000"/>
                </a:schemeClr>
              </a:solidFill>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339" y="1798083"/>
            <a:ext cx="6277322" cy="3154276"/>
          </a:xfrm>
          <a:prstGeom prst="rect">
            <a:avLst/>
          </a:prstGeom>
        </p:spPr>
      </p:pic>
      <p:pic>
        <p:nvPicPr>
          <p:cNvPr id="4" name="Picture 3"/>
          <p:cNvPicPr>
            <a:picLocks noChangeAspect="1"/>
          </p:cNvPicPr>
          <p:nvPr/>
        </p:nvPicPr>
        <p:blipFill>
          <a:blip r:embed="rId4"/>
          <a:stretch>
            <a:fillRect/>
          </a:stretch>
        </p:blipFill>
        <p:spPr>
          <a:xfrm>
            <a:off x="153019" y="660692"/>
            <a:ext cx="7218290" cy="384081"/>
          </a:xfrm>
          <a:prstGeom prst="rect">
            <a:avLst/>
          </a:prstGeom>
        </p:spPr>
      </p:pic>
    </p:spTree>
    <p:extLst>
      <p:ext uri="{BB962C8B-B14F-4D97-AF65-F5344CB8AC3E}">
        <p14:creationId xmlns:p14="http://schemas.microsoft.com/office/powerpoint/2010/main" val="113208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3881</TotalTime>
  <Words>996</Words>
  <Application>Microsoft Office PowerPoint</Application>
  <PresentationFormat>On-screen Show (16:9)</PresentationFormat>
  <Paragraphs>112</Paragraphs>
  <Slides>20</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맑은 고딕</vt:lpstr>
      <vt:lpstr>Arial</vt:lpstr>
      <vt:lpstr>Arial Unicode MS</vt:lpstr>
      <vt:lpstr>Calibri</vt:lpstr>
      <vt:lpstr>Fortuna Dot</vt:lpstr>
      <vt:lpstr>Gist Upright Regular</vt:lpstr>
      <vt:lpstr>HLT AphroditeSlimStylistic</vt:lpstr>
      <vt:lpstr>SVN-Aguda Black</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HuonzZ</cp:lastModifiedBy>
  <cp:revision>153</cp:revision>
  <dcterms:created xsi:type="dcterms:W3CDTF">2016-12-05T23:26:54Z</dcterms:created>
  <dcterms:modified xsi:type="dcterms:W3CDTF">2020-05-20T19:47:51Z</dcterms:modified>
</cp:coreProperties>
</file>