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400" spc="-1" strike="noStrike">
              <a:solidFill>
                <a:srgbClr val="000000"/>
              </a:solidFill>
              <a:latin typeface="Arial"/>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tIns="91440" bIns="91440" anchor="b"/>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1" name="PlaceHolder 2"/>
          <p:cNvSpPr>
            <a:spLocks noGrp="1"/>
          </p:cNvSpPr>
          <p:nvPr>
            <p:ph type="dt"/>
          </p:nvPr>
        </p:nvSpPr>
        <p:spPr>
          <a:xfrm>
            <a:off x="838080" y="6356520"/>
            <a:ext cx="2742840" cy="364680"/>
          </a:xfrm>
          <a:prstGeom prst="rect">
            <a:avLst/>
          </a:prstGeom>
        </p:spPr>
        <p:txBody>
          <a:bodyPr tIns="91440" bIns="91440" anchor="ctr"/>
          <a:p>
            <a:endParaRPr b="0" lang="en-US" sz="24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tIns="91440" bIns="91440"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FBC997B5-0D56-4D9C-9D47-F5FF821E5A19}"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tIns="91440" bIns="9144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2" name="PlaceHolder 2"/>
          <p:cNvSpPr>
            <a:spLocks noGrp="1"/>
          </p:cNvSpPr>
          <p:nvPr>
            <p:ph type="body"/>
          </p:nvPr>
        </p:nvSpPr>
        <p:spPr>
          <a:xfrm>
            <a:off x="838080" y="1825560"/>
            <a:ext cx="10515240" cy="4350960"/>
          </a:xfrm>
          <a:prstGeom prst="rect">
            <a:avLst/>
          </a:prstGeom>
        </p:spPr>
        <p:txBody>
          <a:bodyPr tIns="91440" bIns="91440"/>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43" name="PlaceHolder 3"/>
          <p:cNvSpPr>
            <a:spLocks noGrp="1"/>
          </p:cNvSpPr>
          <p:nvPr>
            <p:ph type="dt"/>
          </p:nvPr>
        </p:nvSpPr>
        <p:spPr>
          <a:xfrm>
            <a:off x="838080" y="6356520"/>
            <a:ext cx="2742840" cy="364680"/>
          </a:xfrm>
          <a:prstGeom prst="rect">
            <a:avLst/>
          </a:prstGeom>
        </p:spPr>
        <p:txBody>
          <a:bodyPr tIns="91440" bIns="91440" anchor="ctr"/>
          <a:p>
            <a:endParaRPr b="0" lang="en-US" sz="24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tIns="91440" bIns="91440"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F7A701C9-540D-472C-A5EC-87DC309C264B}" type="slidenum">
              <a:rPr b="0" lang="en-US" sz="1200" spc="-1" strike="noStrike">
                <a:solidFill>
                  <a:srgbClr val="888888"/>
                </a:solidFill>
                <a:latin typeface="Calibri"/>
                <a:ea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Shape 84" descr=""/>
          <p:cNvPicPr/>
          <p:nvPr/>
        </p:nvPicPr>
        <p:blipFill>
          <a:blip r:embed="rId1"/>
          <a:stretch/>
        </p:blipFill>
        <p:spPr>
          <a:xfrm>
            <a:off x="-77760" y="-72720"/>
            <a:ext cx="12368160" cy="6870960"/>
          </a:xfrm>
          <a:prstGeom prst="rect">
            <a:avLst/>
          </a:prstGeom>
          <a:ln>
            <a:noFill/>
          </a:ln>
        </p:spPr>
      </p:pic>
      <p:sp>
        <p:nvSpPr>
          <p:cNvPr id="83" name="CustomShape 1"/>
          <p:cNvSpPr/>
          <p:nvPr/>
        </p:nvSpPr>
        <p:spPr>
          <a:xfrm>
            <a:off x="462240" y="1905120"/>
            <a:ext cx="11237760" cy="609120"/>
          </a:xfrm>
          <a:prstGeom prst="rect">
            <a:avLst/>
          </a:prstGeom>
          <a:noFill/>
          <a:ln>
            <a:noFill/>
          </a:ln>
        </p:spPr>
        <p:style>
          <a:lnRef idx="0"/>
          <a:fillRef idx="0"/>
          <a:effectRef idx="0"/>
          <a:fontRef idx="minor"/>
        </p:style>
        <p:txBody>
          <a:bodyPr/>
          <a:p>
            <a:pPr algn="ctr">
              <a:lnSpc>
                <a:spcPct val="100000"/>
              </a:lnSpc>
            </a:pPr>
            <a:r>
              <a:rPr b="1" lang="en-US" sz="3200" spc="-1" strike="noStrike">
                <a:solidFill>
                  <a:srgbClr val="ffffff"/>
                </a:solidFill>
                <a:latin typeface="Arial"/>
                <a:ea typeface="Arial"/>
              </a:rPr>
              <a:t>BẢO VỆ ĐỒ ÁN SEM II</a:t>
            </a:r>
            <a:endParaRPr b="0" lang="en-US" sz="3200" spc="-1" strike="noStrike">
              <a:latin typeface="Arial"/>
            </a:endParaRPr>
          </a:p>
        </p:txBody>
      </p:sp>
      <p:sp>
        <p:nvSpPr>
          <p:cNvPr id="84" name="CustomShape 2"/>
          <p:cNvSpPr/>
          <p:nvPr/>
        </p:nvSpPr>
        <p:spPr>
          <a:xfrm>
            <a:off x="462240" y="2616120"/>
            <a:ext cx="11237760" cy="456840"/>
          </a:xfrm>
          <a:prstGeom prst="rect">
            <a:avLst/>
          </a:prstGeom>
          <a:noFill/>
          <a:ln>
            <a:noFill/>
          </a:ln>
        </p:spPr>
        <p:style>
          <a:lnRef idx="0"/>
          <a:fillRef idx="0"/>
          <a:effectRef idx="0"/>
          <a:fontRef idx="minor"/>
        </p:style>
        <p:txBody>
          <a:bodyPr/>
          <a:p>
            <a:pPr algn="ctr">
              <a:lnSpc>
                <a:spcPct val="100000"/>
              </a:lnSpc>
            </a:pPr>
            <a:r>
              <a:rPr b="1" lang="en-US" sz="2800" spc="-1" strike="noStrike">
                <a:solidFill>
                  <a:srgbClr val="ffffff"/>
                </a:solidFill>
                <a:latin typeface="Arial"/>
                <a:ea typeface="Arial"/>
              </a:rPr>
              <a:t>Quản lý nhân sự</a:t>
            </a:r>
            <a:endParaRPr b="0" lang="en-US" sz="2800" spc="-1" strike="noStrike">
              <a:latin typeface="Arial"/>
            </a:endParaRPr>
          </a:p>
        </p:txBody>
      </p:sp>
      <p:sp>
        <p:nvSpPr>
          <p:cNvPr id="85" name="CustomShape 3"/>
          <p:cNvSpPr/>
          <p:nvPr/>
        </p:nvSpPr>
        <p:spPr>
          <a:xfrm>
            <a:off x="2819520" y="3361320"/>
            <a:ext cx="6400440" cy="2665080"/>
          </a:xfrm>
          <a:prstGeom prst="rect">
            <a:avLst/>
          </a:prstGeom>
          <a:noFill/>
          <a:ln>
            <a:noFill/>
          </a:ln>
        </p:spPr>
        <p:style>
          <a:lnRef idx="0"/>
          <a:fillRef idx="0"/>
          <a:effectRef idx="0"/>
          <a:fontRef idx="minor"/>
        </p:style>
        <p:txBody>
          <a:bodyPr/>
          <a:p>
            <a:pPr>
              <a:lnSpc>
                <a:spcPct val="150000"/>
              </a:lnSpc>
            </a:pPr>
            <a:r>
              <a:rPr b="1" lang="en-US" sz="2000" spc="-1" strike="noStrike">
                <a:solidFill>
                  <a:srgbClr val="ffffff"/>
                </a:solidFill>
                <a:latin typeface="Arial"/>
                <a:ea typeface="Arial"/>
              </a:rPr>
              <a:t>Lớp:   C1812M    </a:t>
            </a:r>
            <a:endParaRPr b="0" lang="en-US" sz="2000" spc="-1" strike="noStrike">
              <a:latin typeface="Arial"/>
            </a:endParaRPr>
          </a:p>
          <a:p>
            <a:pPr>
              <a:lnSpc>
                <a:spcPct val="150000"/>
              </a:lnSpc>
            </a:pPr>
            <a:r>
              <a:rPr b="1" lang="en-US" sz="2000" spc="-1" strike="noStrike">
                <a:solidFill>
                  <a:srgbClr val="ffffff"/>
                </a:solidFill>
                <a:latin typeface="Arial"/>
                <a:ea typeface="Arial"/>
              </a:rPr>
              <a:t>Nhóm: 7</a:t>
            </a:r>
            <a:endParaRPr b="0" lang="en-US" sz="2000" spc="-1" strike="noStrike">
              <a:latin typeface="Arial"/>
            </a:endParaRPr>
          </a:p>
          <a:p>
            <a:pPr>
              <a:lnSpc>
                <a:spcPct val="150000"/>
              </a:lnSpc>
            </a:pPr>
            <a:r>
              <a:rPr b="1" lang="en-US" sz="2000" spc="-1" strike="noStrike">
                <a:solidFill>
                  <a:srgbClr val="ffffff"/>
                </a:solidFill>
                <a:latin typeface="Arial"/>
                <a:ea typeface="Arial"/>
              </a:rPr>
              <a:t>	</a:t>
            </a:r>
            <a:r>
              <a:rPr b="1" lang="en-US" sz="2000" spc="-1" strike="noStrike">
                <a:solidFill>
                  <a:srgbClr val="ffffff"/>
                </a:solidFill>
                <a:latin typeface="Arial"/>
                <a:ea typeface="Arial"/>
              </a:rPr>
              <a:t>1. Đỗ Ngọc Lâm</a:t>
            </a:r>
            <a:endParaRPr b="0" lang="en-US" sz="2000" spc="-1" strike="noStrike">
              <a:latin typeface="Arial"/>
            </a:endParaRPr>
          </a:p>
          <a:p>
            <a:pPr>
              <a:lnSpc>
                <a:spcPct val="150000"/>
              </a:lnSpc>
            </a:pPr>
            <a:r>
              <a:rPr b="1" lang="en-US" sz="2000" spc="-1" strike="noStrike">
                <a:solidFill>
                  <a:srgbClr val="ffffff"/>
                </a:solidFill>
                <a:latin typeface="Arial"/>
                <a:ea typeface="Arial"/>
              </a:rPr>
              <a:t>	</a:t>
            </a:r>
            <a:r>
              <a:rPr b="1" lang="en-US" sz="2000" spc="-1" strike="noStrike">
                <a:solidFill>
                  <a:srgbClr val="ffffff"/>
                </a:solidFill>
                <a:latin typeface="Arial"/>
                <a:ea typeface="Arial"/>
              </a:rPr>
              <a:t>2. Đào Vĩnh Bảo Phúc</a:t>
            </a:r>
            <a:endParaRPr b="0" lang="en-US" sz="2000" spc="-1" strike="noStrike">
              <a:latin typeface="Arial"/>
            </a:endParaRPr>
          </a:p>
          <a:p>
            <a:pPr>
              <a:lnSpc>
                <a:spcPct val="150000"/>
              </a:lnSpc>
            </a:pPr>
            <a:r>
              <a:rPr b="1" lang="en-US" sz="2000" spc="-1" strike="noStrike">
                <a:solidFill>
                  <a:srgbClr val="ffffff"/>
                </a:solidFill>
                <a:latin typeface="Arial"/>
                <a:ea typeface="Arial"/>
              </a:rPr>
              <a:t>Giảng viên hướng dẫn: Đặng Minh Tuấn</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5" name="CustomShape 1"/>
          <p:cNvSpPr/>
          <p:nvPr/>
        </p:nvSpPr>
        <p:spPr>
          <a:xfrm>
            <a:off x="3387600" y="1855800"/>
            <a:ext cx="5500800" cy="707400"/>
          </a:xfrm>
          <a:prstGeom prst="rect">
            <a:avLst/>
          </a:prstGeom>
          <a:noFill/>
          <a:ln>
            <a:noFill/>
          </a:ln>
        </p:spPr>
        <p:style>
          <a:lnRef idx="0"/>
          <a:fillRef idx="0"/>
          <a:effectRef idx="0"/>
          <a:fontRef idx="minor"/>
        </p:style>
        <p:txBody>
          <a:bodyPr/>
          <a:p>
            <a:pPr>
              <a:lnSpc>
                <a:spcPct val="100000"/>
              </a:lnSpc>
            </a:pPr>
            <a:r>
              <a:rPr b="1" lang="en-US" sz="4000" spc="-1" strike="noStrike">
                <a:solidFill>
                  <a:srgbClr val="3a3838"/>
                </a:solidFill>
                <a:latin typeface="Arial"/>
                <a:ea typeface="Arial"/>
              </a:rPr>
              <a:t>THANK FOR WATCH!</a:t>
            </a:r>
            <a:endParaRPr b="0" lang="en-US" sz="40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8160" y="0"/>
            <a:ext cx="10515240" cy="1020240"/>
          </a:xfrm>
          <a:prstGeom prst="rect">
            <a:avLst/>
          </a:prstGeom>
          <a:noFill/>
          <a:ln>
            <a:noFill/>
          </a:ln>
        </p:spPr>
        <p:txBody>
          <a:bodyPr tIns="91440" bIns="91440" anchor="ctr"/>
          <a:p>
            <a:pPr>
              <a:lnSpc>
                <a:spcPct val="90000"/>
              </a:lnSpc>
            </a:pPr>
            <a:r>
              <a:rPr b="1" lang="en-US" sz="3000" spc="-1" strike="noStrike">
                <a:solidFill>
                  <a:srgbClr val="832c8b"/>
                </a:solidFill>
                <a:latin typeface="Calibri"/>
                <a:ea typeface="Calibri"/>
              </a:rPr>
              <a:t>NỘI DUNG TRÌNH BÀY</a:t>
            </a:r>
            <a:endParaRPr b="0" lang="en-US" sz="3000" spc="-1" strike="noStrike">
              <a:solidFill>
                <a:srgbClr val="000000"/>
              </a:solidFill>
              <a:latin typeface="Arial"/>
            </a:endParaRPr>
          </a:p>
        </p:txBody>
      </p:sp>
      <p:sp>
        <p:nvSpPr>
          <p:cNvPr id="87" name="TextShape 2"/>
          <p:cNvSpPr txBox="1"/>
          <p:nvPr/>
        </p:nvSpPr>
        <p:spPr>
          <a:xfrm>
            <a:off x="76320" y="838080"/>
            <a:ext cx="11886840" cy="5486040"/>
          </a:xfrm>
          <a:prstGeom prst="rect">
            <a:avLst/>
          </a:prstGeom>
          <a:noFill/>
          <a:ln>
            <a:noFill/>
          </a:ln>
        </p:spPr>
        <p:txBody>
          <a:bodyPr tIns="91440" bIns="91440"/>
          <a:p>
            <a:pPr marL="812880" indent="-456840">
              <a:lnSpc>
                <a:spcPct val="150000"/>
              </a:lnSpc>
              <a:spcBef>
                <a:spcPts val="1001"/>
              </a:spcBef>
              <a:buClr>
                <a:srgbClr val="000000"/>
              </a:buClr>
              <a:buFont typeface="Wingdings" charset="2"/>
              <a:buChar char=""/>
            </a:pPr>
            <a:r>
              <a:rPr b="0" lang="en-US" sz="2400" spc="-1" strike="noStrike">
                <a:solidFill>
                  <a:srgbClr val="000000"/>
                </a:solidFill>
                <a:latin typeface="Calibri"/>
                <a:ea typeface="Calibri"/>
              </a:rPr>
              <a:t>Tổng quan đề tài</a:t>
            </a:r>
            <a:endParaRPr b="0" lang="en-US" sz="2400" spc="-1" strike="noStrike">
              <a:solidFill>
                <a:srgbClr val="000000"/>
              </a:solidFill>
              <a:latin typeface="Arial"/>
            </a:endParaRPr>
          </a:p>
          <a:p>
            <a:pPr marL="812880" indent="-456840">
              <a:lnSpc>
                <a:spcPct val="150000"/>
              </a:lnSpc>
              <a:spcBef>
                <a:spcPts val="1001"/>
              </a:spcBef>
              <a:buClr>
                <a:srgbClr val="000000"/>
              </a:buClr>
              <a:buFont typeface="Wingdings" charset="2"/>
              <a:buChar char=""/>
            </a:pPr>
            <a:r>
              <a:rPr b="0" lang="en-US" sz="2400" spc="-1" strike="noStrike">
                <a:solidFill>
                  <a:srgbClr val="000000"/>
                </a:solidFill>
                <a:latin typeface="Calibri"/>
                <a:ea typeface="Calibri"/>
              </a:rPr>
              <a:t>Biểu đồ luồng dữ liệu mức ngữ cảnh</a:t>
            </a:r>
            <a:endParaRPr b="0" lang="en-US" sz="2400" spc="-1" strike="noStrike">
              <a:solidFill>
                <a:srgbClr val="000000"/>
              </a:solidFill>
              <a:latin typeface="Arial"/>
            </a:endParaRPr>
          </a:p>
          <a:p>
            <a:pPr marL="812880" indent="-456840">
              <a:lnSpc>
                <a:spcPct val="150000"/>
              </a:lnSpc>
              <a:spcBef>
                <a:spcPts val="1001"/>
              </a:spcBef>
              <a:buClr>
                <a:srgbClr val="000000"/>
              </a:buClr>
              <a:buFont typeface="Wingdings" charset="2"/>
              <a:buChar char=""/>
            </a:pPr>
            <a:r>
              <a:rPr b="0" lang="en-US" sz="2400" spc="-1" strike="noStrike">
                <a:solidFill>
                  <a:srgbClr val="000000"/>
                </a:solidFill>
                <a:latin typeface="Calibri"/>
                <a:ea typeface="Calibri"/>
              </a:rPr>
              <a:t>Sơ đồ chức năng ứng dụng</a:t>
            </a:r>
            <a:endParaRPr b="0" lang="en-US" sz="2400" spc="-1" strike="noStrike">
              <a:solidFill>
                <a:srgbClr val="000000"/>
              </a:solidFill>
              <a:latin typeface="Arial"/>
            </a:endParaRPr>
          </a:p>
          <a:p>
            <a:pPr marL="812880" indent="-456840">
              <a:lnSpc>
                <a:spcPct val="150000"/>
              </a:lnSpc>
              <a:spcBef>
                <a:spcPts val="1001"/>
              </a:spcBef>
              <a:buClr>
                <a:srgbClr val="000000"/>
              </a:buClr>
              <a:buFont typeface="Wingdings" charset="2"/>
              <a:buChar char=""/>
            </a:pPr>
            <a:r>
              <a:rPr b="0" lang="en-US" sz="2400" spc="-1" strike="noStrike">
                <a:solidFill>
                  <a:srgbClr val="000000"/>
                </a:solidFill>
                <a:latin typeface="Calibri"/>
                <a:ea typeface="Calibri"/>
              </a:rPr>
              <a:t>Sơ đồ quan hệ thực thể</a:t>
            </a:r>
            <a:endParaRPr b="0" lang="en-US" sz="2400" spc="-1" strike="noStrike">
              <a:solidFill>
                <a:srgbClr val="000000"/>
              </a:solidFill>
              <a:latin typeface="Arial"/>
            </a:endParaRPr>
          </a:p>
          <a:p>
            <a:pPr marL="812880" indent="-456840">
              <a:lnSpc>
                <a:spcPct val="150000"/>
              </a:lnSpc>
              <a:spcBef>
                <a:spcPts val="1001"/>
              </a:spcBef>
              <a:buClr>
                <a:srgbClr val="000000"/>
              </a:buClr>
              <a:buFont typeface="Wingdings" charset="2"/>
              <a:buChar char=""/>
            </a:pPr>
            <a:r>
              <a:rPr b="0" lang="en-US" sz="2400" spc="-1" strike="noStrike">
                <a:solidFill>
                  <a:srgbClr val="000000"/>
                </a:solidFill>
                <a:latin typeface="Calibri"/>
                <a:ea typeface="Calibri"/>
              </a:rPr>
              <a:t>Thiết kế cơ sở dữ liệu</a:t>
            </a:r>
            <a:endParaRPr b="0" lang="en-US" sz="2400" spc="-1" strike="noStrike">
              <a:solidFill>
                <a:srgbClr val="000000"/>
              </a:solidFill>
              <a:latin typeface="Arial"/>
            </a:endParaRPr>
          </a:p>
          <a:p>
            <a:pPr marL="812880" indent="-456840">
              <a:lnSpc>
                <a:spcPct val="150000"/>
              </a:lnSpc>
              <a:spcBef>
                <a:spcPts val="1001"/>
              </a:spcBef>
              <a:buClr>
                <a:srgbClr val="000000"/>
              </a:buClr>
              <a:buFont typeface="Wingdings" charset="2"/>
              <a:buChar char=""/>
            </a:pPr>
            <a:r>
              <a:rPr b="0" lang="en-US" sz="2400" spc="-1" strike="noStrike">
                <a:solidFill>
                  <a:srgbClr val="000000"/>
                </a:solidFill>
                <a:latin typeface="Calibri"/>
                <a:ea typeface="Calibri"/>
              </a:rPr>
              <a:t>Phân công công việc trong nhóm</a:t>
            </a:r>
            <a:endParaRPr b="0" lang="en-US" sz="2400" spc="-1" strike="noStrike">
              <a:solidFill>
                <a:srgbClr val="000000"/>
              </a:solidFill>
              <a:latin typeface="Arial"/>
            </a:endParaRPr>
          </a:p>
          <a:p>
            <a:pPr marL="812880" indent="-456840">
              <a:lnSpc>
                <a:spcPct val="150000"/>
              </a:lnSpc>
              <a:spcBef>
                <a:spcPts val="1001"/>
              </a:spcBef>
              <a:buClr>
                <a:srgbClr val="000000"/>
              </a:buClr>
              <a:buFont typeface="Wingdings" charset="2"/>
              <a:buChar char=""/>
            </a:pPr>
            <a:r>
              <a:rPr b="0" lang="en-US" sz="2400" spc="-1" strike="noStrike">
                <a:solidFill>
                  <a:srgbClr val="000000"/>
                </a:solidFill>
                <a:latin typeface="Calibri"/>
                <a:ea typeface="Calibri"/>
              </a:rPr>
              <a:t>Thiết kế giao diện chính</a:t>
            </a:r>
            <a:endParaRPr b="0" lang="en-US" sz="2400" spc="-1" strike="noStrike">
              <a:solidFill>
                <a:srgbClr val="000000"/>
              </a:solidFill>
              <a:latin typeface="Arial"/>
            </a:endParaRPr>
          </a:p>
          <a:p>
            <a:pPr marL="812880" indent="-456840">
              <a:lnSpc>
                <a:spcPct val="150000"/>
              </a:lnSpc>
              <a:spcBef>
                <a:spcPts val="1001"/>
              </a:spcBef>
              <a:buClr>
                <a:srgbClr val="000000"/>
              </a:buClr>
              <a:buFont typeface="Wingdings" charset="2"/>
              <a:buChar char=""/>
            </a:pPr>
            <a:r>
              <a:rPr b="0" lang="en-US" sz="2400" spc="-1" strike="noStrike">
                <a:solidFill>
                  <a:srgbClr val="000000"/>
                </a:solidFill>
                <a:latin typeface="Calibri"/>
                <a:ea typeface="Calibri"/>
              </a:rPr>
              <a:t>Demo ứng dụng</a:t>
            </a:r>
            <a:endParaRPr b="0" lang="en-US" sz="2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8160" y="0"/>
            <a:ext cx="10515240" cy="1020240"/>
          </a:xfrm>
          <a:prstGeom prst="rect">
            <a:avLst/>
          </a:prstGeom>
          <a:noFill/>
          <a:ln>
            <a:noFill/>
          </a:ln>
        </p:spPr>
        <p:txBody>
          <a:bodyPr tIns="91440" bIns="91440" anchor="ctr"/>
          <a:p>
            <a:pPr>
              <a:lnSpc>
                <a:spcPct val="90000"/>
              </a:lnSpc>
            </a:pPr>
            <a:r>
              <a:rPr b="1" lang="en-US" sz="3000" spc="-1" strike="noStrike">
                <a:solidFill>
                  <a:srgbClr val="832c8b"/>
                </a:solidFill>
                <a:latin typeface="Calibri"/>
                <a:ea typeface="Calibri"/>
              </a:rPr>
              <a:t>TỔNG QUAN ĐỀ TÀI</a:t>
            </a:r>
            <a:endParaRPr b="0" lang="en-US" sz="3000" spc="-1" strike="noStrike">
              <a:solidFill>
                <a:srgbClr val="000000"/>
              </a:solidFill>
              <a:latin typeface="Arial"/>
            </a:endParaRPr>
          </a:p>
        </p:txBody>
      </p:sp>
      <p:sp>
        <p:nvSpPr>
          <p:cNvPr id="89" name="TextShape 2"/>
          <p:cNvSpPr txBox="1"/>
          <p:nvPr/>
        </p:nvSpPr>
        <p:spPr>
          <a:xfrm>
            <a:off x="0" y="838080"/>
            <a:ext cx="11886840" cy="5486040"/>
          </a:xfrm>
          <a:prstGeom prst="rect">
            <a:avLst/>
          </a:prstGeom>
          <a:noFill/>
          <a:ln>
            <a:noFill/>
          </a:ln>
        </p:spPr>
        <p:txBody>
          <a:bodyPr tIns="91440" bIns="91440"/>
          <a:p>
            <a:pPr marL="914400" indent="-228600" algn="just">
              <a:lnSpc>
                <a:spcPct val="150000"/>
              </a:lnSpc>
            </a:pPr>
            <a:r>
              <a:rPr b="0" lang="en-US" sz="2800" spc="-1" strike="noStrike">
                <a:solidFill>
                  <a:srgbClr val="000000"/>
                </a:solidFill>
                <a:latin typeface="Calibri"/>
                <a:ea typeface="Calibri"/>
              </a:rPr>
              <a:t>Bài làm về phần quản lý nhân sự, giúp quản lý công việc hàng ngày của nhân sự, theo dõi thời gian làm việc, thống kê lương, hoạch toán chi tiêu của công ty. Giúp công ty cũng như nhân sự theo dõi được các thông tin của bản thân cũng như xác định định hướng công việc.</a:t>
            </a:r>
            <a:endParaRPr b="0" lang="en-US" sz="2800" spc="-1" strike="noStrike">
              <a:solidFill>
                <a:srgbClr val="000000"/>
              </a:solidFill>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8160" y="0"/>
            <a:ext cx="10515240" cy="1020240"/>
          </a:xfrm>
          <a:prstGeom prst="rect">
            <a:avLst/>
          </a:prstGeom>
          <a:noFill/>
          <a:ln>
            <a:noFill/>
          </a:ln>
        </p:spPr>
        <p:txBody>
          <a:bodyPr tIns="91440" bIns="91440" anchor="ctr"/>
          <a:p>
            <a:pPr>
              <a:lnSpc>
                <a:spcPct val="90000"/>
              </a:lnSpc>
            </a:pPr>
            <a:r>
              <a:rPr b="1" lang="en-US" sz="3000" spc="-1" strike="noStrike">
                <a:solidFill>
                  <a:srgbClr val="832c8b"/>
                </a:solidFill>
                <a:latin typeface="Calibri"/>
                <a:ea typeface="Calibri"/>
              </a:rPr>
              <a:t>BIỂU ĐỒ LUỒNG DỮ LIỆU MỨC NGỮ CẢNH</a:t>
            </a:r>
            <a:endParaRPr b="0" lang="en-US" sz="3000" spc="-1" strike="noStrike">
              <a:solidFill>
                <a:srgbClr val="000000"/>
              </a:solidFill>
              <a:latin typeface="Arial"/>
            </a:endParaRPr>
          </a:p>
        </p:txBody>
      </p:sp>
      <p:sp>
        <p:nvSpPr>
          <p:cNvPr id="91" name="TextShape 2"/>
          <p:cNvSpPr txBox="1"/>
          <p:nvPr/>
        </p:nvSpPr>
        <p:spPr>
          <a:xfrm>
            <a:off x="76320" y="838080"/>
            <a:ext cx="11886840" cy="5486040"/>
          </a:xfrm>
          <a:prstGeom prst="rect">
            <a:avLst/>
          </a:prstGeom>
          <a:noFill/>
          <a:ln>
            <a:noFill/>
          </a:ln>
        </p:spPr>
        <p:txBody>
          <a:bodyPr tIns="91440" bIns="91440"/>
          <a:p>
            <a:endParaRPr b="0" lang="en-US" sz="1400" spc="-1" strike="noStrike">
              <a:solidFill>
                <a:srgbClr val="000000"/>
              </a:solidFill>
              <a:latin typeface="Arial"/>
            </a:endParaRPr>
          </a:p>
        </p:txBody>
      </p:sp>
      <p:pic>
        <p:nvPicPr>
          <p:cNvPr id="92" name="" descr=""/>
          <p:cNvPicPr/>
          <p:nvPr/>
        </p:nvPicPr>
        <p:blipFill>
          <a:blip r:embed="rId1"/>
          <a:stretch/>
        </p:blipFill>
        <p:spPr>
          <a:xfrm>
            <a:off x="731520" y="1347120"/>
            <a:ext cx="10548360" cy="36820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8160" y="0"/>
            <a:ext cx="10515240" cy="1020240"/>
          </a:xfrm>
          <a:prstGeom prst="rect">
            <a:avLst/>
          </a:prstGeom>
          <a:noFill/>
          <a:ln>
            <a:noFill/>
          </a:ln>
        </p:spPr>
        <p:txBody>
          <a:bodyPr tIns="91440" bIns="91440" anchor="ctr"/>
          <a:p>
            <a:pPr>
              <a:lnSpc>
                <a:spcPct val="90000"/>
              </a:lnSpc>
            </a:pPr>
            <a:r>
              <a:rPr b="1" lang="en-US" sz="3000" spc="-1" strike="noStrike">
                <a:solidFill>
                  <a:srgbClr val="832c8b"/>
                </a:solidFill>
                <a:latin typeface="Calibri"/>
                <a:ea typeface="Calibri"/>
              </a:rPr>
              <a:t>SƠ ĐỒ CHỨC NĂNG ỨNG DỤNG</a:t>
            </a:r>
            <a:endParaRPr b="0" lang="en-US" sz="3000" spc="-1" strike="noStrike">
              <a:solidFill>
                <a:srgbClr val="000000"/>
              </a:solidFill>
              <a:latin typeface="Arial"/>
            </a:endParaRPr>
          </a:p>
        </p:txBody>
      </p:sp>
      <p:sp>
        <p:nvSpPr>
          <p:cNvPr id="94" name="TextShape 2"/>
          <p:cNvSpPr txBox="1"/>
          <p:nvPr/>
        </p:nvSpPr>
        <p:spPr>
          <a:xfrm>
            <a:off x="76320" y="838080"/>
            <a:ext cx="11886840" cy="5486040"/>
          </a:xfrm>
          <a:prstGeom prst="rect">
            <a:avLst/>
          </a:prstGeom>
          <a:noFill/>
          <a:ln>
            <a:noFill/>
          </a:ln>
        </p:spPr>
        <p:txBody>
          <a:bodyPr tIns="91440" bIns="91440"/>
          <a:p>
            <a:endParaRPr b="0" lang="en-US" sz="1400" spc="-1" strike="noStrike">
              <a:solidFill>
                <a:srgbClr val="000000"/>
              </a:solidFill>
              <a:latin typeface="Arial"/>
            </a:endParaRPr>
          </a:p>
        </p:txBody>
      </p:sp>
      <p:pic>
        <p:nvPicPr>
          <p:cNvPr id="95" name="" descr=""/>
          <p:cNvPicPr/>
          <p:nvPr/>
        </p:nvPicPr>
        <p:blipFill>
          <a:blip r:embed="rId1"/>
          <a:stretch/>
        </p:blipFill>
        <p:spPr>
          <a:xfrm>
            <a:off x="1758240" y="1112040"/>
            <a:ext cx="8172000" cy="50572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8160" y="0"/>
            <a:ext cx="10515240" cy="1020240"/>
          </a:xfrm>
          <a:prstGeom prst="rect">
            <a:avLst/>
          </a:prstGeom>
          <a:noFill/>
          <a:ln>
            <a:noFill/>
          </a:ln>
        </p:spPr>
        <p:txBody>
          <a:bodyPr tIns="91440" bIns="91440" anchor="ctr"/>
          <a:p>
            <a:pPr>
              <a:lnSpc>
                <a:spcPct val="90000"/>
              </a:lnSpc>
            </a:pPr>
            <a:r>
              <a:rPr b="1" lang="en-US" sz="3000" spc="-1" strike="noStrike">
                <a:solidFill>
                  <a:srgbClr val="832c8b"/>
                </a:solidFill>
                <a:latin typeface="Calibri"/>
                <a:ea typeface="Calibri"/>
              </a:rPr>
              <a:t>SƠ ĐỒ QUAN HỆ THỰC THỂ</a:t>
            </a:r>
            <a:endParaRPr b="0" lang="en-US" sz="3000" spc="-1" strike="noStrike">
              <a:solidFill>
                <a:srgbClr val="000000"/>
              </a:solidFill>
              <a:latin typeface="Arial"/>
            </a:endParaRPr>
          </a:p>
        </p:txBody>
      </p:sp>
      <p:sp>
        <p:nvSpPr>
          <p:cNvPr id="97" name="TextShape 2"/>
          <p:cNvSpPr txBox="1"/>
          <p:nvPr/>
        </p:nvSpPr>
        <p:spPr>
          <a:xfrm>
            <a:off x="76320" y="838080"/>
            <a:ext cx="11886840" cy="5486040"/>
          </a:xfrm>
          <a:prstGeom prst="rect">
            <a:avLst/>
          </a:prstGeom>
          <a:noFill/>
          <a:ln>
            <a:noFill/>
          </a:ln>
        </p:spPr>
        <p:txBody>
          <a:bodyPr tIns="91440" bIns="91440"/>
          <a:p>
            <a:endParaRPr b="0" lang="en-US" sz="1400" spc="-1" strike="noStrike">
              <a:solidFill>
                <a:srgbClr val="000000"/>
              </a:solidFill>
              <a:latin typeface="Arial"/>
            </a:endParaRPr>
          </a:p>
        </p:txBody>
      </p:sp>
      <p:pic>
        <p:nvPicPr>
          <p:cNvPr id="98" name="" descr=""/>
          <p:cNvPicPr/>
          <p:nvPr/>
        </p:nvPicPr>
        <p:blipFill>
          <a:blip r:embed="rId1"/>
          <a:stretch/>
        </p:blipFill>
        <p:spPr>
          <a:xfrm>
            <a:off x="2560320" y="935640"/>
            <a:ext cx="6537600" cy="5282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8160" y="0"/>
            <a:ext cx="10515240" cy="1020240"/>
          </a:xfrm>
          <a:prstGeom prst="rect">
            <a:avLst/>
          </a:prstGeom>
          <a:noFill/>
          <a:ln>
            <a:noFill/>
          </a:ln>
        </p:spPr>
        <p:txBody>
          <a:bodyPr tIns="91440" bIns="91440" anchor="ctr"/>
          <a:p>
            <a:pPr>
              <a:lnSpc>
                <a:spcPct val="90000"/>
              </a:lnSpc>
            </a:pPr>
            <a:r>
              <a:rPr b="1" lang="en-US" sz="3000" spc="-1" strike="noStrike">
                <a:solidFill>
                  <a:srgbClr val="832c8b"/>
                </a:solidFill>
                <a:latin typeface="Calibri"/>
                <a:ea typeface="Calibri"/>
              </a:rPr>
              <a:t>PHÂN CÔNG CÔNG VIỆC</a:t>
            </a:r>
            <a:endParaRPr b="0" lang="en-US" sz="3000" spc="-1" strike="noStrike">
              <a:solidFill>
                <a:srgbClr val="000000"/>
              </a:solidFill>
              <a:latin typeface="Arial"/>
            </a:endParaRPr>
          </a:p>
        </p:txBody>
      </p:sp>
      <p:graphicFrame>
        <p:nvGraphicFramePr>
          <p:cNvPr id="100" name="Table 2"/>
          <p:cNvGraphicFramePr/>
          <p:nvPr/>
        </p:nvGraphicFramePr>
        <p:xfrm>
          <a:off x="106920" y="784800"/>
          <a:ext cx="11886480" cy="3147120"/>
        </p:xfrm>
        <a:graphic>
          <a:graphicData uri="http://schemas.openxmlformats.org/drawingml/2006/table">
            <a:tbl>
              <a:tblPr/>
              <a:tblGrid>
                <a:gridCol w="3962160"/>
                <a:gridCol w="3962160"/>
                <a:gridCol w="3962520"/>
              </a:tblGrid>
              <a:tr h="349920">
                <a:tc>
                  <a:txBody>
                    <a:bodyPr lIns="90000" rIns="90000" tIns="46800" bIns="46800"/>
                    <a:p>
                      <a:pPr algn="ctr">
                        <a:lnSpc>
                          <a:spcPct val="100000"/>
                        </a:lnSpc>
                      </a:pPr>
                      <a:r>
                        <a:rPr b="1" lang="en-US" sz="1800" spc="-1" strike="noStrike">
                          <a:latin typeface="Arial"/>
                          <a:ea typeface="Noto Sans CJK SC"/>
                        </a:rPr>
                        <a:t>Tên thành viên</a:t>
                      </a:r>
                      <a:endParaRPr b="1" lang="en-U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Tên công việc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Hoàn thành</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432080">
                <a:tc>
                  <a:txBody>
                    <a:bodyPr lIns="90000" rIns="90000" tIns="46800" bIns="46800"/>
                    <a:p>
                      <a:r>
                        <a:rPr b="0" lang="en-US" sz="1800" spc="-1" strike="noStrike">
                          <a:latin typeface="Arial"/>
                        </a:rPr>
                        <a:t>Đỗ Ngọc Lâm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marL="914400" indent="-228600">
                        <a:lnSpc>
                          <a:spcPct val="100000"/>
                        </a:lnSpc>
                      </a:pPr>
                      <a:r>
                        <a:rPr b="0" lang="en-US" sz="2400" spc="-1" strike="noStrike">
                          <a:latin typeface="Times New Roman"/>
                        </a:rPr>
                        <a:t>- Khung dự án</a:t>
                      </a:r>
                      <a:endParaRPr b="0" lang="en-US" sz="2400" spc="-1" strike="noStrike">
                        <a:latin typeface="Times New Roman"/>
                      </a:endParaRPr>
                    </a:p>
                    <a:p>
                      <a:pPr marL="914400" indent="-228600">
                        <a:lnSpc>
                          <a:spcPct val="100000"/>
                        </a:lnSpc>
                      </a:pPr>
                      <a:r>
                        <a:rPr b="0" lang="en-US" sz="2400" spc="-1" strike="noStrike">
                          <a:latin typeface="Times New Roman"/>
                        </a:rPr>
                        <a:t>- Login/Logout</a:t>
                      </a:r>
                      <a:endParaRPr b="0" lang="en-US" sz="2400" spc="-1" strike="noStrike">
                        <a:latin typeface="Times New Roman"/>
                      </a:endParaRPr>
                    </a:p>
                    <a:p>
                      <a:pPr marL="914400" indent="-228600">
                        <a:lnSpc>
                          <a:spcPct val="100000"/>
                        </a:lnSpc>
                      </a:pPr>
                      <a:r>
                        <a:rPr b="0" lang="en-US" sz="2400" spc="-1" strike="noStrike">
                          <a:latin typeface="Times New Roman"/>
                        </a:rPr>
                        <a:t>- Người dùng</a:t>
                      </a:r>
                      <a:endParaRPr b="0" lang="en-US" sz="2400" spc="-1" strike="noStrike">
                        <a:latin typeface="Times New Roman"/>
                      </a:endParaRPr>
                    </a:p>
                    <a:p>
                      <a:pPr marL="914400" indent="-228600">
                        <a:lnSpc>
                          <a:spcPct val="100000"/>
                        </a:lnSpc>
                      </a:pPr>
                      <a:r>
                        <a:rPr b="0" lang="en-US" sz="2400" spc="-1" strike="noStrike">
                          <a:latin typeface="Times New Roman"/>
                        </a:rPr>
                        <a:t>- Phòng Ban</a:t>
                      </a:r>
                      <a:endParaRPr b="0" lang="en-US" sz="2400" spc="-1" strike="noStrike">
                        <a:latin typeface="Times New Roman"/>
                      </a:endParaRPr>
                    </a:p>
                    <a:p>
                      <a:pPr marL="914400" indent="-228600">
                        <a:lnSpc>
                          <a:spcPct val="100000"/>
                        </a:lnSpc>
                      </a:pPr>
                      <a:r>
                        <a:rPr b="0" lang="en-US" sz="2400" spc="-1" strike="noStrike">
                          <a:latin typeface="Times New Roman"/>
                        </a:rPr>
                        <a:t>- Nhân sự</a:t>
                      </a:r>
                      <a:endParaRPr b="0" lang="en-US" sz="2400" spc="-1" strike="noStrike">
                        <a:latin typeface="Times New Roman"/>
                      </a:endParaRPr>
                    </a:p>
                    <a:p>
                      <a:pPr marL="914400" indent="-228600">
                        <a:lnSpc>
                          <a:spcPct val="100000"/>
                        </a:lnSpc>
                      </a:pPr>
                      <a:r>
                        <a:rPr b="0" lang="en-US" sz="2400" spc="-1" strike="noStrike">
                          <a:latin typeface="Times New Roman"/>
                        </a:rPr>
                        <a:t>- Phân quyền</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90%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432080">
                <a:tc>
                  <a:txBody>
                    <a:bodyPr lIns="90000" rIns="90000" tIns="46800" bIns="46800"/>
                    <a:p>
                      <a:r>
                        <a:rPr b="0" lang="en-US" sz="1800" spc="-1" strike="noStrike">
                          <a:latin typeface="Arial"/>
                        </a:rPr>
                        <a:t>Đào Vĩnh Bảo Phúc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marL="914400" indent="-228600">
                        <a:lnSpc>
                          <a:spcPct val="100000"/>
                        </a:lnSpc>
                      </a:pPr>
                      <a:r>
                        <a:rPr b="0" lang="en-US" sz="2400" spc="-1" strike="noStrike">
                          <a:latin typeface="Times New Roman"/>
                        </a:rPr>
                        <a:t>- Thống kê tiền lương</a:t>
                      </a:r>
                      <a:endParaRPr b="0" lang="en-US" sz="2400" spc="-1" strike="noStrike">
                        <a:latin typeface="Times New Roman"/>
                      </a:endParaRPr>
                    </a:p>
                    <a:p>
                      <a:pPr marL="914400" indent="-228600">
                        <a:lnSpc>
                          <a:spcPct val="100000"/>
                        </a:lnSpc>
                      </a:pPr>
                      <a:r>
                        <a:rPr b="0" lang="en-US" sz="2400" spc="-1" strike="noStrike">
                          <a:latin typeface="Times New Roman"/>
                        </a:rPr>
                        <a:t>- Chấm công</a:t>
                      </a:r>
                      <a:endParaRPr b="0" lang="en-US" sz="2400" spc="-1" strike="noStrike">
                        <a:latin typeface="Times New Roman"/>
                      </a:endParaRPr>
                    </a:p>
                    <a:p>
                      <a:pPr marL="914400" indent="-228600">
                        <a:lnSpc>
                          <a:spcPct val="100000"/>
                        </a:lnSpc>
                      </a:pPr>
                      <a:r>
                        <a:rPr b="0" lang="en-US" sz="2400" spc="-1" strike="noStrike">
                          <a:latin typeface="Times New Roman"/>
                        </a:rPr>
                        <a:t>- Bảo hiểm</a:t>
                      </a:r>
                      <a:endParaRPr b="0" lang="en-US" sz="2400" spc="-1" strike="noStrike">
                        <a:latin typeface="Times New Roman"/>
                      </a:endParaRPr>
                    </a:p>
                    <a:p>
                      <a:pPr marL="914400" indent="-228600">
                        <a:lnSpc>
                          <a:spcPct val="100000"/>
                        </a:lnSpc>
                      </a:pPr>
                      <a:r>
                        <a:rPr b="0" lang="en-US" sz="2400" spc="-1" strike="noStrike">
                          <a:latin typeface="Times New Roman"/>
                        </a:rPr>
                        <a:t>- Tiền lương</a:t>
                      </a:r>
                      <a:endParaRPr b="0" lang="en-US" sz="2400" spc="-1" strike="noStrike">
                        <a:latin typeface="Times New Roman"/>
                      </a:endParaRPr>
                    </a:p>
                    <a:p>
                      <a:pPr marL="914400" indent="-228600">
                        <a:lnSpc>
                          <a:spcPct val="100000"/>
                        </a:lnSpc>
                      </a:pPr>
                      <a:r>
                        <a:rPr b="0" lang="en-US" sz="2400" spc="-1" strike="noStrike">
                          <a:latin typeface="Times New Roman"/>
                        </a:rPr>
                        <a:t>- Hỗ trợ</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90%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8160" y="0"/>
            <a:ext cx="10515240" cy="1020240"/>
          </a:xfrm>
          <a:prstGeom prst="rect">
            <a:avLst/>
          </a:prstGeom>
          <a:noFill/>
          <a:ln>
            <a:noFill/>
          </a:ln>
        </p:spPr>
        <p:txBody>
          <a:bodyPr tIns="91440" bIns="91440" anchor="ctr"/>
          <a:p>
            <a:pPr>
              <a:lnSpc>
                <a:spcPct val="90000"/>
              </a:lnSpc>
            </a:pPr>
            <a:r>
              <a:rPr b="1" lang="en-US" sz="3000" spc="-1" strike="noStrike">
                <a:solidFill>
                  <a:srgbClr val="832c8b"/>
                </a:solidFill>
                <a:latin typeface="Calibri"/>
                <a:ea typeface="Calibri"/>
              </a:rPr>
              <a:t>THIẾT KẾ GIAO DIỆN CHÍNH</a:t>
            </a:r>
            <a:endParaRPr b="0" lang="en-US" sz="3000" spc="-1" strike="noStrike">
              <a:solidFill>
                <a:srgbClr val="000000"/>
              </a:solidFill>
              <a:latin typeface="Arial"/>
            </a:endParaRPr>
          </a:p>
        </p:txBody>
      </p:sp>
      <p:sp>
        <p:nvSpPr>
          <p:cNvPr id="102" name="TextShape 2"/>
          <p:cNvSpPr txBox="1"/>
          <p:nvPr/>
        </p:nvSpPr>
        <p:spPr>
          <a:xfrm>
            <a:off x="76320" y="838080"/>
            <a:ext cx="11886840" cy="5486040"/>
          </a:xfrm>
          <a:prstGeom prst="rect">
            <a:avLst/>
          </a:prstGeom>
          <a:noFill/>
          <a:ln>
            <a:noFill/>
          </a:ln>
        </p:spPr>
        <p:txBody>
          <a:bodyPr tIns="91440" bIns="91440"/>
          <a:p>
            <a:endParaRPr b="0" lang="en-US" sz="1400" spc="-1" strike="noStrike">
              <a:solidFill>
                <a:srgbClr val="000000"/>
              </a:solidFill>
              <a:latin typeface="Arial"/>
            </a:endParaRPr>
          </a:p>
        </p:txBody>
      </p:sp>
      <p:pic>
        <p:nvPicPr>
          <p:cNvPr id="103" name="" descr=""/>
          <p:cNvPicPr/>
          <p:nvPr/>
        </p:nvPicPr>
        <p:blipFill>
          <a:blip r:embed="rId1"/>
          <a:stretch/>
        </p:blipFill>
        <p:spPr>
          <a:xfrm>
            <a:off x="1463040" y="1358640"/>
            <a:ext cx="9235440" cy="46764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76320" y="838080"/>
            <a:ext cx="11886840" cy="5486040"/>
          </a:xfrm>
          <a:prstGeom prst="rect">
            <a:avLst/>
          </a:prstGeom>
          <a:noFill/>
          <a:ln>
            <a:noFill/>
          </a:ln>
        </p:spPr>
        <p:txBody>
          <a:bodyPr tIns="91440" bIns="91440"/>
          <a:p>
            <a:pPr marL="177840" algn="ctr">
              <a:lnSpc>
                <a:spcPct val="150000"/>
              </a:lnSpc>
              <a:spcBef>
                <a:spcPts val="1001"/>
              </a:spcBef>
            </a:pPr>
            <a:endParaRPr b="0" lang="en-US" sz="1400" spc="-1" strike="noStrike">
              <a:solidFill>
                <a:srgbClr val="000000"/>
              </a:solidFill>
              <a:latin typeface="Arial"/>
            </a:endParaRPr>
          </a:p>
          <a:p>
            <a:pPr marL="177840" algn="ctr">
              <a:lnSpc>
                <a:spcPct val="150000"/>
              </a:lnSpc>
              <a:spcBef>
                <a:spcPts val="1001"/>
              </a:spcBef>
            </a:pPr>
            <a:r>
              <a:rPr b="0" lang="en-US" sz="7200" spc="-1" strike="noStrike">
                <a:solidFill>
                  <a:srgbClr val="000000"/>
                </a:solidFill>
                <a:latin typeface="Calibri"/>
                <a:ea typeface="Calibri"/>
              </a:rPr>
              <a:t>DEMO ỨNG DỤNG</a:t>
            </a:r>
            <a:endParaRPr b="0" lang="en-US" sz="72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536</TotalTime>
  <Application>LibreOffice/6.0.7.3$Linux_X86_64 LibreOffice_project/00m0$Build-3</Application>
  <Words>289</Words>
  <Paragraphs>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dc:description/>
  <dc:language>en-US</dc:language>
  <cp:lastModifiedBy/>
  <dcterms:modified xsi:type="dcterms:W3CDTF">2020-07-22T19:53:31Z</dcterms:modified>
  <cp:revision>156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