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28FCE-9CBC-4109-9346-9CC28F61C5B8}">
  <a:tblStyle styleId="{24228FCE-9CBC-4109-9346-9CC28F61C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474946b4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474946b4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2e29fd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82e29fd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84f4518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84f4518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dce2bec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dce2bec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928814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928814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975f2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975f2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92881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92881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ython.org/downloads/release/python-3113/" TargetMode="External"/><Relationship Id="rId4" Type="http://schemas.openxmlformats.org/officeDocument/2006/relationships/hyperlink" Target="https://www.jetbrains.com/pycharm/download/#section=window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youtube.com/playlist?list=PLuGEX9IcSH_ebHebZ3e6qPUUyYUCDpxB7" TargetMode="External"/><Relationship Id="rId7" Type="http://schemas.openxmlformats.org/officeDocument/2006/relationships/hyperlink" Target="https://selenium-python.readthedocs.io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698875" y="145300"/>
            <a:ext cx="4374300" cy="146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Download links:</a:t>
            </a:r>
            <a:endParaRPr sz="4220"/>
          </a:p>
          <a:p>
            <a:pPr indent="-349123" lvl="0" marL="457200" rtl="0" algn="l">
              <a:spcBef>
                <a:spcPts val="0"/>
              </a:spcBef>
              <a:spcAft>
                <a:spcPts val="0"/>
              </a:spcAft>
              <a:buSzPts val="1898"/>
              <a:buFont typeface="Montserrat"/>
              <a:buChar char="●"/>
            </a:pPr>
            <a:r>
              <a:rPr lang="en" sz="1898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PYTHON</a:t>
            </a:r>
            <a:endParaRPr sz="1898">
              <a:latin typeface="Montserrat"/>
              <a:ea typeface="Montserrat"/>
              <a:cs typeface="Montserrat"/>
              <a:sym typeface="Montserrat"/>
            </a:endParaRPr>
          </a:p>
          <a:p>
            <a:pPr indent="-349123" lvl="0" marL="457200" rtl="0" algn="l">
              <a:spcBef>
                <a:spcPts val="0"/>
              </a:spcBef>
              <a:spcAft>
                <a:spcPts val="0"/>
              </a:spcAft>
              <a:buSzPts val="1898"/>
              <a:buFont typeface="Montserrat"/>
              <a:buChar char="●"/>
            </a:pPr>
            <a:r>
              <a:rPr lang="en" sz="1898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PYCHARM</a:t>
            </a:r>
            <a:endParaRPr sz="1898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117900" y="145300"/>
            <a:ext cx="4374300" cy="146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Pre-requirements</a:t>
            </a:r>
            <a:r>
              <a:rPr lang="en" sz="3720"/>
              <a:t>:</a:t>
            </a:r>
            <a:endParaRPr sz="3720"/>
          </a:p>
          <a:p>
            <a:pPr indent="-317373" lvl="0" marL="457200" rtl="0" algn="l">
              <a:spcBef>
                <a:spcPts val="0"/>
              </a:spcBef>
              <a:spcAft>
                <a:spcPts val="0"/>
              </a:spcAft>
              <a:buSzPts val="1398"/>
              <a:buFont typeface="Montserrat"/>
              <a:buChar char="●"/>
            </a:pPr>
            <a:r>
              <a:rPr lang="en" sz="1398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Python Basics</a:t>
            </a:r>
            <a:endParaRPr sz="1398">
              <a:latin typeface="Montserrat"/>
              <a:ea typeface="Montserrat"/>
              <a:cs typeface="Montserrat"/>
              <a:sym typeface="Montserrat"/>
            </a:endParaRPr>
          </a:p>
          <a:p>
            <a:pPr indent="-317373" lvl="0" marL="457200" rtl="0" algn="l">
              <a:spcBef>
                <a:spcPts val="0"/>
              </a:spcBef>
              <a:spcAft>
                <a:spcPts val="0"/>
              </a:spcAft>
              <a:buSzPts val="1398"/>
              <a:buFont typeface="Montserrat"/>
              <a:buChar char="●"/>
            </a:pPr>
            <a:r>
              <a:rPr lang="en" sz="1398">
                <a:latin typeface="Montserrat"/>
                <a:ea typeface="Montserrat"/>
                <a:cs typeface="Montserrat"/>
                <a:sym typeface="Montserrat"/>
              </a:rPr>
              <a:t>Chrome Web Browser</a:t>
            </a:r>
            <a:endParaRPr sz="1398">
              <a:latin typeface="Montserrat"/>
              <a:ea typeface="Montserrat"/>
              <a:cs typeface="Montserrat"/>
              <a:sym typeface="Montserrat"/>
            </a:endParaRPr>
          </a:p>
          <a:p>
            <a:pPr indent="-317373" lvl="0" marL="457200" rtl="0" algn="l">
              <a:spcBef>
                <a:spcPts val="0"/>
              </a:spcBef>
              <a:spcAft>
                <a:spcPts val="0"/>
              </a:spcAft>
              <a:buSzPts val="1398"/>
              <a:buFont typeface="Montserrat"/>
              <a:buChar char="●"/>
            </a:pPr>
            <a:r>
              <a:rPr lang="en" sz="1398">
                <a:latin typeface="Montserrat"/>
                <a:ea typeface="Montserrat"/>
                <a:cs typeface="Montserrat"/>
                <a:sym typeface="Montserrat"/>
              </a:rPr>
              <a:t>Internet Connection</a:t>
            </a:r>
            <a:endParaRPr sz="1398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97575" y="1944325"/>
            <a:ext cx="4374300" cy="146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Documents</a:t>
            </a:r>
            <a:r>
              <a:rPr lang="en" sz="3720"/>
              <a:t>:</a:t>
            </a:r>
            <a:endParaRPr sz="3720"/>
          </a:p>
          <a:p>
            <a:pPr indent="-317373" lvl="0" marL="457200" rtl="0" algn="l">
              <a:spcBef>
                <a:spcPts val="0"/>
              </a:spcBef>
              <a:spcAft>
                <a:spcPts val="0"/>
              </a:spcAft>
              <a:buSzPts val="1398"/>
              <a:buFont typeface="Montserrat"/>
              <a:buChar char="●"/>
            </a:pPr>
            <a:r>
              <a:rPr lang="en" sz="1398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Selenium unofficial</a:t>
            </a:r>
            <a:endParaRPr sz="1398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91350" y="102950"/>
            <a:ext cx="5087700" cy="731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20"/>
              <a:t>Selenium architecture</a:t>
            </a:r>
            <a:endParaRPr sz="1398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62650" y="963438"/>
            <a:ext cx="7418700" cy="38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25" y="1103900"/>
            <a:ext cx="6633149" cy="35671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91350" y="102950"/>
            <a:ext cx="3095700" cy="1164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/>
              <a:t>Navigation: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20">
                <a:latin typeface="Lato"/>
                <a:ea typeface="Lato"/>
                <a:cs typeface="Lato"/>
                <a:sym typeface="Lato"/>
              </a:rPr>
              <a:t>driver.get("{website_url}")</a:t>
            </a:r>
            <a:endParaRPr b="0" sz="17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358050" y="271150"/>
            <a:ext cx="5724900" cy="255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/>
              <a:t>Locators (to locate the web element)</a:t>
            </a:r>
            <a:r>
              <a:rPr lang="en" sz="2520"/>
              <a:t>:</a:t>
            </a:r>
            <a:endParaRPr sz="2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ID = "id"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520">
                <a:latin typeface="Lato"/>
                <a:ea typeface="Lato"/>
                <a:cs typeface="Lato"/>
                <a:sym typeface="Lato"/>
              </a:rPr>
              <a:t>XPATH = "xpath"</a:t>
            </a:r>
            <a:endParaRPr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LINK_TEXT = "link text"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PARTIAL_LINK_TEXT = "partial link text"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NAME = "name"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TAG_NAME = "tag name"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CLASS_NAME = "class name"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    CSS_SELECTOR = "css selector"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217175" y="2888475"/>
            <a:ext cx="4519200" cy="178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/>
              <a:t>Common Actions</a:t>
            </a:r>
            <a:r>
              <a:rPr lang="en" sz="2520"/>
              <a:t>:</a:t>
            </a:r>
            <a:endParaRPr sz="2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.send_keys() = to enter input value in a blank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.click()           = to give click command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.clear()          = to clear the input field</a:t>
            </a:r>
            <a:endParaRPr b="0" sz="1520">
              <a:latin typeface="Lato"/>
              <a:ea typeface="Lato"/>
              <a:cs typeface="Lato"/>
              <a:sym typeface="Lato"/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Lato"/>
              <a:buChar char="●"/>
            </a:pPr>
            <a:r>
              <a:rPr b="0" lang="en" sz="1520">
                <a:latin typeface="Lato"/>
                <a:ea typeface="Lato"/>
                <a:cs typeface="Lato"/>
                <a:sym typeface="Lato"/>
              </a:rPr>
              <a:t>.text              = to copy the text</a:t>
            </a:r>
            <a:endParaRPr b="0" sz="172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ctrTitle"/>
          </p:nvPr>
        </p:nvSpPr>
        <p:spPr>
          <a:xfrm>
            <a:off x="144475" y="200325"/>
            <a:ext cx="3538200" cy="67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/>
              <a:t>CSS Selector </a:t>
            </a:r>
            <a:r>
              <a:rPr lang="en" sz="2520"/>
              <a:t>Locator</a:t>
            </a:r>
            <a:endParaRPr b="0" sz="172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1685938" y="120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{24228FCE-9CBC-4109-9346-9CC28F61C5B8}</a:tableStyleId>
              </a:tblPr>
              <a:tblGrid>
                <a:gridCol w="2560900"/>
                <a:gridCol w="3211200"/>
              </a:tblGrid>
              <a:tr h="5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Class, Attribute &amp; 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tagname.classvalue[attribute = ‘value’]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&amp; 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tagname[attribute = ‘value’]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tagname#IDvalue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tagname.classvalue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6"/>
          <p:cNvSpPr txBox="1"/>
          <p:nvPr>
            <p:ph type="ctrTitle"/>
          </p:nvPr>
        </p:nvSpPr>
        <p:spPr>
          <a:xfrm>
            <a:off x="5090450" y="3601750"/>
            <a:ext cx="2367600" cy="472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Note: T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agname is optional</a:t>
            </a:r>
            <a:endParaRPr b="0" sz="172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ctrTitle"/>
          </p:nvPr>
        </p:nvSpPr>
        <p:spPr>
          <a:xfrm>
            <a:off x="3485850" y="42525"/>
            <a:ext cx="2728800" cy="64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XPATH</a:t>
            </a:r>
            <a:r>
              <a:rPr lang="en" sz="2320"/>
              <a:t> Locator 1</a:t>
            </a:r>
            <a:endParaRPr b="0" sz="152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85563" y="10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{24228FCE-9CBC-4109-9346-9CC28F61C5B8}</a:tableStyleId>
              </a:tblPr>
              <a:tblGrid>
                <a:gridCol w="2603950"/>
                <a:gridCol w="6257475"/>
              </a:tblGrid>
              <a:tr h="2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Attribute &amp; Value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//tagname[@attribute = ‘value’]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2 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Attributes &amp; Values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//tagname[@attribute1 = ‘value1’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and/or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@attribute2 = ‘value2’]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T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ext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//tagname[text() = ‘type text here’]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Starts with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starts-with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(@attribute,’starting values’)]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contains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tagname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contains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(@attribute,’value’)]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Starts with and contains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starts-with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(@attribute1,'starting values')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and/or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contains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(@attribute2,’value')]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Partial Text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contains/starts-with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(text(), ‘partial text here’)]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408725" y="4127200"/>
            <a:ext cx="4506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* if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don't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want to use specific tagname or attribute.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1288" y="90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{24228FCE-9CBC-4109-9346-9CC28F61C5B8}</a:tableStyleId>
              </a:tblPr>
              <a:tblGrid>
                <a:gridCol w="3294475"/>
                <a:gridCol w="5566950"/>
              </a:tblGrid>
              <a:tr h="2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Parents to any child or grandchild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//tagname[@attribute = ‘value’]//tagname[@attribute = ‘value’]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Parents to specific no. of child or 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grandchild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(//tagname[@attribute = ‘value’]//tagname)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[number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Parents to last child or grandchild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(//tagname[@attribute = ‘value’]//tagname)[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last()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Parents to 3rd last child or grandchild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(//tagname[@attribute = ‘value’]//tagname)[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last()-2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Child to any ancestor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//tagname[@attribute = ‘value’]/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ancestor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::tagname[@attribute = ‘value’]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Parent to first n number of child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(//tagname[@attribute = ‘value’]//tagname)[position()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&gt;,&lt;,=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number]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>
            <p:ph type="ctrTitle"/>
          </p:nvPr>
        </p:nvSpPr>
        <p:spPr>
          <a:xfrm>
            <a:off x="3207588" y="166450"/>
            <a:ext cx="2728800" cy="64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XPATH Locator 2</a:t>
            </a:r>
            <a:endParaRPr b="0" sz="15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34425" y="4038675"/>
            <a:ext cx="2868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/ means absolute, // means relative.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344250" y="606200"/>
            <a:ext cx="8455500" cy="214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PYTHON SELENIUM with PYTEST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6635250" y="3009700"/>
            <a:ext cx="2164500" cy="577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HINDI 2023 )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29921" l="27858" r="25601" t="35460"/>
          <a:stretch/>
        </p:blipFill>
        <p:spPr>
          <a:xfrm>
            <a:off x="0" y="4671075"/>
            <a:ext cx="448750" cy="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082750" y="3781075"/>
            <a:ext cx="4978500" cy="954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#13 - EXPLICIT WAIT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