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98" r:id="rId5"/>
    <p:sldId id="283" r:id="rId6"/>
    <p:sldId id="297" r:id="rId7"/>
    <p:sldId id="305" r:id="rId8"/>
    <p:sldId id="319" r:id="rId9"/>
    <p:sldId id="320" r:id="rId10"/>
    <p:sldId id="306" r:id="rId11"/>
    <p:sldId id="321" r:id="rId12"/>
    <p:sldId id="307" r:id="rId13"/>
    <p:sldId id="322" r:id="rId14"/>
    <p:sldId id="308" r:id="rId15"/>
    <p:sldId id="309" r:id="rId16"/>
    <p:sldId id="310" r:id="rId17"/>
    <p:sldId id="311" r:id="rId18"/>
    <p:sldId id="323" r:id="rId19"/>
    <p:sldId id="324" r:id="rId20"/>
    <p:sldId id="325" r:id="rId21"/>
    <p:sldId id="326" r:id="rId22"/>
    <p:sldId id="314" r:id="rId23"/>
    <p:sldId id="315" r:id="rId24"/>
    <p:sldId id="316" r:id="rId25"/>
    <p:sldId id="317" r:id="rId26"/>
    <p:sldId id="327" r:id="rId27"/>
    <p:sldId id="292" r:id="rId28"/>
    <p:sldId id="318" r:id="rId29"/>
    <p:sldId id="2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9" autoAdjust="0"/>
  </p:normalViewPr>
  <p:slideViewPr>
    <p:cSldViewPr snapToGrid="0">
      <p:cViewPr varScale="1">
        <p:scale>
          <a:sx n="108" d="100"/>
          <a:sy n="108" d="100"/>
        </p:scale>
        <p:origin x="654" y="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6/10/2022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6/10/2022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a:stretch/>
        </p:blipFill>
        <p:spPr>
          <a:xfrm>
            <a:off x="1323992" y="649476"/>
            <a:ext cx="7132603" cy="550507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pPr algn="l"/>
            <a:r>
              <a:rPr lang="vi-VN" sz="3200" b="0" spc="-150" dirty="0">
                <a:latin typeface="Arial" panose="020B0604020202020204" pitchFamily="34" charset="0"/>
                <a:cs typeface="Arial" panose="020B0604020202020204" pitchFamily="34" charset="0"/>
              </a:rPr>
              <a:t>Theo các bạn đất đai có phải là hàng hóa không? </a:t>
            </a:r>
            <a:br>
              <a:rPr lang="en-US" sz="3200" b="0" spc="-150" dirty="0">
                <a:latin typeface="Arial" panose="020B0604020202020204" pitchFamily="34" charset="0"/>
                <a:cs typeface="Arial" panose="020B0604020202020204" pitchFamily="34" charset="0"/>
              </a:rPr>
            </a:br>
            <a:r>
              <a:rPr lang="vi-VN" sz="3200" b="0" spc="-150" dirty="0">
                <a:latin typeface="Arial" panose="020B0604020202020204" pitchFamily="34" charset="0"/>
                <a:cs typeface="Arial" panose="020B0604020202020204" pitchFamily="34" charset="0"/>
              </a:rPr>
              <a:t>Vì sao giá đất lại tăng lên sau mỗi năm như vậy?</a:t>
            </a:r>
            <a:endParaRPr lang="en-US" sz="3200" spc="-150" dirty="0">
              <a:latin typeface="Arial" panose="020B0604020202020204" pitchFamily="34" charset="0"/>
              <a:cs typeface="Arial" panose="020B0604020202020204" pitchFamily="34" charset="0"/>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endParaRPr lang="en-US" dirty="0"/>
          </a:p>
        </p:txBody>
      </p:sp>
      <p:sp>
        <p:nvSpPr>
          <p:cNvPr id="51" name="TextBox 50">
            <a:extLst>
              <a:ext uri="{FF2B5EF4-FFF2-40B4-BE49-F238E27FC236}">
                <a16:creationId xmlns:a16="http://schemas.microsoft.com/office/drawing/2014/main" id="{66C1DE0A-7865-466B-B5D7-781C92357026}"/>
              </a:ext>
            </a:extLst>
          </p:cNvPr>
          <p:cNvSpPr txBox="1"/>
          <p:nvPr/>
        </p:nvSpPr>
        <p:spPr>
          <a:xfrm>
            <a:off x="10242978" y="4254368"/>
            <a:ext cx="1402741" cy="387592"/>
          </a:xfrm>
          <a:prstGeom prst="rect">
            <a:avLst/>
          </a:prstGeom>
          <a:noFill/>
        </p:spPr>
        <p:txBody>
          <a:bodyPr wrap="square" tIns="108000" bIns="0" rtlCol="0" anchor="ctr">
            <a:spAutoFit/>
          </a:bodyPr>
          <a:lstStyle/>
          <a:p>
            <a:pPr algn="ctr">
              <a:lnSpc>
                <a:spcPts val="1000"/>
              </a:lnSpc>
            </a:pPr>
            <a:r>
              <a:rPr lang="en-US" sz="1600" b="1" spc="-100" dirty="0">
                <a:solidFill>
                  <a:schemeClr val="tx1">
                    <a:lumMod val="75000"/>
                    <a:lumOff val="25000"/>
                  </a:schemeClr>
                </a:solidFill>
                <a:latin typeface="+mj-lt"/>
              </a:rPr>
              <a:t>GROUP</a:t>
            </a:r>
            <a:br>
              <a:rPr lang="en-US" sz="1600" b="1" i="0" spc="-100" baseline="0" dirty="0">
                <a:solidFill>
                  <a:schemeClr val="tx1">
                    <a:lumMod val="75000"/>
                    <a:lumOff val="25000"/>
                  </a:schemeClr>
                </a:solidFill>
                <a:latin typeface="+mj-lt"/>
              </a:rPr>
            </a:br>
            <a:r>
              <a:rPr lang="en-US" sz="1600" spc="140" dirty="0">
                <a:solidFill>
                  <a:schemeClr val="tx1">
                    <a:lumMod val="75000"/>
                    <a:lumOff val="25000"/>
                  </a:schemeClr>
                </a:solidFill>
                <a:latin typeface="+mj-lt"/>
              </a:rPr>
              <a:t>7</a:t>
            </a:r>
            <a:endParaRPr lang="en-US" sz="1600"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1000"/>
                                        <p:tgtEl>
                                          <p:spTgt spid="4">
                                            <p:bg/>
                                          </p:spTgt>
                                        </p:tgtEl>
                                      </p:cBhvr>
                                    </p:animEffect>
                                    <p:anim calcmode="lin" valueType="num">
                                      <p:cBhvr>
                                        <p:cTn id="18" dur="1000" fill="hold"/>
                                        <p:tgtEl>
                                          <p:spTgt spid="4">
                                            <p:bg/>
                                          </p:spTgt>
                                        </p:tgtEl>
                                        <p:attrNameLst>
                                          <p:attrName>ppt_x</p:attrName>
                                        </p:attrNameLst>
                                      </p:cBhvr>
                                      <p:tavLst>
                                        <p:tav tm="0">
                                          <p:val>
                                            <p:strVal val="#ppt_x"/>
                                          </p:val>
                                        </p:tav>
                                        <p:tav tm="100000">
                                          <p:val>
                                            <p:strVal val="#ppt_x"/>
                                          </p:val>
                                        </p:tav>
                                      </p:tavLst>
                                    </p:anim>
                                    <p:anim calcmode="lin" valueType="num">
                                      <p:cBhvr>
                                        <p:cTn id="1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nodePh="1">
                                  <p:stCondLst>
                                    <p:cond delay="0"/>
                                  </p:stCondLst>
                                  <p:endCondLst>
                                    <p:cond evt="begin" delay="0">
                                      <p:tn val="22"/>
                                    </p:cond>
                                  </p:end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4DEFEC-0EC9-5861-88D6-7B1750BC8545}"/>
              </a:ext>
            </a:extLst>
          </p:cNvPr>
          <p:cNvSpPr>
            <a:spLocks noGrp="1"/>
          </p:cNvSpPr>
          <p:nvPr>
            <p:ph type="title"/>
          </p:nvPr>
        </p:nvSpPr>
        <p:spPr/>
        <p:txBody>
          <a:bodyPr/>
          <a:lstStyle/>
          <a:p>
            <a:r>
              <a:rPr lang="en-US" spc="0" dirty="0" err="1">
                <a:latin typeface="Arial" panose="020B0604020202020204" pitchFamily="34" charset="0"/>
                <a:cs typeface="Arial" panose="020B0604020202020204" pitchFamily="34" charset="0"/>
              </a:rPr>
              <a:t>Số</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lượng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giá</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trị</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hàng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hoá</a:t>
            </a:r>
            <a:endParaRPr lang="en-US" spc="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3C1B37D9-E538-8D8F-3F67-4387262C5CD2}"/>
              </a:ext>
            </a:extLst>
          </p:cNvPr>
          <p:cNvSpPr>
            <a:spLocks noGrp="1"/>
          </p:cNvSpPr>
          <p:nvPr>
            <p:ph sz="half" idx="1"/>
          </p:nvPr>
        </p:nvSpPr>
        <p:spPr>
          <a:xfrm>
            <a:off x="432000" y="1047765"/>
            <a:ext cx="11328000" cy="3932198"/>
          </a:xfrm>
        </p:spPr>
        <p:txBody>
          <a:bodyPr/>
          <a:lstStyle/>
          <a:p>
            <a:pPr>
              <a:lnSpc>
                <a:spcPct val="200000"/>
              </a:lnSpc>
            </a:pPr>
            <a:r>
              <a:rPr lang="vi-VN" sz="2400" b="0" i="0" dirty="0">
                <a:solidFill>
                  <a:srgbClr val="000000"/>
                </a:solidFill>
                <a:effectLst/>
                <a:latin typeface="Arial" panose="020B0604020202020204" pitchFamily="34" charset="0"/>
                <a:cs typeface="Arial" panose="020B0604020202020204" pitchFamily="34" charset="0"/>
              </a:rPr>
              <a:t>Lượng giá trị hàng hóa không đo bằng thời gian lao</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động cá biệt mà </a:t>
            </a:r>
            <a:r>
              <a:rPr lang="en-US" sz="2400" dirty="0">
                <a:solidFill>
                  <a:srgbClr val="000000"/>
                </a:solidFill>
                <a:latin typeface="Arial" panose="020B0604020202020204" pitchFamily="34" charset="0"/>
                <a:cs typeface="Arial" panose="020B0604020202020204" pitchFamily="34" charset="0"/>
              </a:rPr>
              <a:t>đ</a:t>
            </a:r>
            <a:r>
              <a:rPr lang="vi-VN" sz="2400" b="0" i="0" dirty="0">
                <a:solidFill>
                  <a:srgbClr val="000000"/>
                </a:solidFill>
                <a:effectLst/>
                <a:latin typeface="Arial" panose="020B0604020202020204" pitchFamily="34" charset="0"/>
                <a:cs typeface="Arial" panose="020B0604020202020204" pitchFamily="34" charset="0"/>
              </a:rPr>
              <a:t>o bằng thời gian lao</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động xã hội cần thiết</a:t>
            </a:r>
            <a:r>
              <a:rPr lang="vi-V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a:lnSpc>
                <a:spcPct val="200000"/>
              </a:lnSpc>
            </a:pPr>
            <a:r>
              <a:rPr lang="vi-VN" sz="2400" b="0" i="1" dirty="0">
                <a:solidFill>
                  <a:srgbClr val="000000"/>
                </a:solidFill>
                <a:effectLst/>
                <a:latin typeface="Arial" panose="020B0604020202020204" pitchFamily="34" charset="0"/>
                <a:cs typeface="Arial" panose="020B0604020202020204" pitchFamily="34" charset="0"/>
              </a:rPr>
              <a:t>Thời gian lao động xã hội cần thiết</a:t>
            </a:r>
            <a:r>
              <a:rPr lang="vi-VN" sz="2400" b="0" i="0" dirty="0">
                <a:solidFill>
                  <a:srgbClr val="000000"/>
                </a:solidFill>
                <a:effectLst/>
                <a:latin typeface="Arial" panose="020B0604020202020204" pitchFamily="34" charset="0"/>
                <a:cs typeface="Arial" panose="020B0604020202020204" pitchFamily="34" charset="0"/>
              </a:rPr>
              <a:t>: là thời gian cần thiết để sản xuất hàng hoá, với trình</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độ thành thạo trung bình, cường độ trung bình, trong những điều kiện bình thường so với hoàn</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cảnh XH nhất định.</a:t>
            </a:r>
            <a:br>
              <a:rPr lang="vi-VN" sz="2400" dirty="0">
                <a:latin typeface="Arial" panose="020B0604020202020204" pitchFamily="34" charset="0"/>
                <a:cs typeface="Arial" panose="020B0604020202020204" pitchFamily="34" charset="0"/>
              </a:rPr>
            </a:br>
            <a:br>
              <a:rPr lang="vi-VN"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04816D1-3D46-FB03-8673-DB51A2770A0C}"/>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Tree>
    <p:extLst>
      <p:ext uri="{BB962C8B-B14F-4D97-AF65-F5344CB8AC3E}">
        <p14:creationId xmlns:p14="http://schemas.microsoft.com/office/powerpoint/2010/main" val="28025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BB3BB3D-060E-528B-57C7-BBE034E4E43E}"/>
              </a:ext>
            </a:extLst>
          </p:cNvPr>
          <p:cNvSpPr>
            <a:spLocks noGrp="1"/>
          </p:cNvSpPr>
          <p:nvPr>
            <p:ph type="body" sz="quarter" idx="12"/>
          </p:nvPr>
        </p:nvSpPr>
        <p:spPr>
          <a:xfrm>
            <a:off x="521943" y="1478881"/>
            <a:ext cx="11238057" cy="1950119"/>
          </a:xfrm>
        </p:spPr>
        <p:txBody>
          <a:bodyPr/>
          <a:lstStyle/>
          <a:p>
            <a:pPr>
              <a:lnSpc>
                <a:spcPct val="150000"/>
              </a:lnSpc>
            </a:pP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endParaRPr lang="en-US" sz="2400" dirty="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Cường độ lao động</a:t>
            </a:r>
            <a:endParaRPr lang="en-US" sz="2400" dirty="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Lao động giản đơn và lao động phức tạp</a:t>
            </a: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04816D1-3D46-FB03-8673-DB51A2770A0C}"/>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
        <p:nvSpPr>
          <p:cNvPr id="11" name="Title 6">
            <a:extLst>
              <a:ext uri="{FF2B5EF4-FFF2-40B4-BE49-F238E27FC236}">
                <a16:creationId xmlns:a16="http://schemas.microsoft.com/office/drawing/2014/main" id="{024362AE-308A-6C9A-D6FC-A4C4F921BE0F}"/>
              </a:ext>
            </a:extLst>
          </p:cNvPr>
          <p:cNvSpPr txBox="1">
            <a:spLocks/>
          </p:cNvSpPr>
          <p:nvPr/>
        </p:nvSpPr>
        <p:spPr>
          <a:xfrm>
            <a:off x="521943" y="43200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pc="0" dirty="0" err="1">
                <a:latin typeface="Arial" panose="020B0604020202020204" pitchFamily="34" charset="0"/>
                <a:cs typeface="Arial" panose="020B0604020202020204" pitchFamily="34" charset="0"/>
              </a:rPr>
              <a:t>Những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yếu</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tố</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ảnh</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hưởng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đến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lượng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giá</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trị</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sản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xuất</a:t>
            </a:r>
            <a:endParaRPr lang="en-US"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3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a:blip r:embed="rId2"/>
          <a:srcRect/>
          <a:stretch/>
        </p:blipFill>
        <p:spPr>
          <a:xfrm>
            <a:off x="0" y="1491495"/>
            <a:ext cx="6096000" cy="338835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182686" y="1869795"/>
            <a:ext cx="5577314" cy="1124345"/>
          </a:xfrm>
        </p:spPr>
        <p:txBody>
          <a:bodyPr/>
          <a:lstStyle/>
          <a:p>
            <a:r>
              <a:rPr lang="en-US" sz="3200" spc="0" dirty="0">
                <a:latin typeface="Arial" panose="020B0604020202020204" pitchFamily="34" charset="0"/>
                <a:cs typeface="Arial" panose="020B0604020202020204" pitchFamily="34" charset="0"/>
              </a:rPr>
              <a:t>2. </a:t>
            </a:r>
            <a:r>
              <a:rPr lang="en-US" sz="3200" spc="0" dirty="0" err="1">
                <a:latin typeface="Arial" panose="020B0604020202020204" pitchFamily="34" charset="0"/>
                <a:cs typeface="Arial" panose="020B0604020202020204" pitchFamily="34" charset="0"/>
              </a:rPr>
              <a:t>Tiền</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tệ</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là</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gì</a:t>
            </a:r>
            <a:r>
              <a:rPr lang="en-US" sz="3200" spc="0" dirty="0">
                <a:latin typeface="Arial" panose="020B0604020202020204" pitchFamily="34" charset="0"/>
                <a:cs typeface="Arial" panose="020B0604020202020204" pitchFamily="34" charset="0"/>
              </a:rPr>
              <a: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182646" y="2994141"/>
            <a:ext cx="5577314" cy="590155"/>
          </a:xfrm>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35303" y="3755508"/>
            <a:ext cx="5472000" cy="1124346"/>
          </a:xfrm>
        </p:spPr>
        <p:txBody>
          <a:bodyPr/>
          <a:lstStyle/>
          <a:p>
            <a:pPr>
              <a:buFont typeface="Wingdings" panose="05000000000000000000" pitchFamily="2" charset="2"/>
              <a:buChar char="ü"/>
            </a:pP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gốc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tệ</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tiền</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2354865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bg/>
                                          </p:spTgt>
                                        </p:tgtEl>
                                        <p:attrNameLst>
                                          <p:attrName>style.visibility</p:attrName>
                                        </p:attrNameLst>
                                      </p:cBhvr>
                                      <p:to>
                                        <p:strVal val="visible"/>
                                      </p:to>
                                    </p:set>
                                    <p:animEffect transition="in" filter="wipe(down)">
                                      <p:cBhvr>
                                        <p:cTn id="16" dur="500"/>
                                        <p:tgtEl>
                                          <p:spTgt spid="3">
                                            <p:bg/>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3" grpId="0" build="p" animBg="1"/>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71003D-47DE-45C0-C1A4-3097B47BE421}"/>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a. </a:t>
            </a:r>
            <a:r>
              <a:rPr lang="en-US" spc="0" dirty="0" err="1">
                <a:latin typeface="Arial" panose="020B0604020202020204" pitchFamily="34" charset="0"/>
                <a:cs typeface="Arial" panose="020B0604020202020204" pitchFamily="34" charset="0"/>
              </a:rPr>
              <a:t>Nguồn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gốc</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và</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bản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chất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của</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tiền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tệ</a:t>
            </a:r>
            <a:endParaRPr lang="en-US" spc="0" dirty="0">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C83DD3FF-086E-F77D-4EB2-D681DDBD7EC7}"/>
              </a:ext>
            </a:extLst>
          </p:cNvPr>
          <p:cNvPicPr>
            <a:picLocks noGrp="1" noChangeAspect="1"/>
          </p:cNvPicPr>
          <p:nvPr>
            <p:ph idx="1"/>
          </p:nvPr>
        </p:nvPicPr>
        <p:blipFill>
          <a:blip r:embed="rId2"/>
          <a:stretch>
            <a:fillRect/>
          </a:stretch>
        </p:blipFill>
        <p:spPr>
          <a:xfrm>
            <a:off x="2281237" y="1066800"/>
            <a:ext cx="7629525" cy="4724400"/>
          </a:xfrm>
          <a:prstGeom prst="rect">
            <a:avLst/>
          </a:prstGeom>
        </p:spPr>
      </p:pic>
      <p:sp>
        <p:nvSpPr>
          <p:cNvPr id="8" name="Slide Number Placeholder 7">
            <a:extLst>
              <a:ext uri="{FF2B5EF4-FFF2-40B4-BE49-F238E27FC236}">
                <a16:creationId xmlns:a16="http://schemas.microsoft.com/office/drawing/2014/main" id="{3F84B14E-C90B-BC4E-9CED-5A677C54419F}"/>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Tree>
    <p:extLst>
      <p:ext uri="{BB962C8B-B14F-4D97-AF65-F5344CB8AC3E}">
        <p14:creationId xmlns:p14="http://schemas.microsoft.com/office/powerpoint/2010/main" val="367970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9AF-3FCD-9368-69AE-9EFC9DDA1369}"/>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167608E-CACC-6540-EC4C-F86538D6F732}"/>
              </a:ext>
            </a:extLst>
          </p:cNvPr>
          <p:cNvSpPr>
            <a:spLocks noGrp="1"/>
          </p:cNvSpPr>
          <p:nvPr>
            <p:ph idx="1"/>
          </p:nvPr>
        </p:nvSpPr>
        <p:spPr>
          <a:xfrm>
            <a:off x="432000" y="1008000"/>
            <a:ext cx="11328000" cy="2421000"/>
          </a:xfrm>
        </p:spPr>
        <p:txBody>
          <a:bodyPr/>
          <a:lstStyle/>
          <a:p>
            <a:pPr lvl="1">
              <a:lnSpc>
                <a:spcPct val="150000"/>
              </a:lnSpc>
              <a:buFont typeface="Wingdings" panose="05000000000000000000" pitchFamily="2" charset="2"/>
              <a:buChar char="Ø"/>
            </a:pPr>
            <a:r>
              <a:rPr lang="vi-VN" sz="2400" i="1" dirty="0">
                <a:solidFill>
                  <a:srgbClr val="000000"/>
                </a:solidFill>
                <a:effectLst/>
                <a:latin typeface="Arial" panose="020B0604020202020204" pitchFamily="34" charset="0"/>
                <a:cs typeface="Arial" panose="020B0604020202020204" pitchFamily="34" charset="0"/>
              </a:rPr>
              <a:t>Hình thái giản đơn hay ngẫu nhiên của giá trị</a:t>
            </a:r>
            <a:endParaRPr lang="en-US" sz="2400" i="1" dirty="0">
              <a:solidFill>
                <a:srgbClr val="000000"/>
              </a:solidFill>
              <a:effectLst/>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Ø"/>
            </a:pPr>
            <a:r>
              <a:rPr lang="en-US" sz="2400" i="1" dirty="0" err="1">
                <a:solidFill>
                  <a:srgbClr val="000000"/>
                </a:solidFill>
                <a:effectLst/>
                <a:latin typeface="Arial" panose="020B0604020202020204" pitchFamily="34" charset="0"/>
                <a:cs typeface="Arial" panose="020B0604020202020204" pitchFamily="34" charset="0"/>
              </a:rPr>
              <a:t>Hình</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thái</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đầy</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đủ</a:t>
            </a:r>
            <a:r>
              <a:rPr lang="en-US" sz="2400" i="1" dirty="0">
                <a:solidFill>
                  <a:srgbClr val="000000"/>
                </a:solidFill>
                <a:effectLst/>
                <a:latin typeface="Arial" panose="020B0604020202020204" pitchFamily="34" charset="0"/>
                <a:cs typeface="Arial" panose="020B0604020202020204" pitchFamily="34" charset="0"/>
              </a:rPr>
              <a:t> hay </a:t>
            </a:r>
            <a:r>
              <a:rPr lang="en-US" sz="2400" i="1" dirty="0" err="1">
                <a:solidFill>
                  <a:srgbClr val="000000"/>
                </a:solidFill>
                <a:effectLst/>
                <a:latin typeface="Arial" panose="020B0604020202020204" pitchFamily="34" charset="0"/>
                <a:cs typeface="Arial" panose="020B0604020202020204" pitchFamily="34" charset="0"/>
              </a:rPr>
              <a:t>mở</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rộng</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của</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giá</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trị</a:t>
            </a:r>
            <a:endParaRPr lang="en-US" sz="2400" i="1" dirty="0">
              <a:solidFill>
                <a:srgbClr val="000000"/>
              </a:solidFill>
              <a:effectLst/>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Ø"/>
            </a:pPr>
            <a:r>
              <a:rPr lang="en-US" sz="2400" i="1" dirty="0" err="1">
                <a:solidFill>
                  <a:srgbClr val="000000"/>
                </a:solidFill>
                <a:effectLst/>
                <a:latin typeface="Arial" panose="020B0604020202020204" pitchFamily="34" charset="0"/>
                <a:cs typeface="Arial" panose="020B0604020202020204" pitchFamily="34" charset="0"/>
              </a:rPr>
              <a:t>Hình</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thái</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chung</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của</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giá</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p>
          <a:p>
            <a:pPr lvl="1">
              <a:lnSpc>
                <a:spcPct val="150000"/>
              </a:lnSpc>
              <a:buFont typeface="Wingdings" panose="05000000000000000000" pitchFamily="2" charset="2"/>
              <a:buChar char="Ø"/>
            </a:pPr>
            <a:r>
              <a:rPr lang="en-US" sz="2400" i="1" dirty="0" err="1">
                <a:solidFill>
                  <a:srgbClr val="000000"/>
                </a:solidFill>
                <a:effectLst/>
                <a:latin typeface="Arial" panose="020B0604020202020204" pitchFamily="34" charset="0"/>
                <a:cs typeface="Arial" panose="020B0604020202020204" pitchFamily="34" charset="0"/>
              </a:rPr>
              <a:t>Hình</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thái</a:t>
            </a:r>
            <a:r>
              <a:rPr lang="en-US" sz="2400" i="1"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tiền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i="1" dirty="0">
              <a:solidFill>
                <a:srgbClr val="000000"/>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9404C7-3A4A-DB90-AE1E-8F23E7E18DA8}"/>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Tree>
    <p:extLst>
      <p:ext uri="{BB962C8B-B14F-4D97-AF65-F5344CB8AC3E}">
        <p14:creationId xmlns:p14="http://schemas.microsoft.com/office/powerpoint/2010/main" val="129378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9AF-3FCD-9368-69AE-9EFC9DDA1369}"/>
              </a:ext>
            </a:extLst>
          </p:cNvPr>
          <p:cNvSpPr>
            <a:spLocks noGrp="1"/>
          </p:cNvSpPr>
          <p:nvPr>
            <p:ph type="title"/>
          </p:nvPr>
        </p:nvSpPr>
        <p:spPr/>
        <p:txBody>
          <a:bodyPr/>
          <a:lstStyle/>
          <a:p>
            <a:r>
              <a:rPr lang="vi-VN" sz="3200" spc="0" dirty="0">
                <a:latin typeface="Arial" panose="020B0604020202020204" pitchFamily="34" charset="0"/>
                <a:cs typeface="Arial" panose="020B0604020202020204" pitchFamily="34" charset="0"/>
              </a:rPr>
              <a:t>Hình thái giản đơn hay ngẫu nhiên của giá trị</a:t>
            </a:r>
            <a:endParaRPr lang="en-US" sz="3200" spc="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9404C7-3A4A-DB90-AE1E-8F23E7E18DA8}"/>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sp>
        <p:nvSpPr>
          <p:cNvPr id="8" name="Content Placeholder 14">
            <a:extLst>
              <a:ext uri="{FF2B5EF4-FFF2-40B4-BE49-F238E27FC236}">
                <a16:creationId xmlns:a16="http://schemas.microsoft.com/office/drawing/2014/main" id="{2B50B630-D58F-3106-01A0-F0C1EF5D78B3}"/>
              </a:ext>
            </a:extLst>
          </p:cNvPr>
          <p:cNvSpPr txBox="1">
            <a:spLocks/>
          </p:cNvSpPr>
          <p:nvPr/>
        </p:nvSpPr>
        <p:spPr>
          <a:xfrm>
            <a:off x="432000" y="1305684"/>
            <a:ext cx="11328000" cy="4166648"/>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VD : </a:t>
            </a:r>
            <a:r>
              <a:rPr lang="en-US" sz="2400" dirty="0">
                <a:solidFill>
                  <a:srgbClr val="000000"/>
                </a:solidFill>
                <a:latin typeface="Arial" panose="020B0604020202020204" pitchFamily="34" charset="0"/>
                <a:cs typeface="Arial" panose="020B0604020202020204" pitchFamily="34" charset="0"/>
              </a:rPr>
              <a:t>20 </a:t>
            </a:r>
            <a:r>
              <a:rPr lang="en-US" sz="2400" dirty="0" err="1">
                <a:solidFill>
                  <a:srgbClr val="000000"/>
                </a:solidFill>
                <a:latin typeface="Arial" panose="020B0604020202020204" pitchFamily="34" charset="0"/>
                <a:cs typeface="Arial" panose="020B0604020202020204" pitchFamily="34" charset="0"/>
              </a:rPr>
              <a:t>vuông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vải</a:t>
            </a:r>
            <a:r>
              <a:rPr lang="en-US" sz="2400" dirty="0">
                <a:solidFill>
                  <a:srgbClr val="000000"/>
                </a:solidFill>
                <a:latin typeface="Arial" panose="020B0604020202020204" pitchFamily="34" charset="0"/>
                <a:cs typeface="Arial" panose="020B0604020202020204" pitchFamily="34" charset="0"/>
              </a:rPr>
              <a:t> = 1 </a:t>
            </a:r>
            <a:r>
              <a:rPr lang="en-US" sz="2400" dirty="0" err="1">
                <a:solidFill>
                  <a:srgbClr val="000000"/>
                </a:solidFill>
                <a:latin typeface="Arial" panose="020B0604020202020204" pitchFamily="34" charset="0"/>
                <a:cs typeface="Arial" panose="020B0604020202020204" pitchFamily="34" charset="0"/>
              </a:rPr>
              <a:t>cái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áo</a:t>
            </a:r>
            <a:br>
              <a:rPr lang="en-US" sz="2400" dirty="0">
                <a:solidFill>
                  <a:srgbClr val="000000"/>
                </a:solidFill>
                <a:latin typeface="Arial" panose="020B0604020202020204" pitchFamily="34" charset="0"/>
                <a:cs typeface="Arial" panose="020B0604020202020204" pitchFamily="34" charset="0"/>
              </a:rPr>
            </a:br>
            <a:r>
              <a:rPr lang="en-US" sz="2400" dirty="0" err="1">
                <a:solidFill>
                  <a:srgbClr val="000000"/>
                </a:solidFill>
                <a:latin typeface="Arial" panose="020B0604020202020204" pitchFamily="34" charset="0"/>
                <a:cs typeface="Arial" panose="020B0604020202020204" pitchFamily="34" charset="0"/>
              </a:rPr>
              <a:t>hoặc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hàng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 = 5 </a:t>
            </a:r>
            <a:r>
              <a:rPr lang="en-US" sz="2400" dirty="0" err="1">
                <a:solidFill>
                  <a:srgbClr val="000000"/>
                </a:solidFill>
                <a:latin typeface="Arial" panose="020B0604020202020204" pitchFamily="34" charset="0"/>
                <a:cs typeface="Arial" panose="020B0604020202020204" pitchFamily="34" charset="0"/>
              </a:rPr>
              <a:t>hàng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B</a:t>
            </a:r>
            <a:r>
              <a:rPr lang="en-US" sz="2400" dirty="0">
                <a:latin typeface="Arial" panose="020B0604020202020204" pitchFamily="34" charset="0"/>
                <a:cs typeface="Arial" panose="020B0604020202020204" pitchFamily="34" charset="0"/>
              </a:rPr>
              <a:t> </a:t>
            </a:r>
          </a:p>
          <a:p>
            <a:pPr>
              <a:lnSpc>
                <a:spcPct val="150000"/>
              </a:lnSpc>
            </a:pPr>
            <a:r>
              <a:rPr lang="vi-VN" sz="2400" dirty="0">
                <a:solidFill>
                  <a:srgbClr val="000000"/>
                </a:solidFill>
                <a:latin typeface="Arial" panose="020B0604020202020204" pitchFamily="34" charset="0"/>
                <a:cs typeface="Arial" panose="020B0604020202020204" pitchFamily="34" charset="0"/>
              </a:rPr>
              <a:t>Giá trị của hàng hóa A được biểu hiện ở giá trị sử dụng của hàng hóa B, còn hàng hóa B</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dùng làm hình thái biểu hiện giá trị của hàng hóa A. Hàng hóa A ở vào hình thái giá trị tương</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đối.</a:t>
            </a:r>
            <a:br>
              <a:rPr lang="vi-VN" sz="2400" dirty="0">
                <a:solidFill>
                  <a:srgbClr val="000000"/>
                </a:solidFill>
                <a:latin typeface="Arial" panose="020B0604020202020204" pitchFamily="34" charset="0"/>
                <a:cs typeface="Arial" panose="020B0604020202020204" pitchFamily="34" charset="0"/>
              </a:rPr>
            </a:br>
            <a:r>
              <a:rPr lang="vi-VN" sz="2400" dirty="0">
                <a:solidFill>
                  <a:srgbClr val="000000"/>
                </a:solidFill>
                <a:latin typeface="Arial" panose="020B0604020202020204" pitchFamily="34" charset="0"/>
                <a:cs typeface="Arial" panose="020B0604020202020204" pitchFamily="34" charset="0"/>
              </a:rPr>
              <a:t>- Hàng hóa B: mà giá trị sử dụng của nó biểu hiện giá trị</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của hàng hóa khác (A) thì ở vào</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hình thái ngang giá.</a:t>
            </a:r>
            <a:r>
              <a:rPr lang="vi-VN"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87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9AF-3FCD-9368-69AE-9EFC9DDA1369}"/>
              </a:ext>
            </a:extLst>
          </p:cNvPr>
          <p:cNvSpPr>
            <a:spLocks noGrp="1"/>
          </p:cNvSpPr>
          <p:nvPr>
            <p:ph type="title"/>
          </p:nvPr>
        </p:nvSpPr>
        <p:spPr/>
        <p:txBody>
          <a:bodyPr/>
          <a:lstStyle/>
          <a:p>
            <a:r>
              <a:rPr lang="en-US" sz="3200" spc="0" dirty="0" err="1">
                <a:latin typeface="Arial" panose="020B0604020202020204" pitchFamily="34" charset="0"/>
                <a:cs typeface="Arial" panose="020B0604020202020204" pitchFamily="34" charset="0"/>
              </a:rPr>
              <a:t>Hình</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thái</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đầy</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đủ</a:t>
            </a:r>
            <a:r>
              <a:rPr lang="en-US" sz="3200" spc="0" dirty="0">
                <a:latin typeface="Arial" panose="020B0604020202020204" pitchFamily="34" charset="0"/>
                <a:cs typeface="Arial" panose="020B0604020202020204" pitchFamily="34" charset="0"/>
              </a:rPr>
              <a:t> hay </a:t>
            </a:r>
            <a:r>
              <a:rPr lang="en-US" sz="3200" spc="0" dirty="0" err="1">
                <a:latin typeface="Arial" panose="020B0604020202020204" pitchFamily="34" charset="0"/>
                <a:cs typeface="Arial" panose="020B0604020202020204" pitchFamily="34" charset="0"/>
              </a:rPr>
              <a:t>mở</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rộng</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của</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giá</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trị</a:t>
            </a:r>
            <a:endParaRPr lang="en-US" sz="3200" spc="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9404C7-3A4A-DB90-AE1E-8F23E7E18DA8}"/>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sp>
        <p:nvSpPr>
          <p:cNvPr id="6" name="Content Placeholder 16">
            <a:extLst>
              <a:ext uri="{FF2B5EF4-FFF2-40B4-BE49-F238E27FC236}">
                <a16:creationId xmlns:a16="http://schemas.microsoft.com/office/drawing/2014/main" id="{0DBC1A1A-018E-C702-41EF-4556FE02D10B}"/>
              </a:ext>
            </a:extLst>
          </p:cNvPr>
          <p:cNvSpPr txBox="1">
            <a:spLocks/>
          </p:cNvSpPr>
          <p:nvPr/>
        </p:nvSpPr>
        <p:spPr>
          <a:xfrm>
            <a:off x="432000" y="1182008"/>
            <a:ext cx="11328000" cy="455761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Thí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a:t>
            </a:r>
            <a:r>
              <a:rPr lang="en-US" sz="2400" dirty="0">
                <a:latin typeface="Arial" panose="020B0604020202020204" pitchFamily="34" charset="0"/>
                <a:cs typeface="Arial" panose="020B0604020202020204" pitchFamily="34" charset="0"/>
              </a:rPr>
              <a:t>: 20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vải</a:t>
            </a:r>
            <a:r>
              <a:rPr lang="en-US" sz="2400" dirty="0">
                <a:latin typeface="Arial" panose="020B0604020202020204" pitchFamily="34" charset="0"/>
                <a:cs typeface="Arial" panose="020B0604020202020204" pitchFamily="34" charset="0"/>
              </a:rPr>
              <a:t> = 1 </a:t>
            </a:r>
            <a:r>
              <a:rPr lang="en-US" sz="2400" dirty="0" err="1">
                <a:latin typeface="Arial" panose="020B0604020202020204" pitchFamily="34" charset="0"/>
                <a:cs typeface="Arial" panose="020B0604020202020204" pitchFamily="34" charset="0"/>
              </a:rPr>
              <a:t>cái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áo</a:t>
            </a:r>
            <a:endParaRPr lang="en-US" sz="2400" dirty="0">
              <a:latin typeface="Arial" panose="020B0604020202020204" pitchFamily="34" charset="0"/>
              <a:cs typeface="Arial" panose="020B0604020202020204" pitchFamily="34" charset="0"/>
            </a:endParaRPr>
          </a:p>
          <a:p>
            <a:pPr marL="0" indent="0">
              <a:lnSpc>
                <a:spcPct val="150000"/>
              </a:lnSpc>
              <a:buFont typeface="Arial" panose="020B0604020202020204" pitchFamily="34" charset="0"/>
              <a:buNone/>
            </a:pPr>
            <a:r>
              <a:rPr lang="en-US" sz="2400" dirty="0">
                <a:latin typeface="Arial" panose="020B0604020202020204" pitchFamily="34" charset="0"/>
                <a:cs typeface="Arial" panose="020B0604020202020204" pitchFamily="34" charset="0"/>
              </a:rPr>
              <a:t>		               = 10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chè</a:t>
            </a:r>
            <a:endParaRPr lang="en-US" sz="2400" dirty="0">
              <a:latin typeface="Arial" panose="020B0604020202020204" pitchFamily="34" charset="0"/>
              <a:cs typeface="Arial" panose="020B0604020202020204" pitchFamily="34" charset="0"/>
            </a:endParaRPr>
          </a:p>
          <a:p>
            <a:pPr marL="0" indent="0">
              <a:lnSpc>
                <a:spcPct val="150000"/>
              </a:lnSpc>
              <a:buFont typeface="Arial" panose="020B0604020202020204" pitchFamily="34" charset="0"/>
              <a:buNone/>
            </a:pPr>
            <a:r>
              <a:rPr lang="en-US" sz="2400" dirty="0">
                <a:latin typeface="Arial" panose="020B0604020202020204" pitchFamily="34" charset="0"/>
                <a:cs typeface="Arial" panose="020B0604020202020204" pitchFamily="34" charset="0"/>
              </a:rPr>
              <a:t>		        	    = 40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phê</a:t>
            </a:r>
            <a:endParaRPr lang="en-US" sz="2400" dirty="0">
              <a:latin typeface="Arial" panose="020B0604020202020204" pitchFamily="34" charset="0"/>
              <a:cs typeface="Arial" panose="020B0604020202020204" pitchFamily="34" charset="0"/>
            </a:endParaRPr>
          </a:p>
          <a:p>
            <a:pPr marL="0" indent="0">
              <a:lnSpc>
                <a:spcPct val="150000"/>
              </a:lnSpc>
              <a:buFont typeface="Arial" panose="020B0604020202020204" pitchFamily="34" charset="0"/>
              <a:buNone/>
            </a:pPr>
            <a:r>
              <a:rPr lang="en-US" sz="2400" dirty="0">
                <a:latin typeface="Arial" panose="020B0604020202020204" pitchFamily="34" charset="0"/>
                <a:cs typeface="Arial" panose="020B0604020202020204" pitchFamily="34" charset="0"/>
              </a:rPr>
              <a:t>		               = 0,2 gam </a:t>
            </a:r>
            <a:r>
              <a:rPr lang="en-US" sz="2400" dirty="0" err="1">
                <a:latin typeface="Arial" panose="020B0604020202020204" pitchFamily="34" charset="0"/>
                <a:cs typeface="Arial" panose="020B0604020202020204" pitchFamily="34" charset="0"/>
              </a:rPr>
              <a:t>vàng</a:t>
            </a:r>
            <a:endParaRPr lang="en-US" sz="2400" dirty="0">
              <a:latin typeface="Arial" panose="020B0604020202020204" pitchFamily="34" charset="0"/>
              <a:cs typeface="Arial" panose="020B0604020202020204" pitchFamily="34" charset="0"/>
            </a:endParaRPr>
          </a:p>
          <a:p>
            <a:pPr>
              <a:lnSpc>
                <a:spcPct val="150000"/>
              </a:lnSpc>
            </a:pPr>
            <a:r>
              <a:rPr lang="vi-VN" sz="2400" dirty="0">
                <a:solidFill>
                  <a:srgbClr val="000000"/>
                </a:solidFill>
                <a:latin typeface="Arial" panose="020B0604020202020204" pitchFamily="34" charset="0"/>
                <a:cs typeface="Arial" panose="020B0604020202020204" pitchFamily="34" charset="0"/>
              </a:rPr>
              <a:t>Ở đây giá trị của 1 hàng hóa được biểu hiện ở giá trị sử dụng của nhiều hàng hóa đóng vai</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trò vật ngang giá chung. Tỷ lệ trao đổi đã cố định hơn, tuy vậy vẫn là trao đổi trực tiếp hàng lấy</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hàng.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1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9AF-3FCD-9368-69AE-9EFC9DDA1369}"/>
              </a:ext>
            </a:extLst>
          </p:cNvPr>
          <p:cNvSpPr>
            <a:spLocks noGrp="1"/>
          </p:cNvSpPr>
          <p:nvPr>
            <p:ph type="title"/>
          </p:nvPr>
        </p:nvSpPr>
        <p:spPr/>
        <p:txBody>
          <a:bodyPr/>
          <a:lstStyle/>
          <a:p>
            <a:r>
              <a:rPr lang="en-US" sz="3200" spc="0" dirty="0" err="1">
                <a:latin typeface="Arial" panose="020B0604020202020204" pitchFamily="34" charset="0"/>
                <a:cs typeface="Arial" panose="020B0604020202020204" pitchFamily="34" charset="0"/>
              </a:rPr>
              <a:t>Hình</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thái</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chung</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của</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giá</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trị</a:t>
            </a:r>
            <a:endParaRPr lang="en-US" sz="3200" spc="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9404C7-3A4A-DB90-AE1E-8F23E7E18DA8}"/>
              </a:ext>
            </a:extLst>
          </p:cNvPr>
          <p:cNvSpPr>
            <a:spLocks noGrp="1"/>
          </p:cNvSpPr>
          <p:nvPr>
            <p:ph type="sldNum" sz="quarter" idx="33"/>
          </p:nvPr>
        </p:nvSpPr>
        <p:spPr/>
        <p:txBody>
          <a:bodyPr/>
          <a:lstStyle/>
          <a:p>
            <a:fld id="{19B51A1E-902D-48AF-9020-955120F399B6}" type="slidenum">
              <a:rPr lang="en-US" noProof="0" smtClean="0"/>
              <a:pPr/>
              <a:t>17</a:t>
            </a:fld>
            <a:endParaRPr lang="en-US" noProof="0" dirty="0"/>
          </a:p>
        </p:txBody>
      </p:sp>
      <p:sp>
        <p:nvSpPr>
          <p:cNvPr id="7" name="Content Placeholder 7">
            <a:extLst>
              <a:ext uri="{FF2B5EF4-FFF2-40B4-BE49-F238E27FC236}">
                <a16:creationId xmlns:a16="http://schemas.microsoft.com/office/drawing/2014/main" id="{AD3FB1C8-0139-6A2B-7BDD-3E20A21ED1A4}"/>
              </a:ext>
            </a:extLst>
          </p:cNvPr>
          <p:cNvSpPr txBox="1">
            <a:spLocks/>
          </p:cNvSpPr>
          <p:nvPr/>
        </p:nvSpPr>
        <p:spPr>
          <a:xfrm>
            <a:off x="432000" y="1305684"/>
            <a:ext cx="11328000" cy="424663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1 </a:t>
            </a:r>
            <a:r>
              <a:rPr lang="en-US" sz="2400" dirty="0" err="1">
                <a:latin typeface="Arial" panose="020B0604020202020204" pitchFamily="34" charset="0"/>
                <a:cs typeface="Arial" panose="020B0604020202020204" pitchFamily="34" charset="0"/>
              </a:rPr>
              <a:t>cái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áo</a:t>
            </a:r>
            <a:r>
              <a:rPr lang="en-US" sz="2400" dirty="0">
                <a:latin typeface="Arial" panose="020B0604020202020204" pitchFamily="34" charset="0"/>
                <a:cs typeface="Arial" panose="020B0604020202020204" pitchFamily="34" charset="0"/>
              </a:rPr>
              <a:t>	         = 	20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vải</a:t>
            </a:r>
            <a:endParaRPr lang="en-US" sz="24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10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chè</a:t>
            </a:r>
            <a:r>
              <a:rPr lang="en-US" sz="2400" dirty="0">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40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phê</a:t>
            </a:r>
            <a:r>
              <a:rPr lang="en-US" sz="2400" dirty="0">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0,2 gam </a:t>
            </a:r>
            <a:r>
              <a:rPr lang="en-US" sz="2400" dirty="0" err="1">
                <a:latin typeface="Arial" panose="020B0604020202020204" pitchFamily="34" charset="0"/>
                <a:cs typeface="Arial" panose="020B0604020202020204" pitchFamily="34" charset="0"/>
              </a:rPr>
              <a:t>vàng</a:t>
            </a:r>
            <a:r>
              <a:rPr lang="en-US" sz="2400" dirty="0">
                <a:latin typeface="Arial" panose="020B0604020202020204" pitchFamily="34" charset="0"/>
                <a:cs typeface="Arial" panose="020B0604020202020204" pitchFamily="34" charset="0"/>
              </a:rPr>
              <a:t>      =</a:t>
            </a:r>
          </a:p>
          <a:p>
            <a:pPr>
              <a:lnSpc>
                <a:spcPct val="150000"/>
              </a:lnSpc>
            </a:pPr>
            <a:r>
              <a:rPr lang="vi-VN" sz="2400" dirty="0">
                <a:solidFill>
                  <a:srgbClr val="000000"/>
                </a:solidFill>
                <a:latin typeface="Arial" panose="020B0604020202020204" pitchFamily="34" charset="0"/>
                <a:cs typeface="Arial" panose="020B0604020202020204" pitchFamily="34" charset="0"/>
              </a:rPr>
              <a:t>Ở đây giá trị của mọi hàng hóa đều được biểu hiện ở GTSD của một hàng hóa đóng vai trò</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làm vật ngang giá chung</a:t>
            </a:r>
            <a:r>
              <a:rPr lang="vi-VN" sz="2400" dirty="0">
                <a:latin typeface="Arial" panose="020B0604020202020204" pitchFamily="34" charset="0"/>
                <a:cs typeface="Arial" panose="020B0604020202020204" pitchFamily="34" charset="0"/>
              </a:rPr>
              <a:t> </a:t>
            </a:r>
            <a:br>
              <a:rPr lang="vi-VN"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286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9AF-3FCD-9368-69AE-9EFC9DDA1369}"/>
              </a:ext>
            </a:extLst>
          </p:cNvPr>
          <p:cNvSpPr>
            <a:spLocks noGrp="1"/>
          </p:cNvSpPr>
          <p:nvPr>
            <p:ph type="title"/>
          </p:nvPr>
        </p:nvSpPr>
        <p:spPr/>
        <p:txBody>
          <a:bodyPr/>
          <a:lstStyle/>
          <a:p>
            <a:r>
              <a:rPr lang="en-US" sz="3200" spc="0" dirty="0" err="1">
                <a:latin typeface="Arial" panose="020B0604020202020204" pitchFamily="34" charset="0"/>
                <a:cs typeface="Arial" panose="020B0604020202020204" pitchFamily="34" charset="0"/>
              </a:rPr>
              <a:t>Hình</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thái</a:t>
            </a:r>
            <a:r>
              <a:rPr lang="en-US" sz="3200" spc="0" dirty="0">
                <a:latin typeface="Arial" panose="020B0604020202020204" pitchFamily="34" charset="0"/>
                <a:cs typeface="Arial" panose="020B0604020202020204" pitchFamily="34" charset="0"/>
              </a:rPr>
              <a:t> </a:t>
            </a:r>
            <a:r>
              <a:rPr lang="en-US" sz="3200" spc="0" dirty="0" err="1">
                <a:latin typeface="Arial" panose="020B0604020202020204" pitchFamily="34" charset="0"/>
                <a:cs typeface="Arial" panose="020B0604020202020204" pitchFamily="34" charset="0"/>
              </a:rPr>
              <a:t>tiền</a:t>
            </a:r>
            <a:endParaRPr lang="en-US" sz="3200" spc="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9404C7-3A4A-DB90-AE1E-8F23E7E18DA8}"/>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sp>
        <p:nvSpPr>
          <p:cNvPr id="6" name="Content Placeholder 6">
            <a:extLst>
              <a:ext uri="{FF2B5EF4-FFF2-40B4-BE49-F238E27FC236}">
                <a16:creationId xmlns:a16="http://schemas.microsoft.com/office/drawing/2014/main" id="{D5722782-3448-935D-72A6-DDA5CEAB5809}"/>
              </a:ext>
            </a:extLst>
          </p:cNvPr>
          <p:cNvSpPr txBox="1">
            <a:spLocks/>
          </p:cNvSpPr>
          <p:nvPr/>
        </p:nvSpPr>
        <p:spPr>
          <a:xfrm>
            <a:off x="432000" y="1312034"/>
            <a:ext cx="11328000" cy="423393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1 </a:t>
            </a:r>
            <a:r>
              <a:rPr lang="en-US" sz="2400" dirty="0" err="1">
                <a:latin typeface="Arial" panose="020B0604020202020204" pitchFamily="34" charset="0"/>
                <a:cs typeface="Arial" panose="020B0604020202020204" pitchFamily="34" charset="0"/>
              </a:rPr>
              <a:t>cái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áo</a:t>
            </a:r>
            <a:r>
              <a:rPr lang="en-US" sz="2400" dirty="0">
                <a:latin typeface="Arial" panose="020B0604020202020204" pitchFamily="34" charset="0"/>
                <a:cs typeface="Arial" panose="020B0604020202020204" pitchFamily="34" charset="0"/>
              </a:rPr>
              <a:t> 		=   	0,2 gam </a:t>
            </a:r>
            <a:r>
              <a:rPr lang="en-US" sz="2400" dirty="0" err="1">
                <a:latin typeface="Arial" panose="020B0604020202020204" pitchFamily="34" charset="0"/>
                <a:cs typeface="Arial" panose="020B0604020202020204" pitchFamily="34" charset="0"/>
              </a:rPr>
              <a:t>vàng</a:t>
            </a:r>
            <a:endParaRPr lang="en-US" sz="24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10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chè</a:t>
            </a:r>
            <a:r>
              <a:rPr lang="en-US" sz="2400" dirty="0">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40 </a:t>
            </a:r>
            <a:r>
              <a:rPr lang="en-US" sz="2400" dirty="0" err="1">
                <a:latin typeface="Arial" panose="020B0604020202020204" pitchFamily="34" charset="0"/>
                <a:cs typeface="Arial" panose="020B0604020202020204" pitchFamily="34" charset="0"/>
              </a:rPr>
              <a:t>đấu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phê</a:t>
            </a:r>
            <a:r>
              <a:rPr lang="en-US" sz="2400" dirty="0">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20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vải</a:t>
            </a:r>
            <a:r>
              <a:rPr lang="en-US" sz="2400" dirty="0">
                <a:latin typeface="Arial" panose="020B0604020202020204" pitchFamily="34" charset="0"/>
                <a:cs typeface="Arial" panose="020B0604020202020204" pitchFamily="34" charset="0"/>
              </a:rPr>
              <a:t>        =</a:t>
            </a:r>
          </a:p>
          <a:p>
            <a:pPr>
              <a:lnSpc>
                <a:spcPct val="150000"/>
              </a:lnSpc>
            </a:pPr>
            <a:r>
              <a:rPr lang="vi-VN" sz="2400" dirty="0">
                <a:latin typeface="Arial" panose="020B0604020202020204" pitchFamily="34" charset="0"/>
                <a:cs typeface="Arial" panose="020B0604020202020204" pitchFamily="34" charset="0"/>
              </a:rPr>
              <a:t>Ở đây, giá trị của tất cả mọi hàng hoá đều được biểu hiện ở giá trị sử dụng của một hànghoá đóng vai trò tiền tệ</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06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D32E3C-C6EB-684D-216C-5B5B00473CE3}"/>
              </a:ext>
            </a:extLst>
          </p:cNvPr>
          <p:cNvSpPr>
            <a:spLocks noGrp="1"/>
          </p:cNvSpPr>
          <p:nvPr>
            <p:ph type="title"/>
          </p:nvPr>
        </p:nvSpPr>
        <p:spPr/>
        <p:txBody>
          <a:bodyPr/>
          <a:lstStyle/>
          <a:p>
            <a:r>
              <a:rPr lang="en-US" spc="0" dirty="0" err="1">
                <a:latin typeface="Arial" panose="020B0604020202020204" pitchFamily="34" charset="0"/>
                <a:cs typeface="Arial" panose="020B0604020202020204" pitchFamily="34" charset="0"/>
              </a:rPr>
              <a:t>Kết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luận</a:t>
            </a:r>
            <a:r>
              <a:rPr lang="en-US" spc="0" dirty="0">
                <a:latin typeface="Arial" panose="020B0604020202020204" pitchFamily="34" charset="0"/>
                <a:cs typeface="Arial" panose="020B0604020202020204" pitchFamily="34" charset="0"/>
              </a:rPr>
              <a:t>:</a:t>
            </a:r>
          </a:p>
        </p:txBody>
      </p:sp>
      <p:sp>
        <p:nvSpPr>
          <p:cNvPr id="10" name="Content Placeholder 9">
            <a:extLst>
              <a:ext uri="{FF2B5EF4-FFF2-40B4-BE49-F238E27FC236}">
                <a16:creationId xmlns:a16="http://schemas.microsoft.com/office/drawing/2014/main" id="{0C0C6271-93C6-DBD4-AD96-B38DE4225A11}"/>
              </a:ext>
            </a:extLst>
          </p:cNvPr>
          <p:cNvSpPr>
            <a:spLocks noGrp="1"/>
          </p:cNvSpPr>
          <p:nvPr>
            <p:ph idx="1"/>
          </p:nvPr>
        </p:nvSpPr>
        <p:spPr>
          <a:xfrm>
            <a:off x="432000" y="1089375"/>
            <a:ext cx="11328000" cy="5156680"/>
          </a:xfrm>
        </p:spPr>
        <p:txBody>
          <a:bodyPr/>
          <a:lstStyle/>
          <a:p>
            <a:pPr>
              <a:lnSpc>
                <a:spcPct val="150000"/>
              </a:lnSpc>
            </a:pPr>
            <a:r>
              <a:rPr lang="vi-VN" sz="2400" dirty="0">
                <a:latin typeface="Arial" panose="020B0604020202020204" pitchFamily="34" charset="0"/>
                <a:cs typeface="Arial" panose="020B0604020202020204" pitchFamily="34" charset="0"/>
              </a:rPr>
              <a:t>Nguồn gốc của tiền:Tiền ra đời trong quá trình phát triển lâu dài của sản xuất và trao đổi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hàng hóa.</a:t>
            </a:r>
          </a:p>
          <a:p>
            <a:pPr>
              <a:lnSpc>
                <a:spcPct val="150000"/>
              </a:lnSpc>
            </a:pPr>
            <a:r>
              <a:rPr lang="vi-VN" sz="2400" dirty="0">
                <a:latin typeface="Arial" panose="020B0604020202020204" pitchFamily="34" charset="0"/>
                <a:cs typeface="Arial" panose="020B0604020202020204" pitchFamily="34" charset="0"/>
              </a:rPr>
              <a:t>Bản chất của tiền: là một hàng hóa đặc biệt, đóng vai trò vật ngang giá chung, là sự thể</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hiện chung của giá trị và thể hiện mối quan hệ giữa những người sản xuất hàng hóa.</a:t>
            </a:r>
          </a:p>
          <a:p>
            <a:pPr>
              <a:lnSpc>
                <a:spcPct val="150000"/>
              </a:lnSpc>
            </a:pPr>
            <a:r>
              <a:rPr lang="vi-VN" sz="2400" dirty="0">
                <a:latin typeface="Arial" panose="020B0604020202020204" pitchFamily="34" charset="0"/>
                <a:cs typeface="Arial" panose="020B0604020202020204" pitchFamily="34" charset="0"/>
              </a:rPr>
              <a:t>“Tiền: loại hàng hóa đặc biệt mà hình thái tự nhiên của nó dần gắn liền với hình thái ngang</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giá trong xã hội, sẽ trở thành hàng hóa - tiền, hay làm chức năng là tiền, chức năng xã hội riêng</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biệt của nó và do đó, độc quyền xã hội của nó là đóng vai trò vật ngang giá phổ biến trong giới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hàng hóa”.</a:t>
            </a:r>
            <a:endParaRPr lang="en-US" sz="2400"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881C272B-6081-2EC0-2DE0-0007D90D67A5}"/>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spTree>
    <p:extLst>
      <p:ext uri="{BB962C8B-B14F-4D97-AF65-F5344CB8AC3E}">
        <p14:creationId xmlns:p14="http://schemas.microsoft.com/office/powerpoint/2010/main" val="203396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806247"/>
            <a:ext cx="5472000" cy="2758853"/>
          </a:xfrm>
        </p:spPr>
        <p:txBody>
          <a:bodyPr/>
          <a:lstStyle/>
          <a:p>
            <a:pPr marL="342900" indent="-342900">
              <a:lnSpc>
                <a:spcPct val="300000"/>
              </a:lnSpc>
              <a:buAutoNum type="arabicPeriod"/>
            </a:pPr>
            <a:r>
              <a:rPr lang="en-US" sz="4000" dirty="0">
                <a:solidFill>
                  <a:schemeClr val="tx1">
                    <a:lumMod val="95000"/>
                    <a:lumOff val="5000"/>
                  </a:schemeClr>
                </a:solidFill>
              </a:rPr>
              <a:t> HÀNG HÓA LÀ GÌ?</a:t>
            </a:r>
          </a:p>
          <a:p>
            <a:pPr marL="342900" indent="-342900">
              <a:lnSpc>
                <a:spcPct val="300000"/>
              </a:lnSpc>
              <a:buAutoNum type="arabicPeriod"/>
            </a:pPr>
            <a:r>
              <a:rPr lang="en-US" sz="4000" dirty="0">
                <a:solidFill>
                  <a:schemeClr val="tx1">
                    <a:lumMod val="95000"/>
                    <a:lumOff val="5000"/>
                  </a:schemeClr>
                </a:solidFill>
              </a:rPr>
              <a:t> TIỀN TỆ LÀ GÌ?</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096000" y="1164718"/>
            <a:ext cx="6096000" cy="4041913"/>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CQ2</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Group 7</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716DCA-980F-C765-B8BB-1ED088196B5F}"/>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b. </a:t>
            </a:r>
            <a:r>
              <a:rPr lang="vi-VN" spc="0" dirty="0">
                <a:latin typeface="Arial" panose="020B0604020202020204" pitchFamily="34" charset="0"/>
                <a:cs typeface="Arial" panose="020B0604020202020204" pitchFamily="34" charset="0"/>
              </a:rPr>
              <a:t>Các chức năng của tiền</a:t>
            </a:r>
            <a:endParaRPr lang="en-US" spc="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9E0D721E-0700-1736-3452-F7054EA7F0A2}"/>
              </a:ext>
            </a:extLst>
          </p:cNvPr>
          <p:cNvPicPr>
            <a:picLocks noGrp="1" noChangeAspect="1"/>
          </p:cNvPicPr>
          <p:nvPr>
            <p:ph sz="half" idx="1"/>
          </p:nvPr>
        </p:nvPicPr>
        <p:blipFill>
          <a:blip r:embed="rId2"/>
          <a:stretch>
            <a:fillRect/>
          </a:stretch>
        </p:blipFill>
        <p:spPr>
          <a:xfrm>
            <a:off x="432000" y="1349494"/>
            <a:ext cx="5822180" cy="3331028"/>
          </a:xfrm>
          <a:prstGeom prst="rect">
            <a:avLst/>
          </a:prstGeom>
        </p:spPr>
      </p:pic>
      <p:sp>
        <p:nvSpPr>
          <p:cNvPr id="10" name="Text Placeholder 9">
            <a:extLst>
              <a:ext uri="{FF2B5EF4-FFF2-40B4-BE49-F238E27FC236}">
                <a16:creationId xmlns:a16="http://schemas.microsoft.com/office/drawing/2014/main" id="{FF58AF54-E69D-BB50-6ACC-67E4B5521E3A}"/>
              </a:ext>
            </a:extLst>
          </p:cNvPr>
          <p:cNvSpPr>
            <a:spLocks noGrp="1"/>
          </p:cNvSpPr>
          <p:nvPr>
            <p:ph type="body" sz="quarter" idx="12"/>
          </p:nvPr>
        </p:nvSpPr>
        <p:spPr>
          <a:xfrm>
            <a:off x="6583822" y="1349494"/>
            <a:ext cx="5188177" cy="3331028"/>
          </a:xfrm>
        </p:spPr>
        <p:txBody>
          <a:bodyPr/>
          <a:lstStyle/>
          <a:p>
            <a:pPr>
              <a:lnSpc>
                <a:spcPct val="150000"/>
              </a:lnSpc>
            </a:pPr>
            <a:r>
              <a:rPr lang="vi-VN" sz="2400" b="1" i="1" dirty="0">
                <a:solidFill>
                  <a:srgbClr val="000000"/>
                </a:solidFill>
                <a:effectLst/>
                <a:latin typeface="Arial" panose="020B0604020202020204" pitchFamily="34" charset="0"/>
                <a:cs typeface="Arial" panose="020B0604020202020204" pitchFamily="34" charset="0"/>
              </a:rPr>
              <a:t>Thước đo giá trị</a:t>
            </a:r>
            <a:r>
              <a:rPr lang="vi-V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a:lnSpc>
                <a:spcPct val="150000"/>
              </a:lnSpc>
            </a:pPr>
            <a:r>
              <a:rPr lang="vi-VN" sz="2400" b="1" i="1" dirty="0">
                <a:solidFill>
                  <a:srgbClr val="000000"/>
                </a:solidFill>
                <a:effectLst/>
                <a:latin typeface="Arial" panose="020B0604020202020204" pitchFamily="34" charset="0"/>
                <a:cs typeface="Arial" panose="020B0604020202020204" pitchFamily="34" charset="0"/>
              </a:rPr>
              <a:t>Phương tiện lưu thông</a:t>
            </a:r>
            <a:endParaRPr lang="en-US" sz="2400" b="1" i="1" dirty="0">
              <a:solidFill>
                <a:srgbClr val="000000"/>
              </a:solidFill>
              <a:effectLst/>
              <a:latin typeface="Arial" panose="020B0604020202020204" pitchFamily="34" charset="0"/>
              <a:cs typeface="Arial" panose="020B0604020202020204" pitchFamily="34" charset="0"/>
            </a:endParaRPr>
          </a:p>
          <a:p>
            <a:pPr>
              <a:lnSpc>
                <a:spcPct val="150000"/>
              </a:lnSpc>
            </a:pPr>
            <a:r>
              <a:rPr lang="vi-VN" sz="2400" b="1" i="1" dirty="0">
                <a:solidFill>
                  <a:srgbClr val="000000"/>
                </a:solidFill>
                <a:effectLst/>
                <a:latin typeface="Arial" panose="020B0604020202020204" pitchFamily="34" charset="0"/>
                <a:cs typeface="Arial" panose="020B0604020202020204" pitchFamily="34" charset="0"/>
              </a:rPr>
              <a:t>Phương tiện cất giữ</a:t>
            </a:r>
            <a:r>
              <a:rPr lang="vi-V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a:lnSpc>
                <a:spcPct val="150000"/>
              </a:lnSpc>
            </a:pPr>
            <a:r>
              <a:rPr lang="vi-VN" sz="2400" b="1" i="1" dirty="0">
                <a:solidFill>
                  <a:srgbClr val="000000"/>
                </a:solidFill>
                <a:effectLst/>
                <a:latin typeface="Arial" panose="020B0604020202020204" pitchFamily="34" charset="0"/>
                <a:cs typeface="Arial" panose="020B0604020202020204" pitchFamily="34" charset="0"/>
              </a:rPr>
              <a:t>Phương tiện thanh toán</a:t>
            </a:r>
            <a:r>
              <a:rPr lang="vi-V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a:lnSpc>
                <a:spcPct val="150000"/>
              </a:lnSpc>
            </a:pPr>
            <a:r>
              <a:rPr lang="en-US" sz="2400" b="1" i="1" dirty="0" err="1">
                <a:solidFill>
                  <a:srgbClr val="000000"/>
                </a:solidFill>
                <a:effectLst/>
                <a:latin typeface="Arial" panose="020B0604020202020204" pitchFamily="34" charset="0"/>
                <a:cs typeface="Arial" panose="020B0604020202020204" pitchFamily="34" charset="0"/>
              </a:rPr>
              <a:t>Tiền</a:t>
            </a:r>
            <a:r>
              <a:rPr lang="en-US" sz="2400" b="1" i="1" dirty="0">
                <a:solidFill>
                  <a:srgbClr val="000000"/>
                </a:solidFill>
                <a:effectLst/>
                <a:latin typeface="Arial" panose="020B0604020202020204" pitchFamily="34" charset="0"/>
                <a:cs typeface="Arial" panose="020B0604020202020204" pitchFamily="34" charset="0"/>
              </a:rPr>
              <a:t> </a:t>
            </a:r>
            <a:r>
              <a:rPr lang="en-US" sz="2400" b="1" i="1" dirty="0" err="1">
                <a:solidFill>
                  <a:srgbClr val="000000"/>
                </a:solidFill>
                <a:effectLst/>
                <a:latin typeface="Arial" panose="020B0604020202020204" pitchFamily="34" charset="0"/>
                <a:cs typeface="Arial" panose="020B0604020202020204" pitchFamily="34" charset="0"/>
              </a:rPr>
              <a:t>tệ</a:t>
            </a:r>
            <a:r>
              <a:rPr lang="en-US" sz="2400" b="1" i="1" dirty="0">
                <a:solidFill>
                  <a:srgbClr val="000000"/>
                </a:solidFill>
                <a:effectLst/>
                <a:latin typeface="Arial" panose="020B0604020202020204" pitchFamily="34" charset="0"/>
                <a:cs typeface="Arial" panose="020B0604020202020204" pitchFamily="34" charset="0"/>
              </a:rPr>
              <a:t> </a:t>
            </a:r>
            <a:r>
              <a:rPr lang="en-US" sz="2400" b="1" i="1" dirty="0" err="1">
                <a:solidFill>
                  <a:srgbClr val="000000"/>
                </a:solidFill>
                <a:effectLst/>
                <a:latin typeface="Arial" panose="020B0604020202020204" pitchFamily="34" charset="0"/>
                <a:cs typeface="Arial" panose="020B0604020202020204" pitchFamily="34" charset="0"/>
              </a:rPr>
              <a:t>thế</a:t>
            </a:r>
            <a:r>
              <a:rPr lang="en-US" sz="2400" b="1" i="1" dirty="0">
                <a:solidFill>
                  <a:srgbClr val="000000"/>
                </a:solidFill>
                <a:effectLst/>
                <a:latin typeface="Arial" panose="020B0604020202020204" pitchFamily="34" charset="0"/>
                <a:cs typeface="Arial" panose="020B0604020202020204" pitchFamily="34" charset="0"/>
              </a:rPr>
              <a:t> </a:t>
            </a:r>
            <a:r>
              <a:rPr lang="en-US" sz="2400" b="1" i="1" dirty="0" err="1">
                <a:solidFill>
                  <a:srgbClr val="000000"/>
                </a:solidFill>
                <a:effectLst/>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vi-VN"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5159596-DA92-B4F9-673F-F5FF1D3D5B2C}"/>
              </a:ext>
            </a:extLst>
          </p:cNvPr>
          <p:cNvSpPr>
            <a:spLocks noGrp="1"/>
          </p:cNvSpPr>
          <p:nvPr>
            <p:ph type="sldNum" sz="quarter" idx="33"/>
          </p:nvPr>
        </p:nvSpPr>
        <p:spPr/>
        <p:txBody>
          <a:bodyPr/>
          <a:lstStyle/>
          <a:p>
            <a:fld id="{19B51A1E-902D-48AF-9020-955120F399B6}" type="slidenum">
              <a:rPr lang="en-US" noProof="0" smtClean="0"/>
              <a:pPr/>
              <a:t>20</a:t>
            </a:fld>
            <a:endParaRPr lang="en-US" noProof="0" dirty="0"/>
          </a:p>
        </p:txBody>
      </p:sp>
    </p:spTree>
    <p:extLst>
      <p:ext uri="{BB962C8B-B14F-4D97-AF65-F5344CB8AC3E}">
        <p14:creationId xmlns:p14="http://schemas.microsoft.com/office/powerpoint/2010/main" val="109131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6FF4F-207B-2170-627E-A86B72F6AFC6}"/>
              </a:ext>
            </a:extLst>
          </p:cNvPr>
          <p:cNvSpPr>
            <a:spLocks noGrp="1"/>
          </p:cNvSpPr>
          <p:nvPr>
            <p:ph type="sldNum" sz="quarter" idx="33"/>
          </p:nvPr>
        </p:nvSpPr>
        <p:spPr/>
        <p:txBody>
          <a:bodyPr/>
          <a:lstStyle/>
          <a:p>
            <a:fld id="{19B51A1E-902D-48AF-9020-955120F399B6}" type="slidenum">
              <a:rPr lang="en-US" noProof="0" smtClean="0"/>
              <a:pPr/>
              <a:t>21</a:t>
            </a:fld>
            <a:endParaRPr lang="en-US" noProof="0" dirty="0"/>
          </a:p>
        </p:txBody>
      </p:sp>
      <p:sp>
        <p:nvSpPr>
          <p:cNvPr id="14" name="Text Placeholder 13">
            <a:extLst>
              <a:ext uri="{FF2B5EF4-FFF2-40B4-BE49-F238E27FC236}">
                <a16:creationId xmlns:a16="http://schemas.microsoft.com/office/drawing/2014/main" id="{BD7572EF-89B5-E411-76D2-E94040EFFD18}"/>
              </a:ext>
            </a:extLst>
          </p:cNvPr>
          <p:cNvSpPr>
            <a:spLocks noGrp="1"/>
          </p:cNvSpPr>
          <p:nvPr>
            <p:ph type="body" idx="1"/>
          </p:nvPr>
        </p:nvSpPr>
        <p:spPr>
          <a:xfrm>
            <a:off x="431800" y="1125416"/>
            <a:ext cx="5448115" cy="457488"/>
          </a:xfrm>
        </p:spPr>
        <p:txBody>
          <a:bodyPr/>
          <a:lstStyle/>
          <a:p>
            <a:r>
              <a:rPr lang="vi-VN" sz="3200" dirty="0">
                <a:latin typeface="Arial" panose="020B0604020202020204" pitchFamily="34" charset="0"/>
                <a:cs typeface="Arial" panose="020B0604020202020204" pitchFamily="34" charset="0"/>
              </a:rPr>
              <a:t>Thước đo giá trị</a:t>
            </a:r>
            <a:endParaRPr lang="en-US" sz="3200" dirty="0">
              <a:latin typeface="Arial" panose="020B060402020202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E2DF6150-2B87-1785-AB45-988345E028D9}"/>
              </a:ext>
            </a:extLst>
          </p:cNvPr>
          <p:cNvSpPr>
            <a:spLocks noGrp="1"/>
          </p:cNvSpPr>
          <p:nvPr>
            <p:ph type="body" sz="quarter" idx="3"/>
          </p:nvPr>
        </p:nvSpPr>
        <p:spPr/>
        <p:txBody>
          <a:bodyPr/>
          <a:lstStyle/>
          <a:p>
            <a:r>
              <a:rPr lang="vi-VN" sz="3200" dirty="0">
                <a:latin typeface="Arial" panose="020B0604020202020204" pitchFamily="34" charset="0"/>
                <a:cs typeface="Arial" panose="020B0604020202020204" pitchFamily="34" charset="0"/>
              </a:rPr>
              <a:t>Phương tiện lưu thông</a:t>
            </a:r>
            <a:endParaRPr lang="en-US" sz="3200" dirty="0">
              <a:latin typeface="Arial" panose="020B0604020202020204" pitchFamily="34" charset="0"/>
              <a:cs typeface="Arial" panose="020B0604020202020204" pitchFamily="34" charset="0"/>
            </a:endParaRPr>
          </a:p>
        </p:txBody>
      </p:sp>
      <p:sp>
        <p:nvSpPr>
          <p:cNvPr id="17" name="Content Placeholder 16">
            <a:extLst>
              <a:ext uri="{FF2B5EF4-FFF2-40B4-BE49-F238E27FC236}">
                <a16:creationId xmlns:a16="http://schemas.microsoft.com/office/drawing/2014/main" id="{A85C3EEE-EA49-DA28-2E3A-CBC7ACD4D538}"/>
              </a:ext>
            </a:extLst>
          </p:cNvPr>
          <p:cNvSpPr>
            <a:spLocks noGrp="1"/>
          </p:cNvSpPr>
          <p:nvPr>
            <p:ph sz="quarter" idx="4"/>
          </p:nvPr>
        </p:nvSpPr>
        <p:spPr>
          <a:xfrm>
            <a:off x="6299886" y="1955731"/>
            <a:ext cx="5460114" cy="3389992"/>
          </a:xfrm>
        </p:spPr>
        <p:txBody>
          <a:bodyPr/>
          <a:lstStyle/>
          <a:p>
            <a:r>
              <a:rPr lang="vi-VN" sz="2200" dirty="0">
                <a:latin typeface="Arial" panose="020B0604020202020204" pitchFamily="34" charset="0"/>
                <a:cs typeface="Arial" panose="020B0604020202020204" pitchFamily="34" charset="0"/>
              </a:rPr>
              <a:t>Tiền làm môi giới trong trao đổi hàng hoá</a:t>
            </a:r>
          </a:p>
          <a:p>
            <a:r>
              <a:rPr lang="vi-VN" sz="2200" dirty="0">
                <a:latin typeface="Arial" panose="020B0604020202020204" pitchFamily="34" charset="0"/>
                <a:cs typeface="Arial" panose="020B0604020202020204" pitchFamily="34" charset="0"/>
              </a:rPr>
              <a:t> Khi tiền chưa xuất hiện: trao đổi trực tiếp H</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H</a:t>
            </a:r>
          </a:p>
          <a:p>
            <a:r>
              <a:rPr lang="vi-VN" sz="2200" dirty="0">
                <a:latin typeface="Arial" panose="020B0604020202020204" pitchFamily="34" charset="0"/>
                <a:cs typeface="Arial" panose="020B0604020202020204" pitchFamily="34" charset="0"/>
              </a:rPr>
              <a:t> Khi tiền xuất hiện: quá trình trao đổi có tiền làm trung gian H</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T</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H</a:t>
            </a:r>
          </a:p>
          <a:p>
            <a:r>
              <a:rPr lang="vi-VN" sz="2200" dirty="0">
                <a:latin typeface="Arial" panose="020B0604020202020204" pitchFamily="34" charset="0"/>
                <a:cs typeface="Arial" panose="020B0604020202020204" pitchFamily="34" charset="0"/>
              </a:rPr>
              <a:t>Khi tiền làm phương tiện lưu thông đòi hỏi phải có tiền mặt trên thực tế (vàng thoi, bạcnén, tiền đúc, tiền giấy, tiền tín dụng...)</a:t>
            </a:r>
            <a:endParaRPr lang="en-US" sz="2200" dirty="0">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EBE64B17-E8A3-F009-ED1B-7CB5A621311B}"/>
              </a:ext>
            </a:extLst>
          </p:cNvPr>
          <p:cNvSpPr>
            <a:spLocks noGrp="1"/>
          </p:cNvSpPr>
          <p:nvPr>
            <p:ph sz="half" idx="2"/>
          </p:nvPr>
        </p:nvSpPr>
        <p:spPr>
          <a:xfrm>
            <a:off x="431800" y="1943031"/>
            <a:ext cx="5447914" cy="856440"/>
          </a:xfrm>
        </p:spPr>
        <p:txBody>
          <a:bodyPr/>
          <a:lstStyle/>
          <a:p>
            <a:r>
              <a:rPr lang="vi-VN" sz="2200" dirty="0">
                <a:latin typeface="Arial" panose="020B0604020202020204" pitchFamily="34" charset="0"/>
                <a:cs typeface="Arial" panose="020B0604020202020204" pitchFamily="34" charset="0"/>
              </a:rPr>
              <a:t>Tiền dùng để đo lường và biểu hiện giá trị của các hàng hoá khá</a:t>
            </a:r>
            <a:r>
              <a:rPr lang="en-US" sz="2200"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142263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1986B3-419E-CFE2-1AD9-A53E2FDB9D68}"/>
              </a:ext>
            </a:extLst>
          </p:cNvPr>
          <p:cNvSpPr>
            <a:spLocks noGrp="1"/>
          </p:cNvSpPr>
          <p:nvPr>
            <p:ph type="title"/>
          </p:nvPr>
        </p:nvSpPr>
        <p:spPr/>
        <p:txBody>
          <a:bodyPr/>
          <a:lstStyle/>
          <a:p>
            <a:r>
              <a:rPr lang="en-US" spc="0" dirty="0" err="1">
                <a:latin typeface="Arial" panose="020B0604020202020204" pitchFamily="34" charset="0"/>
                <a:cs typeface="Arial" panose="020B0604020202020204" pitchFamily="34" charset="0"/>
              </a:rPr>
              <a:t>Phương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tiện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cất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giữ</a:t>
            </a:r>
            <a:endParaRPr lang="en-US" spc="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21C6C0A0-D595-6031-F505-D1AF1848475F}"/>
              </a:ext>
            </a:extLst>
          </p:cNvPr>
          <p:cNvSpPr>
            <a:spLocks noGrp="1"/>
          </p:cNvSpPr>
          <p:nvPr>
            <p:ph idx="1"/>
          </p:nvPr>
        </p:nvSpPr>
        <p:spPr>
          <a:xfrm>
            <a:off x="432000" y="1089375"/>
            <a:ext cx="11328000" cy="2703106"/>
          </a:xfrm>
        </p:spPr>
        <p:txBody>
          <a:bodyPr/>
          <a:lstStyle/>
          <a:p>
            <a:pPr>
              <a:lnSpc>
                <a:spcPct val="150000"/>
              </a:lnSpc>
            </a:pPr>
            <a:r>
              <a:rPr lang="vi-VN" sz="2400" dirty="0">
                <a:latin typeface="Arial" panose="020B0604020202020204" pitchFamily="34" charset="0"/>
                <a:cs typeface="Arial" panose="020B0604020202020204" pitchFamily="34" charset="0"/>
              </a:rPr>
              <a:t>Tiền được rút khỏi lưu thông và cất giữ lại để khi cần thì đem ra mua hàng.</a:t>
            </a:r>
          </a:p>
          <a:p>
            <a:pPr>
              <a:lnSpc>
                <a:spcPct val="150000"/>
              </a:lnSpc>
            </a:pPr>
            <a:r>
              <a:rPr lang="vi-VN" sz="2400" dirty="0">
                <a:latin typeface="Arial" panose="020B0604020202020204" pitchFamily="34" charset="0"/>
                <a:cs typeface="Arial" panose="020B0604020202020204" pitchFamily="34" charset="0"/>
              </a:rPr>
              <a:t>Các hình thức cất trữ:</a:t>
            </a:r>
          </a:p>
          <a:p>
            <a:pPr marL="0" indent="0">
              <a:lnSpc>
                <a:spcPct val="150000"/>
              </a:lnSpc>
              <a:buNone/>
            </a:pP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 Cất giấu.</a:t>
            </a:r>
          </a:p>
          <a:p>
            <a:pPr marL="0" indent="0">
              <a:lnSpc>
                <a:spcPct val="150000"/>
              </a:lnSpc>
              <a:buNone/>
            </a:pP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 Gửi ngân hàng.</a:t>
            </a:r>
            <a:endParaRPr lang="en-US" sz="24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D6C26BB-B52E-9009-5B58-065943CF37B9}"/>
              </a:ext>
            </a:extLst>
          </p:cNvPr>
          <p:cNvSpPr>
            <a:spLocks noGrp="1"/>
          </p:cNvSpPr>
          <p:nvPr>
            <p:ph type="body" sz="quarter" idx="12"/>
          </p:nvPr>
        </p:nvSpPr>
        <p:spPr>
          <a:xfrm>
            <a:off x="431999" y="4734376"/>
            <a:ext cx="11339999" cy="1411600"/>
          </a:xfrm>
        </p:spPr>
        <p:txBody>
          <a:bodyPr/>
          <a:lstStyle/>
          <a:p>
            <a:pPr>
              <a:lnSpc>
                <a:spcPct val="150000"/>
              </a:lnSpc>
            </a:pPr>
            <a:r>
              <a:rPr lang="vi-VN" sz="2400" b="0" i="0" dirty="0">
                <a:solidFill>
                  <a:srgbClr val="000000"/>
                </a:solidFill>
                <a:effectLst/>
                <a:latin typeface="Arial" panose="020B0604020202020204" pitchFamily="34" charset="0"/>
                <a:cs typeface="Arial" panose="020B0604020202020204" pitchFamily="34" charset="0"/>
              </a:rPr>
              <a:t>Tiền làm chức năng phương tiện thanh toán tức nó được dùng để chi</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trả sau khi công việc</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đã hoàn thành</a:t>
            </a:r>
            <a:r>
              <a:rPr lang="en-US" sz="2400" b="0" i="0" dirty="0">
                <a:solidFill>
                  <a:srgbClr val="000000"/>
                </a:solidFill>
                <a:effectLst/>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3D85E4-7CE9-3870-07D7-A833F1A7BAF0}"/>
              </a:ext>
            </a:extLst>
          </p:cNvPr>
          <p:cNvSpPr>
            <a:spLocks noGrp="1"/>
          </p:cNvSpPr>
          <p:nvPr>
            <p:ph type="sldNum" sz="quarter" idx="15"/>
          </p:nvPr>
        </p:nvSpPr>
        <p:spPr/>
        <p:txBody>
          <a:bodyPr/>
          <a:lstStyle/>
          <a:p>
            <a:fld id="{19B51A1E-902D-48AF-9020-955120F399B6}" type="slidenum">
              <a:rPr lang="en-US" noProof="0" smtClean="0"/>
              <a:pPr/>
              <a:t>22</a:t>
            </a:fld>
            <a:endParaRPr lang="en-US" noProof="0" dirty="0"/>
          </a:p>
        </p:txBody>
      </p:sp>
      <p:sp>
        <p:nvSpPr>
          <p:cNvPr id="14" name="Title 8">
            <a:extLst>
              <a:ext uri="{FF2B5EF4-FFF2-40B4-BE49-F238E27FC236}">
                <a16:creationId xmlns:a16="http://schemas.microsoft.com/office/drawing/2014/main" id="{2EB935C9-3134-90B9-B59B-8E165CF2768A}"/>
              </a:ext>
            </a:extLst>
          </p:cNvPr>
          <p:cNvSpPr txBox="1">
            <a:spLocks/>
          </p:cNvSpPr>
          <p:nvPr/>
        </p:nvSpPr>
        <p:spPr>
          <a:xfrm>
            <a:off x="432000" y="4017856"/>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pc="0" dirty="0" err="1">
                <a:latin typeface="Arial" panose="020B0604020202020204" pitchFamily="34" charset="0"/>
                <a:cs typeface="Arial" panose="020B0604020202020204" pitchFamily="34" charset="0"/>
              </a:rPr>
              <a:t>Phương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tiện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thanh</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toán</a:t>
            </a:r>
            <a:endParaRPr lang="en-US"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66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1986B3-419E-CFE2-1AD9-A53E2FDB9D68}"/>
              </a:ext>
            </a:extLst>
          </p:cNvPr>
          <p:cNvSpPr>
            <a:spLocks noGrp="1"/>
          </p:cNvSpPr>
          <p:nvPr>
            <p:ph type="title"/>
          </p:nvPr>
        </p:nvSpPr>
        <p:spPr/>
        <p:txBody>
          <a:bodyPr/>
          <a:lstStyle/>
          <a:p>
            <a:r>
              <a:rPr lang="en-US" spc="0" dirty="0" err="1">
                <a:latin typeface="Arial" panose="020B0604020202020204" pitchFamily="34" charset="0"/>
                <a:cs typeface="Arial" panose="020B0604020202020204" pitchFamily="34" charset="0"/>
              </a:rPr>
              <a:t>Tiền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tệ</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thế</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giới</a:t>
            </a:r>
            <a:endParaRPr lang="en-US" spc="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C9F30938-810B-2C9C-F846-96CC653ACBF8}"/>
              </a:ext>
            </a:extLst>
          </p:cNvPr>
          <p:cNvSpPr>
            <a:spLocks noGrp="1"/>
          </p:cNvSpPr>
          <p:nvPr>
            <p:ph type="body" sz="quarter" idx="13"/>
          </p:nvPr>
        </p:nvSpPr>
        <p:spPr>
          <a:xfrm>
            <a:off x="432000" y="1312285"/>
            <a:ext cx="11340000" cy="2116715"/>
          </a:xfrm>
        </p:spPr>
        <p:txBody>
          <a:bodyPr/>
          <a:lstStyle/>
          <a:p>
            <a:pPr>
              <a:lnSpc>
                <a:spcPct val="200000"/>
              </a:lnSpc>
            </a:pPr>
            <a:r>
              <a:rPr lang="vi-VN" sz="2400" b="0" i="0" dirty="0">
                <a:solidFill>
                  <a:srgbClr val="000000"/>
                </a:solidFill>
                <a:effectLst/>
                <a:latin typeface="Arial" panose="020B0604020202020204" pitchFamily="34" charset="0"/>
                <a:cs typeface="Arial" panose="020B0604020202020204" pitchFamily="34" charset="0"/>
              </a:rPr>
              <a:t>Khi trao đổi hàng hóa mở rộng ra bên ngoài biên giới quốc gia và hình thành quan hệ buôn</a:t>
            </a:r>
            <a:r>
              <a:rPr lang="en-US" sz="2400" b="0" i="0" dirty="0">
                <a:solidFill>
                  <a:srgbClr val="000000"/>
                </a:solidFill>
                <a:effectLst/>
                <a:latin typeface="Arial" panose="020B0604020202020204" pitchFamily="34" charset="0"/>
                <a:cs typeface="Arial" panose="020B0604020202020204" pitchFamily="34" charset="0"/>
              </a:rPr>
              <a:t> </a:t>
            </a:r>
            <a:r>
              <a:rPr lang="vi-VN" sz="2400" b="0" i="0" dirty="0">
                <a:solidFill>
                  <a:srgbClr val="000000"/>
                </a:solidFill>
                <a:effectLst/>
                <a:latin typeface="Arial" panose="020B0604020202020204" pitchFamily="34" charset="0"/>
                <a:cs typeface="Arial" panose="020B0604020202020204" pitchFamily="34" charset="0"/>
              </a:rPr>
              <a:t>bán giữa các nước thì chức năng tiền tệ thế giới ra đời.</a:t>
            </a:r>
            <a:r>
              <a:rPr lang="vi-VN" sz="2400" dirty="0">
                <a:latin typeface="Arial" panose="020B0604020202020204" pitchFamily="34" charset="0"/>
                <a:cs typeface="Arial" panose="020B0604020202020204" pitchFamily="34" charset="0"/>
              </a:rPr>
              <a:t> </a:t>
            </a:r>
            <a:br>
              <a:rPr lang="vi-VN"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3D85E4-7CE9-3870-07D7-A833F1A7BAF0}"/>
              </a:ext>
            </a:extLst>
          </p:cNvPr>
          <p:cNvSpPr>
            <a:spLocks noGrp="1"/>
          </p:cNvSpPr>
          <p:nvPr>
            <p:ph type="sldNum" sz="quarter" idx="15"/>
          </p:nvPr>
        </p:nvSpPr>
        <p:spPr/>
        <p:txBody>
          <a:bodyPr/>
          <a:lstStyle/>
          <a:p>
            <a:fld id="{19B51A1E-902D-48AF-9020-955120F399B6}" type="slidenum">
              <a:rPr lang="en-US" noProof="0" smtClean="0"/>
              <a:pPr/>
              <a:t>23</a:t>
            </a:fld>
            <a:endParaRPr lang="en-US" noProof="0" dirty="0"/>
          </a:p>
        </p:txBody>
      </p:sp>
    </p:spTree>
    <p:extLst>
      <p:ext uri="{BB962C8B-B14F-4D97-AF65-F5344CB8AC3E}">
        <p14:creationId xmlns:p14="http://schemas.microsoft.com/office/powerpoint/2010/main" val="1103693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p:blipFill>
        <p:spPr>
          <a:xfrm>
            <a:off x="0" y="637832"/>
            <a:ext cx="9780588" cy="5095686"/>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4248443"/>
            <a:ext cx="5956300" cy="2241784"/>
          </a:xfrm>
        </p:spPr>
        <p:txBody>
          <a:bodyPr/>
          <a:lstStyle/>
          <a:p>
            <a:pPr algn="l"/>
            <a:r>
              <a:rPr lang="en-US" sz="3200" spc="0" dirty="0">
                <a:latin typeface="Arial" panose="020B0604020202020204" pitchFamily="34" charset="0"/>
                <a:cs typeface="Arial" panose="020B0604020202020204" pitchFamily="34" charset="0"/>
              </a:rPr>
              <a:t>3. </a:t>
            </a:r>
            <a:r>
              <a:rPr lang="vi-VN" sz="3200" spc="0" dirty="0">
                <a:latin typeface="Arial" panose="020B0604020202020204" pitchFamily="34" charset="0"/>
                <a:cs typeface="Arial" panose="020B0604020202020204" pitchFamily="34" charset="0"/>
              </a:rPr>
              <a:t>Theo các bạn đất đai có phải là hàng hóa không? Vì sao giá đất lại tăng lên sau mỗi năm như vậy?</a:t>
            </a:r>
            <a:endParaRPr lang="en-US" sz="3200" spc="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24</a:t>
            </a:fld>
            <a:endParaRPr lang="en-US" dirty="0"/>
          </a:p>
        </p:txBody>
      </p:sp>
    </p:spTree>
    <p:extLst>
      <p:ext uri="{BB962C8B-B14F-4D97-AF65-F5344CB8AC3E}">
        <p14:creationId xmlns:p14="http://schemas.microsoft.com/office/powerpoint/2010/main" val="409167464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F894F6C-B643-4219-E37E-0B4B86B60542}"/>
              </a:ext>
            </a:extLst>
          </p:cNvPr>
          <p:cNvSpPr>
            <a:spLocks noGrp="1"/>
          </p:cNvSpPr>
          <p:nvPr>
            <p:ph type="sldNum" sz="quarter" idx="33"/>
          </p:nvPr>
        </p:nvSpPr>
        <p:spPr/>
        <p:txBody>
          <a:bodyPr/>
          <a:lstStyle/>
          <a:p>
            <a:fld id="{19B51A1E-902D-48AF-9020-955120F399B6}" type="slidenum">
              <a:rPr lang="en-US" noProof="0" smtClean="0"/>
              <a:pPr/>
              <a:t>25</a:t>
            </a:fld>
            <a:endParaRPr lang="en-US" noProof="0" dirty="0"/>
          </a:p>
        </p:txBody>
      </p:sp>
      <p:sp>
        <p:nvSpPr>
          <p:cNvPr id="12" name="Text Placeholder 8">
            <a:extLst>
              <a:ext uri="{FF2B5EF4-FFF2-40B4-BE49-F238E27FC236}">
                <a16:creationId xmlns:a16="http://schemas.microsoft.com/office/drawing/2014/main" id="{8CD82589-8724-149C-EA87-1B61E0E8748E}"/>
              </a:ext>
            </a:extLst>
          </p:cNvPr>
          <p:cNvSpPr>
            <a:spLocks noGrp="1"/>
          </p:cNvSpPr>
          <p:nvPr>
            <p:ph type="body" sz="quarter" idx="32"/>
          </p:nvPr>
        </p:nvSpPr>
        <p:spPr>
          <a:xfrm>
            <a:off x="432000" y="486750"/>
            <a:ext cx="11339513" cy="432000"/>
          </a:xfrm>
        </p:spPr>
        <p:txBody>
          <a:bodyPr/>
          <a:lstStyle/>
          <a:p>
            <a:pPr marL="285750" indent="-285750">
              <a:buFont typeface="Wingdings" panose="05000000000000000000" pitchFamily="2" charset="2"/>
              <a:buChar char="Ø"/>
            </a:pPr>
            <a:r>
              <a:rPr lang="en-US" sz="3200" b="1" i="1" dirty="0" err="1">
                <a:latin typeface="Arial" panose="020B0604020202020204" pitchFamily="34" charset="0"/>
                <a:cs typeface="Arial" panose="020B0604020202020204" pitchFamily="34" charset="0"/>
              </a:rPr>
              <a:t>Không</a:t>
            </a:r>
            <a:endParaRPr lang="en-US" sz="3200" b="1" i="1" dirty="0">
              <a:latin typeface="Arial" panose="020B0604020202020204" pitchFamily="34" charset="0"/>
              <a:cs typeface="Arial" panose="020B0604020202020204" pitchFamily="34" charset="0"/>
            </a:endParaRPr>
          </a:p>
        </p:txBody>
      </p:sp>
      <p:sp>
        <p:nvSpPr>
          <p:cNvPr id="13" name="Content Placeholder 7">
            <a:extLst>
              <a:ext uri="{FF2B5EF4-FFF2-40B4-BE49-F238E27FC236}">
                <a16:creationId xmlns:a16="http://schemas.microsoft.com/office/drawing/2014/main" id="{9C7CCD48-2025-2E20-194D-9D729DDFDC8A}"/>
              </a:ext>
            </a:extLst>
          </p:cNvPr>
          <p:cNvSpPr>
            <a:spLocks noGrp="1"/>
          </p:cNvSpPr>
          <p:nvPr>
            <p:ph idx="1"/>
          </p:nvPr>
        </p:nvSpPr>
        <p:spPr>
          <a:xfrm>
            <a:off x="432000" y="1089375"/>
            <a:ext cx="11328000" cy="4679250"/>
          </a:xfrm>
        </p:spPr>
        <p:txBody>
          <a:bodyPr/>
          <a:lstStyle/>
          <a:p>
            <a:pPr>
              <a:lnSpc>
                <a:spcPct val="150000"/>
              </a:lnSpc>
            </a:pPr>
            <a:r>
              <a:rPr lang="en-US" sz="2400" dirty="0">
                <a:latin typeface="Arial" panose="020B0604020202020204" pitchFamily="34" charset="0"/>
                <a:cs typeface="Arial" panose="020B0604020202020204" pitchFamily="34" charset="0"/>
              </a:rPr>
              <a:t>Theo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hang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p>
          <a:p>
            <a:pPr>
              <a:lnSpc>
                <a:spcPct val="150000"/>
              </a:lnSpc>
            </a:pP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a:t>
            </a:r>
          </a:p>
          <a:p>
            <a:pPr marL="463550" indent="14288">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Bền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endParaRPr lang="en-US" sz="2400" dirty="0">
              <a:latin typeface="Arial" panose="020B0604020202020204" pitchFamily="34" charset="0"/>
              <a:cs typeface="Arial" panose="020B0604020202020204" pitchFamily="34" charset="0"/>
            </a:endParaRPr>
          </a:p>
          <a:p>
            <a:pPr marL="463550" indent="14288">
              <a:lnSpc>
                <a:spcPct val="150000"/>
              </a:lnSpc>
              <a:buFont typeface="Wingdings" panose="05000000000000000000" pitchFamily="2" charset="2"/>
              <a:buChar char="Ø"/>
            </a:pPr>
            <a:r>
              <a:rPr lang="vi-VN" sz="2400" dirty="0">
                <a:latin typeface="Arial" panose="020B0604020202020204" pitchFamily="34" charset="0"/>
                <a:cs typeface="Arial" panose="020B0604020202020204" pitchFamily="34" charset="0"/>
              </a:rPr>
              <a:t>Đất đai có tính khan hiếm tương đối và tuyệt đối</a:t>
            </a: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36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Group 7</a:t>
            </a:r>
          </a:p>
        </p:txBody>
      </p:sp>
      <p:sp>
        <p:nvSpPr>
          <p:cNvPr id="3" name="Text Placeholder 2">
            <a:extLst>
              <a:ext uri="{FF2B5EF4-FFF2-40B4-BE49-F238E27FC236}">
                <a16:creationId xmlns:a16="http://schemas.microsoft.com/office/drawing/2014/main" id="{9E1C54E2-35CD-4B4C-8AF6-A9BBA506FC1F}"/>
              </a:ext>
            </a:extLst>
          </p:cNvPr>
          <p:cNvSpPr>
            <a:spLocks noGrp="1"/>
          </p:cNvSpPr>
          <p:nvPr>
            <p:ph type="body" sz="quarter" idx="14"/>
          </p:nvPr>
        </p:nvSpPr>
        <p:spPr/>
        <p:txBody>
          <a:bodyPr/>
          <a:lstStyle/>
          <a:p>
            <a:pPr>
              <a:lnSpc>
                <a:spcPct val="100000"/>
              </a:lnSpc>
            </a:pPr>
            <a:r>
              <a:rPr lang="en-US" u="sng" dirty="0">
                <a:solidFill>
                  <a:srgbClr val="0070C0"/>
                </a:solidFill>
              </a:rPr>
              <a:t>Thanks For Listening!!!</a:t>
            </a:r>
          </a:p>
        </p:txBody>
      </p:sp>
      <p:sp>
        <p:nvSpPr>
          <p:cNvPr id="2" name="Slide Number Placeholder 1">
            <a:extLst>
              <a:ext uri="{FF2B5EF4-FFF2-40B4-BE49-F238E27FC236}">
                <a16:creationId xmlns:a16="http://schemas.microsoft.com/office/drawing/2014/main" id="{CB78354A-41D5-43F7-A38D-3C946669B3C8}"/>
              </a:ext>
            </a:extLst>
          </p:cNvPr>
          <p:cNvSpPr>
            <a:spLocks noGrp="1"/>
          </p:cNvSpPr>
          <p:nvPr>
            <p:ph type="sldNum" sz="quarter" idx="13"/>
          </p:nvPr>
        </p:nvSpPr>
        <p:spPr>
          <a:solidFill>
            <a:schemeClr val="tx1">
              <a:lumMod val="95000"/>
              <a:lumOff val="5000"/>
            </a:schemeClr>
          </a:solidFill>
        </p:spPr>
        <p:txBody>
          <a:bodyPr/>
          <a:lstStyle/>
          <a:p>
            <a:fld id="{19B51A1E-902D-48AF-9020-955120F399B6}" type="slidenum">
              <a:rPr lang="en-US" smtClean="0"/>
              <a:pPr/>
              <a:t>26</a:t>
            </a:fld>
            <a:endParaRPr lang="en-US" dirty="0"/>
          </a:p>
        </p:txBody>
      </p:sp>
    </p:spTree>
    <p:extLst>
      <p:ext uri="{BB962C8B-B14F-4D97-AF65-F5344CB8AC3E}">
        <p14:creationId xmlns:p14="http://schemas.microsoft.com/office/powerpoint/2010/main" val="595823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a:blip r:embed="rId2"/>
          <a:srcRect/>
          <a:stretch/>
        </p:blipFill>
        <p:spPr>
          <a:xfrm>
            <a:off x="0" y="1491495"/>
            <a:ext cx="6096000" cy="338835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5" y="173293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182686" y="1847758"/>
            <a:ext cx="5577314" cy="1124345"/>
          </a:xfrm>
        </p:spPr>
        <p:txBody>
          <a:bodyPr/>
          <a:lstStyle/>
          <a:p>
            <a:pPr marL="514350" indent="-514350">
              <a:buFont typeface="+mj-lt"/>
              <a:buAutoNum type="arabicPeriod"/>
            </a:pPr>
            <a:r>
              <a:rPr lang="en-US" sz="3200" spc="-150" dirty="0" err="1">
                <a:latin typeface="Arial" panose="020B0604020202020204" pitchFamily="34" charset="0"/>
                <a:cs typeface="Arial" panose="020B0604020202020204" pitchFamily="34" charset="0"/>
              </a:rPr>
              <a:t>Hàng</a:t>
            </a:r>
            <a:r>
              <a:rPr lang="en-US" sz="3200" spc="-150" dirty="0">
                <a:latin typeface="Arial" panose="020B0604020202020204" pitchFamily="34" charset="0"/>
                <a:cs typeface="Arial" panose="020B0604020202020204" pitchFamily="34" charset="0"/>
              </a:rPr>
              <a:t> </a:t>
            </a:r>
            <a:r>
              <a:rPr lang="en-US" sz="3200" spc="-150" dirty="0" err="1">
                <a:latin typeface="Arial" panose="020B0604020202020204" pitchFamily="34" charset="0"/>
                <a:cs typeface="Arial" panose="020B0604020202020204" pitchFamily="34" charset="0"/>
              </a:rPr>
              <a:t>hóa</a:t>
            </a:r>
            <a:r>
              <a:rPr lang="en-US" sz="3200" spc="-150" dirty="0">
                <a:latin typeface="Arial" panose="020B0604020202020204" pitchFamily="34" charset="0"/>
                <a:cs typeface="Arial" panose="020B0604020202020204" pitchFamily="34" charset="0"/>
              </a:rPr>
              <a:t> </a:t>
            </a:r>
            <a:r>
              <a:rPr lang="en-US" sz="3200" spc="-150" dirty="0" err="1">
                <a:latin typeface="Arial" panose="020B0604020202020204" pitchFamily="34" charset="0"/>
                <a:cs typeface="Arial" panose="020B0604020202020204" pitchFamily="34" charset="0"/>
              </a:rPr>
              <a:t>là</a:t>
            </a:r>
            <a:r>
              <a:rPr lang="en-US" sz="3200" spc="-150" dirty="0">
                <a:latin typeface="Arial" panose="020B0604020202020204" pitchFamily="34" charset="0"/>
                <a:cs typeface="Arial" panose="020B0604020202020204" pitchFamily="34" charset="0"/>
              </a:rPr>
              <a:t> </a:t>
            </a:r>
            <a:r>
              <a:rPr lang="en-US" sz="3200" spc="-150" dirty="0" err="1">
                <a:latin typeface="Arial" panose="020B0604020202020204" pitchFamily="34" charset="0"/>
                <a:cs typeface="Arial" panose="020B0604020202020204" pitchFamily="34" charset="0"/>
              </a:rPr>
              <a:t>gì</a:t>
            </a:r>
            <a:r>
              <a:rPr lang="en-US" sz="3200" spc="-150"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185675"/>
            <a:ext cx="5472000" cy="1694180"/>
          </a:xfrm>
        </p:spPr>
        <p:txBody>
          <a:bodyPr/>
          <a:lstStyle/>
          <a:p>
            <a:pPr>
              <a:buFont typeface="Wingdings" panose="05000000000000000000" pitchFamily="2" charset="2"/>
              <a:buChar char="ü"/>
            </a:pP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hoá</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hoá</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down)">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down)">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down)">
                                      <p:cBhvr>
                                        <p:cTn id="2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F83794-C3A6-95F9-5F9B-80219469696B}"/>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a. </a:t>
            </a:r>
            <a:r>
              <a:rPr lang="en-US" spc="0" dirty="0" err="1">
                <a:latin typeface="Arial" panose="020B0604020202020204" pitchFamily="34" charset="0"/>
                <a:cs typeface="Arial" panose="020B0604020202020204" pitchFamily="34" charset="0"/>
              </a:rPr>
              <a:t>Thuộc</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tính</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của</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hàng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hóa</a:t>
            </a:r>
            <a:endParaRPr lang="en-US" spc="0" dirty="0">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7E15F189-3751-5EC7-C328-82C613D0C658}"/>
              </a:ext>
            </a:extLst>
          </p:cNvPr>
          <p:cNvPicPr>
            <a:picLocks noGrp="1" noChangeAspect="1"/>
          </p:cNvPicPr>
          <p:nvPr>
            <p:ph idx="1"/>
          </p:nvPr>
        </p:nvPicPr>
        <p:blipFill>
          <a:blip r:embed="rId2"/>
          <a:stretch>
            <a:fillRect/>
          </a:stretch>
        </p:blipFill>
        <p:spPr>
          <a:xfrm>
            <a:off x="2771775" y="1457325"/>
            <a:ext cx="6648450" cy="3943350"/>
          </a:xfrm>
          <a:prstGeom prst="rect">
            <a:avLst/>
          </a:prstGeom>
        </p:spPr>
      </p:pic>
      <p:sp>
        <p:nvSpPr>
          <p:cNvPr id="7" name="Slide Number Placeholder 6">
            <a:extLst>
              <a:ext uri="{FF2B5EF4-FFF2-40B4-BE49-F238E27FC236}">
                <a16:creationId xmlns:a16="http://schemas.microsoft.com/office/drawing/2014/main" id="{8E14AB37-821E-6345-96E1-58684D24B403}"/>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Tree>
    <p:extLst>
      <p:ext uri="{BB962C8B-B14F-4D97-AF65-F5344CB8AC3E}">
        <p14:creationId xmlns:p14="http://schemas.microsoft.com/office/powerpoint/2010/main" val="106401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7B4EC9A-39B5-6375-E1C0-8662BC0211E3}"/>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Hai </a:t>
            </a:r>
            <a:r>
              <a:rPr lang="en-US" spc="0" dirty="0" err="1">
                <a:latin typeface="Arial" panose="020B0604020202020204" pitchFamily="34" charset="0"/>
                <a:cs typeface="Arial" panose="020B0604020202020204" pitchFamily="34" charset="0"/>
              </a:rPr>
              <a:t>thuộc</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tính</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của</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hàng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hóa</a:t>
            </a:r>
            <a:endParaRPr lang="en-US" spc="0" dirty="0">
              <a:latin typeface="Arial" panose="020B0604020202020204" pitchFamily="34" charset="0"/>
              <a:cs typeface="Arial" panose="020B0604020202020204" pitchFamily="34" charset="0"/>
            </a:endParaRPr>
          </a:p>
        </p:txBody>
      </p:sp>
      <p:sp>
        <p:nvSpPr>
          <p:cNvPr id="18" name="Text Placeholder 17">
            <a:extLst>
              <a:ext uri="{FF2B5EF4-FFF2-40B4-BE49-F238E27FC236}">
                <a16:creationId xmlns:a16="http://schemas.microsoft.com/office/drawing/2014/main" id="{141D136B-2DDB-6B25-2AAD-7329D3EBCA69}"/>
              </a:ext>
            </a:extLst>
          </p:cNvPr>
          <p:cNvSpPr>
            <a:spLocks noGrp="1"/>
          </p:cNvSpPr>
          <p:nvPr>
            <p:ph type="body" sz="quarter" idx="12"/>
          </p:nvPr>
        </p:nvSpPr>
        <p:spPr>
          <a:xfrm>
            <a:off x="432000" y="1511477"/>
            <a:ext cx="11340000" cy="2413410"/>
          </a:xfrm>
        </p:spPr>
        <p:txBody>
          <a:bodyPr/>
          <a:lstStyle/>
          <a:p>
            <a:pPr>
              <a:lnSpc>
                <a:spcPct val="150000"/>
              </a:lnSpc>
            </a:pPr>
            <a:r>
              <a:rPr lang="vi-VN" sz="2400" b="1" i="1" dirty="0">
                <a:latin typeface="Arial" panose="020B0604020202020204" pitchFamily="34" charset="0"/>
                <a:cs typeface="Arial" panose="020B0604020202020204" pitchFamily="34" charset="0"/>
              </a:rPr>
              <a:t>Giá trị sử dụng</a:t>
            </a:r>
            <a:r>
              <a:rPr lang="vi-VN"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a:t>
            </a:r>
            <a:r>
              <a:rPr lang="vi-VN" sz="2400" dirty="0">
                <a:latin typeface="Arial" panose="020B0604020202020204" pitchFamily="34" charset="0"/>
                <a:cs typeface="Arial" panose="020B0604020202020204" pitchFamily="34" charset="0"/>
              </a:rPr>
              <a:t>à công dụng của hàng hóa nhằm thỏa mãn một nhu cầu nào đó của con</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a:t>
            </a:r>
          </a:p>
          <a:p>
            <a:pPr>
              <a:lnSpc>
                <a:spcPct val="150000"/>
              </a:lnSpc>
            </a:pPr>
            <a:r>
              <a:rPr lang="vi-VN" sz="2400" b="1" i="1" dirty="0">
                <a:latin typeface="Arial" panose="020B0604020202020204" pitchFamily="34" charset="0"/>
                <a:cs typeface="Arial" panose="020B0604020202020204" pitchFamily="34" charset="0"/>
              </a:rPr>
              <a:t>Giá trị trao đổi</a:t>
            </a:r>
            <a:r>
              <a:rPr lang="vi-VN" sz="2400" dirty="0">
                <a:latin typeface="Arial" panose="020B0604020202020204" pitchFamily="34" charset="0"/>
                <a:cs typeface="Arial" panose="020B0604020202020204" pitchFamily="34" charset="0"/>
              </a:rPr>
              <a:t>: Là một quan hệ về số lượng, thể hiện tỷ lệ trao đổi giữa hàng hóa này với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hàng hóa khác</a:t>
            </a: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D1B34184-6D8E-2085-240E-8B87C8381D6D}"/>
              </a:ext>
            </a:extLst>
          </p:cNvPr>
          <p:cNvSpPr>
            <a:spLocks noGrp="1"/>
          </p:cNvSpPr>
          <p:nvPr>
            <p:ph type="sldNum" sz="quarter" idx="15"/>
          </p:nvPr>
        </p:nvSpPr>
        <p:spPr/>
        <p:txBody>
          <a:bodyPr/>
          <a:lstStyle/>
          <a:p>
            <a:fld id="{19B51A1E-902D-48AF-9020-955120F399B6}" type="slidenum">
              <a:rPr lang="en-US" noProof="0" smtClean="0"/>
              <a:pPr/>
              <a:t>5</a:t>
            </a:fld>
            <a:endParaRPr lang="en-US" noProof="0" dirty="0"/>
          </a:p>
        </p:txBody>
      </p:sp>
    </p:spTree>
    <p:extLst>
      <p:ext uri="{BB962C8B-B14F-4D97-AF65-F5344CB8AC3E}">
        <p14:creationId xmlns:p14="http://schemas.microsoft.com/office/powerpoint/2010/main" val="2870779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barn(inVertical)">
                                      <p:cBhvr>
                                        <p:cTn id="10" dur="500"/>
                                        <p:tgtEl>
                                          <p:spTgt spid="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barn(inVertical)">
                                      <p:cBhvr>
                                        <p:cTn id="15"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7B4EC9A-39B5-6375-E1C0-8662BC0211E3}"/>
              </a:ext>
            </a:extLst>
          </p:cNvPr>
          <p:cNvSpPr>
            <a:spLocks noGrp="1"/>
          </p:cNvSpPr>
          <p:nvPr>
            <p:ph type="title"/>
          </p:nvPr>
        </p:nvSpPr>
        <p:spPr>
          <a:xfrm>
            <a:off x="432000" y="446068"/>
            <a:ext cx="11340000" cy="432000"/>
          </a:xfrm>
        </p:spPr>
        <p:txBody>
          <a:bodyPr/>
          <a:lstStyle/>
          <a:p>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Mối</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quan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hệ</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giữa</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hai</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thuộc</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tính</a:t>
            </a:r>
            <a:endParaRPr lang="en-US" spc="0" dirty="0">
              <a:latin typeface="Arial" panose="020B0604020202020204" pitchFamily="34" charset="0"/>
              <a:cs typeface="Arial" panose="020B0604020202020204" pitchFamily="34" charset="0"/>
            </a:endParaRPr>
          </a:p>
        </p:txBody>
      </p:sp>
      <p:sp>
        <p:nvSpPr>
          <p:cNvPr id="23" name="Text Placeholder 22">
            <a:extLst>
              <a:ext uri="{FF2B5EF4-FFF2-40B4-BE49-F238E27FC236}">
                <a16:creationId xmlns:a16="http://schemas.microsoft.com/office/drawing/2014/main" id="{42340DA7-F855-DB21-62F0-742B00D79FF0}"/>
              </a:ext>
            </a:extLst>
          </p:cNvPr>
          <p:cNvSpPr>
            <a:spLocks noGrp="1"/>
          </p:cNvSpPr>
          <p:nvPr>
            <p:ph type="body" sz="quarter" idx="13"/>
          </p:nvPr>
        </p:nvSpPr>
        <p:spPr>
          <a:xfrm>
            <a:off x="432000" y="1511475"/>
            <a:ext cx="11340000" cy="4859876"/>
          </a:xfrm>
        </p:spPr>
        <p:txBody>
          <a:bodyPr/>
          <a:lstStyle/>
          <a:p>
            <a:pPr>
              <a:lnSpc>
                <a:spcPct val="150000"/>
              </a:lnSpc>
            </a:pPr>
            <a:r>
              <a:rPr lang="vi-VN" sz="2400" dirty="0">
                <a:solidFill>
                  <a:srgbClr val="000000"/>
                </a:solidFill>
                <a:latin typeface="Arial" panose="020B0604020202020204" pitchFamily="34" charset="0"/>
                <a:cs typeface="Arial" panose="020B0604020202020204" pitchFamily="34" charset="0"/>
              </a:rPr>
              <a:t>Hai thuộc tính của hàng hóa có mối quan hệ với nhau vừa thống nhất vừa mâu thuẫn nhau:</a:t>
            </a:r>
            <a:endParaRPr lang="en-US" sz="2400" dirty="0">
              <a:solidFill>
                <a:srgbClr val="000000"/>
              </a:solidFill>
              <a:latin typeface="Arial" panose="020B0604020202020204" pitchFamily="34" charset="0"/>
              <a:cs typeface="Arial" panose="020B0604020202020204" pitchFamily="34" charset="0"/>
            </a:endParaRPr>
          </a:p>
          <a:p>
            <a:pPr marL="463550" indent="-463550">
              <a:lnSpc>
                <a:spcPct val="150000"/>
              </a:lnSpc>
              <a:buNone/>
            </a:pP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hàng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phải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hai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hai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phqải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hàng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marL="0" indent="0">
              <a:lnSpc>
                <a:spcPct val="150000"/>
              </a:lnSpc>
              <a:buNone/>
            </a:pP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a:t>
            </a:r>
          </a:p>
          <a:p>
            <a:pPr marL="858838" indent="-225425">
              <a:lnSpc>
                <a:spcPct val="150000"/>
              </a:lnSpc>
              <a:buNone/>
            </a:pP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Với tư cá</a:t>
            </a:r>
            <a:r>
              <a:rPr lang="en-US" sz="2400" dirty="0">
                <a:latin typeface="Arial" panose="020B0604020202020204" pitchFamily="34" charset="0"/>
                <a:cs typeface="Arial" panose="020B0604020202020204" pitchFamily="34" charset="0"/>
              </a:rPr>
              <a:t>c</a:t>
            </a:r>
            <a:r>
              <a:rPr lang="vi-VN" sz="2400" dirty="0">
                <a:latin typeface="Arial" panose="020B0604020202020204" pitchFamily="34" charset="0"/>
                <a:cs typeface="Arial" panose="020B0604020202020204" pitchFamily="34" charset="0"/>
              </a:rPr>
              <a:t>h là giá trị sử dụng thì các hàng hóa không đồng nhất về chất. Nhưng với tư cách là giá trị thì các hàng hóa lại đồng nhất về chất đều là sự kết tinh của lao động</a:t>
            </a: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D1B34184-6D8E-2085-240E-8B87C8381D6D}"/>
              </a:ext>
            </a:extLst>
          </p:cNvPr>
          <p:cNvSpPr>
            <a:spLocks noGrp="1"/>
          </p:cNvSpPr>
          <p:nvPr>
            <p:ph type="sldNum" sz="quarter" idx="15"/>
          </p:nvPr>
        </p:nvSpPr>
        <p:spPr/>
        <p:txBody>
          <a:bodyPr/>
          <a:lstStyle/>
          <a:p>
            <a:fld id="{19B51A1E-902D-48AF-9020-955120F399B6}" type="slidenum">
              <a:rPr lang="en-US" noProof="0" smtClean="0"/>
              <a:pPr/>
              <a:t>6</a:t>
            </a:fld>
            <a:endParaRPr lang="en-US" noProof="0" dirty="0"/>
          </a:p>
        </p:txBody>
      </p:sp>
    </p:spTree>
    <p:extLst>
      <p:ext uri="{BB962C8B-B14F-4D97-AF65-F5344CB8AC3E}">
        <p14:creationId xmlns:p14="http://schemas.microsoft.com/office/powerpoint/2010/main" val="2904132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barn(inVertical)">
                                      <p:cBhvr>
                                        <p:cTn id="10" dur="500"/>
                                        <p:tgtEl>
                                          <p:spTgt spid="2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Effect transition="in" filter="barn(inVertical)">
                                      <p:cBhvr>
                                        <p:cTn id="13" dur="500"/>
                                        <p:tgtEl>
                                          <p:spTgt spid="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
                                            <p:txEl>
                                              <p:pRg st="2" end="2"/>
                                            </p:txEl>
                                          </p:spTgt>
                                        </p:tgtEl>
                                        <p:attrNameLst>
                                          <p:attrName>style.visibility</p:attrName>
                                        </p:attrNameLst>
                                      </p:cBhvr>
                                      <p:to>
                                        <p:strVal val="visible"/>
                                      </p:to>
                                    </p:set>
                                    <p:animEffect transition="in" filter="barn(inVertical)">
                                      <p:cBhvr>
                                        <p:cTn id="18" dur="500"/>
                                        <p:tgtEl>
                                          <p:spTgt spid="2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animEffect transition="in" filter="barn(inVertical)">
                                      <p:cBhvr>
                                        <p:cTn id="23"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5BEFB-6FE9-0939-200E-FD0FC0566E66}"/>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b. </a:t>
            </a:r>
            <a:r>
              <a:rPr lang="en-US" spc="0" dirty="0" err="1">
                <a:latin typeface="Arial" panose="020B0604020202020204" pitchFamily="34" charset="0"/>
                <a:cs typeface="Arial" panose="020B0604020202020204" pitchFamily="34" charset="0"/>
              </a:rPr>
              <a:t>Tính</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chất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hai</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mặt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của</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lao</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động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sản</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xuất</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hàng</a:t>
            </a:r>
            <a:r>
              <a:rPr lang="en-US" spc="0" dirty="0">
                <a:latin typeface="Arial" panose="020B0604020202020204" pitchFamily="34" charset="0"/>
                <a:cs typeface="Arial" panose="020B0604020202020204" pitchFamily="34" charset="0"/>
              </a:rPr>
              <a:t> </a:t>
            </a:r>
            <a:r>
              <a:rPr lang="en-US" spc="0" dirty="0" err="1">
                <a:latin typeface="Arial" panose="020B0604020202020204" pitchFamily="34" charset="0"/>
                <a:cs typeface="Arial" panose="020B0604020202020204" pitchFamily="34" charset="0"/>
              </a:rPr>
              <a:t>hoá</a:t>
            </a:r>
            <a:endParaRPr lang="en-US" spc="0"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53FA9FEB-BFEB-BDA7-B9E5-C9823CFCA434}"/>
              </a:ext>
            </a:extLst>
          </p:cNvPr>
          <p:cNvPicPr>
            <a:picLocks noGrp="1" noChangeAspect="1"/>
          </p:cNvPicPr>
          <p:nvPr>
            <p:ph idx="1"/>
          </p:nvPr>
        </p:nvPicPr>
        <p:blipFill>
          <a:blip r:embed="rId2"/>
          <a:stretch>
            <a:fillRect/>
          </a:stretch>
        </p:blipFill>
        <p:spPr>
          <a:xfrm>
            <a:off x="3003971" y="1397095"/>
            <a:ext cx="6184058" cy="4063810"/>
          </a:xfrm>
          <a:prstGeom prst="rect">
            <a:avLst/>
          </a:prstGeom>
        </p:spPr>
      </p:pic>
      <p:sp>
        <p:nvSpPr>
          <p:cNvPr id="8" name="Slide Number Placeholder 7">
            <a:extLst>
              <a:ext uri="{FF2B5EF4-FFF2-40B4-BE49-F238E27FC236}">
                <a16:creationId xmlns:a16="http://schemas.microsoft.com/office/drawing/2014/main" id="{015D84C6-AD87-8B25-9849-326B9196B97C}"/>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Tree>
    <p:extLst>
      <p:ext uri="{BB962C8B-B14F-4D97-AF65-F5344CB8AC3E}">
        <p14:creationId xmlns:p14="http://schemas.microsoft.com/office/powerpoint/2010/main" val="360312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7B4EC9A-39B5-6375-E1C0-8662BC0211E3}"/>
              </a:ext>
            </a:extLst>
          </p:cNvPr>
          <p:cNvSpPr>
            <a:spLocks noGrp="1"/>
          </p:cNvSpPr>
          <p:nvPr>
            <p:ph type="title"/>
          </p:nvPr>
        </p:nvSpPr>
        <p:spPr>
          <a:xfrm>
            <a:off x="432000" y="431999"/>
            <a:ext cx="11340000" cy="787668"/>
          </a:xfrm>
        </p:spPr>
        <p:txBody>
          <a:bodyPr/>
          <a:lstStyle/>
          <a:p>
            <a:r>
              <a:rPr lang="en-US" sz="2800" spc="0" dirty="0">
                <a:latin typeface="Arial" panose="020B0604020202020204" pitchFamily="34" charset="0"/>
                <a:cs typeface="Arial" panose="020B0604020202020204" pitchFamily="34" charset="0"/>
              </a:rPr>
              <a:t>Lao </a:t>
            </a:r>
            <a:r>
              <a:rPr lang="en-US" sz="2800" spc="0" dirty="0" err="1">
                <a:latin typeface="Arial" panose="020B0604020202020204" pitchFamily="34" charset="0"/>
                <a:cs typeface="Arial" panose="020B0604020202020204" pitchFamily="34" charset="0"/>
              </a:rPr>
              <a:t>động</a:t>
            </a:r>
            <a:r>
              <a:rPr lang="en-US" sz="2800" spc="0" dirty="0">
                <a:latin typeface="Arial" panose="020B0604020202020204" pitchFamily="34" charset="0"/>
                <a:cs typeface="Arial" panose="020B0604020202020204" pitchFamily="34" charset="0"/>
              </a:rPr>
              <a:t> </a:t>
            </a:r>
            <a:r>
              <a:rPr lang="en-US" sz="2800" spc="0" dirty="0" err="1">
                <a:latin typeface="Arial" panose="020B0604020202020204" pitchFamily="34" charset="0"/>
                <a:cs typeface="Arial" panose="020B0604020202020204" pitchFamily="34" charset="0"/>
              </a:rPr>
              <a:t>cụ</a:t>
            </a:r>
            <a:r>
              <a:rPr lang="en-US" sz="2800" spc="0" dirty="0">
                <a:latin typeface="Arial" panose="020B0604020202020204" pitchFamily="34" charset="0"/>
                <a:cs typeface="Arial" panose="020B0604020202020204" pitchFamily="34" charset="0"/>
              </a:rPr>
              <a:t> </a:t>
            </a:r>
            <a:r>
              <a:rPr lang="en-US" sz="2800" spc="0" dirty="0" err="1">
                <a:latin typeface="Arial" panose="020B0604020202020204" pitchFamily="34" charset="0"/>
                <a:cs typeface="Arial" panose="020B0604020202020204" pitchFamily="34" charset="0"/>
              </a:rPr>
              <a:t>thể</a:t>
            </a:r>
            <a:endParaRPr lang="en-US" sz="2800" spc="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D1B34184-6D8E-2085-240E-8B87C8381D6D}"/>
              </a:ext>
            </a:extLst>
          </p:cNvPr>
          <p:cNvSpPr>
            <a:spLocks noGrp="1"/>
          </p:cNvSpPr>
          <p:nvPr>
            <p:ph type="sldNum" sz="quarter" idx="15"/>
          </p:nvPr>
        </p:nvSpPr>
        <p:spPr/>
        <p:txBody>
          <a:bodyPr/>
          <a:lstStyle/>
          <a:p>
            <a:fld id="{19B51A1E-902D-48AF-9020-955120F399B6}" type="slidenum">
              <a:rPr lang="en-US" noProof="0" smtClean="0"/>
              <a:pPr/>
              <a:t>8</a:t>
            </a:fld>
            <a:endParaRPr lang="en-US" noProof="0" dirty="0"/>
          </a:p>
        </p:txBody>
      </p:sp>
      <p:sp>
        <p:nvSpPr>
          <p:cNvPr id="11" name="Title 11">
            <a:extLst>
              <a:ext uri="{FF2B5EF4-FFF2-40B4-BE49-F238E27FC236}">
                <a16:creationId xmlns:a16="http://schemas.microsoft.com/office/drawing/2014/main" id="{827A28BF-AA00-0ECA-388B-A257EC40EFE4}"/>
              </a:ext>
            </a:extLst>
          </p:cNvPr>
          <p:cNvSpPr txBox="1">
            <a:spLocks/>
          </p:cNvSpPr>
          <p:nvPr/>
        </p:nvSpPr>
        <p:spPr>
          <a:xfrm>
            <a:off x="432000" y="1310346"/>
            <a:ext cx="11340000" cy="49158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800" spc="0" dirty="0">
                <a:latin typeface="Arial" panose="020B0604020202020204" pitchFamily="34" charset="0"/>
                <a:cs typeface="Arial" panose="020B0604020202020204" pitchFamily="34" charset="0"/>
              </a:rPr>
              <a:t>Lao </a:t>
            </a:r>
            <a:r>
              <a:rPr lang="en-US" sz="2800" spc="0" dirty="0" err="1">
                <a:latin typeface="Arial" panose="020B0604020202020204" pitchFamily="34" charset="0"/>
                <a:cs typeface="Arial" panose="020B0604020202020204" pitchFamily="34" charset="0"/>
              </a:rPr>
              <a:t>động</a:t>
            </a:r>
            <a:r>
              <a:rPr lang="en-US" sz="2800" spc="0" dirty="0">
                <a:latin typeface="Arial" panose="020B0604020202020204" pitchFamily="34" charset="0"/>
                <a:cs typeface="Arial" panose="020B0604020202020204" pitchFamily="34" charset="0"/>
              </a:rPr>
              <a:t> </a:t>
            </a:r>
            <a:r>
              <a:rPr lang="en-US" sz="2800" spc="0" dirty="0" err="1">
                <a:latin typeface="Arial" panose="020B0604020202020204" pitchFamily="34" charset="0"/>
                <a:cs typeface="Arial" panose="020B0604020202020204" pitchFamily="34" charset="0"/>
              </a:rPr>
              <a:t>trừu</a:t>
            </a:r>
            <a:r>
              <a:rPr lang="en-US" sz="2800" spc="0" dirty="0">
                <a:latin typeface="Arial" panose="020B0604020202020204" pitchFamily="34" charset="0"/>
                <a:cs typeface="Arial" panose="020B0604020202020204" pitchFamily="34" charset="0"/>
              </a:rPr>
              <a:t> </a:t>
            </a:r>
            <a:r>
              <a:rPr lang="en-US" sz="2800" spc="0" dirty="0" err="1">
                <a:latin typeface="Arial" panose="020B0604020202020204" pitchFamily="34" charset="0"/>
                <a:cs typeface="Arial" panose="020B0604020202020204" pitchFamily="34" charset="0"/>
              </a:rPr>
              <a:t>tượng</a:t>
            </a:r>
            <a:endParaRPr lang="en-US" sz="2800" spc="0" dirty="0">
              <a:latin typeface="Arial" panose="020B0604020202020204" pitchFamily="34" charset="0"/>
              <a:cs typeface="Arial" panose="020B0604020202020204" pitchFamily="34" charset="0"/>
            </a:endParaRPr>
          </a:p>
        </p:txBody>
      </p:sp>
      <p:sp>
        <p:nvSpPr>
          <p:cNvPr id="13" name="Title 11">
            <a:extLst>
              <a:ext uri="{FF2B5EF4-FFF2-40B4-BE49-F238E27FC236}">
                <a16:creationId xmlns:a16="http://schemas.microsoft.com/office/drawing/2014/main" id="{7106283C-2207-B0EB-F80A-DDC82D548C37}"/>
              </a:ext>
            </a:extLst>
          </p:cNvPr>
          <p:cNvSpPr txBox="1">
            <a:spLocks/>
          </p:cNvSpPr>
          <p:nvPr/>
        </p:nvSpPr>
        <p:spPr>
          <a:xfrm>
            <a:off x="432000" y="215771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pc="0">
                <a:latin typeface="Arial" panose="020B0604020202020204" pitchFamily="34" charset="0"/>
                <a:cs typeface="Arial" panose="020B0604020202020204" pitchFamily="34" charset="0"/>
              </a:rPr>
              <a:t>Mâu thuẫn cơ bản của sản xuất hàng hoá</a:t>
            </a:r>
            <a:endParaRPr lang="en-US" spc="0" dirty="0">
              <a:latin typeface="Arial" panose="020B0604020202020204" pitchFamily="34" charset="0"/>
              <a:cs typeface="Arial" panose="020B0604020202020204" pitchFamily="34" charset="0"/>
            </a:endParaRPr>
          </a:p>
        </p:txBody>
      </p:sp>
      <p:sp>
        <p:nvSpPr>
          <p:cNvPr id="14" name="Text Placeholder 22">
            <a:extLst>
              <a:ext uri="{FF2B5EF4-FFF2-40B4-BE49-F238E27FC236}">
                <a16:creationId xmlns:a16="http://schemas.microsoft.com/office/drawing/2014/main" id="{07A89ADA-12AF-8A90-275E-0491A71F83F2}"/>
              </a:ext>
            </a:extLst>
          </p:cNvPr>
          <p:cNvSpPr txBox="1">
            <a:spLocks/>
          </p:cNvSpPr>
          <p:nvPr/>
        </p:nvSpPr>
        <p:spPr>
          <a:xfrm>
            <a:off x="432000" y="2945492"/>
            <a:ext cx="11340000" cy="2578495"/>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vi-VN" sz="2400">
                <a:latin typeface="Arial" panose="020B0604020202020204" pitchFamily="34" charset="0"/>
                <a:cs typeface="Arial" panose="020B0604020202020204" pitchFamily="34" charset="0"/>
              </a:rPr>
              <a:t>Lao động cụ thể biểu hiện thành lao động tư nhân.</a:t>
            </a:r>
          </a:p>
          <a:p>
            <a:pPr>
              <a:lnSpc>
                <a:spcPct val="150000"/>
              </a:lnSpc>
            </a:pPr>
            <a:r>
              <a:rPr lang="vi-VN" sz="2400">
                <a:latin typeface="Arial" panose="020B0604020202020204" pitchFamily="34" charset="0"/>
                <a:cs typeface="Arial" panose="020B0604020202020204" pitchFamily="34" charset="0"/>
              </a:rPr>
              <a:t>Lao động trừu tượng biểu hiện thành lao động xã hội.</a:t>
            </a:r>
          </a:p>
          <a:p>
            <a:pPr>
              <a:lnSpc>
                <a:spcPct val="150000"/>
              </a:lnSpc>
            </a:pPr>
            <a:r>
              <a:rPr lang="vi-VN" sz="2400">
                <a:latin typeface="Arial" panose="020B0604020202020204" pitchFamily="34" charset="0"/>
                <a:cs typeface="Arial" panose="020B0604020202020204" pitchFamily="34" charset="0"/>
              </a:rPr>
              <a:t>Mâu thuẫn cơ bản của nền sản xuất hàng hóa là: mâu thuẫn giữa lao động tư nhân và lao</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động xã hội</a:t>
            </a:r>
            <a:r>
              <a:rPr lang="en-US" sz="240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626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wipe(down)">
                                      <p:cBhvr>
                                        <p:cTn id="20" dur="500"/>
                                        <p:tgtEl>
                                          <p:spTgt spid="14">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wipe(down)">
                                      <p:cBhvr>
                                        <p:cTn id="23" dur="500"/>
                                        <p:tgtEl>
                                          <p:spTgt spid="14">
                                            <p:txEl>
                                              <p:pRg st="1" end="1"/>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wipe(down)">
                                      <p:cBhvr>
                                        <p:cTn id="2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DED1A02-CFD7-4A23-3683-997CDA960236}"/>
              </a:ext>
            </a:extLst>
          </p:cNvPr>
          <p:cNvSpPr>
            <a:spLocks noGrp="1"/>
          </p:cNvSpPr>
          <p:nvPr>
            <p:ph type="title"/>
          </p:nvPr>
        </p:nvSpPr>
        <p:spPr/>
        <p:txBody>
          <a:bodyPr/>
          <a:lstStyle/>
          <a:p>
            <a:r>
              <a:rPr lang="en-US" spc="0" dirty="0">
                <a:latin typeface="Arial" panose="020B0604020202020204" pitchFamily="34" charset="0"/>
                <a:cs typeface="Arial" panose="020B0604020202020204" pitchFamily="34" charset="0"/>
              </a:rPr>
              <a:t>c. </a:t>
            </a:r>
            <a:r>
              <a:rPr lang="vi-VN" spc="0" dirty="0">
                <a:latin typeface="Arial" panose="020B0604020202020204" pitchFamily="34" charset="0"/>
                <a:cs typeface="Arial" panose="020B0604020202020204" pitchFamily="34" charset="0"/>
              </a:rPr>
              <a:t>Lượng giá trị của hàng hóa</a:t>
            </a:r>
            <a:endParaRPr lang="en-US" spc="0" dirty="0">
              <a:latin typeface="Arial" panose="020B0604020202020204" pitchFamily="34" charset="0"/>
              <a:cs typeface="Arial" panose="020B0604020202020204" pitchFamily="34" charset="0"/>
            </a:endParaRPr>
          </a:p>
        </p:txBody>
      </p:sp>
      <p:pic>
        <p:nvPicPr>
          <p:cNvPr id="14" name="Content Placeholder 13">
            <a:extLst>
              <a:ext uri="{FF2B5EF4-FFF2-40B4-BE49-F238E27FC236}">
                <a16:creationId xmlns:a16="http://schemas.microsoft.com/office/drawing/2014/main" id="{56BDE95F-1B52-8312-DE1D-AA659D3C5CD8}"/>
              </a:ext>
            </a:extLst>
          </p:cNvPr>
          <p:cNvPicPr>
            <a:picLocks noGrp="1" noChangeAspect="1"/>
          </p:cNvPicPr>
          <p:nvPr>
            <p:ph idx="1"/>
          </p:nvPr>
        </p:nvPicPr>
        <p:blipFill>
          <a:blip r:embed="rId2"/>
          <a:stretch>
            <a:fillRect/>
          </a:stretch>
        </p:blipFill>
        <p:spPr>
          <a:xfrm>
            <a:off x="3783129" y="1089025"/>
            <a:ext cx="4625742" cy="4679950"/>
          </a:xfrm>
          <a:prstGeom prst="rect">
            <a:avLst/>
          </a:prstGeom>
        </p:spPr>
      </p:pic>
      <p:sp>
        <p:nvSpPr>
          <p:cNvPr id="8" name="Slide Number Placeholder 7">
            <a:extLst>
              <a:ext uri="{FF2B5EF4-FFF2-40B4-BE49-F238E27FC236}">
                <a16:creationId xmlns:a16="http://schemas.microsoft.com/office/drawing/2014/main" id="{F28BD31F-B504-60A3-F8AA-464D0950C3BD}"/>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Tree>
    <p:extLst>
      <p:ext uri="{BB962C8B-B14F-4D97-AF65-F5344CB8AC3E}">
        <p14:creationId xmlns:p14="http://schemas.microsoft.com/office/powerpoint/2010/main" val="55051263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459</TotalTime>
  <Words>1311</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Candara</vt:lpstr>
      <vt:lpstr>Corbel</vt:lpstr>
      <vt:lpstr>Times New Roman</vt:lpstr>
      <vt:lpstr>Wingdings</vt:lpstr>
      <vt:lpstr>Office Theme</vt:lpstr>
      <vt:lpstr>Theo các bạn đất đai có phải là hàng hóa không?  Vì sao giá đất lại tăng lên sau mỗi năm như vậy?</vt:lpstr>
      <vt:lpstr>CQ2</vt:lpstr>
      <vt:lpstr>Hàng hóa là gì?</vt:lpstr>
      <vt:lpstr>a. Thuộc tính của hàng hóa</vt:lpstr>
      <vt:lpstr>Hai thuộc tính của hàng hóa</vt:lpstr>
      <vt:lpstr> Mối quan hệ giữa hai thuộc tính</vt:lpstr>
      <vt:lpstr>b. Tính chất hai mặt của lao động sản xuất hàng hoá</vt:lpstr>
      <vt:lpstr>Lao động cụ thể</vt:lpstr>
      <vt:lpstr>c. Lượng giá trị của hàng hóa</vt:lpstr>
      <vt:lpstr>Số lượng giá trị hàng hoá</vt:lpstr>
      <vt:lpstr>PowerPoint Presentation</vt:lpstr>
      <vt:lpstr>2. Tiền tệ là gì?</vt:lpstr>
      <vt:lpstr>a. Nguồn gốc và bản chất của tiền tệ</vt:lpstr>
      <vt:lpstr>Có 4 loại hình thái chính: </vt:lpstr>
      <vt:lpstr>Hình thái giản đơn hay ngẫu nhiên của giá trị</vt:lpstr>
      <vt:lpstr>Hình thái đầy đủ hay mở rộng của giá trị</vt:lpstr>
      <vt:lpstr>Hình thái chung của giá trị</vt:lpstr>
      <vt:lpstr>Hình thái tiền</vt:lpstr>
      <vt:lpstr>Kết luận:</vt:lpstr>
      <vt:lpstr>b. Các chức năng của tiền</vt:lpstr>
      <vt:lpstr>PowerPoint Presentation</vt:lpstr>
      <vt:lpstr>Phương tiện cất giữ</vt:lpstr>
      <vt:lpstr>Tiền tệ thế giới</vt:lpstr>
      <vt:lpstr>3. Theo các bạn đất đai có phải là hàng hóa không? Vì sao giá đất lại tăng lên sau mỗi năm như vậy?</vt:lpstr>
      <vt:lpstr>PowerPoint Presentation</vt:lpstr>
      <vt:lpstr>Group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Phúc Đỗ Ngọc</dc:creator>
  <cp:lastModifiedBy>Phúc Đỗ Ngọc</cp:lastModifiedBy>
  <cp:revision>146</cp:revision>
  <dcterms:created xsi:type="dcterms:W3CDTF">2022-05-19T04:30:56Z</dcterms:created>
  <dcterms:modified xsi:type="dcterms:W3CDTF">2022-06-10T08:28:10Z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