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57" r:id="rId4"/>
    <p:sldId id="258" r:id="rId5"/>
    <p:sldId id="259" r:id="rId6"/>
    <p:sldId id="261" r:id="rId7"/>
    <p:sldId id="280" r:id="rId8"/>
    <p:sldId id="264" r:id="rId9"/>
    <p:sldId id="265" r:id="rId10"/>
    <p:sldId id="270" r:id="rId11"/>
    <p:sldId id="271" r:id="rId12"/>
    <p:sldId id="289" r:id="rId13"/>
    <p:sldId id="281" r:id="rId14"/>
    <p:sldId id="273" r:id="rId15"/>
    <p:sldId id="274" r:id="rId16"/>
    <p:sldId id="275" r:id="rId17"/>
    <p:sldId id="276" r:id="rId18"/>
    <p:sldId id="290" r:id="rId19"/>
    <p:sldId id="282" r:id="rId20"/>
    <p:sldId id="283" r:id="rId21"/>
    <p:sldId id="284" r:id="rId22"/>
    <p:sldId id="285" r:id="rId23"/>
    <p:sldId id="286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C71C-DBD4-483F-A974-AB3DD1C6E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47C9D-B886-4D0D-BAF6-C0CE8B179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3E275-8943-4B38-BF71-56E3A0F9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CA87C-B2A6-43A1-9C45-4D44E581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C5A26-7342-45D4-BA6A-F52F2EB8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38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DB89-A5FA-4195-ABDC-87BC0EC0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B5E18-E29D-4E6F-96AA-31B532541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F7617-D8DD-4F1B-9F79-8FCA162F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D65B8-E20A-4CBC-B0EE-AC0E785A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1FB9A-A32A-4C49-AD62-9AEA5467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8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F01A7-239C-44F4-B435-7426A2336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BC12C-D799-4555-A8A5-AC2D1700E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1CF8C-827A-4F2B-835F-52ACE9F0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367A-3382-4AAD-91EB-11221DFF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B335-6FB9-4026-B568-91E6D0ED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10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750C-8DD8-4F3C-A2C0-2F0AC372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8EC3D-AA49-4674-B0CD-D2A98897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D99F9-299F-4A71-AA88-B9623228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B8F83-9EB5-437A-A394-A29B9E93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D7750-E1E4-46A8-B990-958B6161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08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95F4-1A0B-495D-A75F-DFCE871C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F1F84-56C5-4C29-90FA-2FA1E9CC5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15074-8DDF-4F73-8167-D2A9A138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64E9-16DD-406F-B7A2-B8704F85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4E2DD-03A1-4F64-A2EA-24D3CB74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26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2D15-5647-4CE1-9170-084C7CDF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48E80-1F06-4CDA-8BD4-18DA43D0F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F420A-D71C-43E9-B349-D58BB989A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F2A53-9F6A-47CE-A290-0AE99863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7F140-6DEE-4B64-85E9-DBFBE6F2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1396E-6510-4F3F-A52B-DB218DF3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2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7278-0816-43DB-BA10-1C5478AE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DB18E-AC32-40D7-A2AF-951CDA970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3304C-3708-4000-91D3-A9906E177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B7440-CF71-4919-987C-3E369FEAA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0B85C-CF88-46A5-B855-B4DB8389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2835F-31FE-45A9-AE8A-769D4B9B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CD06D-8B7F-427F-A50A-2E3F4A6A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B0D9F8-0E6A-474C-A0A9-474A56AF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8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0723-FF14-43F7-8296-356FCE00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34DB1-F9B6-48DE-ACBB-4267D0C1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DACF8-2118-4480-96E4-2A2DC2F2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BCD0-7A82-455E-B27F-016EC837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8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3A524-0A7E-44D7-B245-7E098BAF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EB46D-C597-467A-9318-8ADA422E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B14BD-C3FD-4933-942D-E177F8C1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6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02BB-7259-4D05-80D7-CF463F5A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5C9B-0D5F-4AB2-9107-F18FA1CBF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670B4-E9A6-4D07-BA59-602B8A9FB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0534B-B2AF-4619-9294-189E3F51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5A98A-3BC5-4A57-ABC5-324A0FFB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521FF-C9F1-4D08-9AAB-A6170E3D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7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7842-1E63-4575-BF70-37D39B21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FAF3B-0F80-44A2-BA8B-F1B9B74BF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3D98F-4BEB-430E-B138-DB306E6D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B4C42-50D7-4BFB-ACDA-EFCEFBC4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1E2BF-5672-42BD-A85C-F7FE067E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069B4-911B-4B08-805F-F058ABF2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91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637C2-9070-4F7A-85E2-FD7C3A00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E8756-D5F3-4957-9B8B-52F8FC935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7F734-98CA-414C-B4AC-F416FA9F9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D71B0-6FFF-42B2-87FC-FA95A507464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CC992-EAEF-473D-AC8A-586A168AA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6A248-CC53-4D9C-B4DB-D287596A6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09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24-3C71-4D99-9062-D9EB72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ja-JP" altLang="en-US" sz="215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高田馬場</a:t>
            </a:r>
            <a:endParaRPr lang="en-GB" sz="215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517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5506" y="39553"/>
            <a:ext cx="3899807" cy="2473254"/>
          </a:xfrm>
          <a:prstGeom prst="wedgeEllipseCallout">
            <a:avLst>
              <a:gd name="adj1" fmla="val 61098"/>
              <a:gd name="adj2" fmla="val 4989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なるほどね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046514" y="3274401"/>
            <a:ext cx="3773715" cy="2473255"/>
          </a:xfrm>
          <a:prstGeom prst="wedgeRoundRectCallout">
            <a:avLst>
              <a:gd name="adj1" fmla="val -60999"/>
              <a:gd name="adj2" fmla="val 38636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そして食べ放題もありますよ。一人につき</a:t>
            </a:r>
            <a:r>
              <a:rPr lang="en-GB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2950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円だよ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5312" y="-4080749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13" y="89667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845085E-FDFC-46A3-B106-600FF1A5D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25506" y="3429000"/>
            <a:ext cx="1656202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68AFD70-5556-4035-ACDE-FBCF0E90F0DB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22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119592"/>
            <a:ext cx="3614057" cy="1868865"/>
          </a:xfrm>
          <a:prstGeom prst="wedgeEllipseCallout">
            <a:avLst>
              <a:gd name="adj1" fmla="val 48072"/>
              <a:gd name="adj2" fmla="val 55458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いいね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270353" y="3152841"/>
            <a:ext cx="3825647" cy="2362352"/>
          </a:xfrm>
          <a:prstGeom prst="wedgeRoundRectCallout">
            <a:avLst>
              <a:gd name="adj1" fmla="val -57537"/>
              <a:gd name="adj2" fmla="val 70450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のび太くん、機会があれば絶対牛肉生フォーをたべてみて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99909" y="-3149176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13" y="93919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845085E-FDFC-46A3-B106-600FF1A5D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566058" y="3254677"/>
            <a:ext cx="1656202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5BE66C-2C0B-4B56-B123-0A0A2627AAE9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45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64967" y="-5183487"/>
            <a:ext cx="2330201" cy="43616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65" y="-3147334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388" y="-3633502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807C7CF-74BF-4AA4-B65E-C8CA8A82EF0C}"/>
              </a:ext>
            </a:extLst>
          </p:cNvPr>
          <p:cNvSpPr/>
          <p:nvPr/>
        </p:nvSpPr>
        <p:spPr>
          <a:xfrm>
            <a:off x="2039293" y="813132"/>
            <a:ext cx="4539758" cy="1452201"/>
          </a:xfrm>
          <a:prstGeom prst="wedgeRoundRectCallout">
            <a:avLst>
              <a:gd name="adj1" fmla="val -39957"/>
              <a:gd name="adj2" fmla="val 65599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のび太くんいったの？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495F4A-5AC1-4BEE-B3CF-9E7AA48F3752}"/>
              </a:ext>
            </a:extLst>
          </p:cNvPr>
          <p:cNvSpPr/>
          <p:nvPr/>
        </p:nvSpPr>
        <p:spPr>
          <a:xfrm>
            <a:off x="2948298" y="2648495"/>
            <a:ext cx="7261506" cy="2641714"/>
          </a:xfrm>
          <a:prstGeom prst="wedgeRoundRectCallout">
            <a:avLst>
              <a:gd name="adj1" fmla="val 63772"/>
              <a:gd name="adj2" fmla="val -36112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うん。行ったよ。色んな食べ物を選んだり、皆の口に合ったり、美味しく食べました。ありがとうね。</a:t>
            </a:r>
            <a:endParaRPr lang="en-GB" sz="3200" dirty="0"/>
          </a:p>
        </p:txBody>
      </p:sp>
      <p:pic>
        <p:nvPicPr>
          <p:cNvPr id="9" name="Picture 2" descr="Nobi Nobita – Wikipedia tiếng Việt">
            <a:extLst>
              <a:ext uri="{FF2B5EF4-FFF2-40B4-BE49-F238E27FC236}">
                <a16:creationId xmlns:a16="http://schemas.microsoft.com/office/drawing/2014/main" id="{974F0997-BC4B-461D-8DA4-124360580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28" b="2969"/>
          <a:stretch/>
        </p:blipFill>
        <p:spPr bwMode="auto">
          <a:xfrm>
            <a:off x="10054273" y="356396"/>
            <a:ext cx="4275453" cy="63670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617187E-3CD2-4DE6-AB14-57D6E5EC9F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-1726245" y="590550"/>
            <a:ext cx="3221713" cy="613290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9132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24-3C71-4D99-9062-D9EB72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ja-JP" altLang="en-US" sz="215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代々木</a:t>
            </a:r>
            <a:endParaRPr lang="en-GB" sz="215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497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846099"/>
            <a:ext cx="3556833" cy="2362352"/>
          </a:xfrm>
          <a:prstGeom prst="wedgeRoundRectCallout">
            <a:avLst>
              <a:gd name="adj1" fmla="val 71729"/>
              <a:gd name="adj2" fmla="val 10238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取引先か。ああ、そうだ。代々木の近くにいい店がありますが。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5322551" y="-1032853"/>
            <a:ext cx="1784183" cy="3200566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0075" y="3626689"/>
            <a:ext cx="1685925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22" y="-3167712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729" y="0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17" y="-3069694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1B70863-AB06-41A8-8723-4A9E034AF3AE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F90E57E-D002-4DE2-B12E-C571CA53CCAF}"/>
              </a:ext>
            </a:extLst>
          </p:cNvPr>
          <p:cNvSpPr/>
          <p:nvPr/>
        </p:nvSpPr>
        <p:spPr>
          <a:xfrm>
            <a:off x="1681042" y="199074"/>
            <a:ext cx="4129042" cy="3329597"/>
          </a:xfrm>
          <a:prstGeom prst="wedgeRoundRectCallout">
            <a:avLst>
              <a:gd name="adj1" fmla="val -64004"/>
              <a:gd name="adj2" fmla="val 8810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ベトナムくん。次回、取引先にベトナム料理を招待しようと思っていますので、雰囲気がいい店がありますか。</a:t>
            </a:r>
            <a:endParaRPr lang="en-GB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564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557837" y="216948"/>
            <a:ext cx="2352676" cy="1837202"/>
          </a:xfrm>
          <a:prstGeom prst="wedgeEllipseCallout">
            <a:avLst>
              <a:gd name="adj1" fmla="val -43574"/>
              <a:gd name="adj2" fmla="val 43134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うん。いいよ、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8722" y="3170512"/>
            <a:ext cx="3895578" cy="3200566"/>
          </a:xfrm>
          <a:prstGeom prst="wedgeRoundRectCallout">
            <a:avLst>
              <a:gd name="adj1" fmla="val 58093"/>
              <a:gd name="adj2" fmla="val 2355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その店は人気で、高級な店ですね。特に屋上で食事できます。行く前に予約したほうがいいと思います。</a:t>
            </a:r>
            <a:endParaRPr lang="en-GB" sz="3200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9547" y="-3539451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6" r="19963"/>
          <a:stretch/>
        </p:blipFill>
        <p:spPr bwMode="auto">
          <a:xfrm flipH="1">
            <a:off x="-4162695" y="-3549338"/>
            <a:ext cx="2397353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2" y="0"/>
            <a:ext cx="2352676" cy="326441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229170-3F59-4416-84C2-D9730848E6CA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F78487D-6F6F-4340-B380-7AFCA5783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0075" y="3705225"/>
            <a:ext cx="1685925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05057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755921" y="93197"/>
            <a:ext cx="4340079" cy="2722573"/>
          </a:xfrm>
          <a:prstGeom prst="wedgeEllipseCallout">
            <a:avLst>
              <a:gd name="adj1" fmla="val -46122"/>
              <a:gd name="adj2" fmla="val 44374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おお。屋上でも食事できますか。楽しみですね。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249954"/>
            <a:ext cx="4028855" cy="3011901"/>
          </a:xfrm>
          <a:prstGeom prst="wedgeRoundRectCallout">
            <a:avLst>
              <a:gd name="adj1" fmla="val 55388"/>
              <a:gd name="adj2" fmla="val -6281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わ。。ベトナムの北から南までの食べ物があるので、各地域の本場の味を味わえます。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3136" y="-3217770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22" y="-3167712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053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17" y="-3069694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A0AC854-989F-46C3-AD33-A580E9CD3DBF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CB4B50F-0C47-42A9-B29A-1C54D1C05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0075" y="3705225"/>
            <a:ext cx="1685925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86153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755923" y="93198"/>
            <a:ext cx="4020458" cy="2473254"/>
          </a:xfrm>
          <a:prstGeom prst="wedgeEllipseCallout">
            <a:avLst>
              <a:gd name="adj1" fmla="val -45985"/>
              <a:gd name="adj2" fmla="val 45482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何かすすめありますか。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434667"/>
            <a:ext cx="3600450" cy="2362352"/>
          </a:xfrm>
          <a:prstGeom prst="wedgeRoundRectCallout">
            <a:avLst>
              <a:gd name="adj1" fmla="val 64146"/>
              <a:gd name="adj2" fmla="val -12341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うん。その店人気な食べ物はフォーですね。</a:t>
            </a:r>
            <a:endParaRPr lang="en-GB" sz="3200" dirty="0"/>
          </a:p>
          <a:p>
            <a:pPr algn="ctr"/>
            <a:endParaRPr lang="en-GB" sz="4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1032" name="Picture 8" descr="Nobita Nobi/Gallery | Heroes Wiki | Fandom">
            <a:extLst>
              <a:ext uri="{FF2B5EF4-FFF2-40B4-BE49-F238E27FC236}">
                <a16:creationId xmlns:a16="http://schemas.microsoft.com/office/drawing/2014/main" id="{BC843FDD-6B89-4C71-82AC-4AB309045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703938" y="-3601404"/>
            <a:ext cx="2170687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3136" y="-3217770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625969" y="19770"/>
            <a:ext cx="2937525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82581" y="-2944184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229" y="-4611007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5F86B8-4A84-41C6-822B-A796CE8D75BE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63CDFA3-BF11-4A83-8933-79DD2353B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0075" y="3612027"/>
            <a:ext cx="1685925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8405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64967" y="-5814331"/>
            <a:ext cx="2330201" cy="4361657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-2968487" y="1366178"/>
            <a:ext cx="3109922" cy="54884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65" y="-3147334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388" y="-3633502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807C7CF-74BF-4AA4-B65E-C8CA8A82EF0C}"/>
              </a:ext>
            </a:extLst>
          </p:cNvPr>
          <p:cNvSpPr/>
          <p:nvPr/>
        </p:nvSpPr>
        <p:spPr>
          <a:xfrm>
            <a:off x="324450" y="975199"/>
            <a:ext cx="4539758" cy="1452201"/>
          </a:xfrm>
          <a:prstGeom prst="wedgeRoundRectCallout">
            <a:avLst>
              <a:gd name="adj1" fmla="val -39957"/>
              <a:gd name="adj2" fmla="val 65599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先週のアポはどうでしたか。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495F4A-5AC1-4BEE-B3CF-9E7AA48F3752}"/>
              </a:ext>
            </a:extLst>
          </p:cNvPr>
          <p:cNvSpPr/>
          <p:nvPr/>
        </p:nvSpPr>
        <p:spPr>
          <a:xfrm>
            <a:off x="3601441" y="3033371"/>
            <a:ext cx="7261506" cy="2888458"/>
          </a:xfrm>
          <a:prstGeom prst="wedgeRoundRectCallout">
            <a:avLst>
              <a:gd name="adj1" fmla="val 63772"/>
              <a:gd name="adj2" fmla="val -36112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はい。美味しく食べました。ついでに教えることがあります。店で食べながら、新契約を結びました。はぁはぁ</a:t>
            </a:r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。</a:t>
            </a:r>
            <a:endParaRPr lang="en-GB" dirty="0"/>
          </a:p>
        </p:txBody>
      </p:sp>
      <p:pic>
        <p:nvPicPr>
          <p:cNvPr id="9" name="Picture 2" descr="Nobi Nobita – Wikipedia tiếng Việt">
            <a:extLst>
              <a:ext uri="{FF2B5EF4-FFF2-40B4-BE49-F238E27FC236}">
                <a16:creationId xmlns:a16="http://schemas.microsoft.com/office/drawing/2014/main" id="{974F0997-BC4B-461D-8DA4-124360580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45" b="3447"/>
          <a:stretch/>
        </p:blipFill>
        <p:spPr bwMode="auto">
          <a:xfrm>
            <a:off x="10862947" y="522267"/>
            <a:ext cx="4539758" cy="633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555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24-3C71-4D99-9062-D9EB72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ja-JP" altLang="en-US" sz="215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恵比寿</a:t>
            </a:r>
            <a:endParaRPr lang="en-GB" sz="215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063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689100" y="93197"/>
            <a:ext cx="4406901" cy="3541095"/>
          </a:xfrm>
          <a:prstGeom prst="wedgeEllipseCallout">
            <a:avLst>
              <a:gd name="adj1" fmla="val -54152"/>
              <a:gd name="adj2" fmla="val 22723"/>
            </a:avLst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ねね、ベトナムくん。美味しいベトナム店教えて。週末彼女とデートする予定です</a:t>
            </a:r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。</a:t>
            </a:r>
            <a:endParaRPr lang="en-GB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-42817" y="4223656"/>
            <a:ext cx="3860073" cy="2341593"/>
          </a:xfrm>
          <a:prstGeom prst="wedgeRoundRectCallout">
            <a:avLst>
              <a:gd name="adj1" fmla="val 59688"/>
              <a:gd name="adj2" fmla="val -35781"/>
              <a:gd name="adj3" fmla="val 16667"/>
            </a:avLst>
          </a:prstGeom>
          <a:solidFill>
            <a:schemeClr val="accent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いいなぁ。デートだったら、馬場駅の近くどう？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56743" y="3412765"/>
            <a:ext cx="1883725" cy="3429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3136" y="-3217770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1" y="-3692886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"/>
          <a:stretch/>
        </p:blipFill>
        <p:spPr>
          <a:xfrm>
            <a:off x="-4160492" y="-3392978"/>
            <a:ext cx="2423160" cy="3503190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3"/>
          <a:stretch/>
        </p:blipFill>
        <p:spPr bwMode="auto">
          <a:xfrm flipH="1">
            <a:off x="-42818" y="56355"/>
            <a:ext cx="2087518" cy="3541095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06616E-B27E-43C1-BE67-101016746AAE}"/>
              </a:ext>
            </a:extLst>
          </p:cNvPr>
          <p:cNvSpPr/>
          <p:nvPr/>
        </p:nvSpPr>
        <p:spPr>
          <a:xfrm>
            <a:off x="726" y="7443809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58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" y="46028"/>
            <a:ext cx="4343400" cy="2873556"/>
          </a:xfrm>
          <a:prstGeom prst="wedgeEllipseCallout">
            <a:avLst>
              <a:gd name="adj1" fmla="val 49533"/>
              <a:gd name="adj2" fmla="val 3778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ベトナム料理を食べたいんですが。一緒に行きませんか。</a:t>
            </a:r>
            <a:endParaRPr lang="en-GB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514601" y="3314796"/>
            <a:ext cx="3581400" cy="2362352"/>
          </a:xfrm>
          <a:prstGeom prst="wedgeRoundRectCallout">
            <a:avLst>
              <a:gd name="adj1" fmla="val -61383"/>
              <a:gd name="adj2" fmla="val 66149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いくいくよ。恵比寿の辺はどう？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347" y="3314796"/>
            <a:ext cx="1868354" cy="349717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22" y="-3167712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5837" y="-4274826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276321"/>
            <a:ext cx="2009775" cy="3038475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4491" y="-3653888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27D0FA-8616-4EA2-A028-891DE4BF38B7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771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102651"/>
            <a:ext cx="3996871" cy="2229030"/>
          </a:xfrm>
          <a:prstGeom prst="wedgeEllipseCallout">
            <a:avLst>
              <a:gd name="adj1" fmla="val 48072"/>
              <a:gd name="adj2" fmla="val 55458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うんうん。</a:t>
            </a:r>
            <a:endParaRPr lang="en-GB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いいよいいよ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099129" y="3197699"/>
            <a:ext cx="3996871" cy="2362352"/>
          </a:xfrm>
          <a:prstGeom prst="wedgeRoundRectCallout">
            <a:avLst>
              <a:gd name="adj1" fmla="val -57537"/>
              <a:gd name="adj2" fmla="val 70450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きてきて。この店の写真を持っているよ。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2069" y="-4427278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113" y="242775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1F68F3-676D-4839-8686-8172BF25110F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4055E88-AD79-4FF5-8A3C-A53E4E1EC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347" y="3314796"/>
            <a:ext cx="1868354" cy="349717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00518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" y="88425"/>
            <a:ext cx="4762500" cy="2180158"/>
          </a:xfrm>
          <a:prstGeom prst="wedgeEllipseCallout">
            <a:avLst>
              <a:gd name="adj1" fmla="val 48072"/>
              <a:gd name="adj2" fmla="val 55458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ええ、雰囲気がいいなぁ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116004" y="3306467"/>
            <a:ext cx="3979996" cy="2362352"/>
          </a:xfrm>
          <a:prstGeom prst="wedgeRoundRectCallout">
            <a:avLst>
              <a:gd name="adj1" fmla="val -61226"/>
              <a:gd name="adj2" fmla="val 38194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ほらほら見て、新品が出たばかりだよ。食べたい食べたい。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2647" y="-4802669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13" y="163886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88989B-2C1A-4B9F-B6E0-43464F040385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914EF90-72E0-4637-A0AA-FF25803A2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251249"/>
            <a:ext cx="1868354" cy="349717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57340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" y="39553"/>
            <a:ext cx="3829050" cy="2473254"/>
          </a:xfrm>
          <a:prstGeom prst="wedgeEllipseCallout">
            <a:avLst>
              <a:gd name="adj1" fmla="val 48072"/>
              <a:gd name="adj2" fmla="val 55458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ちょっと辛いそうかな。たべられないわ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270353" y="3324510"/>
            <a:ext cx="3582548" cy="2657189"/>
          </a:xfrm>
          <a:prstGeom prst="wedgeRoundRectCallout">
            <a:avLst>
              <a:gd name="adj1" fmla="val -63386"/>
              <a:gd name="adj2" fmla="val 29324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見た目は辛いそうですけど、本物はそんな辛くないとおもって。食べてみて。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2647" y="-4925462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13" y="242775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EA1D84-C358-45AC-B031-E4EAC77BACA6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98D43E8-75C2-4FBA-B666-9296DB32A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347" y="3314796"/>
            <a:ext cx="1868354" cy="349717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45391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64967" y="-5183487"/>
            <a:ext cx="2330201" cy="43616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65" y="-3147334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388" y="-3633502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4030" y="-5183487"/>
            <a:ext cx="1551667" cy="2904402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807C7CF-74BF-4AA4-B65E-C8CA8A82EF0C}"/>
              </a:ext>
            </a:extLst>
          </p:cNvPr>
          <p:cNvSpPr/>
          <p:nvPr/>
        </p:nvSpPr>
        <p:spPr>
          <a:xfrm>
            <a:off x="1333594" y="235506"/>
            <a:ext cx="4539758" cy="1863012"/>
          </a:xfrm>
          <a:prstGeom prst="wedgeRoundRectCallout">
            <a:avLst>
              <a:gd name="adj1" fmla="val -66393"/>
              <a:gd name="adj2" fmla="val 150046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満足したの。</a:t>
            </a:r>
            <a:endParaRPr lang="en-GB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495F4A-5AC1-4BEE-B3CF-9E7AA48F3752}"/>
              </a:ext>
            </a:extLst>
          </p:cNvPr>
          <p:cNvSpPr/>
          <p:nvPr/>
        </p:nvSpPr>
        <p:spPr>
          <a:xfrm>
            <a:off x="2815855" y="2848777"/>
            <a:ext cx="9376145" cy="3354613"/>
          </a:xfrm>
          <a:prstGeom prst="wedgeRoundRectCallout">
            <a:avLst>
              <a:gd name="adj1" fmla="val 59177"/>
              <a:gd name="adj2" fmla="val 24650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うん。そうですね。やっぱり美味しく、辛くなかったね。もっと食べたいな～。また一緒に行く？</a:t>
            </a:r>
            <a:endParaRPr lang="en-GB" dirty="0"/>
          </a:p>
        </p:txBody>
      </p:sp>
      <p:pic>
        <p:nvPicPr>
          <p:cNvPr id="9" name="Picture 2" descr="Nobi Nobita – Wikipedia tiếng Việt">
            <a:extLst>
              <a:ext uri="{FF2B5EF4-FFF2-40B4-BE49-F238E27FC236}">
                <a16:creationId xmlns:a16="http://schemas.microsoft.com/office/drawing/2014/main" id="{974F0997-BC4B-461D-8DA4-124360580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51" b="2597"/>
          <a:stretch/>
        </p:blipFill>
        <p:spPr bwMode="auto">
          <a:xfrm>
            <a:off x="11649299" y="540672"/>
            <a:ext cx="4295551" cy="631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0664810-98FA-4E8A-945F-D2FEFE10A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64967" y="1348773"/>
            <a:ext cx="2943285" cy="550922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1552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548808" y="736780"/>
            <a:ext cx="3744992" cy="1517888"/>
          </a:xfrm>
          <a:prstGeom prst="wedgeEllipseCallout">
            <a:avLst>
              <a:gd name="adj1" fmla="val -69182"/>
              <a:gd name="adj2" fmla="val -5463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うん。いいよ、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460878"/>
            <a:ext cx="4093708" cy="2904402"/>
          </a:xfrm>
          <a:prstGeom prst="wedgeRoundRectCallout">
            <a:avLst>
              <a:gd name="adj1" fmla="val 65489"/>
              <a:gd name="adj2" fmla="val 3709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そこに個室みたいで座るところがあるので、二人だけいる欲しかたった、いいだと思う。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9547" y="-3539451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1" t="7046" r="20581"/>
          <a:stretch/>
        </p:blipFill>
        <p:spPr bwMode="auto">
          <a:xfrm flipH="1">
            <a:off x="0" y="20750"/>
            <a:ext cx="2233274" cy="337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113" y="-3398578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9D8AF6-FD05-43A0-866D-C41600B3967A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C05B705-E630-4FDC-9C54-E2707FE170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212275" y="3378124"/>
            <a:ext cx="1883725" cy="3429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7833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382072" y="425931"/>
            <a:ext cx="3846593" cy="1634003"/>
          </a:xfrm>
          <a:prstGeom prst="wedgeEllipseCallout">
            <a:avLst>
              <a:gd name="adj1" fmla="val -63480"/>
              <a:gd name="adj2" fmla="val 23056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へえ、いいね</a:t>
            </a:r>
            <a:r>
              <a:rPr lang="ja-JP" altLang="en-US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。</a:t>
            </a:r>
            <a:endParaRPr lang="en-GB" sz="16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4449979"/>
            <a:ext cx="3206931" cy="2009558"/>
          </a:xfrm>
          <a:prstGeom prst="wedgeRoundRectCallout">
            <a:avLst>
              <a:gd name="adj1" fmla="val 67155"/>
              <a:gd name="adj2" fmla="val -39528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そうそう、値段も安いし、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3136" y="-3217770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22" y="-3167712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17" y="56114"/>
            <a:ext cx="2932534" cy="406899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17" y="-3069694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027C7A-50A7-4F1B-A945-63CD3EE47636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43568C1-B3A3-4535-9919-15389902D6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3962400" y="2923269"/>
            <a:ext cx="2133600" cy="388385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593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654300" y="93198"/>
            <a:ext cx="3397157" cy="1631267"/>
          </a:xfrm>
          <a:prstGeom prst="wedgeEllipseCallout">
            <a:avLst>
              <a:gd name="adj1" fmla="val -45985"/>
              <a:gd name="adj2" fmla="val 45482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そうですか。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60577" y="3754524"/>
            <a:ext cx="3654371" cy="2904401"/>
          </a:xfrm>
          <a:prstGeom prst="wedgeRoundRectCallout">
            <a:avLst>
              <a:gd name="adj1" fmla="val 60717"/>
              <a:gd name="adj2" fmla="val 6605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うん。おすすめは蟹のすり身 のスープです。ぜひ食べてみて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sz="3200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3136" y="-3217770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6"/>
          <a:stretch/>
        </p:blipFill>
        <p:spPr bwMode="auto">
          <a:xfrm>
            <a:off x="-1" y="0"/>
            <a:ext cx="3270615" cy="371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948" y="-2874641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17" y="-3069694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F83A8B2-A922-4070-A402-0196DB25F002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709A3E6-D9BB-4541-B594-4905854C2F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3962400" y="2923269"/>
            <a:ext cx="2133600" cy="388385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4500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84607" y="1779247"/>
            <a:ext cx="2713307" cy="5078753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3136" y="-3217770"/>
            <a:ext cx="1685925" cy="31527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65" y="-3147334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388" y="-3633502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495F4A-5AC1-4BEE-B3CF-9E7AA48F3752}"/>
              </a:ext>
            </a:extLst>
          </p:cNvPr>
          <p:cNvSpPr/>
          <p:nvPr/>
        </p:nvSpPr>
        <p:spPr>
          <a:xfrm>
            <a:off x="4384496" y="2733408"/>
            <a:ext cx="5714565" cy="3428160"/>
          </a:xfrm>
          <a:prstGeom prst="wedgeRoundRectCallout">
            <a:avLst>
              <a:gd name="adj1" fmla="val 73169"/>
              <a:gd name="adj2" fmla="val -56984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うん。行ったよ。やっぱり安くておいしかったね。彼女は大好きって。また行こうと思っています。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9" name="Picture 2" descr="Nobi Nobita – Wikipedia tiếng Việt">
            <a:extLst>
              <a:ext uri="{FF2B5EF4-FFF2-40B4-BE49-F238E27FC236}">
                <a16:creationId xmlns:a16="http://schemas.microsoft.com/office/drawing/2014/main" id="{974F0997-BC4B-461D-8DA4-124360580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49" b="2434"/>
          <a:stretch/>
        </p:blipFill>
        <p:spPr bwMode="auto">
          <a:xfrm>
            <a:off x="10099061" y="455733"/>
            <a:ext cx="4357168" cy="640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A84B41A5-E6DF-4187-A0F9-837529A050BC}"/>
              </a:ext>
            </a:extLst>
          </p:cNvPr>
          <p:cNvSpPr/>
          <p:nvPr/>
        </p:nvSpPr>
        <p:spPr>
          <a:xfrm>
            <a:off x="246368" y="290425"/>
            <a:ext cx="5525832" cy="2322286"/>
          </a:xfrm>
          <a:prstGeom prst="wedgeEllipseCallout">
            <a:avLst>
              <a:gd name="adj1" fmla="val -48938"/>
              <a:gd name="adj2" fmla="val 4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のび太くんいったの？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95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24-3C71-4D99-9062-D9EB72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ja-JP" altLang="en-US" sz="215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新大久保</a:t>
            </a:r>
            <a:endParaRPr lang="en-GB" sz="215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025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46026"/>
            <a:ext cx="4309835" cy="2827801"/>
          </a:xfrm>
          <a:prstGeom prst="wedgeEllipseCallout">
            <a:avLst>
              <a:gd name="adj1" fmla="val 60005"/>
              <a:gd name="adj2" fmla="val 28462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あのね、次回の同窓会はベトナム店にするつもりですが、。。。</a:t>
            </a:r>
            <a:endParaRPr lang="en-GB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1866629" y="3202322"/>
            <a:ext cx="4229371" cy="2362352"/>
          </a:xfrm>
          <a:prstGeom prst="wedgeRoundRectCallout">
            <a:avLst>
              <a:gd name="adj1" fmla="val -61383"/>
              <a:gd name="adj2" fmla="val 66149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同窓会って広い店がないといけないですね。新大久保のへんはどうかな～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0333" y="-3251478"/>
            <a:ext cx="1551667" cy="2904402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0" y="3480745"/>
            <a:ext cx="1656202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722" y="-4204906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7665" y="-3537457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8"/>
          <a:stretch/>
        </p:blipFill>
        <p:spPr bwMode="auto">
          <a:xfrm>
            <a:off x="3981314" y="-98256"/>
            <a:ext cx="2084443" cy="3340027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70BD17-CE25-4604-A422-D148ABBA39C2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83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88425"/>
            <a:ext cx="3396343" cy="2362352"/>
          </a:xfrm>
          <a:prstGeom prst="wedgeEllipseCallout">
            <a:avLst>
              <a:gd name="adj1" fmla="val 63457"/>
              <a:gd name="adj2" fmla="val -5368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うんうん。</a:t>
            </a:r>
            <a:endParaRPr lang="en-GB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いいよいいよ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626407" y="3101569"/>
            <a:ext cx="3469593" cy="2362352"/>
          </a:xfrm>
          <a:prstGeom prst="wedgeRoundRectCallout">
            <a:avLst>
              <a:gd name="adj1" fmla="val -57537"/>
              <a:gd name="adj2" fmla="val 70450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そこは広いし、にぎやかな店なので、同窓会のためいい選ぶと思う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1" r="11073"/>
          <a:stretch/>
        </p:blipFill>
        <p:spPr bwMode="auto">
          <a:xfrm>
            <a:off x="3343353" y="88425"/>
            <a:ext cx="2447847" cy="301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13" y="-3398578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845085E-FDFC-46A3-B106-600FF1A5D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566058" y="3254677"/>
            <a:ext cx="1656202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184B49-B4C1-4C91-9FE9-F0A94C7C8F24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36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945</Words>
  <Application>Microsoft Office PowerPoint</Application>
  <PresentationFormat>Widescreen</PresentationFormat>
  <Paragraphs>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MS Gothic</vt:lpstr>
      <vt:lpstr>Arial</vt:lpstr>
      <vt:lpstr>Calibri</vt:lpstr>
      <vt:lpstr>Calibri Light</vt:lpstr>
      <vt:lpstr>Office Theme</vt:lpstr>
      <vt:lpstr>高田馬場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新大久保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代々木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恵比寿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Phúc Hưng Triệu</dc:creator>
  <cp:lastModifiedBy>Phúc Hưng Triệu</cp:lastModifiedBy>
  <cp:revision>8</cp:revision>
  <dcterms:created xsi:type="dcterms:W3CDTF">2021-09-06T09:44:06Z</dcterms:created>
  <dcterms:modified xsi:type="dcterms:W3CDTF">2021-09-08T15:14:26Z</dcterms:modified>
</cp:coreProperties>
</file>