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Proxima Nova"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c1df7a96c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c1df7a96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c1df7a96c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c1df7a96c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c1df7a96c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c1df7a96c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c1df7a96c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c1df7a96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8f80fc98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8f80fc9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c1df7a96c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c1df7a96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aae2d983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aae2d98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d098d15d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d098d15d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d10aba26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d10aba26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d098d15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d098d15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aae2d983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aae2d983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c1df7a9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c1df7a9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d10aba2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d10aba2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d098d15d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d098d15d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a:t>
            </a:r>
            <a:r>
              <a:rPr lang="pt-BR" sz="1600">
                <a:solidFill>
                  <a:srgbClr val="292929"/>
                </a:solidFill>
                <a:latin typeface="Proxima Nova"/>
                <a:ea typeface="Proxima Nova"/>
                <a:cs typeface="Proxima Nova"/>
                <a:sym typeface="Proxima Nova"/>
              </a:rPr>
              <a:t>Reset the weights of the observations, and re-do the creation of the stump. Repeat until the desired # of iterations</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a:t> is combining several of them. This is called ensembled learning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d10aba26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d10aba26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a:t>
            </a:r>
            <a:r>
              <a:rPr lang="pt-BR" sz="1600">
                <a:solidFill>
                  <a:srgbClr val="292929"/>
                </a:solidFill>
                <a:latin typeface="Proxima Nova"/>
                <a:ea typeface="Proxima Nova"/>
                <a:cs typeface="Proxima Nova"/>
                <a:sym typeface="Proxima Nova"/>
              </a:rPr>
              <a:t>Reset the weights of the observations, and re-do the creation of the stump. Repeat until the desired # of iterations</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a:t> is combining several of them. This is called ensembled learning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aae2d9832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aae2d983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aae2d983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aae2d98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aae2d983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aae2d98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aae2d983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aae2d983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aae2d983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aae2d983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aae2d983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0aae2d983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aae2d983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aae2d98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c1df7a96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c1df7a96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c1df7a96c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c1df7a96c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c1df7a96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c1df7a96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da5b184b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da5b184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d10aba26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d10aba26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1df7a96c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1df7a96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c1df7a9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c1df7a9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1df7a96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1df7a96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c1df7a96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c1df7a96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c1df7a96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c1df7a96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c1df7a96c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c1df7a96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One of the things we can do to improve our machine learning models is combining several of them. This is called ensembled 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towardsdatascience.com/lime-explain-machine-learning-predictions-af8f18189bfe"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google.com/spreadsheets/d/13GhBxb5cxZRoBfmQ27qx55jwRcPSyzJ8j8DqJDwlmiA/edit?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pt-BR"/>
              <a:t>Video 0: Ana's Intro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p:nvPr/>
        </p:nvSpPr>
        <p:spPr>
          <a:xfrm>
            <a:off x="147550" y="923375"/>
            <a:ext cx="8916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Boosting in Decision Trees</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The idea is to build sequential models</a:t>
            </a: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Each model tries to solve for the errors of the previous one</a:t>
            </a: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The final model aims to be much better than the initial one</a:t>
            </a: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highlight>
                  <a:srgbClr val="FFFFFF"/>
                </a:highlight>
                <a:latin typeface="Proxima Nova"/>
                <a:ea typeface="Proxima Nova"/>
                <a:cs typeface="Proxima Nova"/>
                <a:sym typeface="Proxima Nova"/>
              </a:rPr>
              <a:t>Most common application: </a:t>
            </a:r>
            <a:r>
              <a:rPr lang="pt-BR" sz="1600" b="1">
                <a:solidFill>
                  <a:srgbClr val="292929"/>
                </a:solidFill>
                <a:highlight>
                  <a:srgbClr val="FFFFFF"/>
                </a:highlight>
                <a:latin typeface="Proxima Nova"/>
                <a:ea typeface="Proxima Nova"/>
                <a:cs typeface="Proxima Nova"/>
                <a:sym typeface="Proxima Nova"/>
              </a:rPr>
              <a:t>ADABoost, XGBoost</a:t>
            </a:r>
            <a:endParaRPr sz="1600" b="1">
              <a:solidFill>
                <a:srgbClr val="292929"/>
              </a:solidFill>
              <a:highlight>
                <a:srgbClr val="FFFFFF"/>
              </a:highlight>
              <a:latin typeface="Proxima Nova"/>
              <a:ea typeface="Proxima Nova"/>
              <a:cs typeface="Proxima Nova"/>
              <a:sym typeface="Proxima Nova"/>
            </a:endParaRPr>
          </a:p>
        </p:txBody>
      </p:sp>
      <p:pic>
        <p:nvPicPr>
          <p:cNvPr id="159" name="Google Shape;159;p22"/>
          <p:cNvPicPr preferRelativeResize="0"/>
          <p:nvPr/>
        </p:nvPicPr>
        <p:blipFill>
          <a:blip r:embed="rId3">
            <a:alphaModFix/>
          </a:blip>
          <a:stretch>
            <a:fillRect/>
          </a:stretch>
        </p:blipFill>
        <p:spPr>
          <a:xfrm>
            <a:off x="2132697" y="2900050"/>
            <a:ext cx="6741552" cy="190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3: </a:t>
            </a:r>
            <a:endParaRPr/>
          </a:p>
          <a:p>
            <a:pPr marL="0" lvl="0" indent="0" algn="ctr" rtl="0">
              <a:spcBef>
                <a:spcPts val="0"/>
              </a:spcBef>
              <a:spcAft>
                <a:spcPts val="0"/>
              </a:spcAft>
              <a:buNone/>
            </a:pPr>
            <a:r>
              <a:rPr lang="pt-BR"/>
              <a:t>Random Forests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Random Forest Step by Step:</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170" name="Google Shape;170;p24"/>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1. Split dataset in training and test</a:t>
            </a:r>
            <a:endParaRPr sz="1600">
              <a:solidFill>
                <a:srgbClr val="292929"/>
              </a:solidFill>
              <a:latin typeface="Proxima Nova"/>
              <a:ea typeface="Proxima Nova"/>
              <a:cs typeface="Proxima Nova"/>
              <a:sym typeface="Proxima Nova"/>
            </a:endParaRPr>
          </a:p>
        </p:txBody>
      </p:sp>
      <p:sp>
        <p:nvSpPr>
          <p:cNvPr id="171" name="Google Shape;171;p24"/>
          <p:cNvSpPr/>
          <p:nvPr/>
        </p:nvSpPr>
        <p:spPr>
          <a:xfrm>
            <a:off x="263500" y="24372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2. For the first tree, sample with replacement from the N observations</a:t>
            </a:r>
            <a:endParaRPr sz="1600">
              <a:solidFill>
                <a:srgbClr val="292929"/>
              </a:solidFill>
              <a:latin typeface="Proxima Nova"/>
              <a:ea typeface="Proxima Nova"/>
              <a:cs typeface="Proxima Nova"/>
              <a:sym typeface="Proxima Nova"/>
            </a:endParaRPr>
          </a:p>
        </p:txBody>
      </p:sp>
      <p:sp>
        <p:nvSpPr>
          <p:cNvPr id="172" name="Google Shape;172;p24"/>
          <p:cNvSpPr/>
          <p:nvPr/>
        </p:nvSpPr>
        <p:spPr>
          <a:xfrm>
            <a:off x="263500" y="29114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3. Randomly select a subset of the F features</a:t>
            </a:r>
            <a:endParaRPr sz="1600">
              <a:solidFill>
                <a:srgbClr val="292929"/>
              </a:solidFill>
              <a:latin typeface="Proxima Nova"/>
              <a:ea typeface="Proxima Nova"/>
              <a:cs typeface="Proxima Nova"/>
              <a:sym typeface="Proxima Nova"/>
            </a:endParaRPr>
          </a:p>
        </p:txBody>
      </p:sp>
      <p:sp>
        <p:nvSpPr>
          <p:cNvPr id="173" name="Google Shape;173;p24"/>
          <p:cNvSpPr/>
          <p:nvPr/>
        </p:nvSpPr>
        <p:spPr>
          <a:xfrm>
            <a:off x="263500" y="33856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4. Fit a decision tree - without any restriction on depth</a:t>
            </a:r>
            <a:endParaRPr sz="1600">
              <a:solidFill>
                <a:srgbClr val="292929"/>
              </a:solidFill>
              <a:latin typeface="Proxima Nova"/>
              <a:ea typeface="Proxima Nova"/>
              <a:cs typeface="Proxima Nova"/>
              <a:sym typeface="Proxima Nova"/>
            </a:endParaRPr>
          </a:p>
        </p:txBody>
      </p:sp>
      <p:sp>
        <p:nvSpPr>
          <p:cNvPr id="174" name="Google Shape;174;p24"/>
          <p:cNvSpPr/>
          <p:nvPr/>
        </p:nvSpPr>
        <p:spPr>
          <a:xfrm>
            <a:off x="263500" y="3859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5. Repeat the steps to create n trees</a:t>
            </a:r>
            <a:endParaRPr sz="1600">
              <a:solidFill>
                <a:srgbClr val="292929"/>
              </a:solidFill>
              <a:latin typeface="Proxima Nova"/>
              <a:ea typeface="Proxima Nova"/>
              <a:cs typeface="Proxima Nova"/>
              <a:sym typeface="Proxima Nova"/>
            </a:endParaRPr>
          </a:p>
        </p:txBody>
      </p:sp>
      <p:sp>
        <p:nvSpPr>
          <p:cNvPr id="175" name="Google Shape;175;p24"/>
          <p:cNvSpPr/>
          <p:nvPr/>
        </p:nvSpPr>
        <p:spPr>
          <a:xfrm>
            <a:off x="263500" y="4334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BR" sz="1600">
                <a:solidFill>
                  <a:srgbClr val="292929"/>
                </a:solidFill>
                <a:latin typeface="Proxima Nova"/>
                <a:ea typeface="Proxima Nova"/>
                <a:cs typeface="Proxima Nova"/>
                <a:sym typeface="Proxima Nova"/>
              </a:rPr>
              <a:t>6. Vote across all the n trees to decide on the class of a particular observation O</a:t>
            </a: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10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1000"/>
                                        <p:tgtEl>
                                          <p:spTgt spid="1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fade">
                                      <p:cBhvr>
                                        <p:cTn id="27" dur="1000"/>
                                        <p:tgtEl>
                                          <p:spTgt spid="1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fade">
                                      <p:cBhvr>
                                        <p:cTn id="32"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152400" y="1600200"/>
            <a:ext cx="5413800" cy="162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BR" sz="1150" b="1">
                <a:solidFill>
                  <a:srgbClr val="232629"/>
                </a:solidFill>
                <a:highlight>
                  <a:srgbClr val="FFFFFF"/>
                </a:highlight>
                <a:latin typeface="Proxima Nova"/>
                <a:ea typeface="Proxima Nova"/>
                <a:cs typeface="Proxima Nova"/>
                <a:sym typeface="Proxima Nova"/>
              </a:rPr>
              <a:t>Decision Tree Probabilities</a:t>
            </a:r>
            <a:endParaRPr sz="1350" b="1">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150">
                <a:solidFill>
                  <a:srgbClr val="232629"/>
                </a:solidFill>
                <a:highlight>
                  <a:srgbClr val="FFFFFF"/>
                </a:highlight>
                <a:latin typeface="Proxima Nova"/>
                <a:ea typeface="Proxima Nova"/>
                <a:cs typeface="Proxima Nova"/>
                <a:sym typeface="Proxima Nova"/>
              </a:rPr>
              <a:t>The number of observations of class A that are in that leaf over the entire number of observations in the leaf during training</a:t>
            </a:r>
            <a:endParaRPr sz="1150">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150">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150">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150" b="1">
                <a:solidFill>
                  <a:srgbClr val="232629"/>
                </a:solidFill>
                <a:highlight>
                  <a:srgbClr val="FFFFFF"/>
                </a:highlight>
                <a:latin typeface="Proxima Nova"/>
                <a:ea typeface="Proxima Nova"/>
                <a:cs typeface="Proxima Nova"/>
                <a:sym typeface="Proxima Nova"/>
              </a:rPr>
              <a:t>Random Forest Probabilities</a:t>
            </a:r>
            <a:endParaRPr sz="1150" b="1">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150">
                <a:solidFill>
                  <a:srgbClr val="232629"/>
                </a:solidFill>
                <a:highlight>
                  <a:srgbClr val="FFFFFF"/>
                </a:highlight>
                <a:latin typeface="Proxima Nova"/>
                <a:ea typeface="Proxima Nova"/>
                <a:cs typeface="Proxima Nova"/>
                <a:sym typeface="Proxima Nova"/>
              </a:rPr>
              <a:t>Proportion of decision trees that vote for a particular class</a:t>
            </a:r>
            <a:endParaRPr sz="1150">
              <a:solidFill>
                <a:srgbClr val="2326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150" b="1">
              <a:solidFill>
                <a:srgbClr val="232629"/>
              </a:solidFill>
              <a:highlight>
                <a:srgbClr val="FFFFFF"/>
              </a:highlight>
              <a:latin typeface="Proxima Nova"/>
              <a:ea typeface="Proxima Nova"/>
              <a:cs typeface="Proxima Nova"/>
              <a:sym typeface="Proxima Nova"/>
            </a:endParaRPr>
          </a:p>
        </p:txBody>
      </p:sp>
      <p:sp>
        <p:nvSpPr>
          <p:cNvPr id="181" name="Google Shape;181;p25"/>
          <p:cNvSpPr txBox="1"/>
          <p:nvPr/>
        </p:nvSpPr>
        <p:spPr>
          <a:xfrm>
            <a:off x="147550" y="923375"/>
            <a:ext cx="891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 note on probabilities</a:t>
            </a:r>
            <a:endParaRPr sz="1600">
              <a:solidFill>
                <a:srgbClr val="292929"/>
              </a:solidFill>
              <a:highlight>
                <a:srgbClr val="FFFFFF"/>
              </a:highlight>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4: </a:t>
            </a:r>
            <a:endParaRPr/>
          </a:p>
          <a:p>
            <a:pPr marL="0" lvl="0" indent="0" algn="ctr" rtl="0">
              <a:spcBef>
                <a:spcPts val="0"/>
              </a:spcBef>
              <a:spcAft>
                <a:spcPts val="0"/>
              </a:spcAft>
              <a:buNone/>
            </a:pPr>
            <a:r>
              <a:rPr lang="pt-BR"/>
              <a:t>Random Forests in Python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5: </a:t>
            </a:r>
            <a:endParaRPr/>
          </a:p>
          <a:p>
            <a:pPr marL="0" lvl="0" indent="0" algn="ctr" rtl="0">
              <a:spcBef>
                <a:spcPts val="0"/>
              </a:spcBef>
              <a:spcAft>
                <a:spcPts val="0"/>
              </a:spcAft>
              <a:buNone/>
            </a:pPr>
            <a:r>
              <a:rPr lang="pt-BR"/>
              <a:t>Adaptive Boosting</a:t>
            </a:r>
            <a:endParaRPr/>
          </a:p>
          <a:p>
            <a:pPr marL="0" lvl="0" indent="0" algn="ctr" rtl="0">
              <a:spcBef>
                <a:spcPts val="0"/>
              </a:spcBef>
              <a:spcAft>
                <a:spcPts val="0"/>
              </a:spcAft>
              <a:buNone/>
            </a:pPr>
            <a:r>
              <a:rPr lang="pt-BR"/>
              <a:t>(ADA Boost)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2197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Recap - How decision trees make the split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9"/>
          <p:cNvGrpSpPr/>
          <p:nvPr/>
        </p:nvGrpSpPr>
        <p:grpSpPr>
          <a:xfrm>
            <a:off x="669625" y="1680300"/>
            <a:ext cx="1939633" cy="1505889"/>
            <a:chOff x="6630275" y="3127100"/>
            <a:chExt cx="1939633" cy="1505889"/>
          </a:xfrm>
        </p:grpSpPr>
        <p:sp>
          <p:nvSpPr>
            <p:cNvPr id="202" name="Google Shape;202;p29"/>
            <p:cNvSpPr/>
            <p:nvPr/>
          </p:nvSpPr>
          <p:spPr>
            <a:xfrm>
              <a:off x="7276842" y="3127100"/>
              <a:ext cx="646500" cy="4899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630275" y="4143089"/>
              <a:ext cx="646500" cy="4899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7923408" y="4143089"/>
              <a:ext cx="646500" cy="4899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29"/>
            <p:cNvCxnSpPr>
              <a:stCxn id="202" idx="2"/>
              <a:endCxn id="203" idx="0"/>
            </p:cNvCxnSpPr>
            <p:nvPr/>
          </p:nvCxnSpPr>
          <p:spPr>
            <a:xfrm rot="5400000">
              <a:off x="7013742" y="3556850"/>
              <a:ext cx="526200" cy="646500"/>
            </a:xfrm>
            <a:prstGeom prst="bentConnector3">
              <a:avLst>
                <a:gd name="adj1" fmla="val 49989"/>
              </a:avLst>
            </a:prstGeom>
            <a:noFill/>
            <a:ln w="9525" cap="flat" cmpd="sng">
              <a:solidFill>
                <a:schemeClr val="accent1"/>
              </a:solidFill>
              <a:prstDash val="solid"/>
              <a:round/>
              <a:headEnd type="none" w="med" len="med"/>
              <a:tailEnd type="none" w="med" len="med"/>
            </a:ln>
          </p:spPr>
        </p:cxnSp>
        <p:cxnSp>
          <p:nvCxnSpPr>
            <p:cNvPr id="206" name="Google Shape;206;p29"/>
            <p:cNvCxnSpPr>
              <a:stCxn id="202" idx="2"/>
              <a:endCxn id="204" idx="0"/>
            </p:cNvCxnSpPr>
            <p:nvPr/>
          </p:nvCxnSpPr>
          <p:spPr>
            <a:xfrm rot="-5400000" flipH="1">
              <a:off x="7660242" y="3556850"/>
              <a:ext cx="526200" cy="646500"/>
            </a:xfrm>
            <a:prstGeom prst="bentConnector3">
              <a:avLst>
                <a:gd name="adj1" fmla="val 49989"/>
              </a:avLst>
            </a:prstGeom>
            <a:noFill/>
            <a:ln w="9525" cap="flat" cmpd="sng">
              <a:solidFill>
                <a:schemeClr val="accent1"/>
              </a:solidFill>
              <a:prstDash val="solid"/>
              <a:round/>
              <a:headEnd type="none" w="med" len="med"/>
              <a:tailEnd type="none" w="med" len="med"/>
            </a:ln>
          </p:spPr>
        </p:cxnSp>
        <p:sp>
          <p:nvSpPr>
            <p:cNvPr id="207" name="Google Shape;207;p29"/>
            <p:cNvSpPr/>
            <p:nvPr/>
          </p:nvSpPr>
          <p:spPr>
            <a:xfrm>
              <a:off x="7318215" y="3169095"/>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441128" y="3169095"/>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7759056" y="3153096"/>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7318219" y="3327044"/>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7489846" y="3393055"/>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557195" y="3259106"/>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710340" y="3318088"/>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710345" y="3483086"/>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754441" y="4298027"/>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877354" y="4298027"/>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8079627" y="4417994"/>
              <a:ext cx="85800" cy="90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8375473" y="4268062"/>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789846" y="4418003"/>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989186" y="4508030"/>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8227551" y="4178031"/>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8375477" y="4508025"/>
              <a:ext cx="85800" cy="90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9"/>
          <p:cNvSpPr txBox="1"/>
          <p:nvPr/>
        </p:nvSpPr>
        <p:spPr>
          <a:xfrm>
            <a:off x="2405950" y="1680300"/>
            <a:ext cx="38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GiniNode = 1 - (⅜ )^2 - </a:t>
            </a:r>
            <a:r>
              <a:rPr lang="pt-BR">
                <a:solidFill>
                  <a:schemeClr val="dk1"/>
                </a:solidFill>
              </a:rPr>
              <a:t>(⅝ )^2 = 0.87</a:t>
            </a:r>
            <a:endParaRPr/>
          </a:p>
        </p:txBody>
      </p:sp>
      <p:sp>
        <p:nvSpPr>
          <p:cNvPr id="224" name="Google Shape;224;p29"/>
          <p:cNvSpPr txBox="1"/>
          <p:nvPr/>
        </p:nvSpPr>
        <p:spPr>
          <a:xfrm>
            <a:off x="1940775" y="3379900"/>
            <a:ext cx="3000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900">
                <a:solidFill>
                  <a:schemeClr val="dk1"/>
                </a:solidFill>
              </a:rPr>
              <a:t>GiniChild = 1 - (¼  )^2 - (¾  )^2 = 0.35</a:t>
            </a:r>
            <a:endParaRPr sz="900">
              <a:solidFill>
                <a:schemeClr val="dk1"/>
              </a:solidFill>
            </a:endParaRPr>
          </a:p>
        </p:txBody>
      </p:sp>
      <p:sp>
        <p:nvSpPr>
          <p:cNvPr id="225" name="Google Shape;225;p29"/>
          <p:cNvSpPr txBox="1"/>
          <p:nvPr/>
        </p:nvSpPr>
        <p:spPr>
          <a:xfrm>
            <a:off x="205750" y="3186200"/>
            <a:ext cx="2470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900">
                <a:solidFill>
                  <a:schemeClr val="dk1"/>
                </a:solidFill>
              </a:rPr>
              <a:t>GiniChild = 1 - (½   )^2 - (½   )^2 = 0.5</a:t>
            </a:r>
            <a:endParaRPr sz="900">
              <a:solidFill>
                <a:schemeClr val="dk1"/>
              </a:solidFill>
            </a:endParaRPr>
          </a:p>
        </p:txBody>
      </p:sp>
      <p:sp>
        <p:nvSpPr>
          <p:cNvPr id="226" name="Google Shape;226;p29"/>
          <p:cNvSpPr txBox="1"/>
          <p:nvPr/>
        </p:nvSpPr>
        <p:spPr>
          <a:xfrm>
            <a:off x="2405950" y="2007400"/>
            <a:ext cx="38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GiniSplit = (4*0.5 + 4*0.35)/8 = 0.42</a:t>
            </a:r>
            <a:endParaRPr/>
          </a:p>
        </p:txBody>
      </p:sp>
      <p:sp>
        <p:nvSpPr>
          <p:cNvPr id="227" name="Google Shape;227;p29"/>
          <p:cNvSpPr txBox="1"/>
          <p:nvPr/>
        </p:nvSpPr>
        <p:spPr>
          <a:xfrm>
            <a:off x="0" y="609600"/>
            <a:ext cx="828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200">
                <a:solidFill>
                  <a:schemeClr val="dk1"/>
                </a:solidFill>
              </a:rPr>
              <a:t>For each feature:</a:t>
            </a:r>
            <a:endParaRPr sz="2200"/>
          </a:p>
        </p:txBody>
      </p:sp>
      <p:sp>
        <p:nvSpPr>
          <p:cNvPr id="228" name="Google Shape;228;p29"/>
          <p:cNvSpPr txBox="1"/>
          <p:nvPr/>
        </p:nvSpPr>
        <p:spPr>
          <a:xfrm>
            <a:off x="5911575" y="622650"/>
            <a:ext cx="3000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pt-BR">
                <a:solidFill>
                  <a:schemeClr val="dk1"/>
                </a:solidFill>
              </a:rPr>
              <a:t>Calculate the Gini Index of the Node and each leaf</a:t>
            </a:r>
            <a:endParaRPr/>
          </a:p>
        </p:txBody>
      </p:sp>
      <p:sp>
        <p:nvSpPr>
          <p:cNvPr id="229" name="Google Shape;229;p29"/>
          <p:cNvSpPr txBox="1"/>
          <p:nvPr/>
        </p:nvSpPr>
        <p:spPr>
          <a:xfrm>
            <a:off x="5911575" y="1315100"/>
            <a:ext cx="3000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pt-BR">
                <a:solidFill>
                  <a:schemeClr val="dk1"/>
                </a:solidFill>
              </a:rPr>
              <a:t>Calculate the Gini of the split (weighted average of Gini of each leaf)</a:t>
            </a:r>
            <a:endParaRPr/>
          </a:p>
        </p:txBody>
      </p:sp>
      <p:sp>
        <p:nvSpPr>
          <p:cNvPr id="230" name="Google Shape;230;p29"/>
          <p:cNvSpPr txBox="1"/>
          <p:nvPr/>
        </p:nvSpPr>
        <p:spPr>
          <a:xfrm>
            <a:off x="5911575" y="2354900"/>
            <a:ext cx="3000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pt-BR">
                <a:solidFill>
                  <a:schemeClr val="dk1"/>
                </a:solidFill>
              </a:rPr>
              <a:t>If Gini of split &lt; Gini of Node, then split - Else don’t split</a:t>
            </a:r>
            <a:endParaRPr/>
          </a:p>
        </p:txBody>
      </p:sp>
      <p:sp>
        <p:nvSpPr>
          <p:cNvPr id="231" name="Google Shape;231;p29"/>
          <p:cNvSpPr txBox="1"/>
          <p:nvPr/>
        </p:nvSpPr>
        <p:spPr>
          <a:xfrm>
            <a:off x="5986250" y="3227500"/>
            <a:ext cx="300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pt-BR">
                <a:solidFill>
                  <a:schemeClr val="dk1"/>
                </a:solidFill>
              </a:rPr>
              <a:t>Chose to split on the feature that does the 'best possible split'</a:t>
            </a:r>
            <a:endParaRPr>
              <a:solidFill>
                <a:schemeClr val="dk1"/>
              </a:solidFill>
            </a:endParaRPr>
          </a:p>
          <a:p>
            <a:pPr marL="914400" lvl="1" indent="-317500" algn="l" rtl="0">
              <a:spcBef>
                <a:spcPts val="0"/>
              </a:spcBef>
              <a:spcAft>
                <a:spcPts val="0"/>
              </a:spcAft>
              <a:buClr>
                <a:schemeClr val="dk1"/>
              </a:buClr>
              <a:buSzPts val="1400"/>
              <a:buChar char="○"/>
            </a:pPr>
            <a:r>
              <a:rPr lang="pt-BR">
                <a:solidFill>
                  <a:schemeClr val="dk1"/>
                </a:solidFill>
              </a:rPr>
              <a:t>Max Gini Gain = Gini Node - Gini of the Split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par>
                                <p:cTn id="8" presetID="10" presetClass="entr" presetSubtype="0" fill="hold"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1000"/>
                                        <p:tgtEl>
                                          <p:spTgt spid="224"/>
                                        </p:tgtEl>
                                      </p:cBhvr>
                                    </p:animEffect>
                                  </p:childTnLst>
                                </p:cTn>
                              </p:par>
                              <p:par>
                                <p:cTn id="11" presetID="10" presetClass="entr" presetSubtype="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1000"/>
                                        <p:tgtEl>
                                          <p:spTgt spid="225"/>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6"/>
                                        </p:tgtEl>
                                        <p:attrNameLst>
                                          <p:attrName>style.visibility</p:attrName>
                                        </p:attrNameLst>
                                      </p:cBhvr>
                                      <p:to>
                                        <p:strVal val="visible"/>
                                      </p:to>
                                    </p:set>
                                    <p:animEffect transition="in" filter="fade">
                                      <p:cBhvr>
                                        <p:cTn id="21" dur="1000"/>
                                        <p:tgtEl>
                                          <p:spTgt spid="226"/>
                                        </p:tgtEl>
                                      </p:cBhvr>
                                    </p:animEffect>
                                  </p:childTnLst>
                                </p:cTn>
                              </p:par>
                              <p:par>
                                <p:cTn id="22" presetID="10" presetClass="entr" presetSubtype="0" fill="hold" nodeType="with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fade">
                                      <p:cBhvr>
                                        <p:cTn id="24" dur="1000"/>
                                        <p:tgtEl>
                                          <p:spTgt spid="2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0"/>
                                        </p:tgtEl>
                                        <p:attrNameLst>
                                          <p:attrName>style.visibility</p:attrName>
                                        </p:attrNameLst>
                                      </p:cBhvr>
                                      <p:to>
                                        <p:strVal val="visible"/>
                                      </p:to>
                                    </p:set>
                                    <p:animEffect transition="in" filter="fade">
                                      <p:cBhvr>
                                        <p:cTn id="29" dur="1000"/>
                                        <p:tgtEl>
                                          <p:spTgt spid="2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1"/>
                                        </p:tgtEl>
                                        <p:attrNameLst>
                                          <p:attrName>style.visibility</p:attrName>
                                        </p:attrNameLst>
                                      </p:cBhvr>
                                      <p:to>
                                        <p:strVal val="visible"/>
                                      </p:to>
                                    </p:set>
                                    <p:animEffect transition="in" filter="fade">
                                      <p:cBhvr>
                                        <p:cTn id="34"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Adaptive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237" name="Google Shape;237;p30"/>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Similar to a random forest, we'll also build several trees</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sp>
        <p:nvSpPr>
          <p:cNvPr id="238" name="Google Shape;238;p30"/>
          <p:cNvSpPr/>
          <p:nvPr/>
        </p:nvSpPr>
        <p:spPr>
          <a:xfrm>
            <a:off x="263500" y="24372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However, this trees will be simpler, using only one feature to make the split. Those trees will be a decision stump</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a:t>
            </a:r>
            <a:endParaRPr sz="1600">
              <a:solidFill>
                <a:srgbClr val="292929"/>
              </a:solidFill>
              <a:latin typeface="Proxima Nova"/>
              <a:ea typeface="Proxima Nova"/>
              <a:cs typeface="Proxima Nova"/>
              <a:sym typeface="Proxima Nova"/>
            </a:endParaRPr>
          </a:p>
        </p:txBody>
      </p:sp>
      <p:sp>
        <p:nvSpPr>
          <p:cNvPr id="239" name="Google Shape;239;p30"/>
          <p:cNvSpPr/>
          <p:nvPr/>
        </p:nvSpPr>
        <p:spPr>
          <a:xfrm>
            <a:off x="263500" y="3080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The building of the trees will be sequential, with each new tree learning from the previous trees mistake</a:t>
            </a:r>
            <a:endParaRPr sz="1600">
              <a:solidFill>
                <a:srgbClr val="292929"/>
              </a:solidFill>
              <a:latin typeface="Proxima Nova"/>
              <a:ea typeface="Proxima Nova"/>
              <a:cs typeface="Proxima Nova"/>
              <a:sym typeface="Proxima Nova"/>
            </a:endParaRPr>
          </a:p>
        </p:txBody>
      </p:sp>
      <p:sp>
        <p:nvSpPr>
          <p:cNvPr id="240" name="Google Shape;240;p30"/>
          <p:cNvSpPr/>
          <p:nvPr/>
        </p:nvSpPr>
        <p:spPr>
          <a:xfrm>
            <a:off x="263500" y="37074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Instead of having trees voting with equal weight, the sequential process will attribute new weights to new trees</a:t>
            </a: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1000"/>
                                        <p:tgtEl>
                                          <p:spTgt spid="2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1000"/>
                                        <p:tgtEl>
                                          <p:spTgt spid="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0"/>
                                        </p:tgtEl>
                                        <p:attrNameLst>
                                          <p:attrName>style.visibility</p:attrName>
                                        </p:attrNameLst>
                                      </p:cBhvr>
                                      <p:to>
                                        <p:strVal val="visible"/>
                                      </p:to>
                                    </p:set>
                                    <p:animEffect transition="in" filter="fade">
                                      <p:cBhvr>
                                        <p:cTn id="22"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Adaptive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246" name="Google Shape;246;p31"/>
          <p:cNvSpPr/>
          <p:nvPr/>
        </p:nvSpPr>
        <p:spPr>
          <a:xfrm>
            <a:off x="76450" y="26488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2"/>
            </a:pPr>
            <a:r>
              <a:rPr lang="pt-BR" sz="1600">
                <a:solidFill>
                  <a:srgbClr val="292929"/>
                </a:solidFill>
                <a:latin typeface="Proxima Nova"/>
                <a:ea typeface="Proxima Nova"/>
                <a:cs typeface="Proxima Nova"/>
                <a:sym typeface="Proxima Nova"/>
              </a:rPr>
              <a:t>Build your first decision tree. This stump is split only on one one the variables. To find the variable to use, you will use the same technique to find the first split of a decision tree.</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sp>
        <p:nvSpPr>
          <p:cNvPr id="247" name="Google Shape;247;p31"/>
          <p:cNvSpPr txBox="1"/>
          <p:nvPr/>
        </p:nvSpPr>
        <p:spPr>
          <a:xfrm>
            <a:off x="76200" y="1752600"/>
            <a:ext cx="86589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92929"/>
              </a:buClr>
              <a:buSzPts val="1600"/>
              <a:buFont typeface="Proxima Nova"/>
              <a:buAutoNum type="arabicPeriod"/>
            </a:pPr>
            <a:r>
              <a:rPr lang="pt-BR" sz="1600">
                <a:solidFill>
                  <a:srgbClr val="292929"/>
                </a:solidFill>
                <a:latin typeface="Proxima Nova"/>
                <a:ea typeface="Proxima Nova"/>
                <a:cs typeface="Proxima Nova"/>
                <a:sym typeface="Proxima Nova"/>
              </a:rPr>
              <a:t>For each observation in your dataset, you are going to give it a weight. At first, all observations have the same weight = 1/N</a:t>
            </a:r>
            <a:endParaRPr sz="1600">
              <a:solidFill>
                <a:srgbClr val="292929"/>
              </a:solidFill>
              <a:latin typeface="Proxima Nova"/>
              <a:ea typeface="Proxima Nova"/>
              <a:cs typeface="Proxima Nova"/>
              <a:sym typeface="Proxima Nova"/>
            </a:endParaRPr>
          </a:p>
        </p:txBody>
      </p:sp>
      <p:sp>
        <p:nvSpPr>
          <p:cNvPr id="248" name="Google Shape;248;p31"/>
          <p:cNvSpPr/>
          <p:nvPr/>
        </p:nvSpPr>
        <p:spPr>
          <a:xfrm>
            <a:off x="76450" y="33656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3"/>
            </a:pPr>
            <a:r>
              <a:rPr lang="pt-BR" sz="1600">
                <a:solidFill>
                  <a:srgbClr val="292929"/>
                </a:solidFill>
                <a:latin typeface="Proxima Nova"/>
                <a:ea typeface="Proxima Nova"/>
                <a:cs typeface="Proxima Nova"/>
                <a:sym typeface="Proxima Nova"/>
              </a:rPr>
              <a:t>Calculate the weight of this stump. This measures how well the decision tree classified the samples </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pic>
        <p:nvPicPr>
          <p:cNvPr id="249" name="Google Shape;249;p31"/>
          <p:cNvPicPr preferRelativeResize="0"/>
          <p:nvPr/>
        </p:nvPicPr>
        <p:blipFill>
          <a:blip r:embed="rId3">
            <a:alphaModFix/>
          </a:blip>
          <a:stretch>
            <a:fillRect/>
          </a:stretch>
        </p:blipFill>
        <p:spPr>
          <a:xfrm>
            <a:off x="644575" y="3863300"/>
            <a:ext cx="4181475" cy="790575"/>
          </a:xfrm>
          <a:prstGeom prst="rect">
            <a:avLst/>
          </a:prstGeom>
          <a:noFill/>
          <a:ln>
            <a:noFill/>
          </a:ln>
        </p:spPr>
      </p:pic>
      <p:pic>
        <p:nvPicPr>
          <p:cNvPr id="250" name="Google Shape;250;p31"/>
          <p:cNvPicPr preferRelativeResize="0"/>
          <p:nvPr/>
        </p:nvPicPr>
        <p:blipFill>
          <a:blip r:embed="rId4">
            <a:alphaModFix/>
          </a:blip>
          <a:stretch>
            <a:fillRect/>
          </a:stretch>
        </p:blipFill>
        <p:spPr>
          <a:xfrm>
            <a:off x="4958150" y="3863300"/>
            <a:ext cx="3324225" cy="609600"/>
          </a:xfrm>
          <a:prstGeom prst="rect">
            <a:avLst/>
          </a:prstGeom>
          <a:noFill/>
          <a:ln>
            <a:noFill/>
          </a:ln>
        </p:spPr>
      </p:pic>
      <p:sp>
        <p:nvSpPr>
          <p:cNvPr id="251" name="Google Shape;251;p31"/>
          <p:cNvSpPr/>
          <p:nvPr/>
        </p:nvSpPr>
        <p:spPr>
          <a:xfrm>
            <a:off x="2646950" y="4586025"/>
            <a:ext cx="3479100" cy="36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The more errors &gt; The lower the weight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10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fade">
                                      <p:cBhvr>
                                        <p:cTn id="17" dur="10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fade">
                                      <p:cBhvr>
                                        <p:cTn id="22" dur="1000"/>
                                        <p:tgtEl>
                                          <p:spTgt spid="249"/>
                                        </p:tgtEl>
                                      </p:cBhvr>
                                    </p:animEffect>
                                  </p:childTnLst>
                                </p:cTn>
                              </p:par>
                              <p:par>
                                <p:cTn id="23" presetID="10" presetClass="entr" presetSubtype="0" fill="hold" nodeType="withEffect">
                                  <p:stCondLst>
                                    <p:cond delay="0"/>
                                  </p:stCondLst>
                                  <p:childTnLst>
                                    <p:set>
                                      <p:cBhvr>
                                        <p:cTn id="24" dur="1" fill="hold">
                                          <p:stCondLst>
                                            <p:cond delay="0"/>
                                          </p:stCondLst>
                                        </p:cTn>
                                        <p:tgtEl>
                                          <p:spTgt spid="250"/>
                                        </p:tgtEl>
                                        <p:attrNameLst>
                                          <p:attrName>style.visibility</p:attrName>
                                        </p:attrNameLst>
                                      </p:cBhvr>
                                      <p:to>
                                        <p:strVal val="visible"/>
                                      </p:to>
                                    </p:set>
                                    <p:animEffect transition="in" filter="fade">
                                      <p:cBhvr>
                                        <p:cTn id="25" dur="1000"/>
                                        <p:tgtEl>
                                          <p:spTgt spid="2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1"/>
                                        </p:tgtEl>
                                        <p:attrNameLst>
                                          <p:attrName>style.visibility</p:attrName>
                                        </p:attrNameLst>
                                      </p:cBhvr>
                                      <p:to>
                                        <p:strVal val="visible"/>
                                      </p:to>
                                    </p:set>
                                    <p:animEffect transition="in" filter="fade">
                                      <p:cBhvr>
                                        <p:cTn id="30" dur="10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pt-BR"/>
              <a:t>Video 1: Intro &amp; Recap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Adaptive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257" name="Google Shape;257;p32"/>
          <p:cNvSpPr txBox="1"/>
          <p:nvPr/>
        </p:nvSpPr>
        <p:spPr>
          <a:xfrm>
            <a:off x="76200" y="1752600"/>
            <a:ext cx="86589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92929"/>
              </a:buClr>
              <a:buSzPts val="1600"/>
              <a:buFont typeface="Proxima Nova"/>
              <a:buAutoNum type="arabicPeriod" startAt="4"/>
            </a:pPr>
            <a:r>
              <a:rPr lang="pt-BR" sz="1600">
                <a:solidFill>
                  <a:srgbClr val="292929"/>
                </a:solidFill>
                <a:latin typeface="Proxima Nova"/>
                <a:ea typeface="Proxima Nova"/>
                <a:cs typeface="Proxima Nova"/>
                <a:sym typeface="Proxima Nova"/>
              </a:rPr>
              <a:t>Recalculate the weight of each sample. For that, you will use the Weight of the Stump:</a:t>
            </a:r>
            <a:endParaRPr sz="1600">
              <a:solidFill>
                <a:srgbClr val="292929"/>
              </a:solidFill>
              <a:latin typeface="Proxima Nova"/>
              <a:ea typeface="Proxima Nova"/>
              <a:cs typeface="Proxima Nova"/>
              <a:sym typeface="Proxima Nova"/>
            </a:endParaRPr>
          </a:p>
        </p:txBody>
      </p:sp>
      <p:sp>
        <p:nvSpPr>
          <p:cNvPr id="258" name="Google Shape;258;p32"/>
          <p:cNvSpPr/>
          <p:nvPr/>
        </p:nvSpPr>
        <p:spPr>
          <a:xfrm>
            <a:off x="76450" y="34418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5"/>
            </a:pPr>
            <a:r>
              <a:rPr lang="pt-BR" sz="1600">
                <a:solidFill>
                  <a:srgbClr val="292929"/>
                </a:solidFill>
                <a:latin typeface="Proxima Nova"/>
                <a:ea typeface="Proxima Nova"/>
                <a:cs typeface="Proxima Nova"/>
                <a:sym typeface="Proxima Nova"/>
              </a:rPr>
              <a:t>Recreate a new dataset, using the weights to duplicate the observations that have more weight</a:t>
            </a:r>
            <a:endParaRPr sz="1600">
              <a:solidFill>
                <a:srgbClr val="292929"/>
              </a:solidFill>
              <a:latin typeface="Proxima Nova"/>
              <a:ea typeface="Proxima Nova"/>
              <a:cs typeface="Proxima Nova"/>
              <a:sym typeface="Proxima Nova"/>
            </a:endParaRPr>
          </a:p>
        </p:txBody>
      </p:sp>
      <p:pic>
        <p:nvPicPr>
          <p:cNvPr id="259" name="Google Shape;259;p32"/>
          <p:cNvPicPr preferRelativeResize="0"/>
          <p:nvPr/>
        </p:nvPicPr>
        <p:blipFill>
          <a:blip r:embed="rId3">
            <a:alphaModFix/>
          </a:blip>
          <a:stretch>
            <a:fillRect/>
          </a:stretch>
        </p:blipFill>
        <p:spPr>
          <a:xfrm>
            <a:off x="2426350" y="2410925"/>
            <a:ext cx="3848100" cy="466725"/>
          </a:xfrm>
          <a:prstGeom prst="rect">
            <a:avLst/>
          </a:prstGeom>
          <a:noFill/>
          <a:ln>
            <a:noFill/>
          </a:ln>
        </p:spPr>
      </p:pic>
      <p:sp>
        <p:nvSpPr>
          <p:cNvPr id="260" name="Google Shape;260;p32"/>
          <p:cNvSpPr/>
          <p:nvPr/>
        </p:nvSpPr>
        <p:spPr>
          <a:xfrm>
            <a:off x="2666100" y="2979275"/>
            <a:ext cx="3479100" cy="36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a:t>The more errors &gt; The higher the weight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10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gtEl>
                                        <p:attrNameLst>
                                          <p:attrName>style.visibility</p:attrName>
                                        </p:attrNameLst>
                                      </p:cBhvr>
                                      <p:to>
                                        <p:strVal val="visible"/>
                                      </p:to>
                                    </p:set>
                                    <p:animEffect transition="in" filter="fade">
                                      <p:cBhvr>
                                        <p:cTn id="17" dur="1000"/>
                                        <p:tgtEl>
                                          <p:spTgt spid="2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Adaptive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266" name="Google Shape;266;p33"/>
          <p:cNvSpPr/>
          <p:nvPr/>
        </p:nvSpPr>
        <p:spPr>
          <a:xfrm>
            <a:off x="76450" y="30608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5"/>
            </a:pPr>
            <a:r>
              <a:rPr lang="pt-BR" sz="1600">
                <a:solidFill>
                  <a:srgbClr val="292929"/>
                </a:solidFill>
                <a:latin typeface="Proxima Nova"/>
                <a:ea typeface="Proxima Nova"/>
                <a:cs typeface="Proxima Nova"/>
                <a:sym typeface="Proxima Nova"/>
              </a:rPr>
              <a:t>Recreate a new dataset, using the weights to duplicate the observations that have more weight</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So if I only had 3 samples</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1- weight 0.25</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2- weight 0.25</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3 - weight 0.5</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I would create a dataset where I would have something like:</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1</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2</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3</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Sample 3</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Proportion of sample 1 = 0.25</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Proportion of sample 2 = 0.25</a:t>
            </a:r>
            <a:endParaRPr sz="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600">
                <a:solidFill>
                  <a:schemeClr val="dk1"/>
                </a:solidFill>
                <a:latin typeface="Proxima Nova"/>
                <a:ea typeface="Proxima Nova"/>
                <a:cs typeface="Proxima Nova"/>
                <a:sym typeface="Proxima Nova"/>
              </a:rPr>
              <a:t>Proportion of sample 3 = 0.5</a:t>
            </a:r>
            <a:endParaRPr sz="600">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sp>
        <p:nvSpPr>
          <p:cNvPr id="267" name="Google Shape;267;p33"/>
          <p:cNvSpPr/>
          <p:nvPr/>
        </p:nvSpPr>
        <p:spPr>
          <a:xfrm>
            <a:off x="76450" y="44324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6"/>
            </a:pPr>
            <a:r>
              <a:rPr lang="pt-BR" sz="1600">
                <a:solidFill>
                  <a:srgbClr val="292929"/>
                </a:solidFill>
                <a:latin typeface="Proxima Nova"/>
                <a:ea typeface="Proxima Nova"/>
                <a:cs typeface="Proxima Nova"/>
                <a:sym typeface="Proxima Nova"/>
              </a:rPr>
              <a:t>Reset the weights of the observations, and re-do the creation of the stump. Repeat until the desired # of iterations</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Adaptive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273" name="Google Shape;273;p34"/>
          <p:cNvSpPr/>
          <p:nvPr/>
        </p:nvSpPr>
        <p:spPr>
          <a:xfrm>
            <a:off x="76450" y="3060800"/>
            <a:ext cx="8547900" cy="4215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292929"/>
              </a:buClr>
              <a:buSzPts val="1600"/>
              <a:buFont typeface="Proxima Nova"/>
              <a:buAutoNum type="arabicPeriod" startAt="7"/>
            </a:pPr>
            <a:r>
              <a:rPr lang="pt-BR" sz="1600">
                <a:solidFill>
                  <a:srgbClr val="292929"/>
                </a:solidFill>
                <a:latin typeface="Proxima Nova"/>
                <a:ea typeface="Proxima Nova"/>
                <a:cs typeface="Proxima Nova"/>
                <a:sym typeface="Proxima Nova"/>
              </a:rPr>
              <a:t>After all the models are built, decide in which class observation N will fit. To do that, sum the model weights of all models that predicted a + class, and compare the model weights of the models that predicted a - class. If the model weights of a + class are higher than -, predict positive - otherwise predict -.</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6: </a:t>
            </a:r>
            <a:endParaRPr/>
          </a:p>
          <a:p>
            <a:pPr marL="0" lvl="0" indent="0" algn="ctr" rtl="0">
              <a:spcBef>
                <a:spcPts val="0"/>
              </a:spcBef>
              <a:spcAft>
                <a:spcPts val="0"/>
              </a:spcAft>
              <a:buNone/>
            </a:pPr>
            <a:r>
              <a:rPr lang="pt-BR"/>
              <a:t>Adaptive Boosting</a:t>
            </a:r>
            <a:endParaRPr/>
          </a:p>
          <a:p>
            <a:pPr marL="0" lvl="0" indent="0" algn="ctr" rtl="0">
              <a:spcBef>
                <a:spcPts val="0"/>
              </a:spcBef>
              <a:spcAft>
                <a:spcPts val="0"/>
              </a:spcAft>
              <a:buNone/>
            </a:pPr>
            <a:r>
              <a:rPr lang="pt-BR"/>
              <a:t>(ADA Boost) in Python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7: </a:t>
            </a:r>
            <a:endParaRPr/>
          </a:p>
          <a:p>
            <a:pPr marL="0" lvl="0" indent="0" algn="ctr" rtl="0">
              <a:spcBef>
                <a:spcPts val="0"/>
              </a:spcBef>
              <a:spcAft>
                <a:spcPts val="0"/>
              </a:spcAft>
              <a:buNone/>
            </a:pPr>
            <a:r>
              <a:rPr lang="pt-BR"/>
              <a:t>Gradient Boosting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p:nvPr/>
        </p:nvSpPr>
        <p:spPr>
          <a:xfrm>
            <a:off x="147550" y="923375"/>
            <a:ext cx="89169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Key Concepts to understand </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gradient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p:txBody>
      </p:sp>
      <p:sp>
        <p:nvSpPr>
          <p:cNvPr id="289" name="Google Shape;289;p37"/>
          <p:cNvSpPr/>
          <p:nvPr/>
        </p:nvSpPr>
        <p:spPr>
          <a:xfrm>
            <a:off x="263500" y="36394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Loss Function</a:t>
            </a:r>
            <a:r>
              <a:rPr lang="pt-BR" sz="1600">
                <a:solidFill>
                  <a:srgbClr val="292929"/>
                </a:solidFill>
                <a:latin typeface="Proxima Nova"/>
                <a:ea typeface="Proxima Nova"/>
                <a:cs typeface="Proxima Nova"/>
                <a:sym typeface="Proxima Nova"/>
              </a:rPr>
              <a:t>: How good is the model in making predictions</a:t>
            </a:r>
            <a:endParaRPr sz="1600">
              <a:solidFill>
                <a:srgbClr val="292929"/>
              </a:solidFill>
              <a:latin typeface="Proxima Nova"/>
              <a:ea typeface="Proxima Nova"/>
              <a:cs typeface="Proxima Nova"/>
              <a:sym typeface="Proxima Nova"/>
            </a:endParaRPr>
          </a:p>
        </p:txBody>
      </p:sp>
      <p:sp>
        <p:nvSpPr>
          <p:cNvPr id="290" name="Google Shape;290;p37"/>
          <p:cNvSpPr/>
          <p:nvPr/>
        </p:nvSpPr>
        <p:spPr>
          <a:xfrm>
            <a:off x="263500" y="24372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Weak learner (-Decision Stump)</a:t>
            </a:r>
            <a:r>
              <a:rPr lang="pt-BR" sz="1600">
                <a:solidFill>
                  <a:srgbClr val="292929"/>
                </a:solidFill>
                <a:latin typeface="Proxima Nova"/>
                <a:ea typeface="Proxima Nova"/>
                <a:cs typeface="Proxima Nova"/>
                <a:sym typeface="Proxima Nova"/>
              </a:rPr>
              <a:t>: Each individually ‘bad’ model (decision trees)</a:t>
            </a:r>
            <a:endParaRPr sz="1600">
              <a:solidFill>
                <a:srgbClr val="292929"/>
              </a:solidFill>
              <a:latin typeface="Proxima Nova"/>
              <a:ea typeface="Proxima Nova"/>
              <a:cs typeface="Proxima Nova"/>
              <a:sym typeface="Proxima Nova"/>
            </a:endParaRPr>
          </a:p>
        </p:txBody>
      </p:sp>
      <p:sp>
        <p:nvSpPr>
          <p:cNvPr id="291" name="Google Shape;291;p37"/>
          <p:cNvSpPr/>
          <p:nvPr/>
        </p:nvSpPr>
        <p:spPr>
          <a:xfrm>
            <a:off x="263500" y="29876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Additive Model</a:t>
            </a:r>
            <a:r>
              <a:rPr lang="pt-BR" sz="1600">
                <a:solidFill>
                  <a:srgbClr val="292929"/>
                </a:solidFill>
                <a:latin typeface="Proxima Nova"/>
                <a:ea typeface="Proxima Nova"/>
                <a:cs typeface="Proxima Nova"/>
                <a:sym typeface="Proxima Nova"/>
              </a:rPr>
              <a:t>: An iterative process to add one model to the previous one, improving the loss function</a:t>
            </a:r>
            <a:endParaRPr sz="1600">
              <a:solidFill>
                <a:srgbClr val="292929"/>
              </a:solidFill>
              <a:latin typeface="Proxima Nova"/>
              <a:ea typeface="Proxima Nova"/>
              <a:cs typeface="Proxima Nova"/>
              <a:sym typeface="Proxima Nova"/>
            </a:endParaRPr>
          </a:p>
        </p:txBody>
      </p:sp>
      <p:pic>
        <p:nvPicPr>
          <p:cNvPr id="292" name="Google Shape;292;p37"/>
          <p:cNvPicPr preferRelativeResize="0"/>
          <p:nvPr/>
        </p:nvPicPr>
        <p:blipFill>
          <a:blip r:embed="rId3">
            <a:alphaModFix/>
          </a:blip>
          <a:stretch>
            <a:fillRect/>
          </a:stretch>
        </p:blipFill>
        <p:spPr>
          <a:xfrm>
            <a:off x="4572000" y="766450"/>
            <a:ext cx="4302251" cy="12180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10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fade">
                                      <p:cBhvr>
                                        <p:cTn id="12" dur="10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1"/>
                                        </p:tgtEl>
                                        <p:attrNameLst>
                                          <p:attrName>style.visibility</p:attrName>
                                        </p:attrNameLst>
                                      </p:cBhvr>
                                      <p:to>
                                        <p:strVal val="visible"/>
                                      </p:to>
                                    </p:set>
                                    <p:animEffect transition="in" filter="fade">
                                      <p:cBhvr>
                                        <p:cTn id="17"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p:nvPr/>
        </p:nvSpPr>
        <p:spPr>
          <a:xfrm>
            <a:off x="147550" y="923375"/>
            <a:ext cx="89169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Gradient Boosting Application for </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Classification</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p:txBody>
      </p:sp>
      <p:sp>
        <p:nvSpPr>
          <p:cNvPr id="298" name="Google Shape;298;p38"/>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Loss Function</a:t>
            </a:r>
            <a:r>
              <a:rPr lang="pt-BR" sz="1600">
                <a:solidFill>
                  <a:srgbClr val="292929"/>
                </a:solidFill>
                <a:latin typeface="Proxima Nova"/>
                <a:ea typeface="Proxima Nova"/>
                <a:cs typeface="Proxima Nova"/>
                <a:sym typeface="Proxima Nova"/>
              </a:rPr>
              <a:t>: </a:t>
            </a:r>
            <a:endParaRPr sz="1600">
              <a:solidFill>
                <a:srgbClr val="292929"/>
              </a:solidFill>
              <a:latin typeface="Proxima Nova"/>
              <a:ea typeface="Proxima Nova"/>
              <a:cs typeface="Proxima Nova"/>
              <a:sym typeface="Proxima Nova"/>
            </a:endParaRPr>
          </a:p>
        </p:txBody>
      </p:sp>
      <p:sp>
        <p:nvSpPr>
          <p:cNvPr id="299" name="Google Shape;299;p38"/>
          <p:cNvSpPr/>
          <p:nvPr/>
        </p:nvSpPr>
        <p:spPr>
          <a:xfrm>
            <a:off x="263500" y="24372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Weak learner</a:t>
            </a:r>
            <a:r>
              <a:rPr lang="pt-BR" sz="1600">
                <a:solidFill>
                  <a:srgbClr val="292929"/>
                </a:solidFill>
                <a:latin typeface="Proxima Nova"/>
                <a:ea typeface="Proxima Nova"/>
                <a:cs typeface="Proxima Nova"/>
                <a:sym typeface="Proxima Nova"/>
              </a:rPr>
              <a:t>: Decision Trees</a:t>
            </a:r>
            <a:endParaRPr sz="1600">
              <a:solidFill>
                <a:srgbClr val="292929"/>
              </a:solidFill>
              <a:latin typeface="Proxima Nova"/>
              <a:ea typeface="Proxima Nova"/>
              <a:cs typeface="Proxima Nova"/>
              <a:sym typeface="Proxima Nova"/>
            </a:endParaRPr>
          </a:p>
        </p:txBody>
      </p:sp>
      <p:sp>
        <p:nvSpPr>
          <p:cNvPr id="300" name="Google Shape;300;p38"/>
          <p:cNvSpPr/>
          <p:nvPr/>
        </p:nvSpPr>
        <p:spPr>
          <a:xfrm>
            <a:off x="263500" y="29876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Additive Model</a:t>
            </a:r>
            <a:r>
              <a:rPr lang="pt-BR" sz="1600">
                <a:solidFill>
                  <a:srgbClr val="292929"/>
                </a:solidFill>
                <a:latin typeface="Proxima Nova"/>
                <a:ea typeface="Proxima Nova"/>
                <a:cs typeface="Proxima Nova"/>
                <a:sym typeface="Proxima Nova"/>
              </a:rPr>
              <a:t>: </a:t>
            </a:r>
            <a:endParaRPr sz="1600">
              <a:solidFill>
                <a:srgbClr val="292929"/>
              </a:solidFill>
              <a:latin typeface="Proxima Nova"/>
              <a:ea typeface="Proxima Nova"/>
              <a:cs typeface="Proxima Nova"/>
              <a:sym typeface="Proxima Nova"/>
            </a:endParaRPr>
          </a:p>
        </p:txBody>
      </p:sp>
      <p:pic>
        <p:nvPicPr>
          <p:cNvPr id="301" name="Google Shape;301;p38"/>
          <p:cNvPicPr preferRelativeResize="0"/>
          <p:nvPr/>
        </p:nvPicPr>
        <p:blipFill>
          <a:blip r:embed="rId3">
            <a:alphaModFix/>
          </a:blip>
          <a:stretch>
            <a:fillRect/>
          </a:stretch>
        </p:blipFill>
        <p:spPr>
          <a:xfrm>
            <a:off x="4572000" y="690250"/>
            <a:ext cx="4302251" cy="1218010"/>
          </a:xfrm>
          <a:prstGeom prst="rect">
            <a:avLst/>
          </a:prstGeom>
          <a:noFill/>
          <a:ln>
            <a:noFill/>
          </a:ln>
        </p:spPr>
      </p:pic>
      <p:pic>
        <p:nvPicPr>
          <p:cNvPr id="302" name="Google Shape;302;p38"/>
          <p:cNvPicPr preferRelativeResize="0"/>
          <p:nvPr/>
        </p:nvPicPr>
        <p:blipFill>
          <a:blip r:embed="rId4">
            <a:alphaModFix/>
          </a:blip>
          <a:stretch>
            <a:fillRect/>
          </a:stretch>
        </p:blipFill>
        <p:spPr>
          <a:xfrm>
            <a:off x="1784625" y="1842425"/>
            <a:ext cx="3525482" cy="618275"/>
          </a:xfrm>
          <a:prstGeom prst="rect">
            <a:avLst/>
          </a:prstGeom>
          <a:noFill/>
          <a:ln>
            <a:noFill/>
          </a:ln>
        </p:spPr>
      </p:pic>
      <p:pic>
        <p:nvPicPr>
          <p:cNvPr id="303" name="Google Shape;303;p38"/>
          <p:cNvPicPr preferRelativeResize="0"/>
          <p:nvPr/>
        </p:nvPicPr>
        <p:blipFill>
          <a:blip r:embed="rId5">
            <a:alphaModFix/>
          </a:blip>
          <a:stretch>
            <a:fillRect/>
          </a:stretch>
        </p:blipFill>
        <p:spPr>
          <a:xfrm>
            <a:off x="1784625" y="3060350"/>
            <a:ext cx="2245406" cy="1169700"/>
          </a:xfrm>
          <a:prstGeom prst="rect">
            <a:avLst/>
          </a:prstGeom>
          <a:noFill/>
          <a:ln>
            <a:noFill/>
          </a:ln>
        </p:spPr>
      </p:pic>
      <p:pic>
        <p:nvPicPr>
          <p:cNvPr id="304" name="Google Shape;304;p38"/>
          <p:cNvPicPr preferRelativeResize="0"/>
          <p:nvPr/>
        </p:nvPicPr>
        <p:blipFill>
          <a:blip r:embed="rId6">
            <a:alphaModFix/>
          </a:blip>
          <a:stretch>
            <a:fillRect/>
          </a:stretch>
        </p:blipFill>
        <p:spPr>
          <a:xfrm>
            <a:off x="5152075" y="4063738"/>
            <a:ext cx="3382325" cy="1005025"/>
          </a:xfrm>
          <a:prstGeom prst="rect">
            <a:avLst/>
          </a:prstGeom>
          <a:noFill/>
          <a:ln>
            <a:noFill/>
          </a:ln>
        </p:spPr>
      </p:pic>
      <p:sp>
        <p:nvSpPr>
          <p:cNvPr id="305" name="Google Shape;305;p38"/>
          <p:cNvSpPr/>
          <p:nvPr/>
        </p:nvSpPr>
        <p:spPr>
          <a:xfrm>
            <a:off x="332050" y="44317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b="1">
                <a:solidFill>
                  <a:srgbClr val="292929"/>
                </a:solidFill>
                <a:latin typeface="Proxima Nova"/>
                <a:ea typeface="Proxima Nova"/>
                <a:cs typeface="Proxima Nova"/>
                <a:sym typeface="Proxima Nova"/>
              </a:rPr>
              <a:t>Finding the next week learner: </a:t>
            </a:r>
            <a:r>
              <a:rPr lang="pt-BR" sz="1600">
                <a:solidFill>
                  <a:srgbClr val="292929"/>
                </a:solidFill>
                <a:latin typeface="Proxima Nova"/>
                <a:ea typeface="Proxima Nova"/>
                <a:cs typeface="Proxima Nova"/>
                <a:sym typeface="Proxima Nova"/>
              </a:rPr>
              <a:t>Gradient descent</a:t>
            </a:r>
            <a:endParaRPr sz="1600">
              <a:solidFill>
                <a:srgbClr val="292929"/>
              </a:solidFill>
              <a:latin typeface="Proxima Nova"/>
              <a:ea typeface="Proxima Nova"/>
              <a:cs typeface="Proxima Nova"/>
              <a:sym typeface="Proxima Nova"/>
            </a:endParaRPr>
          </a:p>
        </p:txBody>
      </p:sp>
      <p:pic>
        <p:nvPicPr>
          <p:cNvPr id="306" name="Google Shape;306;p38"/>
          <p:cNvPicPr preferRelativeResize="0"/>
          <p:nvPr/>
        </p:nvPicPr>
        <p:blipFill>
          <a:blip r:embed="rId7">
            <a:alphaModFix/>
          </a:blip>
          <a:stretch>
            <a:fillRect/>
          </a:stretch>
        </p:blipFill>
        <p:spPr>
          <a:xfrm>
            <a:off x="6459060" y="1799446"/>
            <a:ext cx="2684941" cy="713950"/>
          </a:xfrm>
          <a:prstGeom prst="rect">
            <a:avLst/>
          </a:prstGeom>
          <a:noFill/>
          <a:ln>
            <a:noFill/>
          </a:ln>
        </p:spPr>
      </p:pic>
      <p:sp>
        <p:nvSpPr>
          <p:cNvPr id="307" name="Google Shape;307;p38"/>
          <p:cNvSpPr/>
          <p:nvPr/>
        </p:nvSpPr>
        <p:spPr>
          <a:xfrm>
            <a:off x="5321800" y="1865375"/>
            <a:ext cx="946500" cy="6183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txBox="1"/>
          <p:nvPr/>
        </p:nvSpPr>
        <p:spPr>
          <a:xfrm>
            <a:off x="4874875" y="2420100"/>
            <a:ext cx="224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a:t>Math transformations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10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gtEl>
                                        <p:attrNameLst>
                                          <p:attrName>style.visibility</p:attrName>
                                        </p:attrNameLst>
                                      </p:cBhvr>
                                      <p:to>
                                        <p:strVal val="visible"/>
                                      </p:to>
                                    </p:set>
                                    <p:animEffect transition="in" filter="fade">
                                      <p:cBhvr>
                                        <p:cTn id="17" dur="10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Gradient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314" name="Google Shape;314;p39"/>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1. Fit your first week learner - a decision tree</a:t>
            </a:r>
            <a:endParaRPr sz="1600">
              <a:solidFill>
                <a:srgbClr val="292929"/>
              </a:solidFill>
              <a:latin typeface="Proxima Nova"/>
              <a:ea typeface="Proxima Nova"/>
              <a:cs typeface="Proxima Nova"/>
              <a:sym typeface="Proxima Nova"/>
            </a:endParaRPr>
          </a:p>
        </p:txBody>
      </p:sp>
      <p:sp>
        <p:nvSpPr>
          <p:cNvPr id="315" name="Google Shape;315;p39"/>
          <p:cNvSpPr/>
          <p:nvPr/>
        </p:nvSpPr>
        <p:spPr>
          <a:xfrm>
            <a:off x="263500" y="24372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2. Using all the observations you got wrong, fit another decision tree. </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a:t>
            </a:r>
            <a:endParaRPr sz="1600">
              <a:solidFill>
                <a:srgbClr val="292929"/>
              </a:solidFill>
              <a:latin typeface="Proxima Nova"/>
              <a:ea typeface="Proxima Nova"/>
              <a:cs typeface="Proxima Nova"/>
              <a:sym typeface="Proxima Nova"/>
            </a:endParaRPr>
          </a:p>
        </p:txBody>
      </p:sp>
      <p:sp>
        <p:nvSpPr>
          <p:cNvPr id="316" name="Google Shape;316;p39"/>
          <p:cNvSpPr/>
          <p:nvPr/>
        </p:nvSpPr>
        <p:spPr>
          <a:xfrm>
            <a:off x="263500" y="3080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3. Add this decision tree to your previous one, considering the learning rate. The Loss Function should have decreased in this process</a:t>
            </a:r>
            <a:endParaRPr sz="1600">
              <a:solidFill>
                <a:srgbClr val="292929"/>
              </a:solidFill>
              <a:latin typeface="Proxima Nova"/>
              <a:ea typeface="Proxima Nova"/>
              <a:cs typeface="Proxima Nova"/>
              <a:sym typeface="Proxima Nova"/>
            </a:endParaRPr>
          </a:p>
        </p:txBody>
      </p:sp>
      <p:sp>
        <p:nvSpPr>
          <p:cNvPr id="317" name="Google Shape;317;p39"/>
          <p:cNvSpPr/>
          <p:nvPr/>
        </p:nvSpPr>
        <p:spPr>
          <a:xfrm>
            <a:off x="263500" y="3859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4. Calculate the residuals of this model, and repeat the fitting of another decision tree</a:t>
            </a:r>
            <a:endParaRPr sz="1600">
              <a:solidFill>
                <a:srgbClr val="292929"/>
              </a:solidFill>
              <a:latin typeface="Proxima Nova"/>
              <a:ea typeface="Proxima Nova"/>
              <a:cs typeface="Proxima Nova"/>
              <a:sym typeface="Proxima Nova"/>
            </a:endParaRPr>
          </a:p>
        </p:txBody>
      </p:sp>
      <p:sp>
        <p:nvSpPr>
          <p:cNvPr id="318" name="Google Shape;318;p39"/>
          <p:cNvSpPr/>
          <p:nvPr/>
        </p:nvSpPr>
        <p:spPr>
          <a:xfrm>
            <a:off x="263500" y="44864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5. Proceed until you do all the steps you parameterized to do</a:t>
            </a: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10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gtEl>
                                        <p:attrNameLst>
                                          <p:attrName>style.visibility</p:attrName>
                                        </p:attrNameLst>
                                      </p:cBhvr>
                                      <p:to>
                                        <p:strVal val="visible"/>
                                      </p:to>
                                    </p:set>
                                    <p:animEffect transition="in" filter="fade">
                                      <p:cBhvr>
                                        <p:cTn id="12" dur="1000"/>
                                        <p:tgtEl>
                                          <p:spTgt spid="3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gtEl>
                                        <p:attrNameLst>
                                          <p:attrName>style.visibility</p:attrName>
                                        </p:attrNameLst>
                                      </p:cBhvr>
                                      <p:to>
                                        <p:strVal val="visible"/>
                                      </p:to>
                                    </p:set>
                                    <p:animEffect transition="in" filter="fade">
                                      <p:cBhvr>
                                        <p:cTn id="17" dur="1000"/>
                                        <p:tgtEl>
                                          <p:spTgt spid="3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1000"/>
                                        <p:tgtEl>
                                          <p:spTgt spid="3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8"/>
                                        </p:tgtEl>
                                        <p:attrNameLst>
                                          <p:attrName>style.visibility</p:attrName>
                                        </p:attrNameLst>
                                      </p:cBhvr>
                                      <p:to>
                                        <p:strVal val="visible"/>
                                      </p:to>
                                    </p:set>
                                    <p:animEffect transition="in" filter="fade">
                                      <p:cBhvr>
                                        <p:cTn id="27" dur="10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p:nvPr/>
        </p:nvSpPr>
        <p:spPr>
          <a:xfrm>
            <a:off x="147550" y="923375"/>
            <a:ext cx="891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Gradient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Dataset with N observations and F features</a:t>
            </a:r>
            <a:endParaRPr sz="1600">
              <a:solidFill>
                <a:srgbClr val="292929"/>
              </a:solidFill>
              <a:highlight>
                <a:srgbClr val="FFFFFF"/>
              </a:highlight>
              <a:latin typeface="Proxima Nova"/>
              <a:ea typeface="Proxima Nova"/>
              <a:cs typeface="Proxima Nova"/>
              <a:sym typeface="Proxima Nova"/>
            </a:endParaRPr>
          </a:p>
        </p:txBody>
      </p:sp>
      <p:sp>
        <p:nvSpPr>
          <p:cNvPr id="324" name="Google Shape;324;p40"/>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1. Number of trees: usually set between 100-200</a:t>
            </a:r>
            <a:endParaRPr sz="1600">
              <a:solidFill>
                <a:srgbClr val="292929"/>
              </a:solidFill>
              <a:latin typeface="Proxima Nova"/>
              <a:ea typeface="Proxima Nova"/>
              <a:cs typeface="Proxima Nova"/>
              <a:sym typeface="Proxima Nova"/>
            </a:endParaRPr>
          </a:p>
        </p:txBody>
      </p:sp>
      <p:sp>
        <p:nvSpPr>
          <p:cNvPr id="325" name="Google Shape;325;p40"/>
          <p:cNvSpPr/>
          <p:nvPr/>
        </p:nvSpPr>
        <p:spPr>
          <a:xfrm>
            <a:off x="263500" y="2665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2. Learning rate - tends to be small:</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Let’s say you need 5.24 models</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If your learning rate is 1, you will land in 5 or 6</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But if your learning rate is 0.1, you will land in 5.2 or 5.3 - which is closer to the optimal </a:t>
            </a: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000"/>
                                        <p:tgtEl>
                                          <p:spTgt spid="3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fade">
                                      <p:cBhvr>
                                        <p:cTn id="12" dur="10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p:nvPr/>
        </p:nvSpPr>
        <p:spPr>
          <a:xfrm>
            <a:off x="147550" y="923375"/>
            <a:ext cx="891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XGBoost (Extreme gradient boosting)</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p:txBody>
      </p:sp>
      <p:sp>
        <p:nvSpPr>
          <p:cNvPr id="331" name="Google Shape;331;p41"/>
          <p:cNvSpPr/>
          <p:nvPr/>
        </p:nvSpPr>
        <p:spPr>
          <a:xfrm>
            <a:off x="263500" y="19630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1. Solves for slow computation problems of Gradient Boosting -&gt; Allows for parallelization</a:t>
            </a:r>
            <a:endParaRPr sz="1600">
              <a:solidFill>
                <a:srgbClr val="292929"/>
              </a:solidFill>
              <a:latin typeface="Proxima Nova"/>
              <a:ea typeface="Proxima Nova"/>
              <a:cs typeface="Proxima Nova"/>
              <a:sym typeface="Proxima Nova"/>
            </a:endParaRPr>
          </a:p>
        </p:txBody>
      </p:sp>
      <p:sp>
        <p:nvSpPr>
          <p:cNvPr id="332" name="Google Shape;332;p41"/>
          <p:cNvSpPr/>
          <p:nvPr/>
        </p:nvSpPr>
        <p:spPr>
          <a:xfrm>
            <a:off x="263500" y="2665800"/>
            <a:ext cx="8547900" cy="42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2. Uses distributed computing, cache optimization and out-of-core computing</a:t>
            </a:r>
            <a:endParaRPr sz="1600">
              <a:solidFill>
                <a:srgbClr val="292929"/>
              </a:solidFill>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latin typeface="Proxima Nova"/>
                <a:ea typeface="Proxima Nova"/>
                <a:cs typeface="Proxima Nova"/>
                <a:sym typeface="Proxima Nova"/>
              </a:rPr>
              <a:t>	</a:t>
            </a:r>
            <a:endParaRPr sz="1600">
              <a:solidFill>
                <a:srgbClr val="29292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2"/>
                                        </p:tgtEl>
                                        <p:attrNameLst>
                                          <p:attrName>style.visibility</p:attrName>
                                        </p:attrNameLst>
                                      </p:cBhvr>
                                      <p:to>
                                        <p:strVal val="visible"/>
                                      </p:to>
                                    </p:set>
                                    <p:animEffect transition="in" filter="fade">
                                      <p:cBhvr>
                                        <p:cTn id="12"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Let's go back to our previous task and dataset</a:t>
            </a:r>
            <a:endParaRPr/>
          </a:p>
        </p:txBody>
      </p:sp>
      <p:sp>
        <p:nvSpPr>
          <p:cNvPr id="65" name="Google Shape;65;p15"/>
          <p:cNvSpPr txBox="1"/>
          <p:nvPr/>
        </p:nvSpPr>
        <p:spPr>
          <a:xfrm>
            <a:off x="505275" y="1697675"/>
            <a:ext cx="3000000" cy="152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BR" sz="1100" b="1">
                <a:solidFill>
                  <a:schemeClr val="dk1"/>
                </a:solidFill>
              </a:rPr>
              <a:t>Task:</a:t>
            </a:r>
            <a:endParaRPr sz="1100" b="1">
              <a:solidFill>
                <a:schemeClr val="dk1"/>
              </a:solidFill>
            </a:endParaRPr>
          </a:p>
          <a:p>
            <a:pPr marL="0" lvl="0" indent="0" algn="l" rtl="0">
              <a:lnSpc>
                <a:spcPct val="115000"/>
              </a:lnSpc>
              <a:spcBef>
                <a:spcPts val="0"/>
              </a:spcBef>
              <a:spcAft>
                <a:spcPts val="0"/>
              </a:spcAft>
              <a:buNone/>
            </a:pPr>
            <a:r>
              <a:rPr lang="pt-BR" sz="1100">
                <a:solidFill>
                  <a:schemeClr val="dk1"/>
                </a:solidFill>
              </a:rPr>
              <a:t>XYZ is a  service providing company that provides customers with a one year subscription plan for their product. </a:t>
            </a:r>
            <a:endParaRPr sz="1100">
              <a:solidFill>
                <a:schemeClr val="dk1"/>
              </a:solidFill>
            </a:endParaRPr>
          </a:p>
          <a:p>
            <a:pPr marL="0" lvl="0" indent="0" algn="l" rtl="0">
              <a:lnSpc>
                <a:spcPct val="115000"/>
              </a:lnSpc>
              <a:spcBef>
                <a:spcPts val="0"/>
              </a:spcBef>
              <a:spcAft>
                <a:spcPts val="0"/>
              </a:spcAft>
              <a:buNone/>
            </a:pPr>
            <a:r>
              <a:rPr lang="pt-BR" sz="1100">
                <a:solidFill>
                  <a:schemeClr val="dk1"/>
                </a:solidFill>
              </a:rPr>
              <a:t>The company wants to know if the customers will renew the subscription for the coming year or not.</a:t>
            </a:r>
            <a:endParaRPr sz="1100">
              <a:solidFill>
                <a:schemeClr val="dk1"/>
              </a:solidFill>
            </a:endParaRPr>
          </a:p>
        </p:txBody>
      </p:sp>
      <p:sp>
        <p:nvSpPr>
          <p:cNvPr id="66" name="Google Shape;66;p15"/>
          <p:cNvSpPr txBox="1"/>
          <p:nvPr/>
        </p:nvSpPr>
        <p:spPr>
          <a:xfrm>
            <a:off x="4294675" y="1017725"/>
            <a:ext cx="4749300" cy="424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BR" sz="1100" b="1">
                <a:solidFill>
                  <a:schemeClr val="dk1"/>
                </a:solidFill>
              </a:rPr>
              <a:t>Dataset: </a:t>
            </a:r>
            <a:endParaRPr sz="1100"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Year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Customer_id - unique id</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Phone_no</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Gender </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Age</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No of days subscribed - the number of days since the subscription </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Multi screen - does the customer have a single/ multiple screen subscription</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Mail subscription - customer receive mails or not</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Weekly mins watched - number of minutes watched weekly</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Minimum daily mins - minimum minutes watched</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Maximum daily mins - maximum minutes watched</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Weekly nights max mins - number of minutes watched at night time</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Videos watched - total number of videos watched</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Maximum_days_inactive - days since inactive</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Customer support calls - number of customer support calls </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pt-BR" sz="1100">
                <a:solidFill>
                  <a:schemeClr val="dk1"/>
                </a:solidFill>
              </a:rPr>
              <a:t>Churn - </a:t>
            </a:r>
            <a:endParaRPr sz="1100">
              <a:solidFill>
                <a:schemeClr val="dk1"/>
              </a:solidFill>
            </a:endParaRPr>
          </a:p>
          <a:p>
            <a:pPr marL="914400" lvl="0" indent="-298450" algn="l" rtl="0">
              <a:lnSpc>
                <a:spcPct val="115000"/>
              </a:lnSpc>
              <a:spcBef>
                <a:spcPts val="0"/>
              </a:spcBef>
              <a:spcAft>
                <a:spcPts val="0"/>
              </a:spcAft>
              <a:buClr>
                <a:schemeClr val="dk1"/>
              </a:buClr>
              <a:buSzPts val="1100"/>
              <a:buChar char="●"/>
            </a:pPr>
            <a:r>
              <a:rPr lang="pt-BR" sz="1100">
                <a:solidFill>
                  <a:schemeClr val="dk1"/>
                </a:solidFill>
              </a:rPr>
              <a:t>1- Yes</a:t>
            </a:r>
            <a:endParaRPr sz="1100">
              <a:solidFill>
                <a:schemeClr val="dk1"/>
              </a:solidFill>
            </a:endParaRPr>
          </a:p>
          <a:p>
            <a:pPr marL="914400" lvl="0" indent="-298450" algn="l" rtl="0">
              <a:lnSpc>
                <a:spcPct val="115000"/>
              </a:lnSpc>
              <a:spcBef>
                <a:spcPts val="0"/>
              </a:spcBef>
              <a:spcAft>
                <a:spcPts val="0"/>
              </a:spcAft>
              <a:buClr>
                <a:schemeClr val="dk1"/>
              </a:buClr>
              <a:buSzPts val="1100"/>
              <a:buChar char="●"/>
            </a:pPr>
            <a:r>
              <a:rPr lang="pt-BR" sz="1100">
                <a:solidFill>
                  <a:schemeClr val="dk1"/>
                </a:solidFill>
              </a:rPr>
              <a:t>0 - No</a:t>
            </a:r>
            <a:endParaRPr sz="1100">
              <a:solidFill>
                <a:schemeClr val="dk1"/>
              </a:solidFill>
            </a:endParaRPr>
          </a:p>
        </p:txBody>
      </p:sp>
      <p:sp>
        <p:nvSpPr>
          <p:cNvPr id="67" name="Google Shape;67;p15"/>
          <p:cNvSpPr/>
          <p:nvPr/>
        </p:nvSpPr>
        <p:spPr>
          <a:xfrm>
            <a:off x="4719075" y="4597825"/>
            <a:ext cx="1202400" cy="57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9: </a:t>
            </a:r>
            <a:endParaRPr/>
          </a:p>
          <a:p>
            <a:pPr marL="0" lvl="0" indent="0" algn="ctr" rtl="0">
              <a:spcBef>
                <a:spcPts val="0"/>
              </a:spcBef>
              <a:spcAft>
                <a:spcPts val="0"/>
              </a:spcAft>
              <a:buNone/>
            </a:pPr>
            <a:r>
              <a:rPr lang="pt-BR"/>
              <a:t>Evaluating the algorithm in Python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10: </a:t>
            </a:r>
            <a:endParaRPr/>
          </a:p>
          <a:p>
            <a:pPr marL="0" lvl="0" indent="0" algn="ctr" rtl="0">
              <a:spcBef>
                <a:spcPts val="0"/>
              </a:spcBef>
              <a:spcAft>
                <a:spcPts val="0"/>
              </a:spcAft>
              <a:buNone/>
            </a:pPr>
            <a:r>
              <a:rPr lang="pt-BR"/>
              <a:t>Explaining the Algorithm with LIME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Feature Importance</a:t>
            </a:r>
            <a:endParaRPr/>
          </a:p>
        </p:txBody>
      </p:sp>
      <p:sp>
        <p:nvSpPr>
          <p:cNvPr id="348" name="Google Shape;348;p44"/>
          <p:cNvSpPr txBox="1"/>
          <p:nvPr/>
        </p:nvSpPr>
        <p:spPr>
          <a:xfrm>
            <a:off x="485050" y="1343975"/>
            <a:ext cx="775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pt-BR">
                <a:solidFill>
                  <a:schemeClr val="dk1"/>
                </a:solidFill>
              </a:rPr>
              <a:t>Decrease in node impurity weighted by the proportion of samples on a given node</a:t>
            </a:r>
            <a:endParaRPr>
              <a:solidFill>
                <a:schemeClr val="dk1"/>
              </a:solidFill>
            </a:endParaRPr>
          </a:p>
          <a:p>
            <a:pPr marL="0" lvl="0" indent="0" algn="l" rtl="0">
              <a:spcBef>
                <a:spcPts val="0"/>
              </a:spcBef>
              <a:spcAft>
                <a:spcPts val="0"/>
              </a:spcAft>
              <a:buNone/>
            </a:pPr>
            <a:endParaRPr/>
          </a:p>
        </p:txBody>
      </p:sp>
      <p:sp>
        <p:nvSpPr>
          <p:cNvPr id="349" name="Google Shape;349;p44"/>
          <p:cNvSpPr txBox="1"/>
          <p:nvPr/>
        </p:nvSpPr>
        <p:spPr>
          <a:xfrm>
            <a:off x="2497500" y="2285825"/>
            <a:ext cx="9933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1100"/>
              <a:t>Importance of feature f</a:t>
            </a:r>
            <a:endParaRPr sz="1100"/>
          </a:p>
        </p:txBody>
      </p:sp>
      <p:sp>
        <p:nvSpPr>
          <p:cNvPr id="350" name="Google Shape;350;p44"/>
          <p:cNvSpPr txBox="1"/>
          <p:nvPr/>
        </p:nvSpPr>
        <p:spPr>
          <a:xfrm>
            <a:off x="5471600" y="3446650"/>
            <a:ext cx="31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51" name="Google Shape;351;p44"/>
          <p:cNvPicPr preferRelativeResize="0"/>
          <p:nvPr/>
        </p:nvPicPr>
        <p:blipFill>
          <a:blip r:embed="rId3">
            <a:alphaModFix/>
          </a:blip>
          <a:stretch>
            <a:fillRect/>
          </a:stretch>
        </p:blipFill>
        <p:spPr>
          <a:xfrm>
            <a:off x="2705100" y="2758700"/>
            <a:ext cx="3733800" cy="914400"/>
          </a:xfrm>
          <a:prstGeom prst="rect">
            <a:avLst/>
          </a:prstGeom>
          <a:noFill/>
          <a:ln>
            <a:noFill/>
          </a:ln>
        </p:spPr>
      </p:pic>
      <p:sp>
        <p:nvSpPr>
          <p:cNvPr id="352" name="Google Shape;352;p44"/>
          <p:cNvSpPr txBox="1"/>
          <p:nvPr/>
        </p:nvSpPr>
        <p:spPr>
          <a:xfrm>
            <a:off x="3490800" y="3673100"/>
            <a:ext cx="10812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1100"/>
              <a:t>Sum across all nodes that split on f</a:t>
            </a:r>
            <a:endParaRPr sz="1100"/>
          </a:p>
        </p:txBody>
      </p:sp>
      <p:sp>
        <p:nvSpPr>
          <p:cNvPr id="353" name="Google Shape;353;p44"/>
          <p:cNvSpPr txBox="1"/>
          <p:nvPr/>
        </p:nvSpPr>
        <p:spPr>
          <a:xfrm>
            <a:off x="4097925" y="2179613"/>
            <a:ext cx="10812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1100"/>
              <a:t>Proportion of samples on each node</a:t>
            </a:r>
            <a:endParaRPr sz="1100"/>
          </a:p>
        </p:txBody>
      </p:sp>
      <p:sp>
        <p:nvSpPr>
          <p:cNvPr id="354" name="Google Shape;354;p44"/>
          <p:cNvSpPr txBox="1"/>
          <p:nvPr/>
        </p:nvSpPr>
        <p:spPr>
          <a:xfrm>
            <a:off x="5230525" y="3231363"/>
            <a:ext cx="1081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1100"/>
              <a:t>Gini gain on the node</a:t>
            </a:r>
            <a:endParaRPr sz="1100"/>
          </a:p>
        </p:txBody>
      </p:sp>
      <p:pic>
        <p:nvPicPr>
          <p:cNvPr id="355" name="Google Shape;355;p44"/>
          <p:cNvPicPr preferRelativeResize="0"/>
          <p:nvPr/>
        </p:nvPicPr>
        <p:blipFill>
          <a:blip r:embed="rId4">
            <a:alphaModFix/>
          </a:blip>
          <a:stretch>
            <a:fillRect/>
          </a:stretch>
        </p:blipFill>
        <p:spPr>
          <a:xfrm>
            <a:off x="6589300" y="2530275"/>
            <a:ext cx="2400301" cy="179287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45"/>
          <p:cNvPicPr preferRelativeResize="0"/>
          <p:nvPr/>
        </p:nvPicPr>
        <p:blipFill>
          <a:blip r:embed="rId3">
            <a:alphaModFix/>
          </a:blip>
          <a:stretch>
            <a:fillRect/>
          </a:stretch>
        </p:blipFill>
        <p:spPr>
          <a:xfrm>
            <a:off x="142300" y="808513"/>
            <a:ext cx="6274449" cy="3526474"/>
          </a:xfrm>
          <a:prstGeom prst="rect">
            <a:avLst/>
          </a:prstGeom>
          <a:noFill/>
          <a:ln>
            <a:noFill/>
          </a:ln>
        </p:spPr>
      </p:pic>
      <p:sp>
        <p:nvSpPr>
          <p:cNvPr id="361" name="Google Shape;361;p45"/>
          <p:cNvSpPr txBox="1"/>
          <p:nvPr/>
        </p:nvSpPr>
        <p:spPr>
          <a:xfrm>
            <a:off x="6689575" y="1829025"/>
            <a:ext cx="194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Check this great article here &gt;&gt; </a:t>
            </a:r>
            <a:r>
              <a:rPr lang="pt-BR" u="sng">
                <a:solidFill>
                  <a:schemeClr val="hlink"/>
                </a:solidFill>
                <a:hlinkClick r:id="rId4"/>
              </a:rPr>
              <a:t>LIME by Giorgio Visani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11: </a:t>
            </a:r>
            <a:endParaRPr/>
          </a:p>
          <a:p>
            <a:pPr marL="0" lvl="0" indent="0" algn="ctr" rtl="0">
              <a:spcBef>
                <a:spcPts val="0"/>
              </a:spcBef>
              <a:spcAft>
                <a:spcPts val="0"/>
              </a:spcAft>
              <a:buNone/>
            </a:pPr>
            <a:r>
              <a:rPr lang="pt-BR"/>
              <a:t>Implementing LIME with Python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ADF6-3D1B-474B-9A66-462B4EE125DF}"/>
              </a:ext>
            </a:extLst>
          </p:cNvPr>
          <p:cNvSpPr>
            <a:spLocks noGrp="1"/>
          </p:cNvSpPr>
          <p:nvPr>
            <p:ph type="ctrTitle"/>
          </p:nvPr>
        </p:nvSpPr>
        <p:spPr/>
        <p:txBody>
          <a:bodyPr/>
          <a:lstStyle/>
          <a:p>
            <a:r>
              <a:rPr lang="en-IN" dirty="0"/>
              <a:t>Link to the google sheets</a:t>
            </a:r>
          </a:p>
        </p:txBody>
      </p:sp>
      <p:sp>
        <p:nvSpPr>
          <p:cNvPr id="3" name="Subtitle 2">
            <a:extLst>
              <a:ext uri="{FF2B5EF4-FFF2-40B4-BE49-F238E27FC236}">
                <a16:creationId xmlns:a16="http://schemas.microsoft.com/office/drawing/2014/main" id="{ED2924A4-0438-4CC8-B1B3-BAD772CF2087}"/>
              </a:ext>
            </a:extLst>
          </p:cNvPr>
          <p:cNvSpPr>
            <a:spLocks noGrp="1"/>
          </p:cNvSpPr>
          <p:nvPr>
            <p:ph type="subTitle" idx="1"/>
          </p:nvPr>
        </p:nvSpPr>
        <p:spPr/>
        <p:txBody>
          <a:bodyPr>
            <a:normAutofit/>
          </a:bodyPr>
          <a:lstStyle/>
          <a:p>
            <a:r>
              <a:rPr lang="en-US" dirty="0">
                <a:hlinkClick r:id="rId2"/>
              </a:rPr>
              <a:t>Link to Ensemble techniques google sheet</a:t>
            </a:r>
            <a:endParaRPr lang="en-IN" dirty="0"/>
          </a:p>
        </p:txBody>
      </p:sp>
    </p:spTree>
    <p:extLst>
      <p:ext uri="{BB962C8B-B14F-4D97-AF65-F5344CB8AC3E}">
        <p14:creationId xmlns:p14="http://schemas.microsoft.com/office/powerpoint/2010/main" val="93013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Logistic regression only took us thus far</a:t>
            </a:r>
            <a:endParaRPr/>
          </a:p>
        </p:txBody>
      </p:sp>
      <p:pic>
        <p:nvPicPr>
          <p:cNvPr id="73" name="Google Shape;73;p16"/>
          <p:cNvPicPr preferRelativeResize="0"/>
          <p:nvPr/>
        </p:nvPicPr>
        <p:blipFill>
          <a:blip r:embed="rId3">
            <a:alphaModFix/>
          </a:blip>
          <a:stretch>
            <a:fillRect/>
          </a:stretch>
        </p:blipFill>
        <p:spPr>
          <a:xfrm>
            <a:off x="152400" y="1170125"/>
            <a:ext cx="8839200" cy="33468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 Decision Tree improved our results</a:t>
            </a:r>
            <a:endParaRPr/>
          </a:p>
        </p:txBody>
      </p:sp>
      <p:pic>
        <p:nvPicPr>
          <p:cNvPr id="79" name="Google Shape;79;p17"/>
          <p:cNvPicPr preferRelativeResize="0"/>
          <p:nvPr/>
        </p:nvPicPr>
        <p:blipFill>
          <a:blip r:embed="rId3">
            <a:alphaModFix/>
          </a:blip>
          <a:stretch>
            <a:fillRect/>
          </a:stretch>
        </p:blipFill>
        <p:spPr>
          <a:xfrm>
            <a:off x="311700" y="1170125"/>
            <a:ext cx="7953675" cy="342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What are decision trees?</a:t>
            </a:r>
            <a:endParaRPr/>
          </a:p>
        </p:txBody>
      </p:sp>
      <p:sp>
        <p:nvSpPr>
          <p:cNvPr id="85" name="Google Shape;85;p18"/>
          <p:cNvSpPr/>
          <p:nvPr/>
        </p:nvSpPr>
        <p:spPr>
          <a:xfrm>
            <a:off x="1383625" y="1277350"/>
            <a:ext cx="1032600" cy="7020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a:off x="351025" y="2733175"/>
            <a:ext cx="1032600" cy="7020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2416225" y="2733175"/>
            <a:ext cx="1032600" cy="7020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8"/>
          <p:cNvCxnSpPr>
            <a:stCxn id="85" idx="2"/>
            <a:endCxn id="86" idx="0"/>
          </p:cNvCxnSpPr>
          <p:nvPr/>
        </p:nvCxnSpPr>
        <p:spPr>
          <a:xfrm rot="5400000">
            <a:off x="1006675" y="1840000"/>
            <a:ext cx="753900" cy="1032600"/>
          </a:xfrm>
          <a:prstGeom prst="bentConnector3">
            <a:avLst>
              <a:gd name="adj1" fmla="val 49995"/>
            </a:avLst>
          </a:prstGeom>
          <a:noFill/>
          <a:ln w="9525" cap="flat" cmpd="sng">
            <a:solidFill>
              <a:schemeClr val="accent1"/>
            </a:solidFill>
            <a:prstDash val="solid"/>
            <a:round/>
            <a:headEnd type="none" w="med" len="med"/>
            <a:tailEnd type="none" w="med" len="med"/>
          </a:ln>
        </p:spPr>
      </p:cxnSp>
      <p:cxnSp>
        <p:nvCxnSpPr>
          <p:cNvPr id="89" name="Google Shape;89;p18"/>
          <p:cNvCxnSpPr>
            <a:stCxn id="85" idx="2"/>
            <a:endCxn id="87" idx="0"/>
          </p:cNvCxnSpPr>
          <p:nvPr/>
        </p:nvCxnSpPr>
        <p:spPr>
          <a:xfrm rot="-5400000" flipH="1">
            <a:off x="2039275" y="1840000"/>
            <a:ext cx="753900" cy="1032600"/>
          </a:xfrm>
          <a:prstGeom prst="bentConnector3">
            <a:avLst>
              <a:gd name="adj1" fmla="val 49995"/>
            </a:avLst>
          </a:prstGeom>
          <a:noFill/>
          <a:ln w="9525" cap="flat" cmpd="sng">
            <a:solidFill>
              <a:schemeClr val="accent1"/>
            </a:solidFill>
            <a:prstDash val="solid"/>
            <a:round/>
            <a:headEnd type="none" w="med" len="med"/>
            <a:tailEnd type="none" w="med" len="med"/>
          </a:ln>
        </p:spPr>
      </p:cxnSp>
      <p:sp>
        <p:nvSpPr>
          <p:cNvPr id="90" name="Google Shape;90;p18"/>
          <p:cNvSpPr/>
          <p:nvPr/>
        </p:nvSpPr>
        <p:spPr>
          <a:xfrm>
            <a:off x="1449700" y="1337525"/>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1645998" y="1337525"/>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2153746" y="1314600"/>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1449706" y="1563853"/>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1723804" y="1658441"/>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831364" y="1466503"/>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2075944" y="1551019"/>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2075952" y="1787447"/>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a:off x="1891225" y="2010425"/>
            <a:ext cx="156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Is multi-screen?</a:t>
            </a:r>
            <a:endParaRPr sz="800">
              <a:solidFill>
                <a:schemeClr val="accent1"/>
              </a:solidFill>
            </a:endParaRPr>
          </a:p>
        </p:txBody>
      </p:sp>
      <p:sp>
        <p:nvSpPr>
          <p:cNvPr id="99" name="Google Shape;99;p18"/>
          <p:cNvSpPr txBox="1"/>
          <p:nvPr/>
        </p:nvSpPr>
        <p:spPr>
          <a:xfrm>
            <a:off x="2871350" y="2441275"/>
            <a:ext cx="156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No</a:t>
            </a:r>
            <a:endParaRPr sz="800">
              <a:solidFill>
                <a:schemeClr val="accent1"/>
              </a:solidFill>
            </a:endParaRPr>
          </a:p>
        </p:txBody>
      </p:sp>
      <p:sp>
        <p:nvSpPr>
          <p:cNvPr id="100" name="Google Shape;100;p18"/>
          <p:cNvSpPr txBox="1"/>
          <p:nvPr/>
        </p:nvSpPr>
        <p:spPr>
          <a:xfrm>
            <a:off x="459125" y="2422350"/>
            <a:ext cx="156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Yes</a:t>
            </a:r>
            <a:endParaRPr sz="800">
              <a:solidFill>
                <a:schemeClr val="accent1"/>
              </a:solidFill>
            </a:endParaRPr>
          </a:p>
        </p:txBody>
      </p:sp>
      <p:sp>
        <p:nvSpPr>
          <p:cNvPr id="101" name="Google Shape;101;p18"/>
          <p:cNvSpPr/>
          <p:nvPr/>
        </p:nvSpPr>
        <p:spPr>
          <a:xfrm>
            <a:off x="1899925" y="4172650"/>
            <a:ext cx="1032600" cy="7020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3138200" y="4172650"/>
            <a:ext cx="1032600" cy="702000"/>
          </a:xfrm>
          <a:prstGeom prst="rect">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 name="Google Shape;103;p18"/>
          <p:cNvCxnSpPr>
            <a:endCxn id="102" idx="0"/>
          </p:cNvCxnSpPr>
          <p:nvPr/>
        </p:nvCxnSpPr>
        <p:spPr>
          <a:xfrm rot="-5400000" flipH="1">
            <a:off x="2924750" y="3442900"/>
            <a:ext cx="737400" cy="7221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4" name="Google Shape;104;p18"/>
          <p:cNvCxnSpPr>
            <a:endCxn id="101" idx="0"/>
          </p:cNvCxnSpPr>
          <p:nvPr/>
        </p:nvCxnSpPr>
        <p:spPr>
          <a:xfrm rot="5400000">
            <a:off x="2305675" y="3545800"/>
            <a:ext cx="737400" cy="516300"/>
          </a:xfrm>
          <a:prstGeom prst="bentConnector3">
            <a:avLst>
              <a:gd name="adj1" fmla="val 50000"/>
            </a:avLst>
          </a:prstGeom>
          <a:noFill/>
          <a:ln w="9525" cap="flat" cmpd="sng">
            <a:solidFill>
              <a:schemeClr val="accent1"/>
            </a:solidFill>
            <a:prstDash val="solid"/>
            <a:round/>
            <a:headEnd type="none" w="med" len="med"/>
            <a:tailEnd type="none" w="med" len="med"/>
          </a:ln>
        </p:spPr>
      </p:cxnSp>
      <p:sp>
        <p:nvSpPr>
          <p:cNvPr id="105" name="Google Shape;105;p18"/>
          <p:cNvSpPr txBox="1"/>
          <p:nvPr/>
        </p:nvSpPr>
        <p:spPr>
          <a:xfrm>
            <a:off x="2923150" y="3449913"/>
            <a:ext cx="2251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Minutes watched &gt; 60?</a:t>
            </a:r>
            <a:endParaRPr sz="800">
              <a:solidFill>
                <a:schemeClr val="accent1"/>
              </a:solidFill>
            </a:endParaRPr>
          </a:p>
        </p:txBody>
      </p:sp>
      <p:sp>
        <p:nvSpPr>
          <p:cNvPr id="106" name="Google Shape;106;p18"/>
          <p:cNvSpPr txBox="1"/>
          <p:nvPr/>
        </p:nvSpPr>
        <p:spPr>
          <a:xfrm>
            <a:off x="3723975" y="3772438"/>
            <a:ext cx="156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No</a:t>
            </a:r>
            <a:endParaRPr sz="800">
              <a:solidFill>
                <a:schemeClr val="accent1"/>
              </a:solidFill>
            </a:endParaRPr>
          </a:p>
        </p:txBody>
      </p:sp>
      <p:sp>
        <p:nvSpPr>
          <p:cNvPr id="107" name="Google Shape;107;p18"/>
          <p:cNvSpPr txBox="1"/>
          <p:nvPr/>
        </p:nvSpPr>
        <p:spPr>
          <a:xfrm>
            <a:off x="1906225" y="3772438"/>
            <a:ext cx="156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a:solidFill>
                  <a:schemeClr val="accent1"/>
                </a:solidFill>
              </a:rPr>
              <a:t>Yes</a:t>
            </a:r>
            <a:endParaRPr sz="800">
              <a:solidFill>
                <a:schemeClr val="accent1"/>
              </a:solidFill>
            </a:endParaRPr>
          </a:p>
        </p:txBody>
      </p:sp>
      <p:sp>
        <p:nvSpPr>
          <p:cNvPr id="108" name="Google Shape;108;p18"/>
          <p:cNvSpPr txBox="1"/>
          <p:nvPr/>
        </p:nvSpPr>
        <p:spPr>
          <a:xfrm>
            <a:off x="353675" y="3404600"/>
            <a:ext cx="102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b="1">
                <a:solidFill>
                  <a:srgbClr val="FF0000"/>
                </a:solidFill>
              </a:rPr>
              <a:t>Not Churn</a:t>
            </a:r>
            <a:endParaRPr sz="800" b="1">
              <a:solidFill>
                <a:srgbClr val="FF0000"/>
              </a:solidFill>
            </a:endParaRPr>
          </a:p>
        </p:txBody>
      </p:sp>
      <p:sp>
        <p:nvSpPr>
          <p:cNvPr id="109" name="Google Shape;109;p18"/>
          <p:cNvSpPr txBox="1"/>
          <p:nvPr/>
        </p:nvSpPr>
        <p:spPr>
          <a:xfrm>
            <a:off x="1901275" y="4820950"/>
            <a:ext cx="102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b="1">
                <a:solidFill>
                  <a:srgbClr val="FF0000"/>
                </a:solidFill>
              </a:rPr>
              <a:t>Not Churn</a:t>
            </a:r>
            <a:endParaRPr sz="800" b="1">
              <a:solidFill>
                <a:srgbClr val="FF0000"/>
              </a:solidFill>
            </a:endParaRPr>
          </a:p>
        </p:txBody>
      </p:sp>
      <p:sp>
        <p:nvSpPr>
          <p:cNvPr id="110" name="Google Shape;110;p18"/>
          <p:cNvSpPr txBox="1"/>
          <p:nvPr/>
        </p:nvSpPr>
        <p:spPr>
          <a:xfrm>
            <a:off x="3216000" y="4820950"/>
            <a:ext cx="102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800" b="1">
                <a:solidFill>
                  <a:srgbClr val="FF0000"/>
                </a:solidFill>
              </a:rPr>
              <a:t>Churn</a:t>
            </a:r>
            <a:endParaRPr sz="800" b="1">
              <a:solidFill>
                <a:srgbClr val="FF0000"/>
              </a:solidFill>
            </a:endParaRPr>
          </a:p>
        </p:txBody>
      </p:sp>
      <p:sp>
        <p:nvSpPr>
          <p:cNvPr id="111" name="Google Shape;111;p18"/>
          <p:cNvSpPr/>
          <p:nvPr/>
        </p:nvSpPr>
        <p:spPr>
          <a:xfrm>
            <a:off x="1449689" y="1771603"/>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876204" y="1810841"/>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2213039" y="1646978"/>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602675" y="2785838"/>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2580448" y="2809800"/>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3088196" y="2786875"/>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602681" y="3012166"/>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2658254" y="3130716"/>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2765814" y="2938778"/>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3010394" y="3023294"/>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3010402" y="3259722"/>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602664" y="3219916"/>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2810654" y="3283116"/>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3147489" y="3119253"/>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213048" y="4271838"/>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2290854" y="4592753"/>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398414" y="4400816"/>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3695071" y="4172725"/>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3617269" y="4409144"/>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3617277" y="4645572"/>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417529" y="4668966"/>
            <a:ext cx="137100" cy="1290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3754364" y="4505103"/>
            <a:ext cx="137100" cy="129000"/>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p:nvPr/>
        </p:nvSpPr>
        <p:spPr>
          <a:xfrm>
            <a:off x="2364600" y="1050925"/>
            <a:ext cx="86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Root</a:t>
            </a:r>
            <a:endParaRPr/>
          </a:p>
        </p:txBody>
      </p:sp>
      <p:sp>
        <p:nvSpPr>
          <p:cNvPr id="134" name="Google Shape;134;p18"/>
          <p:cNvSpPr txBox="1"/>
          <p:nvPr/>
        </p:nvSpPr>
        <p:spPr>
          <a:xfrm>
            <a:off x="3448825" y="2395088"/>
            <a:ext cx="86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Node</a:t>
            </a:r>
            <a:endParaRPr/>
          </a:p>
        </p:txBody>
      </p:sp>
      <p:sp>
        <p:nvSpPr>
          <p:cNvPr id="135" name="Google Shape;135;p18"/>
          <p:cNvSpPr txBox="1"/>
          <p:nvPr/>
        </p:nvSpPr>
        <p:spPr>
          <a:xfrm>
            <a:off x="935500" y="2348613"/>
            <a:ext cx="86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Leaf</a:t>
            </a:r>
            <a:endParaRPr/>
          </a:p>
        </p:txBody>
      </p:sp>
      <p:sp>
        <p:nvSpPr>
          <p:cNvPr id="136" name="Google Shape;136;p18"/>
          <p:cNvSpPr txBox="1"/>
          <p:nvPr/>
        </p:nvSpPr>
        <p:spPr>
          <a:xfrm>
            <a:off x="4076775" y="3790650"/>
            <a:ext cx="86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Leaf</a:t>
            </a:r>
            <a:endParaRPr/>
          </a:p>
        </p:txBody>
      </p:sp>
      <p:sp>
        <p:nvSpPr>
          <p:cNvPr id="137" name="Google Shape;137;p18"/>
          <p:cNvSpPr txBox="1"/>
          <p:nvPr/>
        </p:nvSpPr>
        <p:spPr>
          <a:xfrm>
            <a:off x="2404025" y="3790638"/>
            <a:ext cx="86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t>Leaf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t-BR"/>
              <a:t>Video 2: </a:t>
            </a:r>
            <a:endParaRPr/>
          </a:p>
          <a:p>
            <a:pPr marL="0" lvl="0" indent="0" algn="ctr" rtl="0">
              <a:spcBef>
                <a:spcPts val="0"/>
              </a:spcBef>
              <a:spcAft>
                <a:spcPts val="0"/>
              </a:spcAft>
              <a:buNone/>
            </a:pPr>
            <a:r>
              <a:rPr lang="pt-BR"/>
              <a:t>Introduction to Ensemble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147550" y="923375"/>
            <a:ext cx="89169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Ensemble learning</a:t>
            </a:r>
            <a:r>
              <a:rPr lang="pt-BR" sz="1600">
                <a:solidFill>
                  <a:srgbClr val="292929"/>
                </a:solidFill>
                <a:highlight>
                  <a:srgbClr val="FFFFFF"/>
                </a:highlight>
                <a:latin typeface="Proxima Nova"/>
                <a:ea typeface="Proxima Nova"/>
                <a:cs typeface="Proxima Nova"/>
                <a:sym typeface="Proxima Nova"/>
              </a:rPr>
              <a:t> is combining several models in order to produce one optimal predictive model, more powerful than the original one</a:t>
            </a: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highlight>
                  <a:srgbClr val="FFFFFF"/>
                </a:highlight>
                <a:latin typeface="Proxima Nova"/>
                <a:ea typeface="Proxima Nova"/>
                <a:cs typeface="Proxima Nova"/>
                <a:sym typeface="Proxima Nova"/>
              </a:rPr>
              <a:t>In the context of decision trees, there's a lot we can do there. In this course, we'll be talking about 2 ensemble learning techniques in the context of decision trees:</a:t>
            </a: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AutoNum type="arabicPeriod"/>
            </a:pPr>
            <a:r>
              <a:rPr lang="pt-BR" sz="1600" b="1">
                <a:solidFill>
                  <a:srgbClr val="292929"/>
                </a:solidFill>
                <a:highlight>
                  <a:srgbClr val="FFFFFF"/>
                </a:highlight>
                <a:latin typeface="Proxima Nova"/>
                <a:ea typeface="Proxima Nova"/>
                <a:cs typeface="Proxima Nova"/>
                <a:sym typeface="Proxima Nova"/>
              </a:rPr>
              <a:t>Bagging</a:t>
            </a:r>
            <a:endParaRPr sz="1600" b="1">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AutoNum type="arabicPeriod"/>
            </a:pPr>
            <a:r>
              <a:rPr lang="pt-BR" sz="1600" b="1">
                <a:solidFill>
                  <a:srgbClr val="292929"/>
                </a:solidFill>
                <a:highlight>
                  <a:srgbClr val="FFFFFF"/>
                </a:highlight>
                <a:latin typeface="Proxima Nova"/>
                <a:ea typeface="Proxima Nova"/>
                <a:cs typeface="Proxima Nova"/>
                <a:sym typeface="Proxima Nova"/>
              </a:rPr>
              <a:t>Boosting</a:t>
            </a:r>
            <a:endParaRPr sz="1600" b="1">
              <a:solidFill>
                <a:srgbClr val="292929"/>
              </a:solidFill>
              <a:highlight>
                <a:srgbClr val="FFFFFF"/>
              </a:highlight>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p:nvPr/>
        </p:nvSpPr>
        <p:spPr>
          <a:xfrm>
            <a:off x="147550" y="923375"/>
            <a:ext cx="89169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600" b="1">
                <a:solidFill>
                  <a:srgbClr val="292929"/>
                </a:solidFill>
                <a:highlight>
                  <a:srgbClr val="FFFFFF"/>
                </a:highlight>
                <a:latin typeface="Proxima Nova"/>
                <a:ea typeface="Proxima Nova"/>
                <a:cs typeface="Proxima Nova"/>
                <a:sym typeface="Proxima Nova"/>
              </a:rPr>
              <a:t>Bagging in decision trees</a:t>
            </a:r>
            <a:endParaRPr sz="1600" b="1">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b="1">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The idea is to sample across the original dataset </a:t>
            </a: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For each sample, we can build a decision tree</a:t>
            </a: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For each element, each decision tree will predict a class</a:t>
            </a:r>
            <a:endParaRPr sz="1600">
              <a:solidFill>
                <a:srgbClr val="292929"/>
              </a:solidFill>
              <a:highlight>
                <a:srgbClr val="FFFFFF"/>
              </a:highlight>
              <a:latin typeface="Proxima Nova"/>
              <a:ea typeface="Proxima Nova"/>
              <a:cs typeface="Proxima Nova"/>
              <a:sym typeface="Proxima Nova"/>
            </a:endParaRPr>
          </a:p>
          <a:p>
            <a:pPr marL="457200" lvl="0" indent="-330200" algn="l" rtl="0">
              <a:spcBef>
                <a:spcPts val="0"/>
              </a:spcBef>
              <a:spcAft>
                <a:spcPts val="0"/>
              </a:spcAft>
              <a:buClr>
                <a:srgbClr val="292929"/>
              </a:buClr>
              <a:buSzPts val="1600"/>
              <a:buFont typeface="Proxima Nova"/>
              <a:buChar char="●"/>
            </a:pPr>
            <a:r>
              <a:rPr lang="pt-BR" sz="1600">
                <a:solidFill>
                  <a:srgbClr val="292929"/>
                </a:solidFill>
                <a:highlight>
                  <a:srgbClr val="FFFFFF"/>
                </a:highlight>
                <a:latin typeface="Proxima Nova"/>
                <a:ea typeface="Proxima Nova"/>
                <a:cs typeface="Proxima Nova"/>
                <a:sym typeface="Proxima Nova"/>
              </a:rPr>
              <a:t>The ensemble prediction is a 'vote' across all trees for the class of that element</a:t>
            </a: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endParaRPr sz="1600">
              <a:solidFill>
                <a:srgbClr val="292929"/>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pt-BR" sz="1600">
                <a:solidFill>
                  <a:srgbClr val="292929"/>
                </a:solidFill>
                <a:highlight>
                  <a:srgbClr val="FFFFFF"/>
                </a:highlight>
                <a:latin typeface="Proxima Nova"/>
                <a:ea typeface="Proxima Nova"/>
                <a:cs typeface="Proxima Nova"/>
                <a:sym typeface="Proxima Nova"/>
              </a:rPr>
              <a:t>Most common application: </a:t>
            </a:r>
            <a:r>
              <a:rPr lang="pt-BR" sz="1600" b="1">
                <a:solidFill>
                  <a:srgbClr val="292929"/>
                </a:solidFill>
                <a:highlight>
                  <a:srgbClr val="FFFFFF"/>
                </a:highlight>
                <a:latin typeface="Proxima Nova"/>
                <a:ea typeface="Proxima Nova"/>
                <a:cs typeface="Proxima Nova"/>
                <a:sym typeface="Proxima Nova"/>
              </a:rPr>
              <a:t>Random Forest</a:t>
            </a:r>
            <a:endParaRPr sz="1600" b="1">
              <a:solidFill>
                <a:srgbClr val="292929"/>
              </a:solidFill>
              <a:highlight>
                <a:srgbClr val="FFFFFF"/>
              </a:highlight>
              <a:latin typeface="Proxima Nova"/>
              <a:ea typeface="Proxima Nova"/>
              <a:cs typeface="Proxima Nova"/>
              <a:sym typeface="Proxima Nova"/>
            </a:endParaRPr>
          </a:p>
        </p:txBody>
      </p:sp>
      <p:pic>
        <p:nvPicPr>
          <p:cNvPr id="153" name="Google Shape;153;p21"/>
          <p:cNvPicPr preferRelativeResize="0"/>
          <p:nvPr/>
        </p:nvPicPr>
        <p:blipFill>
          <a:blip r:embed="rId3">
            <a:alphaModFix/>
          </a:blip>
          <a:stretch>
            <a:fillRect/>
          </a:stretch>
        </p:blipFill>
        <p:spPr>
          <a:xfrm>
            <a:off x="5106200" y="3078275"/>
            <a:ext cx="3048541" cy="176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1849</Words>
  <Application>Microsoft Office PowerPoint</Application>
  <PresentationFormat>On-screen Show (16:9)</PresentationFormat>
  <Paragraphs>225</Paragraphs>
  <Slides>35</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Proxima Nova</vt:lpstr>
      <vt:lpstr>Simple Light</vt:lpstr>
      <vt:lpstr>Video 0: Ana's Intro</vt:lpstr>
      <vt:lpstr>Video 1: Intro &amp; Recap</vt:lpstr>
      <vt:lpstr>Let's go back to our previous task and dataset</vt:lpstr>
      <vt:lpstr>Logistic regression only took us thus far</vt:lpstr>
      <vt:lpstr>A Decision Tree improved our results</vt:lpstr>
      <vt:lpstr>What are decision trees?</vt:lpstr>
      <vt:lpstr>Video 2:  Introduction to Ensemble Learning</vt:lpstr>
      <vt:lpstr>PowerPoint Presentation</vt:lpstr>
      <vt:lpstr>PowerPoint Presentation</vt:lpstr>
      <vt:lpstr>PowerPoint Presentation</vt:lpstr>
      <vt:lpstr>Video 3:  Random Forests</vt:lpstr>
      <vt:lpstr>PowerPoint Presentation</vt:lpstr>
      <vt:lpstr>PowerPoint Presentation</vt:lpstr>
      <vt:lpstr>Video 4:  Random Forests in Python</vt:lpstr>
      <vt:lpstr>Video 5:  Adaptive Boosting (ADA Boost)</vt:lpstr>
      <vt:lpstr>Recap - How decision trees make the split</vt:lpstr>
      <vt:lpstr>PowerPoint Presentation</vt:lpstr>
      <vt:lpstr>PowerPoint Presentation</vt:lpstr>
      <vt:lpstr>PowerPoint Presentation</vt:lpstr>
      <vt:lpstr>PowerPoint Presentation</vt:lpstr>
      <vt:lpstr>PowerPoint Presentation</vt:lpstr>
      <vt:lpstr>PowerPoint Presentation</vt:lpstr>
      <vt:lpstr>Video 6:  Adaptive Boosting (ADA Boost) in Python</vt:lpstr>
      <vt:lpstr>Video 7:  Gradient Boosting</vt:lpstr>
      <vt:lpstr>PowerPoint Presentation</vt:lpstr>
      <vt:lpstr>PowerPoint Presentation</vt:lpstr>
      <vt:lpstr>PowerPoint Presentation</vt:lpstr>
      <vt:lpstr>PowerPoint Presentation</vt:lpstr>
      <vt:lpstr>PowerPoint Presentation</vt:lpstr>
      <vt:lpstr>Video 9:  Evaluating the algorithm in Python</vt:lpstr>
      <vt:lpstr>Video 10:  Explaining the Algorithm with LIME</vt:lpstr>
      <vt:lpstr>Feature Importance</vt:lpstr>
      <vt:lpstr>PowerPoint Presentation</vt:lpstr>
      <vt:lpstr>Video 11:  Implementing LIME with Python</vt:lpstr>
      <vt:lpstr>Link to the google sheets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 Ana's Intro</dc:title>
  <cp:lastModifiedBy>Siddhi Jadhav</cp:lastModifiedBy>
  <cp:revision>2</cp:revision>
  <dcterms:modified xsi:type="dcterms:W3CDTF">2022-02-02T09:18:07Z</dcterms:modified>
</cp:coreProperties>
</file>