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328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90" r:id="rId18"/>
    <p:sldId id="391" r:id="rId19"/>
    <p:sldId id="392" r:id="rId20"/>
    <p:sldId id="393" r:id="rId21"/>
    <p:sldId id="384" r:id="rId22"/>
    <p:sldId id="385" r:id="rId23"/>
    <p:sldId id="386" r:id="rId24"/>
    <p:sldId id="387" r:id="rId25"/>
    <p:sldId id="388" r:id="rId26"/>
    <p:sldId id="389" r:id="rId27"/>
    <p:sldId id="345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CC66"/>
    <a:srgbClr val="FF66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4" autoAdjust="0"/>
    <p:restoredTop sz="82018" autoAdjust="0"/>
  </p:normalViewPr>
  <p:slideViewPr>
    <p:cSldViewPr>
      <p:cViewPr varScale="1">
        <p:scale>
          <a:sx n="49" d="100"/>
          <a:sy n="49" d="100"/>
        </p:scale>
        <p:origin x="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28B2F-8E69-919E-4FB8-438BCBF0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B794-FDC0-25D7-7369-5E0D8ECC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{0,1,2,..., n-1}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n-bit integer.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{1,3,4,8}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32-bit integer:</a:t>
            </a:r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2</a:t>
            </a:r>
            <a:r>
              <a:rPr lang="en-US" baseline="30000" dirty="0"/>
              <a:t>8 </a:t>
            </a:r>
            <a:r>
              <a:rPr lang="en-US" dirty="0"/>
              <a:t>+ 2</a:t>
            </a:r>
            <a:r>
              <a:rPr lang="en-US" baseline="30000" dirty="0"/>
              <a:t>4</a:t>
            </a:r>
            <a:r>
              <a:rPr lang="en-US" dirty="0"/>
              <a:t> + 2</a:t>
            </a:r>
            <a:r>
              <a:rPr lang="en-US" baseline="30000" dirty="0"/>
              <a:t>3 </a:t>
            </a:r>
            <a:r>
              <a:rPr lang="en-US" dirty="0"/>
              <a:t>+ 2</a:t>
            </a:r>
            <a:r>
              <a:rPr lang="en-US" baseline="30000" dirty="0"/>
              <a:t>1 </a:t>
            </a:r>
            <a:r>
              <a:rPr lang="en-US" dirty="0"/>
              <a:t>= 282.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E105-D6F9-444A-923B-2D2E3FC2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7CDE9-08A0-D347-D70F-C71EB59A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A4AB5C-8223-8E9B-A4E8-7D2D95B4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601" y="4114800"/>
            <a:ext cx="5374798" cy="56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0F99-1F07-9332-0013-F8D283E7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F266C-FF14-2819-A7A4-23D381C64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con. 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{1,3,4,8}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du: in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B1BE1-D8C5-18E5-69F8-67D2C31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A700-A78F-1800-0F82-09FA86E1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E1F8F-7290-D068-85C6-F59FA264D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28122"/>
            <a:ext cx="3435409" cy="126218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3B8E48-665A-D48D-C9D0-982CAF58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5156185"/>
            <a:ext cx="3435409" cy="1026011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12059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558-CE8F-42E5-0BB4-56DE7AFB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74A18-A627-3F77-2A71-0BA03A422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</a:t>
            </a:r>
            <a:r>
              <a:rPr lang="en-US" dirty="0" err="1"/>
              <a:t>ví</a:t>
            </a:r>
            <a:r>
              <a:rPr lang="en-US" dirty="0"/>
              <a:t> du: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C581-F8AD-B3B5-5D67-7C225EE4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6970-D63D-C879-5CAD-DF78AB6C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19FB8-67B9-1D04-B606-39782AB8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133600"/>
            <a:ext cx="3660830" cy="1477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DE51DC-0F02-8AB6-2381-A0A21B119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486" y="4933600"/>
            <a:ext cx="4132217" cy="101035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3183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E08-E38F-1D5F-BCB0-ABE543310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02FC8-64E1-BD0A-12B2-8BD8888C5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con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k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7445-50AD-7F13-3981-FF4612DD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5A2F-2B16-8092-931D-CE9E4864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E7525-20BA-2E1F-6ADC-415DF1020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6" y="2438400"/>
            <a:ext cx="4180917" cy="9906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D81CD-BE88-2071-1949-81ADCA55D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14" y="2394735"/>
            <a:ext cx="2520986" cy="105233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737FBF-A2D7-8A2C-3088-99B580503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06" y="4648200"/>
            <a:ext cx="3646592" cy="125351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47125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3DDA0-FD81-321C-222B-9CC5E826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C05A-4D7C-3BAF-FAEA-D1F2F334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bit.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code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bit.</a:t>
            </a:r>
          </a:p>
          <a:p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Hamming distances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Cự</a:t>
            </a:r>
            <a:r>
              <a:rPr lang="en-US" dirty="0"/>
              <a:t> </a:t>
            </a:r>
            <a:r>
              <a:rPr lang="en-US" dirty="0" err="1"/>
              <a:t>ly</a:t>
            </a:r>
            <a:r>
              <a:rPr lang="en-US" dirty="0"/>
              <a:t> Hamming hamming(</a:t>
            </a:r>
            <a:r>
              <a:rPr lang="en-US" dirty="0" err="1"/>
              <a:t>a,b</a:t>
            </a:r>
            <a:r>
              <a:rPr lang="en-US" dirty="0"/>
              <a:t>)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chuỗi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b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2 </a:t>
            </a:r>
            <a:r>
              <a:rPr lang="en-US" dirty="0" err="1"/>
              <a:t>chuỗi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E1AA-6B96-BE25-EA57-74FFF570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306F-129D-397E-DA8F-057ED36E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C910ED-3D5F-F854-A38D-7E85440A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39" y="5322011"/>
            <a:ext cx="4875161" cy="71755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2302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D661-F9F0-7F81-11C8-91A66BFC8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 distances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760C-42E2-77FE-628E-0DBB7A24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: Cho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n </a:t>
            </a:r>
            <a:r>
              <a:rPr lang="en-US" sz="2800" dirty="0" err="1"/>
              <a:t>chuỗi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0 </a:t>
            </a:r>
            <a:r>
              <a:rPr lang="en-US" sz="2800" dirty="0" err="1"/>
              <a:t>và</a:t>
            </a:r>
            <a:r>
              <a:rPr lang="en-US" sz="2800" dirty="0"/>
              <a:t> 1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dài</a:t>
            </a:r>
            <a:r>
              <a:rPr lang="en-US" sz="2800" dirty="0"/>
              <a:t> k. </a:t>
            </a:r>
            <a:r>
              <a:rPr lang="en-US" sz="2800" dirty="0" err="1"/>
              <a:t>Hãy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cự</a:t>
            </a:r>
            <a:r>
              <a:rPr lang="en-US" sz="2800" dirty="0"/>
              <a:t> </a:t>
            </a:r>
            <a:r>
              <a:rPr lang="en-US" sz="2800" dirty="0" err="1"/>
              <a:t>ly</a:t>
            </a:r>
            <a:r>
              <a:rPr lang="en-US" sz="2800" dirty="0"/>
              <a:t> Hamming </a:t>
            </a:r>
            <a:r>
              <a:rPr lang="en-US" sz="2800" dirty="0" err="1"/>
              <a:t>ngắn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. </a:t>
            </a:r>
          </a:p>
          <a:p>
            <a:r>
              <a:rPr lang="en-US" sz="2800" dirty="0"/>
              <a:t>Ta so </a:t>
            </a:r>
            <a:r>
              <a:rPr lang="en-US" sz="2800" dirty="0" err="1"/>
              <a:t>sánh</a:t>
            </a:r>
            <a:r>
              <a:rPr lang="en-US" sz="2800" dirty="0"/>
              <a:t> 2 </a:t>
            </a:r>
            <a:r>
              <a:rPr lang="en-US" sz="2800" dirty="0" err="1"/>
              <a:t>hàm</a:t>
            </a:r>
            <a:r>
              <a:rPr lang="en-US" sz="2800" dirty="0"/>
              <a:t> hamming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Nếu</a:t>
            </a:r>
            <a:r>
              <a:rPr lang="en-US" sz="2800" dirty="0"/>
              <a:t> n=10000, </a:t>
            </a:r>
            <a:r>
              <a:rPr lang="en-US" sz="2800" dirty="0" err="1"/>
              <a:t>sư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mất</a:t>
            </a:r>
            <a:r>
              <a:rPr lang="en-US" sz="2800" dirty="0"/>
              <a:t> 13.5s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dung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mất</a:t>
            </a:r>
            <a:r>
              <a:rPr lang="en-US" sz="2800" dirty="0"/>
              <a:t> 0.5s </a:t>
            </a:r>
            <a:r>
              <a:rPr lang="en-US" sz="2800" dirty="0" err="1"/>
              <a:t>mặc</a:t>
            </a:r>
            <a:r>
              <a:rPr lang="en-US" sz="2800" dirty="0"/>
              <a:t> </a:t>
            </a:r>
            <a:r>
              <a:rPr lang="en-US" sz="2800" dirty="0" err="1"/>
              <a:t>dù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O(n</a:t>
            </a:r>
            <a:r>
              <a:rPr lang="en-US" sz="2800" baseline="30000" dirty="0"/>
              <a:t>2</a:t>
            </a:r>
            <a:r>
              <a:rPr lang="en-US" sz="2800" dirty="0"/>
              <a:t>k).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2AAC7-D203-8AB9-E42E-73740794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5B3C-3289-28DA-A9B6-E2C7C4D3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E5661-5EEC-1D3B-A3E8-BD83E7681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352800"/>
            <a:ext cx="2438400" cy="133389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CC8527-E295-8C7C-3D10-A944A1255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733800"/>
            <a:ext cx="2656763" cy="609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2592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0708-9127-BBBB-4EB7-C2D86B4F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subgrids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056D-70AF-8B04-EBD4-39AF20F92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thấy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bit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/>
            <a:r>
              <a:rPr lang="en-US" sz="2400" dirty="0"/>
              <a:t>Cho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</a:t>
            </a:r>
            <a:r>
              <a:rPr lang="en-US" sz="2400" dirty="0" err="1"/>
              <a:t>gồm</a:t>
            </a:r>
            <a:r>
              <a:rPr lang="en-US" sz="2400" dirty="0"/>
              <a:t> n × m ô </a:t>
            </a:r>
            <a:r>
              <a:rPr lang="en-US" sz="2400" dirty="0" err="1"/>
              <a:t>trắng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đen</a:t>
            </a:r>
            <a:r>
              <a:rPr lang="en-US" sz="2400" dirty="0"/>
              <a:t>.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chữ</a:t>
            </a:r>
            <a:r>
              <a:rPr lang="en-US" sz="2400" dirty="0"/>
              <a:t> </a:t>
            </a:r>
            <a:r>
              <a:rPr lang="en-US" sz="2400" dirty="0" err="1"/>
              <a:t>nhật</a:t>
            </a:r>
            <a:r>
              <a:rPr lang="en-US" sz="2400" dirty="0"/>
              <a:t> con </a:t>
            </a:r>
            <a:r>
              <a:rPr lang="en-US" sz="2400" dirty="0" err="1"/>
              <a:t>có</a:t>
            </a:r>
            <a:r>
              <a:rPr lang="en-US" sz="2400" dirty="0"/>
              <a:t> 4 </a:t>
            </a:r>
            <a:r>
              <a:rPr lang="en-US" sz="2400" dirty="0" err="1"/>
              <a:t>góc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màu</a:t>
            </a:r>
            <a:r>
              <a:rPr lang="en-US" sz="2400" dirty="0"/>
              <a:t> </a:t>
            </a:r>
            <a:r>
              <a:rPr lang="en-US" sz="2400" dirty="0" err="1"/>
              <a:t>đen</a:t>
            </a:r>
            <a:r>
              <a:rPr lang="en-US" sz="2400" dirty="0"/>
              <a:t>. 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lời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O(n</a:t>
            </a:r>
            <a:r>
              <a:rPr lang="en-US" sz="2400" baseline="30000" dirty="0"/>
              <a:t>3</a:t>
            </a:r>
            <a:r>
              <a:rPr lang="en-US" sz="2400" dirty="0"/>
              <a:t>)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</a:p>
          <a:p>
            <a:pPr lvl="2"/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a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b ta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cột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color[a][</a:t>
            </a:r>
            <a:r>
              <a:rPr lang="en-US" sz="2000" dirty="0" err="1"/>
              <a:t>i</a:t>
            </a:r>
            <a:r>
              <a:rPr lang="en-US" sz="2000" dirty="0"/>
              <a:t>] = ‘black’ </a:t>
            </a:r>
            <a:r>
              <a:rPr lang="en-US" sz="2000" dirty="0" err="1"/>
              <a:t>và</a:t>
            </a:r>
            <a:r>
              <a:rPr lang="en-US" sz="2000" dirty="0"/>
              <a:t> color[b][</a:t>
            </a:r>
            <a:r>
              <a:rPr lang="en-US" sz="2000" dirty="0" err="1"/>
              <a:t>i</a:t>
            </a:r>
            <a:r>
              <a:rPr lang="en-US" sz="2000" dirty="0"/>
              <a:t>] = ‘black’. </a:t>
            </a:r>
            <a:r>
              <a:rPr lang="en-US" sz="2000" dirty="0" err="1"/>
              <a:t>Gọi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x.</a:t>
            </a:r>
          </a:p>
          <a:p>
            <a:pPr lvl="2"/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chữ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con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(</a:t>
            </a:r>
            <a:r>
              <a:rPr lang="en-US" sz="2000" dirty="0" err="1"/>
              <a:t>a,b</a:t>
            </a:r>
            <a:r>
              <a:rPr lang="en-US" sz="2000" dirty="0"/>
              <a:t>) </a:t>
            </a:r>
            <a:r>
              <a:rPr lang="en-US" sz="2000" dirty="0" err="1"/>
              <a:t>là</a:t>
            </a:r>
            <a:r>
              <a:rPr lang="en-US" sz="2000" dirty="0"/>
              <a:t> x*(x-1)/2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1CC14-A5FB-EF5C-C1DE-69B0B787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DEAE2-83EE-8EBD-2780-5943DB0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8C428-8691-5FB5-EC4F-CA2D2AAD7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36" y="3463834"/>
            <a:ext cx="1219200" cy="12192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4C49A-E37E-FDF5-A881-2B9A859AA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972" y="3463834"/>
            <a:ext cx="2707201" cy="1219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5208F9F-F17D-558A-F654-CDC73FB9A8A8}"/>
              </a:ext>
            </a:extLst>
          </p:cNvPr>
          <p:cNvSpPr/>
          <p:nvPr/>
        </p:nvSpPr>
        <p:spPr>
          <a:xfrm>
            <a:off x="3962400" y="383111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9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39F8-2E50-FF53-7B1C-9F7444BFE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err="1"/>
              <a:t>subgrids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4834-3DF2-E9C8-C6FF-258178FD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dirty="0"/>
              <a:t>Ta so </a:t>
            </a:r>
            <a:r>
              <a:rPr lang="en-US" dirty="0" err="1"/>
              <a:t>sánh</a:t>
            </a:r>
            <a:r>
              <a:rPr lang="en-US" dirty="0"/>
              <a:t> 2 code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Với</a:t>
            </a:r>
            <a:r>
              <a:rPr lang="en-US" dirty="0"/>
              <a:t> code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ta chia </a:t>
            </a:r>
            <a:r>
              <a:rPr lang="en-US" dirty="0" err="1"/>
              <a:t>cột</a:t>
            </a:r>
            <a:r>
              <a:rPr lang="en-US" dirty="0"/>
              <a:t> thành N block.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/N). </a:t>
            </a:r>
            <a:r>
              <a:rPr lang="en-US" dirty="0" err="1"/>
              <a:t>Với</a:t>
            </a:r>
            <a:r>
              <a:rPr lang="en-US" dirty="0"/>
              <a:t> N =32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 </a:t>
            </a:r>
            <a:r>
              <a:rPr lang="en-US" dirty="0" err="1"/>
              <a:t>và</a:t>
            </a:r>
            <a:r>
              <a:rPr lang="en-US" dirty="0"/>
              <a:t> N=64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long.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pass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n=10</a:t>
            </a:r>
            <a:r>
              <a:rPr lang="en-US" baseline="30000" dirty="0"/>
              <a:t>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943A-8483-AC7C-5D4B-B49206093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8947-5545-C313-A040-420ECB38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47300-1997-6CA1-11F0-105C6313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3" y="2286000"/>
            <a:ext cx="3751382" cy="762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1AE533-1EED-29ED-B17F-BB29B1C2C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530" y="2286000"/>
            <a:ext cx="3977470" cy="7620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591428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DC40-4377-042D-74D2-A505D5B8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en-US" dirty="0" err="1"/>
              <a:t>trên</a:t>
            </a:r>
            <a:r>
              <a:rPr lang="en-US" dirty="0"/>
              <a:t> 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C042-63F0-49AD-7387-A29CFC55E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n </a:t>
            </a:r>
            <a:r>
              <a:rPr lang="en-US" sz="2400" dirty="0" err="1"/>
              <a:t>ngày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ngày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1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.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mua</a:t>
            </a:r>
            <a:r>
              <a:rPr lang="en-US" sz="2400" dirty="0"/>
              <a:t> </a:t>
            </a:r>
            <a:r>
              <a:rPr lang="en-US" sz="2400" dirty="0" err="1"/>
              <a:t>hết</a:t>
            </a:r>
            <a:r>
              <a:rPr lang="en-US" sz="2400" dirty="0"/>
              <a:t> k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phẩm</a:t>
            </a:r>
            <a:r>
              <a:rPr lang="en-US" sz="2400" dirty="0"/>
              <a:t> ta </a:t>
            </a:r>
            <a:r>
              <a:rPr lang="en-US" sz="2400" dirty="0" err="1"/>
              <a:t>cần</a:t>
            </a:r>
            <a:r>
              <a:rPr lang="en-US" sz="2400" dirty="0"/>
              <a:t> bao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tiền</a:t>
            </a:r>
            <a:r>
              <a:rPr lang="en-US" sz="2400" dirty="0"/>
              <a:t>.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 k=3,n=8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án</a:t>
            </a:r>
            <a:r>
              <a:rPr lang="en-US" sz="2400" dirty="0"/>
              <a:t> 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1923-045C-9D46-0E99-D6DEC441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2C28-3791-8031-A44E-C35B6896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7A027-B119-E4ED-44D6-609D92F13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62" y="2719251"/>
            <a:ext cx="4109675" cy="141949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A8174A-FD6C-0D74-0656-30BA7EEA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51" y="4785195"/>
            <a:ext cx="4264638" cy="151400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525681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548F-FFA4-629F-3849-785B4BBF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33546-0DED-0ACD-8AF0-FB685395F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1:</a:t>
            </a:r>
          </a:p>
          <a:p>
            <a:pPr lvl="1"/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tiền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n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; k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.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). </a:t>
            </a:r>
            <a:r>
              <a:rPr lang="en-US" sz="2000" dirty="0" err="1"/>
              <a:t>Nếu</a:t>
            </a:r>
            <a:r>
              <a:rPr lang="en-US" sz="2000" dirty="0"/>
              <a:t> n </a:t>
            </a:r>
            <a:r>
              <a:rPr lang="en-US" sz="2000" dirty="0" err="1"/>
              <a:t>lớn</a:t>
            </a:r>
            <a:r>
              <a:rPr lang="en-US" sz="2000" dirty="0"/>
              <a:t>,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2: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k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, </a:t>
            </a:r>
            <a:r>
              <a:rPr lang="en-US" sz="2000" dirty="0" err="1"/>
              <a:t>vậy</a:t>
            </a:r>
            <a:r>
              <a:rPr lang="en-US" sz="2000" dirty="0"/>
              <a:t> n </a:t>
            </a:r>
            <a:r>
              <a:rPr lang="en-US" sz="2000" dirty="0" err="1"/>
              <a:t>ngày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</a:t>
            </a:r>
            <a:r>
              <a:rPr lang="en-US" sz="2000" baseline="30000" dirty="0" err="1"/>
              <a:t>n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.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O(</a:t>
            </a:r>
            <a:r>
              <a:rPr lang="en-US" sz="2000" dirty="0" err="1"/>
              <a:t>k</a:t>
            </a:r>
            <a:r>
              <a:rPr lang="en-US" sz="2000" baseline="30000" dirty="0" err="1"/>
              <a:t>n</a:t>
            </a:r>
            <a:r>
              <a:rPr lang="en-US" sz="2000" dirty="0"/>
              <a:t>) . </a:t>
            </a:r>
            <a:r>
              <a:rPr lang="en-US" sz="2000" dirty="0" err="1"/>
              <a:t>Cũng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k = 20, n = 100.</a:t>
            </a:r>
          </a:p>
          <a:p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3:</a:t>
            </a:r>
          </a:p>
          <a:p>
            <a:pPr lvl="1"/>
            <a:r>
              <a:rPr lang="en-US" sz="2000" dirty="0" err="1"/>
              <a:t>Gọi</a:t>
            </a:r>
            <a:r>
              <a:rPr lang="en-US" sz="2000" dirty="0"/>
              <a:t> total(</a:t>
            </a:r>
            <a:r>
              <a:rPr lang="en-US" sz="2000" dirty="0" err="1"/>
              <a:t>S,d</a:t>
            </a:r>
            <a:r>
              <a:rPr lang="en-US" sz="2000" dirty="0"/>
              <a:t>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mua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sản</a:t>
            </a:r>
            <a:r>
              <a:rPr lang="en-US" sz="2000" dirty="0"/>
              <a:t> </a:t>
            </a:r>
            <a:r>
              <a:rPr lang="en-US" sz="2000" dirty="0" err="1"/>
              <a:t>phẩm</a:t>
            </a:r>
            <a:r>
              <a:rPr lang="en-US" sz="2000" dirty="0"/>
              <a:t> S </a:t>
            </a:r>
            <a:r>
              <a:rPr lang="en-US" sz="2000" dirty="0" err="1"/>
              <a:t>trong</a:t>
            </a:r>
            <a:r>
              <a:rPr lang="en-US" sz="2000" dirty="0"/>
              <a:t> d </a:t>
            </a:r>
            <a:r>
              <a:rPr lang="en-US" sz="2000" dirty="0" err="1"/>
              <a:t>ngày</a:t>
            </a:r>
            <a:r>
              <a:rPr lang="en-US" sz="2000" dirty="0"/>
              <a:t>, ta </a:t>
            </a:r>
            <a:r>
              <a:rPr lang="en-US" sz="2000" dirty="0" err="1"/>
              <a:t>có</a:t>
            </a:r>
            <a:r>
              <a:rPr lang="en-US" sz="20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EA83-5868-9454-45F2-5A238359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EB19A-1524-C5B1-DB2C-FDE48741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12C61B-54E3-73DC-0B3E-B42856B1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085" y="5438775"/>
            <a:ext cx="4569654" cy="78921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38025D-EC6C-E94F-7DED-0B247E5A6680}"/>
              </a:ext>
            </a:extLst>
          </p:cNvPr>
          <p:cNvCxnSpPr/>
          <p:nvPr/>
        </p:nvCxnSpPr>
        <p:spPr>
          <a:xfrm flipH="1">
            <a:off x="5029200" y="5334000"/>
            <a:ext cx="2209800" cy="22860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AFC4E9-CC46-B9BD-5F6B-B721D09E5E32}"/>
              </a:ext>
            </a:extLst>
          </p:cNvPr>
          <p:cNvSpPr txBox="1"/>
          <p:nvPr/>
        </p:nvSpPr>
        <p:spPr>
          <a:xfrm>
            <a:off x="7254922" y="5100935"/>
            <a:ext cx="89847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7F318-72BC-EEFB-6F58-B580DEF86C2D}"/>
              </a:ext>
            </a:extLst>
          </p:cNvPr>
          <p:cNvSpPr txBox="1"/>
          <p:nvPr/>
        </p:nvSpPr>
        <p:spPr>
          <a:xfrm>
            <a:off x="3124200" y="6418169"/>
            <a:ext cx="2895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Ngày</a:t>
            </a:r>
            <a:r>
              <a:rPr lang="en-US" dirty="0"/>
              <a:t> d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x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7E791-8836-5487-B2BC-268CDD322623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572000" y="6024265"/>
            <a:ext cx="304800" cy="39390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Làm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việc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bit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Bit representation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Bit operations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Representing sets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Bit optimizations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Dynamic programming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6700-E9B7-8BD4-3D06-4D2630FF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20C2-5646-E187-4C7F-FAF04709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10699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O(n2</a:t>
            </a:r>
            <a:r>
              <a:rPr lang="en-US" baseline="30000" dirty="0"/>
              <a:t>k</a:t>
            </a:r>
            <a:r>
              <a:rPr lang="en-US" dirty="0"/>
              <a:t>k)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A115-1C2F-5848-344B-1AF1A048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A0AB7-E085-E772-BB62-1544C12E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FD0BB-EDFE-7947-7A01-C665B7A1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5257800" cy="33242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68307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16FBC-1A70-108B-27FD-DDD9915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permutations to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95DC-4A41-2362-5036-F590552FC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: </a:t>
            </a:r>
            <a:r>
              <a:rPr lang="en-US" sz="2400" dirty="0" err="1"/>
              <a:t>cho</a:t>
            </a:r>
            <a:r>
              <a:rPr lang="en-US" sz="2400" dirty="0"/>
              <a:t> n </a:t>
            </a:r>
            <a:r>
              <a:rPr lang="en-US" sz="2400" dirty="0" err="1"/>
              <a:t>người</a:t>
            </a:r>
            <a:r>
              <a:rPr lang="en-US" sz="2400" dirty="0"/>
              <a:t>,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khối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 </a:t>
            </a:r>
            <a:r>
              <a:rPr lang="en-US" sz="2400" dirty="0" err="1"/>
              <a:t>khác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qua </a:t>
            </a:r>
            <a:r>
              <a:rPr lang="en-US" sz="2400" dirty="0" err="1"/>
              <a:t>sông</a:t>
            </a:r>
            <a:r>
              <a:rPr lang="en-US" sz="2400" dirty="0"/>
              <a:t> </a:t>
            </a:r>
            <a:r>
              <a:rPr lang="en-US" sz="2400" dirty="0" err="1"/>
              <a:t>cùng</a:t>
            </a:r>
            <a:r>
              <a:rPr lang="en-US" sz="2400" dirty="0"/>
              <a:t> </a:t>
            </a:r>
            <a:r>
              <a:rPr lang="en-US" sz="2400" dirty="0" err="1"/>
              <a:t>lức</a:t>
            </a:r>
            <a:r>
              <a:rPr lang="en-US" sz="2400" dirty="0"/>
              <a:t>.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thuyền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chở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X </a:t>
            </a:r>
            <a:r>
              <a:rPr lang="en-US" sz="2400" dirty="0" err="1"/>
              <a:t>trọng</a:t>
            </a:r>
            <a:r>
              <a:rPr lang="en-US" sz="2400" dirty="0"/>
              <a:t> </a:t>
            </a:r>
            <a:r>
              <a:rPr lang="en-US" sz="2400" dirty="0" err="1"/>
              <a:t>lượng</a:t>
            </a:r>
            <a:r>
              <a:rPr lang="en-US" sz="2400" dirty="0"/>
              <a:t>,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bao </a:t>
            </a:r>
            <a:r>
              <a:rPr lang="en-US" sz="2400" dirty="0" err="1"/>
              <a:t>nhiêu</a:t>
            </a:r>
            <a:r>
              <a:rPr lang="en-US" sz="2400" dirty="0"/>
              <a:t> </a:t>
            </a:r>
            <a:r>
              <a:rPr lang="en-US" sz="2400" dirty="0" err="1"/>
              <a:t>thuyền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Ví</a:t>
            </a:r>
            <a:r>
              <a:rPr lang="en-US" sz="2400" dirty="0"/>
              <a:t> du: n = 5, X = 10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79F6D-EB47-7D1D-2F6C-00907BF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769F9-C827-9231-4B87-5664E5D9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C28B9-D4EC-8151-F9A6-76571FD1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723" y="2667000"/>
            <a:ext cx="2079353" cy="19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055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740C-E94A-50C4-B84F-85736D02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giải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BD85-F210-B274-1B15-04F5E217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1:</a:t>
            </a:r>
          </a:p>
          <a:p>
            <a:pPr lvl="1"/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kiểm</a:t>
            </a:r>
            <a:r>
              <a:rPr lang="en-US" sz="2000" dirty="0"/>
              <a:t>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bao </a:t>
            </a:r>
            <a:r>
              <a:rPr lang="en-US" sz="2000" dirty="0" err="1"/>
              <a:t>nhiêu</a:t>
            </a:r>
            <a:r>
              <a:rPr lang="en-US" sz="2000" dirty="0"/>
              <a:t> </a:t>
            </a:r>
            <a:r>
              <a:rPr lang="en-US" sz="2000" dirty="0" err="1"/>
              <a:t>thuyền</a:t>
            </a:r>
            <a:r>
              <a:rPr lang="en-US" sz="2000" dirty="0"/>
              <a:t>. (</a:t>
            </a:r>
            <a:r>
              <a:rPr lang="en-US" sz="2000" dirty="0" err="1"/>
              <a:t>Chiến</a:t>
            </a:r>
            <a:r>
              <a:rPr lang="en-US" sz="2000" dirty="0"/>
              <a:t> </a:t>
            </a:r>
            <a:r>
              <a:rPr lang="en-US" sz="2000" dirty="0" err="1"/>
              <a:t>lược</a:t>
            </a:r>
            <a:r>
              <a:rPr lang="en-US" sz="2000" dirty="0"/>
              <a:t> 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còn</a:t>
            </a:r>
            <a:r>
              <a:rPr lang="en-US" sz="2000" dirty="0"/>
              <a:t> </a:t>
            </a:r>
            <a:r>
              <a:rPr lang="en-US" sz="2000" dirty="0" err="1"/>
              <a:t>trống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lên</a:t>
            </a:r>
            <a:r>
              <a:rPr lang="en-US" sz="2000" dirty="0"/>
              <a:t>, </a:t>
            </a:r>
            <a:r>
              <a:rPr lang="en-US" sz="2000" dirty="0" err="1"/>
              <a:t>hết</a:t>
            </a:r>
            <a:r>
              <a:rPr lang="en-US" sz="2000" dirty="0"/>
              <a:t> </a:t>
            </a:r>
            <a:r>
              <a:rPr lang="en-US" sz="2000" dirty="0" err="1"/>
              <a:t>chỗ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qua </a:t>
            </a:r>
            <a:r>
              <a:rPr lang="en-US" sz="2000" dirty="0" err="1"/>
              <a:t>thuyền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). ĐPT </a:t>
            </a:r>
            <a:r>
              <a:rPr lang="en-US" sz="2000" dirty="0" err="1"/>
              <a:t>là</a:t>
            </a:r>
            <a:r>
              <a:rPr lang="en-US" sz="2000" dirty="0"/>
              <a:t> O(</a:t>
            </a:r>
            <a:r>
              <a:rPr lang="en-US" sz="2000" dirty="0" err="1"/>
              <a:t>n!n</a:t>
            </a:r>
            <a:r>
              <a:rPr lang="en-US" sz="2000" dirty="0"/>
              <a:t>). </a:t>
            </a:r>
            <a:r>
              <a:rPr lang="en-US" sz="2000" dirty="0" err="1"/>
              <a:t>Nếu</a:t>
            </a:r>
            <a:r>
              <a:rPr lang="en-US" sz="2000" dirty="0"/>
              <a:t> n = 20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.</a:t>
            </a:r>
          </a:p>
          <a:p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2:</a:t>
            </a:r>
          </a:p>
          <a:p>
            <a:pPr lvl="1"/>
            <a:r>
              <a:rPr lang="en-US" sz="2000" dirty="0"/>
              <a:t>Ý </a:t>
            </a:r>
            <a:r>
              <a:rPr lang="en-US" sz="2000" dirty="0" err="1"/>
              <a:t>tưởng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con </a:t>
            </a:r>
            <a:r>
              <a:rPr lang="en-US" sz="2000" dirty="0" err="1"/>
              <a:t>để</a:t>
            </a:r>
            <a:r>
              <a:rPr lang="en-US" sz="2000" dirty="0"/>
              <a:t> ĐPT thành O(2</a:t>
            </a:r>
            <a:r>
              <a:rPr lang="en-US" sz="2000" baseline="30000" dirty="0"/>
              <a:t>n</a:t>
            </a:r>
            <a:r>
              <a:rPr lang="en-US" sz="2000" dirty="0"/>
              <a:t>n)</a:t>
            </a:r>
          </a:p>
          <a:p>
            <a:pPr lvl="1"/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:</a:t>
            </a:r>
          </a:p>
          <a:p>
            <a:pPr lvl="2"/>
            <a:r>
              <a:rPr lang="en-US" sz="1800" dirty="0"/>
              <a:t>1 </a:t>
            </a:r>
            <a:r>
              <a:rPr lang="en-US" sz="1800" dirty="0" err="1"/>
              <a:t>tiền</a:t>
            </a:r>
            <a:r>
              <a:rPr lang="en-US" sz="1800" dirty="0"/>
              <a:t> </a:t>
            </a:r>
            <a:r>
              <a:rPr lang="en-US" sz="1800" dirty="0" err="1"/>
              <a:t>tố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1 </a:t>
            </a:r>
            <a:r>
              <a:rPr lang="en-US" sz="1800" dirty="0" err="1"/>
              <a:t>hoán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tập</a:t>
            </a:r>
            <a:r>
              <a:rPr lang="en-US" sz="1800" dirty="0"/>
              <a:t> con S</a:t>
            </a:r>
          </a:p>
          <a:p>
            <a:pPr lvl="2"/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hoán</a:t>
            </a:r>
            <a:r>
              <a:rPr lang="en-US" sz="1800" dirty="0"/>
              <a:t> </a:t>
            </a:r>
            <a:r>
              <a:rPr lang="en-US" sz="1800" dirty="0" err="1"/>
              <a:t>vị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nghĩa</a:t>
            </a:r>
            <a:r>
              <a:rPr lang="en-US" sz="1800" dirty="0"/>
              <a:t> ta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p </a:t>
            </a:r>
            <a:r>
              <a:rPr lang="en-US" sz="1800" dirty="0" err="1"/>
              <a:t>nào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r>
              <a:rPr lang="en-US" sz="1800" dirty="0"/>
              <a:t> </a:t>
            </a:r>
            <a:r>
              <a:rPr lang="en-US" sz="1800" dirty="0" err="1"/>
              <a:t>rồi</a:t>
            </a:r>
            <a:r>
              <a:rPr lang="en-US" sz="1800" dirty="0"/>
              <a:t> </a:t>
            </a:r>
            <a:r>
              <a:rPr lang="en-US" sz="1800" dirty="0" err="1"/>
              <a:t>lựa</a:t>
            </a:r>
            <a:r>
              <a:rPr lang="en-US" sz="1800" dirty="0"/>
              <a:t> </a:t>
            </a:r>
            <a:r>
              <a:rPr lang="en-US" sz="1800" dirty="0" err="1"/>
              <a:t>chọn</a:t>
            </a:r>
            <a:r>
              <a:rPr lang="en-US" sz="1800" dirty="0"/>
              <a:t> p-1 </a:t>
            </a:r>
            <a:r>
              <a:rPr lang="en-US" sz="1800" dirty="0" err="1"/>
              <a:t>người</a:t>
            </a:r>
            <a:r>
              <a:rPr lang="en-US" sz="1800" dirty="0"/>
              <a:t> ở </a:t>
            </a:r>
            <a:r>
              <a:rPr lang="en-US" sz="1800" dirty="0" err="1"/>
              <a:t>trước</a:t>
            </a:r>
            <a:r>
              <a:rPr lang="en-US" sz="1800" dirty="0"/>
              <a:t>.</a:t>
            </a:r>
          </a:p>
          <a:p>
            <a:pPr lvl="2"/>
            <a:r>
              <a:rPr lang="en-US" sz="1800" dirty="0" err="1"/>
              <a:t>Gọi</a:t>
            </a:r>
            <a:r>
              <a:rPr lang="en-US" sz="1800" dirty="0"/>
              <a:t> last (S)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khối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trống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thuyền</a:t>
            </a:r>
            <a:r>
              <a:rPr lang="en-US" sz="1800" dirty="0"/>
              <a:t> </a:t>
            </a:r>
            <a:r>
              <a:rPr lang="en-US" sz="1800" dirty="0" err="1"/>
              <a:t>cuối</a:t>
            </a:r>
            <a:r>
              <a:rPr lang="en-US" sz="1800" dirty="0"/>
              <a:t> </a:t>
            </a:r>
            <a:r>
              <a:rPr lang="en-US" sz="1800" dirty="0" err="1"/>
              <a:t>cùng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S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thuyền</a:t>
            </a:r>
            <a:r>
              <a:rPr lang="en-US" sz="1800" dirty="0"/>
              <a:t> ta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last(S\p) + w[p] &lt;= x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đưa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p </a:t>
            </a:r>
            <a:r>
              <a:rPr lang="en-US" sz="1800" dirty="0" err="1"/>
              <a:t>lên</a:t>
            </a:r>
            <a:r>
              <a:rPr lang="en-US" sz="1800" dirty="0"/>
              <a:t> </a:t>
            </a:r>
            <a:r>
              <a:rPr lang="en-US" sz="1800" dirty="0" err="1"/>
              <a:t>thuyền</a:t>
            </a:r>
            <a:r>
              <a:rPr lang="en-US" sz="1800" dirty="0"/>
              <a:t>, </a:t>
            </a:r>
            <a:r>
              <a:rPr lang="en-US" sz="1800" dirty="0" err="1"/>
              <a:t>ngược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thì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thêm</a:t>
            </a:r>
            <a:r>
              <a:rPr lang="en-US" sz="1800" dirty="0"/>
              <a:t> </a:t>
            </a:r>
            <a:r>
              <a:rPr lang="en-US" sz="1800" dirty="0" err="1"/>
              <a:t>thuyền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7FDC-CE93-8DAB-E99E-9D974414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BB7DF-0921-1F75-4D0E-EFAAE8D9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020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395A-400F-DC3C-3446-5B0B8A4E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E3CE4-5350-BD38-B40B-B2237D5B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955E-E1AF-63C4-4D87-57333A30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32298-F441-CB23-72BA-EBFC888DC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74813"/>
            <a:ext cx="3790950" cy="439102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3096C7-A43F-0BA2-6D61-5C159D4DA40A}"/>
              </a:ext>
            </a:extLst>
          </p:cNvPr>
          <p:cNvCxnSpPr/>
          <p:nvPr/>
        </p:nvCxnSpPr>
        <p:spPr>
          <a:xfrm flipV="1">
            <a:off x="2362200" y="1828800"/>
            <a:ext cx="28956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E2DE27F-F20A-B3DA-1094-9583C427A1FB}"/>
              </a:ext>
            </a:extLst>
          </p:cNvPr>
          <p:cNvSpPr txBox="1"/>
          <p:nvPr/>
        </p:nvSpPr>
        <p:spPr>
          <a:xfrm>
            <a:off x="5286233" y="161993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thuyền</a:t>
            </a:r>
            <a:endParaRPr lang="en-US" dirty="0"/>
          </a:p>
          <a:p>
            <a:r>
              <a:rPr lang="en-US" dirty="0"/>
              <a:t>Second: </a:t>
            </a:r>
            <a:r>
              <a:rPr lang="en-US" dirty="0" err="1"/>
              <a:t>số</a:t>
            </a:r>
            <a:r>
              <a:rPr lang="en-US" dirty="0"/>
              <a:t> kg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thuyền</a:t>
            </a:r>
            <a:r>
              <a:rPr lang="en-US" dirty="0"/>
              <a:t> </a:t>
            </a:r>
            <a:r>
              <a:rPr lang="en-US" dirty="0" err="1"/>
              <a:t>cuối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37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lưu</a:t>
            </a:r>
            <a:r>
              <a:rPr lang="en-US" sz="2400" dirty="0"/>
              <a:t>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bit (0,1)</a:t>
            </a:r>
            <a:r>
              <a:rPr lang="vi-VN" sz="2400" dirty="0"/>
              <a:t>. 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bit </a:t>
            </a:r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63C73-DEE4-A6A4-F2BE-24308884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3F42-1CCC-4BAE-CCC8-71D90B38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Trong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, “n bit </a:t>
            </a:r>
            <a:r>
              <a:rPr lang="en-US" dirty="0" err="1"/>
              <a:t>interger</a:t>
            </a:r>
            <a:r>
              <a:rPr lang="en-US" dirty="0"/>
              <a:t>” </a:t>
            </a:r>
            <a:r>
              <a:rPr lang="en-US" dirty="0" err="1"/>
              <a:t>là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n bit. Trong </a:t>
            </a:r>
            <a:r>
              <a:rPr lang="en-US" dirty="0" err="1"/>
              <a:t>kiểu</a:t>
            </a:r>
            <a:r>
              <a:rPr lang="en-US" dirty="0"/>
              <a:t> int C++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32-bit,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 </a:t>
            </a:r>
            <a:r>
              <a:rPr lang="en-US" dirty="0" err="1"/>
              <a:t>chứa</a:t>
            </a:r>
            <a:r>
              <a:rPr lang="en-US" dirty="0"/>
              <a:t> 32 bit.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43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int:</a:t>
            </a:r>
          </a:p>
          <a:p>
            <a:endParaRPr lang="en-US" dirty="0"/>
          </a:p>
          <a:p>
            <a:r>
              <a:rPr lang="en-US" dirty="0" err="1"/>
              <a:t>Nếu</a:t>
            </a:r>
            <a:r>
              <a:rPr lang="en-US" dirty="0"/>
              <a:t> 1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 </a:t>
            </a:r>
            <a:r>
              <a:rPr lang="en-US" dirty="0" err="1"/>
              <a:t>là</a:t>
            </a:r>
            <a:r>
              <a:rPr lang="en-US" dirty="0"/>
              <a:t> b</a:t>
            </a:r>
            <a:r>
              <a:rPr lang="en-US" baseline="-25000" dirty="0"/>
              <a:t>k</a:t>
            </a:r>
            <a:r>
              <a:rPr lang="en-US" dirty="0"/>
              <a:t>…b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là</a:t>
            </a:r>
            <a:endParaRPr lang="en-US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6B98-5619-A4F3-6566-E377B50B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809A-8101-4A22-F758-75CCE9E5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D6B358-E826-087A-9BF8-839844AF9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69" y="4114800"/>
            <a:ext cx="5172131" cy="57468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529199-D26E-2028-1710-826A79193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5723831"/>
            <a:ext cx="3429000" cy="65633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4676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C7C8-0296-9102-1951-695285C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representation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0E-DCE8-7892-D75B-BA9E1275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2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bit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(</a:t>
            </a:r>
            <a:r>
              <a:rPr lang="en-US" sz="2800" b="1" dirty="0"/>
              <a:t>signed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(</a:t>
            </a:r>
            <a:r>
              <a:rPr lang="en-US" sz="2800" b="1" dirty="0"/>
              <a:t>unsigned</a:t>
            </a:r>
            <a:r>
              <a:rPr lang="en-US" sz="2800" dirty="0"/>
              <a:t>).</a:t>
            </a:r>
          </a:p>
          <a:p>
            <a:r>
              <a:rPr lang="en-US" sz="2800" dirty="0"/>
              <a:t> Signed: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-2</a:t>
            </a:r>
            <a:r>
              <a:rPr lang="en-US" sz="2800" baseline="30000" dirty="0"/>
              <a:t>n-1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2</a:t>
            </a:r>
            <a:r>
              <a:rPr lang="en-US" sz="2800" baseline="30000" dirty="0"/>
              <a:t>n-1</a:t>
            </a:r>
            <a:r>
              <a:rPr lang="en-US" sz="2800" dirty="0"/>
              <a:t>-1</a:t>
            </a:r>
          </a:p>
          <a:p>
            <a:r>
              <a:rPr lang="en-US" sz="2800" dirty="0"/>
              <a:t> Unsigned :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 </a:t>
            </a:r>
            <a:r>
              <a:rPr lang="en-US" sz="2800" dirty="0" err="1"/>
              <a:t>đến</a:t>
            </a:r>
            <a:r>
              <a:rPr lang="en-US" sz="2800" dirty="0"/>
              <a:t> 2</a:t>
            </a:r>
            <a:r>
              <a:rPr lang="en-US" sz="2800" baseline="30000" dirty="0"/>
              <a:t>n</a:t>
            </a:r>
            <a:r>
              <a:rPr lang="en-US" sz="2800" dirty="0"/>
              <a:t>-1.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Signed –x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Unsigned 2</a:t>
            </a:r>
            <a:r>
              <a:rPr lang="en-US" sz="2800" baseline="30000" dirty="0"/>
              <a:t>n</a:t>
            </a:r>
            <a:r>
              <a:rPr lang="en-US" sz="2800" dirty="0"/>
              <a:t>-x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bit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3532-DC80-3017-CA7B-9F03B56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CE56-3EF3-FB89-D356-E3C7BFA3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15461A-805A-0337-E391-90ACF645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23" y="5139917"/>
            <a:ext cx="2906566" cy="97950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864227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2C7C8-0296-9102-1951-695285CC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representation - </a:t>
            </a:r>
            <a:r>
              <a:rPr lang="en-US" dirty="0" err="1"/>
              <a:t>tt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EA0E-DCE8-7892-D75B-BA9E12757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en-US" sz="2800" dirty="0" err="1"/>
              <a:t>Nói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: Khi a = 2</a:t>
            </a:r>
            <a:r>
              <a:rPr lang="en-US" sz="2800" baseline="30000" dirty="0"/>
              <a:t>n</a:t>
            </a:r>
            <a:r>
              <a:rPr lang="en-US" sz="2800" dirty="0"/>
              <a:t>-b.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a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b </a:t>
            </a:r>
            <a:r>
              <a:rPr lang="en-US" sz="2800" dirty="0" err="1"/>
              <a:t>khi</a:t>
            </a:r>
            <a:r>
              <a:rPr lang="en-US" sz="2800" dirty="0"/>
              <a:t> ta </a:t>
            </a:r>
            <a:r>
              <a:rPr lang="en-US" sz="2800" dirty="0" err="1"/>
              <a:t>biểu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n bit </a:t>
            </a:r>
            <a:r>
              <a:rPr lang="en-US" sz="2800" dirty="0" err="1"/>
              <a:t>interger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</a:t>
            </a:r>
          </a:p>
          <a:p>
            <a:pPr lvl="1"/>
            <a:r>
              <a:rPr lang="en-US" sz="2400" dirty="0" err="1"/>
              <a:t>Số</a:t>
            </a:r>
            <a:r>
              <a:rPr lang="en-US" sz="2400" dirty="0"/>
              <a:t> 43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Số</a:t>
            </a:r>
            <a:r>
              <a:rPr lang="en-US" sz="2400" dirty="0"/>
              <a:t> -43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: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A3532-DC80-3017-CA7B-9F03B56F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4CE56-3EF3-FB89-D356-E3C7BFA3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46BD3-6579-F99A-D36B-93BC02EE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429000"/>
            <a:ext cx="5561189" cy="657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34B76A-CD8A-887E-7023-B24F513A6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800600"/>
            <a:ext cx="5475268" cy="55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03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6ECC2-475D-1A60-1963-FA7306E0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089A-50C9-8B66-0400-CEDF187A1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5654998" cy="48799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and: </a:t>
            </a:r>
          </a:p>
          <a:p>
            <a:pPr lvl="1"/>
            <a:r>
              <a:rPr lang="en-US" dirty="0"/>
              <a:t>x &amp; y = 1 &lt;-&gt; x = 1 </a:t>
            </a:r>
            <a:r>
              <a:rPr lang="en-US" dirty="0" err="1"/>
              <a:t>và</a:t>
            </a:r>
            <a:r>
              <a:rPr lang="en-US" dirty="0"/>
              <a:t> y = 1</a:t>
            </a:r>
          </a:p>
          <a:p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or: </a:t>
            </a:r>
          </a:p>
          <a:p>
            <a:pPr lvl="1"/>
            <a:r>
              <a:rPr lang="en-US" dirty="0"/>
              <a:t>x | y = 1 </a:t>
            </a:r>
            <a:r>
              <a:rPr lang="en-US" dirty="0">
                <a:sym typeface="Wingdings" panose="05000000000000000000" pitchFamily="2" charset="2"/>
              </a:rPr>
              <a:t>&lt;-&gt; x = 1 </a:t>
            </a:r>
            <a:r>
              <a:rPr lang="en-US" dirty="0" err="1">
                <a:sym typeface="Wingdings" panose="05000000000000000000" pitchFamily="2" charset="2"/>
              </a:rPr>
              <a:t>hoặc</a:t>
            </a:r>
            <a:r>
              <a:rPr lang="en-US" dirty="0">
                <a:sym typeface="Wingdings" panose="05000000000000000000" pitchFamily="2" charset="2"/>
              </a:rPr>
              <a:t> x = 1 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Xor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en-US" dirty="0"/>
              <a:t>x ^ y = 1 </a:t>
            </a:r>
            <a:r>
              <a:rPr lang="en-US" dirty="0">
                <a:sym typeface="Wingdings" panose="05000000000000000000" pitchFamily="2" charset="2"/>
              </a:rPr>
              <a:t>&lt;-&gt; x!=y</a:t>
            </a:r>
          </a:p>
          <a:p>
            <a:r>
              <a:rPr lang="en-US" dirty="0" err="1">
                <a:sym typeface="Wingdings" panose="05000000000000000000" pitchFamily="2" charset="2"/>
              </a:rPr>
              <a:t>Toán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tử</a:t>
            </a:r>
            <a:r>
              <a:rPr lang="en-US" dirty="0">
                <a:sym typeface="Wingdings" panose="05000000000000000000" pitchFamily="2" charset="2"/>
              </a:rPr>
              <a:t> Not: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~x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9F4A-6E1E-CA40-B9AE-8F920379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E85D-B7E1-A062-769A-5EB56BCF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CC36-A130-68E5-A218-BFF89EE4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1473200"/>
            <a:ext cx="2011434" cy="1031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42B516-286B-307C-68FE-EF28DF8D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23" y="2579025"/>
            <a:ext cx="2209800" cy="11185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6FED95-79BC-690C-84F0-B7DEA790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072" y="3675181"/>
            <a:ext cx="2098501" cy="1068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BCF4D-40AE-CCDE-CAAE-EFCB63D2C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2134" y="5099030"/>
            <a:ext cx="4675730" cy="66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24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6814-A28D-736B-5505-AFF221C8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91CD-90CF-80E8-2307-1FC636DF1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dirty="0" err="1"/>
              <a:t>Dịch</a:t>
            </a:r>
            <a:r>
              <a:rPr lang="en-US" dirty="0"/>
              <a:t> bit:</a:t>
            </a:r>
          </a:p>
          <a:p>
            <a:pPr lvl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k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 x &lt;&lt; k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x*2</a:t>
            </a:r>
            <a:r>
              <a:rPr lang="en-US" baseline="30000" dirty="0"/>
              <a:t>k</a:t>
            </a:r>
          </a:p>
          <a:p>
            <a:pPr lvl="1"/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k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 x &gt;&gt; k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x/2</a:t>
            </a:r>
            <a:r>
              <a:rPr lang="en-US" baseline="30000" dirty="0"/>
              <a:t>k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x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73B89-64B3-9A04-537D-159AF3BC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818BB-400D-BEAB-8E73-75BFCF00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3F6A0-9E6E-F149-CB22-594857A5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222" y="4495800"/>
            <a:ext cx="4118156" cy="143511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99706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24E6-646D-15F9-1476-11B2D45E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C961-C9CE-CEDD-CFDB-5F40CEA0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builtin_clz</a:t>
            </a:r>
            <a:r>
              <a:rPr lang="en-US" dirty="0"/>
              <a:t>(x) 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</a:t>
            </a:r>
            <a:r>
              <a:rPr lang="en-US" dirty="0" err="1"/>
              <a:t>đầu</a:t>
            </a:r>
            <a:endParaRPr lang="en-US" dirty="0"/>
          </a:p>
          <a:p>
            <a:pPr lvl="1"/>
            <a:r>
              <a:rPr lang="en-US" dirty="0"/>
              <a:t>__</a:t>
            </a:r>
            <a:r>
              <a:rPr lang="en-US" dirty="0" err="1"/>
              <a:t>builtin_ctz</a:t>
            </a:r>
            <a:r>
              <a:rPr lang="en-US" dirty="0"/>
              <a:t>(x) 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0 </a:t>
            </a:r>
            <a:r>
              <a:rPr lang="en-US" dirty="0" err="1"/>
              <a:t>cuối</a:t>
            </a:r>
            <a:endParaRPr lang="en-US" dirty="0"/>
          </a:p>
          <a:p>
            <a:pPr lvl="1"/>
            <a:r>
              <a:rPr lang="en-US" dirty="0"/>
              <a:t>__</a:t>
            </a:r>
            <a:r>
              <a:rPr lang="en-US" dirty="0" err="1"/>
              <a:t>builtin_popcount</a:t>
            </a:r>
            <a:r>
              <a:rPr lang="en-US" dirty="0"/>
              <a:t>(x):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bit 1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builtin_parity</a:t>
            </a:r>
            <a:r>
              <a:rPr lang="en-US" dirty="0"/>
              <a:t>(x):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0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bit 1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5DC2-B1E0-AB3A-9FEC-82FC81EB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E84DF-FCAF-7E9A-E190-3290EFD7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C16D18-310C-22C4-F0A6-7F5A34F83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4613265"/>
            <a:ext cx="6088129" cy="165101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776985360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4359</TotalTime>
  <Words>1659</Words>
  <Application>Microsoft Office PowerPoint</Application>
  <PresentationFormat>On-screen Show (4:3)</PresentationFormat>
  <Paragraphs>194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Bit representation</vt:lpstr>
      <vt:lpstr>Bit representation - tt</vt:lpstr>
      <vt:lpstr>Bit representation - tt</vt:lpstr>
      <vt:lpstr>Bit operations</vt:lpstr>
      <vt:lpstr>Bit operations</vt:lpstr>
      <vt:lpstr>Bit operations</vt:lpstr>
      <vt:lpstr>Representing sets</vt:lpstr>
      <vt:lpstr>Set implementation</vt:lpstr>
      <vt:lpstr>Set operations</vt:lpstr>
      <vt:lpstr>Tạo tất cả tập con</vt:lpstr>
      <vt:lpstr>Bit optimizations</vt:lpstr>
      <vt:lpstr>Hamming distances</vt:lpstr>
      <vt:lpstr>Counting subgrids</vt:lpstr>
      <vt:lpstr>Counting subgrids</vt:lpstr>
      <vt:lpstr>DP trên bit</vt:lpstr>
      <vt:lpstr>Hướng giải</vt:lpstr>
      <vt:lpstr>Code</vt:lpstr>
      <vt:lpstr>From permutations to subsets</vt:lpstr>
      <vt:lpstr>Hướng giải</vt:lpstr>
      <vt:lpstr>Code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599</cp:revision>
  <dcterms:created xsi:type="dcterms:W3CDTF">2012-12-04T09:00:13Z</dcterms:created>
  <dcterms:modified xsi:type="dcterms:W3CDTF">2024-04-19T15:13:55Z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