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328" r:id="rId6"/>
    <p:sldId id="329"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66"/>
    <a:srgbClr val="FF66FF"/>
    <a:srgbClr val="0000FF"/>
    <a:srgbClr val="C0C0C0"/>
    <a:srgbClr val="447EC4"/>
    <a:srgbClr val="2A684C"/>
    <a:srgbClr val="CFDB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555" autoAdjust="0"/>
  </p:normalViewPr>
  <p:slideViewPr>
    <p:cSldViewPr>
      <p:cViewPr varScale="1">
        <p:scale>
          <a:sx n="45" d="100"/>
          <a:sy n="45" d="100"/>
        </p:scale>
        <p:origin x="1474"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A43462-8E1F-4A9C-B9A9-9D8E5DE814AF}" type="datetimeFigureOut">
              <a:rPr lang="en-US" smtClean="0"/>
              <a:pPr/>
              <a:t>3/16/2024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01EC70-458E-44EA-8661-997840278CC2}" type="slidenum">
              <a:rPr lang="en-US" smtClean="0"/>
              <a:pPr/>
              <a:t>‹#›</a:t>
            </a:fld>
            <a:endParaRPr lang="en-US"/>
          </a:p>
        </p:txBody>
      </p:sp>
    </p:spTree>
    <p:extLst>
      <p:ext uri="{BB962C8B-B14F-4D97-AF65-F5344CB8AC3E}">
        <p14:creationId xmlns:p14="http://schemas.microsoft.com/office/powerpoint/2010/main" val="2127153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89" name="Rectangle 17" descr="a1"/>
          <p:cNvSpPr>
            <a:spLocks noChangeArrowheads="1"/>
          </p:cNvSpPr>
          <p:nvPr/>
        </p:nvSpPr>
        <p:spPr bwMode="gray">
          <a:xfrm>
            <a:off x="2286000" y="0"/>
            <a:ext cx="2286000" cy="3124200"/>
          </a:xfrm>
          <a:prstGeom prst="rect">
            <a:avLst/>
          </a:prstGeom>
          <a:blipFill dpi="0" rotWithShape="1">
            <a:blip r:embed="rId2"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Rectangle 18"/>
          <p:cNvSpPr>
            <a:spLocks noChangeArrowheads="1"/>
          </p:cNvSpPr>
          <p:nvPr/>
        </p:nvSpPr>
        <p:spPr bwMode="gray">
          <a:xfrm>
            <a:off x="0" y="0"/>
            <a:ext cx="2209800" cy="3124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9"/>
          <p:cNvSpPr>
            <a:spLocks noChangeArrowheads="1"/>
          </p:cNvSpPr>
          <p:nvPr/>
        </p:nvSpPr>
        <p:spPr bwMode="gray">
          <a:xfrm>
            <a:off x="4648200" y="0"/>
            <a:ext cx="2209800" cy="3124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2" name="Rectangle 20" descr="a2"/>
          <p:cNvSpPr>
            <a:spLocks noChangeArrowheads="1"/>
          </p:cNvSpPr>
          <p:nvPr/>
        </p:nvSpPr>
        <p:spPr bwMode="gray">
          <a:xfrm>
            <a:off x="6934200" y="0"/>
            <a:ext cx="2209800" cy="3124200"/>
          </a:xfrm>
          <a:prstGeom prst="rect">
            <a:avLst/>
          </a:prstGeom>
          <a:blipFill dpi="0" rotWithShape="1">
            <a:blip r:embed="rId3"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Rectangle 21"/>
          <p:cNvSpPr>
            <a:spLocks noChangeArrowheads="1"/>
          </p:cNvSpPr>
          <p:nvPr/>
        </p:nvSpPr>
        <p:spPr bwMode="gray">
          <a:xfrm>
            <a:off x="2286000" y="3124200"/>
            <a:ext cx="6858000" cy="6096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4" name="Rectangle 22"/>
          <p:cNvSpPr>
            <a:spLocks noChangeArrowheads="1"/>
          </p:cNvSpPr>
          <p:nvPr/>
        </p:nvSpPr>
        <p:spPr bwMode="gray">
          <a:xfrm>
            <a:off x="0" y="3124200"/>
            <a:ext cx="9144000" cy="1524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pPr lvl="0"/>
            <a:r>
              <a:rPr lang="en-US" noProof="0"/>
              <a:t>Click to edit Master title style</a:t>
            </a:r>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pPr lvl="0"/>
            <a:r>
              <a:rPr lang="en-US" noProof="0"/>
              <a:t>Click to edit Master subtitle style</a:t>
            </a:r>
          </a:p>
        </p:txBody>
      </p:sp>
      <p:sp>
        <p:nvSpPr>
          <p:cNvPr id="3076" name="Rectangle 4"/>
          <p:cNvSpPr>
            <a:spLocks noGrp="1" noChangeArrowheads="1"/>
          </p:cNvSpPr>
          <p:nvPr>
            <p:ph type="dt" sz="half" idx="2"/>
          </p:nvPr>
        </p:nvSpPr>
        <p:spPr bwMode="gray">
          <a:xfrm>
            <a:off x="457200" y="6551613"/>
            <a:ext cx="2133600" cy="169862"/>
          </a:xfrm>
        </p:spPr>
        <p:txBody>
          <a:bodyPr/>
          <a:lstStyle>
            <a:lvl1pPr>
              <a:defRPr>
                <a:effectLst/>
                <a:latin typeface="+mn-lt"/>
              </a:defRPr>
            </a:lvl1pPr>
          </a:lstStyle>
          <a:p>
            <a:r>
              <a:rPr lang="en-US"/>
              <a:t>Phạm Minh Tuấn</a:t>
            </a:r>
          </a:p>
        </p:txBody>
      </p:sp>
      <p:sp>
        <p:nvSpPr>
          <p:cNvPr id="3077" name="Rectangle 5"/>
          <p:cNvSpPr>
            <a:spLocks noGrp="1" noChangeArrowheads="1"/>
          </p:cNvSpPr>
          <p:nvPr>
            <p:ph type="ftr" sz="quarter" idx="3"/>
          </p:nvPr>
        </p:nvSpPr>
        <p:spPr bwMode="gray">
          <a:xfrm>
            <a:off x="3124200" y="6553200"/>
            <a:ext cx="2895600" cy="168275"/>
          </a:xfrm>
        </p:spPr>
        <p:txBody>
          <a:bodyPr/>
          <a:lstStyle>
            <a:lvl1pPr algn="ctr">
              <a:defRPr>
                <a:effectLst/>
                <a:latin typeface="+mn-lt"/>
              </a:defRPr>
            </a:lvl1pPr>
          </a:lstStyle>
          <a:p>
            <a:r>
              <a:rPr lang="en-US"/>
              <a:t>Khoa CNTT - Đại Học Bách Khoa</a:t>
            </a:r>
          </a:p>
        </p:txBody>
      </p:sp>
      <p:sp>
        <p:nvSpPr>
          <p:cNvPr id="3078" name="Rectangle 6"/>
          <p:cNvSpPr>
            <a:spLocks noGrp="1" noChangeArrowheads="1"/>
          </p:cNvSpPr>
          <p:nvPr>
            <p:ph type="sldNum" sz="quarter" idx="4"/>
          </p:nvPr>
        </p:nvSpPr>
        <p:spPr bwMode="gray">
          <a:xfrm>
            <a:off x="6553200" y="6553200"/>
            <a:ext cx="2133600" cy="168275"/>
          </a:xfrm>
        </p:spPr>
        <p:txBody>
          <a:bodyPr/>
          <a:lstStyle>
            <a:lvl1pPr algn="r">
              <a:defRPr>
                <a:effectLst/>
                <a:latin typeface="+mn-lt"/>
              </a:defRPr>
            </a:lvl1pPr>
          </a:lstStyle>
          <a:p>
            <a:fld id="{59323DA7-B298-4385-8BED-AFBCEACDB5F8}" type="slidenum">
              <a:rPr lang="en-US"/>
              <a:pPr/>
              <a:t>‹#›</a:t>
            </a:fld>
            <a:endParaRPr lang="en-US"/>
          </a:p>
        </p:txBody>
      </p:sp>
      <p:sp>
        <p:nvSpPr>
          <p:cNvPr id="3086" name="Text Box 14"/>
          <p:cNvSpPr txBox="1">
            <a:spLocks noChangeArrowheads="1"/>
          </p:cNvSpPr>
          <p:nvPr/>
        </p:nvSpPr>
        <p:spPr bwMode="auto">
          <a:xfrm>
            <a:off x="444500" y="2514600"/>
            <a:ext cx="1765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a:solidFill>
                  <a:schemeClr val="bg1"/>
                </a:solidFill>
                <a:latin typeface="Arial Black" pitchFamily="34" charset="0"/>
              </a:rPr>
              <a:t>L o g 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Phạm Minh Tuấn</a:t>
            </a:r>
          </a:p>
        </p:txBody>
      </p:sp>
      <p:sp>
        <p:nvSpPr>
          <p:cNvPr id="5" name="Footer Placeholder 4"/>
          <p:cNvSpPr>
            <a:spLocks noGrp="1"/>
          </p:cNvSpPr>
          <p:nvPr>
            <p:ph type="ftr" sz="quarter" idx="11"/>
          </p:nvPr>
        </p:nvSpPr>
        <p:spPr/>
        <p:txBody>
          <a:bodyPr/>
          <a:lstStyle>
            <a:lvl1pPr>
              <a:defRPr/>
            </a:lvl1pPr>
          </a:lstStyle>
          <a:p>
            <a:r>
              <a:rPr lang="en-US"/>
              <a:t>Khoa CNTT - Đại Học Bách Khoa</a:t>
            </a:r>
          </a:p>
        </p:txBody>
      </p:sp>
      <p:sp>
        <p:nvSpPr>
          <p:cNvPr id="6" name="Slide Number Placeholder 5"/>
          <p:cNvSpPr>
            <a:spLocks noGrp="1"/>
          </p:cNvSpPr>
          <p:nvPr>
            <p:ph type="sldNum" sz="quarter" idx="12"/>
          </p:nvPr>
        </p:nvSpPr>
        <p:spPr/>
        <p:txBody>
          <a:bodyPr/>
          <a:lstStyle>
            <a:lvl1pPr>
              <a:defRPr/>
            </a:lvl1pPr>
          </a:lstStyle>
          <a:p>
            <a:fld id="{C6041906-1343-4658-ACC1-7DFF93C766C3}" type="slidenum">
              <a:rPr lang="en-US"/>
              <a:pPr/>
              <a:t>‹#›</a:t>
            </a:fld>
            <a:endParaRPr lang="en-US"/>
          </a:p>
        </p:txBody>
      </p:sp>
    </p:spTree>
    <p:extLst>
      <p:ext uri="{BB962C8B-B14F-4D97-AF65-F5344CB8AC3E}">
        <p14:creationId xmlns:p14="http://schemas.microsoft.com/office/powerpoint/2010/main" val="302315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1838"/>
            <a:ext cx="2057400" cy="5567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31838"/>
            <a:ext cx="6019800" cy="5567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Phạm Minh Tuấn</a:t>
            </a:r>
          </a:p>
        </p:txBody>
      </p:sp>
      <p:sp>
        <p:nvSpPr>
          <p:cNvPr id="5" name="Footer Placeholder 4"/>
          <p:cNvSpPr>
            <a:spLocks noGrp="1"/>
          </p:cNvSpPr>
          <p:nvPr>
            <p:ph type="ftr" sz="quarter" idx="11"/>
          </p:nvPr>
        </p:nvSpPr>
        <p:spPr/>
        <p:txBody>
          <a:bodyPr/>
          <a:lstStyle>
            <a:lvl1pPr>
              <a:defRPr/>
            </a:lvl1pPr>
          </a:lstStyle>
          <a:p>
            <a:r>
              <a:rPr lang="en-US"/>
              <a:t>Khoa CNTT - Đại Học Bách Khoa</a:t>
            </a:r>
          </a:p>
        </p:txBody>
      </p:sp>
      <p:sp>
        <p:nvSpPr>
          <p:cNvPr id="6" name="Slide Number Placeholder 5"/>
          <p:cNvSpPr>
            <a:spLocks noGrp="1"/>
          </p:cNvSpPr>
          <p:nvPr>
            <p:ph type="sldNum" sz="quarter" idx="12"/>
          </p:nvPr>
        </p:nvSpPr>
        <p:spPr/>
        <p:txBody>
          <a:bodyPr/>
          <a:lstStyle>
            <a:lvl1pPr>
              <a:defRPr/>
            </a:lvl1pPr>
          </a:lstStyle>
          <a:p>
            <a:fld id="{4B2D8629-0F44-41F0-97AD-3D57B139951D}" type="slidenum">
              <a:rPr lang="en-US"/>
              <a:pPr/>
              <a:t>‹#›</a:t>
            </a:fld>
            <a:endParaRPr lang="en-US"/>
          </a:p>
        </p:txBody>
      </p:sp>
    </p:spTree>
    <p:extLst>
      <p:ext uri="{BB962C8B-B14F-4D97-AF65-F5344CB8AC3E}">
        <p14:creationId xmlns:p14="http://schemas.microsoft.com/office/powerpoint/2010/main" val="3304568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33425" y="731838"/>
            <a:ext cx="7800975" cy="563562"/>
          </a:xfrm>
        </p:spPr>
        <p:txBody>
          <a:bodyPr/>
          <a:lstStyle/>
          <a:p>
            <a:r>
              <a:rPr lang="en-US"/>
              <a:t>Click to edit Master title style</a:t>
            </a:r>
          </a:p>
        </p:txBody>
      </p:sp>
      <p:sp>
        <p:nvSpPr>
          <p:cNvPr id="3" name="Table Placeholder 2"/>
          <p:cNvSpPr>
            <a:spLocks noGrp="1"/>
          </p:cNvSpPr>
          <p:nvPr>
            <p:ph type="tbl" idx="1"/>
          </p:nvPr>
        </p:nvSpPr>
        <p:spPr>
          <a:xfrm>
            <a:off x="457200" y="1419225"/>
            <a:ext cx="8229600" cy="4879975"/>
          </a:xfrm>
        </p:spPr>
        <p:txBody>
          <a:bodyPr/>
          <a:lstStyle/>
          <a:p>
            <a:r>
              <a:rPr lang="en-US"/>
              <a:t>Click icon to add table</a:t>
            </a:r>
          </a:p>
        </p:txBody>
      </p:sp>
      <p:sp>
        <p:nvSpPr>
          <p:cNvPr id="4" name="Date Placeholder 3"/>
          <p:cNvSpPr>
            <a:spLocks noGrp="1"/>
          </p:cNvSpPr>
          <p:nvPr>
            <p:ph type="dt" sz="half" idx="10"/>
          </p:nvPr>
        </p:nvSpPr>
        <p:spPr>
          <a:xfrm>
            <a:off x="457200" y="6461125"/>
            <a:ext cx="2133600" cy="320675"/>
          </a:xfrm>
        </p:spPr>
        <p:txBody>
          <a:bodyPr/>
          <a:lstStyle>
            <a:lvl1pPr>
              <a:defRPr/>
            </a:lvl1pPr>
          </a:lstStyle>
          <a:p>
            <a:r>
              <a:rPr lang="en-US"/>
              <a:t>Phạm Minh Tuấn</a:t>
            </a:r>
          </a:p>
        </p:txBody>
      </p:sp>
      <p:sp>
        <p:nvSpPr>
          <p:cNvPr id="5" name="Footer Placeholder 4"/>
          <p:cNvSpPr>
            <a:spLocks noGrp="1"/>
          </p:cNvSpPr>
          <p:nvPr>
            <p:ph type="ftr" sz="quarter" idx="11"/>
          </p:nvPr>
        </p:nvSpPr>
        <p:spPr>
          <a:xfrm>
            <a:off x="5867400" y="6477000"/>
            <a:ext cx="2895600" cy="320675"/>
          </a:xfrm>
        </p:spPr>
        <p:txBody>
          <a:bodyPr/>
          <a:lstStyle>
            <a:lvl1pPr>
              <a:defRPr/>
            </a:lvl1pPr>
          </a:lstStyle>
          <a:p>
            <a:r>
              <a:rPr lang="en-US"/>
              <a:t>Khoa CNTT - Đại Học Bách Khoa</a:t>
            </a:r>
          </a:p>
        </p:txBody>
      </p:sp>
      <p:sp>
        <p:nvSpPr>
          <p:cNvPr id="6" name="Slide Number Placeholder 5"/>
          <p:cNvSpPr>
            <a:spLocks noGrp="1"/>
          </p:cNvSpPr>
          <p:nvPr>
            <p:ph type="sldNum" sz="quarter" idx="12"/>
          </p:nvPr>
        </p:nvSpPr>
        <p:spPr>
          <a:xfrm>
            <a:off x="3124200" y="6477000"/>
            <a:ext cx="2133600" cy="320675"/>
          </a:xfrm>
        </p:spPr>
        <p:txBody>
          <a:bodyPr/>
          <a:lstStyle>
            <a:lvl1pPr>
              <a:defRPr/>
            </a:lvl1pPr>
          </a:lstStyle>
          <a:p>
            <a:fld id="{7F59D283-4EF2-4639-8CAB-B3259381DBC2}" type="slidenum">
              <a:rPr lang="en-US"/>
              <a:pPr/>
              <a:t>‹#›</a:t>
            </a:fld>
            <a:endParaRPr lang="en-US"/>
          </a:p>
        </p:txBody>
      </p:sp>
    </p:spTree>
    <p:extLst>
      <p:ext uri="{BB962C8B-B14F-4D97-AF65-F5344CB8AC3E}">
        <p14:creationId xmlns:p14="http://schemas.microsoft.com/office/powerpoint/2010/main" val="7196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r>
              <a:rPr lang="en-US"/>
              <a:t>Phạm Minh Tuấn</a:t>
            </a:r>
            <a:endParaRPr lang="en-US" dirty="0"/>
          </a:p>
        </p:txBody>
      </p:sp>
      <p:sp>
        <p:nvSpPr>
          <p:cNvPr id="5" name="Footer Placeholder 4"/>
          <p:cNvSpPr>
            <a:spLocks noGrp="1"/>
          </p:cNvSpPr>
          <p:nvPr>
            <p:ph type="ftr" sz="quarter" idx="11"/>
          </p:nvPr>
        </p:nvSpPr>
        <p:spPr/>
        <p:txBody>
          <a:bodyPr/>
          <a:lstStyle>
            <a:lvl1pPr>
              <a:defRPr/>
            </a:lvl1pPr>
          </a:lstStyle>
          <a:p>
            <a:r>
              <a:rPr lang="en-US"/>
              <a:t>Khoa CNTT - Đại Học Bách Khoa</a:t>
            </a:r>
            <a:endParaRPr lang="en-US" dirty="0"/>
          </a:p>
        </p:txBody>
      </p:sp>
      <p:sp>
        <p:nvSpPr>
          <p:cNvPr id="6" name="Slide Number Placeholder 5"/>
          <p:cNvSpPr>
            <a:spLocks noGrp="1"/>
          </p:cNvSpPr>
          <p:nvPr>
            <p:ph type="sldNum" sz="quarter" idx="12"/>
          </p:nvPr>
        </p:nvSpPr>
        <p:spPr/>
        <p:txBody>
          <a:bodyPr/>
          <a:lstStyle>
            <a:lvl1pPr>
              <a:defRPr/>
            </a:lvl1pPr>
          </a:lstStyle>
          <a:p>
            <a:fld id="{FBE76AD5-B0DC-4EAB-9738-1B7DC0B6A91C}" type="slidenum">
              <a:rPr lang="en-US"/>
              <a:pPr/>
              <a:t>‹#›</a:t>
            </a:fld>
            <a:endParaRPr lang="en-US"/>
          </a:p>
        </p:txBody>
      </p:sp>
    </p:spTree>
    <p:extLst>
      <p:ext uri="{BB962C8B-B14F-4D97-AF65-F5344CB8AC3E}">
        <p14:creationId xmlns:p14="http://schemas.microsoft.com/office/powerpoint/2010/main" val="148352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Phạm Minh Tuấn</a:t>
            </a:r>
          </a:p>
        </p:txBody>
      </p:sp>
      <p:sp>
        <p:nvSpPr>
          <p:cNvPr id="5" name="Footer Placeholder 4"/>
          <p:cNvSpPr>
            <a:spLocks noGrp="1"/>
          </p:cNvSpPr>
          <p:nvPr>
            <p:ph type="ftr" sz="quarter" idx="11"/>
          </p:nvPr>
        </p:nvSpPr>
        <p:spPr/>
        <p:txBody>
          <a:bodyPr/>
          <a:lstStyle>
            <a:lvl1pPr>
              <a:defRPr/>
            </a:lvl1pPr>
          </a:lstStyle>
          <a:p>
            <a:r>
              <a:rPr lang="en-US"/>
              <a:t>Khoa CNTT - Đại Học Bách Khoa</a:t>
            </a:r>
          </a:p>
        </p:txBody>
      </p:sp>
      <p:sp>
        <p:nvSpPr>
          <p:cNvPr id="6" name="Slide Number Placeholder 5"/>
          <p:cNvSpPr>
            <a:spLocks noGrp="1"/>
          </p:cNvSpPr>
          <p:nvPr>
            <p:ph type="sldNum" sz="quarter" idx="12"/>
          </p:nvPr>
        </p:nvSpPr>
        <p:spPr/>
        <p:txBody>
          <a:bodyPr/>
          <a:lstStyle>
            <a:lvl1pPr>
              <a:defRPr/>
            </a:lvl1pPr>
          </a:lstStyle>
          <a:p>
            <a:fld id="{26E31D3B-FFEC-4F91-AF64-2413E9455E16}" type="slidenum">
              <a:rPr lang="en-US"/>
              <a:pPr/>
              <a:t>‹#›</a:t>
            </a:fld>
            <a:endParaRPr lang="en-US"/>
          </a:p>
        </p:txBody>
      </p:sp>
    </p:spTree>
    <p:extLst>
      <p:ext uri="{BB962C8B-B14F-4D97-AF65-F5344CB8AC3E}">
        <p14:creationId xmlns:p14="http://schemas.microsoft.com/office/powerpoint/2010/main" val="272244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Phạm Minh Tuấn</a:t>
            </a:r>
          </a:p>
        </p:txBody>
      </p:sp>
      <p:sp>
        <p:nvSpPr>
          <p:cNvPr id="6" name="Footer Placeholder 5"/>
          <p:cNvSpPr>
            <a:spLocks noGrp="1"/>
          </p:cNvSpPr>
          <p:nvPr>
            <p:ph type="ftr" sz="quarter" idx="11"/>
          </p:nvPr>
        </p:nvSpPr>
        <p:spPr/>
        <p:txBody>
          <a:bodyPr/>
          <a:lstStyle>
            <a:lvl1pPr>
              <a:defRPr/>
            </a:lvl1pPr>
          </a:lstStyle>
          <a:p>
            <a:r>
              <a:rPr lang="en-US"/>
              <a:t>Khoa CNTT - Đại Học Bách Khoa</a:t>
            </a:r>
          </a:p>
        </p:txBody>
      </p:sp>
      <p:sp>
        <p:nvSpPr>
          <p:cNvPr id="7" name="Slide Number Placeholder 6"/>
          <p:cNvSpPr>
            <a:spLocks noGrp="1"/>
          </p:cNvSpPr>
          <p:nvPr>
            <p:ph type="sldNum" sz="quarter" idx="12"/>
          </p:nvPr>
        </p:nvSpPr>
        <p:spPr/>
        <p:txBody>
          <a:bodyPr/>
          <a:lstStyle>
            <a:lvl1pPr>
              <a:defRPr/>
            </a:lvl1pPr>
          </a:lstStyle>
          <a:p>
            <a:fld id="{70A1F424-5B33-4974-BB87-10312B897BE8}" type="slidenum">
              <a:rPr lang="en-US"/>
              <a:pPr/>
              <a:t>‹#›</a:t>
            </a:fld>
            <a:endParaRPr lang="en-US"/>
          </a:p>
        </p:txBody>
      </p:sp>
    </p:spTree>
    <p:extLst>
      <p:ext uri="{BB962C8B-B14F-4D97-AF65-F5344CB8AC3E}">
        <p14:creationId xmlns:p14="http://schemas.microsoft.com/office/powerpoint/2010/main" val="2348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Phạm Minh Tuấn</a:t>
            </a:r>
          </a:p>
        </p:txBody>
      </p:sp>
      <p:sp>
        <p:nvSpPr>
          <p:cNvPr id="8" name="Footer Placeholder 7"/>
          <p:cNvSpPr>
            <a:spLocks noGrp="1"/>
          </p:cNvSpPr>
          <p:nvPr>
            <p:ph type="ftr" sz="quarter" idx="11"/>
          </p:nvPr>
        </p:nvSpPr>
        <p:spPr/>
        <p:txBody>
          <a:bodyPr/>
          <a:lstStyle>
            <a:lvl1pPr>
              <a:defRPr/>
            </a:lvl1pPr>
          </a:lstStyle>
          <a:p>
            <a:r>
              <a:rPr lang="en-US"/>
              <a:t>Khoa CNTT - Đại Học Bách Khoa</a:t>
            </a:r>
          </a:p>
        </p:txBody>
      </p:sp>
      <p:sp>
        <p:nvSpPr>
          <p:cNvPr id="9" name="Slide Number Placeholder 8"/>
          <p:cNvSpPr>
            <a:spLocks noGrp="1"/>
          </p:cNvSpPr>
          <p:nvPr>
            <p:ph type="sldNum" sz="quarter" idx="12"/>
          </p:nvPr>
        </p:nvSpPr>
        <p:spPr/>
        <p:txBody>
          <a:bodyPr/>
          <a:lstStyle>
            <a:lvl1pPr>
              <a:defRPr/>
            </a:lvl1pPr>
          </a:lstStyle>
          <a:p>
            <a:fld id="{AA7B8E95-EFED-43B3-9EAF-32856F6B1DA5}" type="slidenum">
              <a:rPr lang="en-US"/>
              <a:pPr/>
              <a:t>‹#›</a:t>
            </a:fld>
            <a:endParaRPr lang="en-US"/>
          </a:p>
        </p:txBody>
      </p:sp>
    </p:spTree>
    <p:extLst>
      <p:ext uri="{BB962C8B-B14F-4D97-AF65-F5344CB8AC3E}">
        <p14:creationId xmlns:p14="http://schemas.microsoft.com/office/powerpoint/2010/main" val="221600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Phạm Minh Tuấn</a:t>
            </a:r>
          </a:p>
        </p:txBody>
      </p:sp>
      <p:sp>
        <p:nvSpPr>
          <p:cNvPr id="4" name="Footer Placeholder 3"/>
          <p:cNvSpPr>
            <a:spLocks noGrp="1"/>
          </p:cNvSpPr>
          <p:nvPr>
            <p:ph type="ftr" sz="quarter" idx="11"/>
          </p:nvPr>
        </p:nvSpPr>
        <p:spPr/>
        <p:txBody>
          <a:bodyPr/>
          <a:lstStyle>
            <a:lvl1pPr>
              <a:defRPr/>
            </a:lvl1pPr>
          </a:lstStyle>
          <a:p>
            <a:r>
              <a:rPr lang="en-US"/>
              <a:t>Khoa CNTT - Đại Học Bách Khoa</a:t>
            </a:r>
          </a:p>
        </p:txBody>
      </p:sp>
      <p:sp>
        <p:nvSpPr>
          <p:cNvPr id="5" name="Slide Number Placeholder 4"/>
          <p:cNvSpPr>
            <a:spLocks noGrp="1"/>
          </p:cNvSpPr>
          <p:nvPr>
            <p:ph type="sldNum" sz="quarter" idx="12"/>
          </p:nvPr>
        </p:nvSpPr>
        <p:spPr/>
        <p:txBody>
          <a:bodyPr/>
          <a:lstStyle>
            <a:lvl1pPr>
              <a:defRPr/>
            </a:lvl1pPr>
          </a:lstStyle>
          <a:p>
            <a:fld id="{248864DC-D0F4-4317-9F77-081040547E73}" type="slidenum">
              <a:rPr lang="en-US"/>
              <a:pPr/>
              <a:t>‹#›</a:t>
            </a:fld>
            <a:endParaRPr lang="en-US"/>
          </a:p>
        </p:txBody>
      </p:sp>
    </p:spTree>
    <p:extLst>
      <p:ext uri="{BB962C8B-B14F-4D97-AF65-F5344CB8AC3E}">
        <p14:creationId xmlns:p14="http://schemas.microsoft.com/office/powerpoint/2010/main" val="4198539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Phạm Minh Tuấn</a:t>
            </a:r>
          </a:p>
        </p:txBody>
      </p:sp>
      <p:sp>
        <p:nvSpPr>
          <p:cNvPr id="3" name="Footer Placeholder 2"/>
          <p:cNvSpPr>
            <a:spLocks noGrp="1"/>
          </p:cNvSpPr>
          <p:nvPr>
            <p:ph type="ftr" sz="quarter" idx="11"/>
          </p:nvPr>
        </p:nvSpPr>
        <p:spPr/>
        <p:txBody>
          <a:bodyPr/>
          <a:lstStyle>
            <a:lvl1pPr>
              <a:defRPr/>
            </a:lvl1pPr>
          </a:lstStyle>
          <a:p>
            <a:r>
              <a:rPr lang="en-US"/>
              <a:t>Khoa CNTT - Đại Học Bách Khoa</a:t>
            </a:r>
          </a:p>
        </p:txBody>
      </p:sp>
      <p:sp>
        <p:nvSpPr>
          <p:cNvPr id="4" name="Slide Number Placeholder 3"/>
          <p:cNvSpPr>
            <a:spLocks noGrp="1"/>
          </p:cNvSpPr>
          <p:nvPr>
            <p:ph type="sldNum" sz="quarter" idx="12"/>
          </p:nvPr>
        </p:nvSpPr>
        <p:spPr/>
        <p:txBody>
          <a:bodyPr/>
          <a:lstStyle>
            <a:lvl1pPr>
              <a:defRPr/>
            </a:lvl1pPr>
          </a:lstStyle>
          <a:p>
            <a:fld id="{E9A30192-9780-4F53-9085-C7FC18A27CFC}" type="slidenum">
              <a:rPr lang="en-US"/>
              <a:pPr/>
              <a:t>‹#›</a:t>
            </a:fld>
            <a:endParaRPr lang="en-US"/>
          </a:p>
        </p:txBody>
      </p:sp>
    </p:spTree>
    <p:extLst>
      <p:ext uri="{BB962C8B-B14F-4D97-AF65-F5344CB8AC3E}">
        <p14:creationId xmlns:p14="http://schemas.microsoft.com/office/powerpoint/2010/main" val="405681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Phạm Minh Tuấn</a:t>
            </a:r>
          </a:p>
        </p:txBody>
      </p:sp>
      <p:sp>
        <p:nvSpPr>
          <p:cNvPr id="6" name="Footer Placeholder 5"/>
          <p:cNvSpPr>
            <a:spLocks noGrp="1"/>
          </p:cNvSpPr>
          <p:nvPr>
            <p:ph type="ftr" sz="quarter" idx="11"/>
          </p:nvPr>
        </p:nvSpPr>
        <p:spPr/>
        <p:txBody>
          <a:bodyPr/>
          <a:lstStyle>
            <a:lvl1pPr>
              <a:defRPr/>
            </a:lvl1pPr>
          </a:lstStyle>
          <a:p>
            <a:r>
              <a:rPr lang="en-US"/>
              <a:t>Khoa CNTT - Đại Học Bách Khoa</a:t>
            </a:r>
          </a:p>
        </p:txBody>
      </p:sp>
      <p:sp>
        <p:nvSpPr>
          <p:cNvPr id="7" name="Slide Number Placeholder 6"/>
          <p:cNvSpPr>
            <a:spLocks noGrp="1"/>
          </p:cNvSpPr>
          <p:nvPr>
            <p:ph type="sldNum" sz="quarter" idx="12"/>
          </p:nvPr>
        </p:nvSpPr>
        <p:spPr/>
        <p:txBody>
          <a:bodyPr/>
          <a:lstStyle>
            <a:lvl1pPr>
              <a:defRPr/>
            </a:lvl1pPr>
          </a:lstStyle>
          <a:p>
            <a:fld id="{51710490-536E-47B4-B717-92AD3649B8B3}" type="slidenum">
              <a:rPr lang="en-US"/>
              <a:pPr/>
              <a:t>‹#›</a:t>
            </a:fld>
            <a:endParaRPr lang="en-US"/>
          </a:p>
        </p:txBody>
      </p:sp>
    </p:spTree>
    <p:extLst>
      <p:ext uri="{BB962C8B-B14F-4D97-AF65-F5344CB8AC3E}">
        <p14:creationId xmlns:p14="http://schemas.microsoft.com/office/powerpoint/2010/main" val="263581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Phạm Minh Tuấn</a:t>
            </a:r>
          </a:p>
        </p:txBody>
      </p:sp>
      <p:sp>
        <p:nvSpPr>
          <p:cNvPr id="6" name="Footer Placeholder 5"/>
          <p:cNvSpPr>
            <a:spLocks noGrp="1"/>
          </p:cNvSpPr>
          <p:nvPr>
            <p:ph type="ftr" sz="quarter" idx="11"/>
          </p:nvPr>
        </p:nvSpPr>
        <p:spPr/>
        <p:txBody>
          <a:bodyPr/>
          <a:lstStyle>
            <a:lvl1pPr>
              <a:defRPr/>
            </a:lvl1pPr>
          </a:lstStyle>
          <a:p>
            <a:r>
              <a:rPr lang="en-US"/>
              <a:t>Khoa CNTT - Đại Học Bách Khoa</a:t>
            </a:r>
          </a:p>
        </p:txBody>
      </p:sp>
      <p:sp>
        <p:nvSpPr>
          <p:cNvPr id="7" name="Slide Number Placeholder 6"/>
          <p:cNvSpPr>
            <a:spLocks noGrp="1"/>
          </p:cNvSpPr>
          <p:nvPr>
            <p:ph type="sldNum" sz="quarter" idx="12"/>
          </p:nvPr>
        </p:nvSpPr>
        <p:spPr/>
        <p:txBody>
          <a:bodyPr/>
          <a:lstStyle>
            <a:lvl1pPr>
              <a:defRPr/>
            </a:lvl1pPr>
          </a:lstStyle>
          <a:p>
            <a:fld id="{3B920EAB-F045-41A5-9F4C-2B46ED7DFFE9}" type="slidenum">
              <a:rPr lang="en-US"/>
              <a:pPr/>
              <a:t>‹#›</a:t>
            </a:fld>
            <a:endParaRPr lang="en-US"/>
          </a:p>
        </p:txBody>
      </p:sp>
    </p:spTree>
    <p:extLst>
      <p:ext uri="{BB962C8B-B14F-4D97-AF65-F5344CB8AC3E}">
        <p14:creationId xmlns:p14="http://schemas.microsoft.com/office/powerpoint/2010/main" val="90386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23" descr="a1"/>
          <p:cNvSpPr>
            <a:spLocks noChangeArrowheads="1"/>
          </p:cNvSpPr>
          <p:nvPr/>
        </p:nvSpPr>
        <p:spPr bwMode="gray">
          <a:xfrm>
            <a:off x="592138" y="0"/>
            <a:ext cx="2066925" cy="838200"/>
          </a:xfrm>
          <a:prstGeom prst="rect">
            <a:avLst/>
          </a:prstGeom>
          <a:blipFill dpi="0" rotWithShape="1">
            <a:blip r:embed="rId14"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Rectangle 24"/>
          <p:cNvSpPr>
            <a:spLocks noChangeArrowheads="1"/>
          </p:cNvSpPr>
          <p:nvPr/>
        </p:nvSpPr>
        <p:spPr bwMode="gray">
          <a:xfrm>
            <a:off x="2730500" y="0"/>
            <a:ext cx="2138363" cy="838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9" name="Rectangle 25" descr="a2"/>
          <p:cNvSpPr>
            <a:spLocks noChangeArrowheads="1"/>
          </p:cNvSpPr>
          <p:nvPr/>
        </p:nvSpPr>
        <p:spPr bwMode="gray">
          <a:xfrm>
            <a:off x="4938713" y="0"/>
            <a:ext cx="2066925" cy="838200"/>
          </a:xfrm>
          <a:prstGeom prst="rect">
            <a:avLst/>
          </a:prstGeom>
          <a:blipFill dpi="0" rotWithShape="1">
            <a:blip r:embed="rId15" cstate="print"/>
            <a:srcRect/>
            <a:stretch>
              <a:fillRect/>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0" name="Rectangle 26"/>
          <p:cNvSpPr>
            <a:spLocks noChangeArrowheads="1"/>
          </p:cNvSpPr>
          <p:nvPr/>
        </p:nvSpPr>
        <p:spPr bwMode="gray">
          <a:xfrm>
            <a:off x="7077075" y="0"/>
            <a:ext cx="2066925" cy="8382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 name="Rectangle 30"/>
          <p:cNvSpPr>
            <a:spLocks noChangeArrowheads="1"/>
          </p:cNvSpPr>
          <p:nvPr/>
        </p:nvSpPr>
        <p:spPr bwMode="gray">
          <a:xfrm>
            <a:off x="457200" y="6477000"/>
            <a:ext cx="8686800" cy="381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51" name="Group 27"/>
          <p:cNvGrpSpPr>
            <a:grpSpLocks/>
          </p:cNvGrpSpPr>
          <p:nvPr/>
        </p:nvGrpSpPr>
        <p:grpSpPr bwMode="auto">
          <a:xfrm>
            <a:off x="0" y="685800"/>
            <a:ext cx="9144000" cy="609600"/>
            <a:chOff x="0" y="432"/>
            <a:chExt cx="5760" cy="384"/>
          </a:xfrm>
        </p:grpSpPr>
        <p:sp>
          <p:nvSpPr>
            <p:cNvPr id="1052" name="Rectangle 28"/>
            <p:cNvSpPr>
              <a:spLocks noChangeArrowheads="1"/>
            </p:cNvSpPr>
            <p:nvPr userDrawn="1"/>
          </p:nvSpPr>
          <p:spPr bwMode="gray">
            <a:xfrm>
              <a:off x="0" y="432"/>
              <a:ext cx="5760" cy="96"/>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3" name="Rectangle 29"/>
            <p:cNvSpPr>
              <a:spLocks noChangeArrowheads="1"/>
            </p:cNvSpPr>
            <p:nvPr userDrawn="1"/>
          </p:nvSpPr>
          <p:spPr bwMode="gray">
            <a:xfrm>
              <a:off x="362" y="432"/>
              <a:ext cx="5398" cy="38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27" name="Rectangle 3"/>
          <p:cNvSpPr>
            <a:spLocks noGrp="1" noChangeArrowheads="1"/>
          </p:cNvSpPr>
          <p:nvPr>
            <p:ph type="body" idx="1"/>
          </p:nvPr>
        </p:nvSpPr>
        <p:spPr bwMode="auto">
          <a:xfrm>
            <a:off x="457200" y="1419225"/>
            <a:ext cx="8229600" cy="487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C0C0C0"/>
                  </a:outerShdw>
                </a:effectLst>
                <a:latin typeface="+mj-lt"/>
              </a:defRPr>
            </a:lvl1pPr>
          </a:lstStyle>
          <a:p>
            <a:r>
              <a:rPr lang="en-US"/>
              <a:t>Phạm Minh Tuấn</a:t>
            </a:r>
            <a:endParaRPr lang="en-US" dirty="0"/>
          </a:p>
        </p:txBody>
      </p:sp>
      <p:sp>
        <p:nvSpPr>
          <p:cNvPr id="1029" name="Rectangle 5"/>
          <p:cNvSpPr>
            <a:spLocks noGrp="1" noChangeArrowheads="1"/>
          </p:cNvSpPr>
          <p:nvPr>
            <p:ph type="ftr" sz="quarter" idx="3"/>
          </p:nvPr>
        </p:nvSpPr>
        <p:spPr bwMode="auto">
          <a:xfrm>
            <a:off x="5867400" y="64770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latin typeface="+mj-lt"/>
              </a:defRPr>
            </a:lvl1pPr>
          </a:lstStyle>
          <a:p>
            <a:r>
              <a:rPr lang="en-US"/>
              <a:t>Khoa CNTT - Đại Học Bách Khoa</a:t>
            </a:r>
            <a:endParaRPr lang="en-US" dirty="0"/>
          </a:p>
        </p:txBody>
      </p:sp>
      <p:sp>
        <p:nvSpPr>
          <p:cNvPr id="1030" name="Rectangle 6"/>
          <p:cNvSpPr>
            <a:spLocks noGrp="1" noChangeArrowheads="1"/>
          </p:cNvSpPr>
          <p:nvPr>
            <p:ph type="sldNum" sz="quarter" idx="4"/>
          </p:nvPr>
        </p:nvSpPr>
        <p:spPr bwMode="auto">
          <a:xfrm>
            <a:off x="3124200" y="64770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mj-lt"/>
              </a:defRPr>
            </a:lvl1pPr>
          </a:lstStyle>
          <a:p>
            <a:fld id="{CECEE0C6-A834-4BA2-AACD-264C2B73889F}" type="slidenum">
              <a:rPr lang="en-US"/>
              <a:pPr/>
              <a:t>‹#›</a:t>
            </a:fld>
            <a:endParaRPr lang="en-US"/>
          </a:p>
        </p:txBody>
      </p:sp>
      <p:sp>
        <p:nvSpPr>
          <p:cNvPr id="1026" name="Rectangle 2"/>
          <p:cNvSpPr>
            <a:spLocks noGrp="1" noChangeArrowheads="1"/>
          </p:cNvSpPr>
          <p:nvPr>
            <p:ph type="title"/>
          </p:nvPr>
        </p:nvSpPr>
        <p:spPr bwMode="white">
          <a:xfrm>
            <a:off x="733425" y="731838"/>
            <a:ext cx="7800975"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55" name="Text Box 31"/>
          <p:cNvSpPr txBox="1">
            <a:spLocks noChangeArrowheads="1"/>
          </p:cNvSpPr>
          <p:nvPr/>
        </p:nvSpPr>
        <p:spPr bwMode="auto">
          <a:xfrm>
            <a:off x="7391400" y="76200"/>
            <a:ext cx="17653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800" b="1" dirty="0">
                <a:solidFill>
                  <a:schemeClr val="bg1"/>
                </a:solidFill>
                <a:latin typeface="Arial Black" pitchFamily="34" charset="0"/>
              </a:rPr>
              <a:t> I   T   F</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2438400"/>
            <a:ext cx="6705600" cy="1447800"/>
          </a:xfrm>
        </p:spPr>
        <p:txBody>
          <a:bodyPr/>
          <a:lstStyle/>
          <a:p>
            <a:pPr algn="l"/>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2051" name="Rectangle 3"/>
          <p:cNvSpPr>
            <a:spLocks noGrp="1" noChangeArrowheads="1"/>
          </p:cNvSpPr>
          <p:nvPr>
            <p:ph type="subTitle" idx="1"/>
          </p:nvPr>
        </p:nvSpPr>
        <p:spPr>
          <a:xfrm>
            <a:off x="1524000" y="4800600"/>
            <a:ext cx="7391400" cy="1752600"/>
          </a:xfrm>
        </p:spPr>
        <p:txBody>
          <a:bodyPr/>
          <a:lstStyle/>
          <a:p>
            <a:pPr>
              <a:lnSpc>
                <a:spcPct val="90000"/>
              </a:lnSpc>
            </a:pPr>
            <a:r>
              <a:rPr lang="en-US" sz="3200" dirty="0">
                <a:latin typeface="Times New Roman" pitchFamily="18" charset="0"/>
                <a:cs typeface="Times New Roman" pitchFamily="18" charset="0"/>
              </a:rPr>
              <a:t>					</a:t>
            </a:r>
          </a:p>
          <a:p>
            <a:pPr>
              <a:lnSpc>
                <a:spcPct val="90000"/>
              </a:lnSpc>
            </a:pPr>
            <a:r>
              <a:rPr lang="en-US" sz="3200" dirty="0" err="1">
                <a:latin typeface="Times New Roman" pitchFamily="18" charset="0"/>
                <a:cs typeface="Times New Roman" pitchFamily="18" charset="0"/>
              </a:rPr>
              <a:t>Giảng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Viên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Phạm</a:t>
            </a:r>
            <a:r>
              <a:rPr lang="en-US" sz="3200" dirty="0">
                <a:latin typeface="Times New Roman" pitchFamily="18" charset="0"/>
                <a:cs typeface="Times New Roman" pitchFamily="18" charset="0"/>
              </a:rPr>
              <a:t> Minh </a:t>
            </a:r>
            <a:r>
              <a:rPr lang="en-US" sz="3200" dirty="0" err="1">
                <a:latin typeface="Times New Roman" pitchFamily="18" charset="0"/>
                <a:cs typeface="Times New Roman" pitchFamily="18" charset="0"/>
              </a:rPr>
              <a:t>Tuấn</a:t>
            </a:r>
            <a:endParaRPr lang="en-US" sz="3200" b="1" dirty="0">
              <a:latin typeface="Times New Roman" pitchFamily="18" charset="0"/>
              <a:cs typeface="Times New Roman" pitchFamily="18" charset="0"/>
            </a:endParaRPr>
          </a:p>
        </p:txBody>
      </p:sp>
      <p:pic>
        <p:nvPicPr>
          <p:cNvPr id="2053" name="Picture 5" descr="D:\Entertainment\Picture\IT-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9144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
            <a:ext cx="9144000" cy="707886"/>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2000" b="1" dirty="0">
                <a:solidFill>
                  <a:schemeClr val="accent3"/>
                </a:solidFill>
                <a:latin typeface="Times New Roman" pitchFamily="18" charset="0"/>
                <a:cs typeface="Times New Roman" pitchFamily="18" charset="0"/>
              </a:rPr>
              <a:t>ĐẠI HỌC BÁCH KHOA – ĐẠI HỌC ĐÀ NẴNG</a:t>
            </a:r>
          </a:p>
          <a:p>
            <a:pPr algn="ctr"/>
            <a:r>
              <a:rPr lang="en-US" sz="2000" b="1" dirty="0">
                <a:solidFill>
                  <a:schemeClr val="accent3"/>
                </a:solidFill>
                <a:latin typeface="Times New Roman" pitchFamily="18" charset="0"/>
                <a:cs typeface="Times New Roman" pitchFamily="18" charset="0"/>
              </a:rPr>
              <a:t>KHOA CÔNG NGHỆ THÔNG TIN</a:t>
            </a:r>
          </a:p>
        </p:txBody>
      </p:sp>
      <p:sp>
        <p:nvSpPr>
          <p:cNvPr id="6" name="TextBox 5"/>
          <p:cNvSpPr txBox="1"/>
          <p:nvPr/>
        </p:nvSpPr>
        <p:spPr>
          <a:xfrm>
            <a:off x="533400" y="3867090"/>
            <a:ext cx="8458200" cy="1015663"/>
          </a:xfrm>
          <a:prstGeom prst="rect">
            <a:avLst/>
          </a:prstGeom>
          <a:noFill/>
        </p:spPr>
        <p:txBody>
          <a:bodyPr wrap="square" rtlCol="0">
            <a:spAutoFit/>
          </a:bodyPr>
          <a:lstStyle/>
          <a:p>
            <a:pPr algn="ctr"/>
            <a:r>
              <a:rPr lang="en-US" sz="6000" dirty="0">
                <a:solidFill>
                  <a:srgbClr val="0000FF"/>
                </a:solidFill>
                <a:latin typeface="Times New Roman" pitchFamily="18" charset="0"/>
                <a:cs typeface="Times New Roman" pitchFamily="18" charset="0"/>
              </a:rPr>
              <a:t>CSES</a:t>
            </a:r>
            <a:endParaRPr lang="en-US" sz="6000" b="1" dirty="0">
              <a:latin typeface="Times New Roman" pitchFamily="18" charset="0"/>
              <a:cs typeface="Times New Roman" pitchFamily="18" charset="0"/>
            </a:endParaRPr>
          </a:p>
        </p:txBody>
      </p:sp>
      <p:sp>
        <p:nvSpPr>
          <p:cNvPr id="7" name="TextBox 6"/>
          <p:cNvSpPr txBox="1"/>
          <p:nvPr/>
        </p:nvSpPr>
        <p:spPr>
          <a:xfrm>
            <a:off x="2286000" y="3200400"/>
            <a:ext cx="6400800" cy="523220"/>
          </a:xfrm>
          <a:prstGeom prst="rect">
            <a:avLst/>
          </a:prstGeom>
          <a:noFill/>
        </p:spPr>
        <p:txBody>
          <a:bodyPr wrap="square" rtlCol="0">
            <a:spAutoFit/>
          </a:bodyPr>
          <a:lstStyle/>
          <a:p>
            <a:pPr algn="ctr"/>
            <a:r>
              <a:rPr lang="en-US" sz="2800" b="1" dirty="0" err="1">
                <a:solidFill>
                  <a:schemeClr val="bg1"/>
                </a:solidFill>
                <a:latin typeface="Times New Roman" pitchFamily="18" charset="0"/>
                <a:cs typeface="Times New Roman" pitchFamily="18" charset="0"/>
              </a:rPr>
              <a:t>Môn</a:t>
            </a:r>
            <a:r>
              <a:rPr lang="en-US" sz="2800" b="1" dirty="0">
                <a:solidFill>
                  <a:schemeClr val="bg1"/>
                </a:solidFill>
                <a:latin typeface="Times New Roman" pitchFamily="18" charset="0"/>
                <a:cs typeface="Times New Roman" pitchFamily="18" charset="0"/>
              </a:rPr>
              <a:t> </a:t>
            </a:r>
            <a:r>
              <a:rPr lang="en-US" sz="2800" b="1" dirty="0" err="1">
                <a:solidFill>
                  <a:schemeClr val="bg1"/>
                </a:solidFill>
                <a:latin typeface="Times New Roman" pitchFamily="18" charset="0"/>
                <a:cs typeface="Times New Roman" pitchFamily="18" charset="0"/>
              </a:rPr>
              <a:t>học</a:t>
            </a:r>
            <a:endParaRPr lang="en-US" sz="2800" b="1" dirty="0">
              <a:solidFill>
                <a:schemeClr val="bg1"/>
              </a:solidFill>
              <a:latin typeface="Times New Roman" pitchFamily="18" charset="0"/>
              <a:cs typeface="Times New Roman" pitchFamily="18" charset="0"/>
            </a:endParaRPr>
          </a:p>
        </p:txBody>
      </p:sp>
      <p:sp>
        <p:nvSpPr>
          <p:cNvPr id="8" name="Date Placeholder 7"/>
          <p:cNvSpPr>
            <a:spLocks noGrp="1"/>
          </p:cNvSpPr>
          <p:nvPr>
            <p:ph type="dt" sz="half" idx="2"/>
          </p:nvPr>
        </p:nvSpPr>
        <p:spPr/>
        <p:txBody>
          <a:bodyPr/>
          <a:lstStyle/>
          <a:p>
            <a:r>
              <a:rPr lang="en-US">
                <a:latin typeface="Times New Roman" pitchFamily="18" charset="0"/>
                <a:cs typeface="Times New Roman" pitchFamily="18" charset="0"/>
              </a:rPr>
              <a:t>Phạm Minh Tuấn</a:t>
            </a:r>
          </a:p>
        </p:txBody>
      </p:sp>
      <p:sp>
        <p:nvSpPr>
          <p:cNvPr id="9" name="Footer Placeholder 8"/>
          <p:cNvSpPr>
            <a:spLocks noGrp="1"/>
          </p:cNvSpPr>
          <p:nvPr>
            <p:ph type="ftr" sz="quarter" idx="3"/>
          </p:nvPr>
        </p:nvSpPr>
        <p:spPr>
          <a:xfrm>
            <a:off x="3124200" y="6553201"/>
            <a:ext cx="3352800" cy="152400"/>
          </a:xfrm>
        </p:spPr>
        <p:txBody>
          <a:bodyPr/>
          <a:lstStyle/>
          <a:p>
            <a:r>
              <a:rPr lang="en-US">
                <a:latin typeface="Times New Roman" pitchFamily="18" charset="0"/>
                <a:cs typeface="Times New Roman" pitchFamily="18" charset="0"/>
              </a:rPr>
              <a:t>Khoa CNTT - Đại Học Bách Khoa</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D24B-BC73-FDB7-126B-1D256AD56EE8}"/>
              </a:ext>
            </a:extLst>
          </p:cNvPr>
          <p:cNvSpPr>
            <a:spLocks noGrp="1"/>
          </p:cNvSpPr>
          <p:nvPr>
            <p:ph type="title"/>
          </p:nvPr>
        </p:nvSpPr>
        <p:spPr/>
        <p:txBody>
          <a:bodyPr/>
          <a:lstStyle/>
          <a:p>
            <a:r>
              <a:rPr lang="en-US" sz="3200" dirty="0" err="1">
                <a:latin typeface="Verdana (Headings)"/>
                <a:cs typeface="Times New Roman" pitchFamily="18" charset="0"/>
              </a:rPr>
              <a:t>Số</a:t>
            </a:r>
            <a:r>
              <a:rPr lang="en-US" sz="3200" dirty="0">
                <a:latin typeface="Verdana (Headings)"/>
                <a:cs typeface="Times New Roman" pitchFamily="18" charset="0"/>
              </a:rPr>
              <a:t> </a:t>
            </a:r>
            <a:r>
              <a:rPr lang="en-US" sz="3200" dirty="0" err="1">
                <a:latin typeface="Verdana (Headings)"/>
                <a:cs typeface="Times New Roman" pitchFamily="18" charset="0"/>
              </a:rPr>
              <a:t>học</a:t>
            </a:r>
            <a:r>
              <a:rPr lang="en-US" sz="3200" dirty="0">
                <a:latin typeface="Verdana (Headings)"/>
                <a:cs typeface="Times New Roman" pitchFamily="18" charset="0"/>
              </a:rPr>
              <a:t> </a:t>
            </a:r>
            <a:r>
              <a:rPr lang="en-US" sz="3200" dirty="0" err="1">
                <a:latin typeface="Verdana (Headings)"/>
                <a:cs typeface="Times New Roman" pitchFamily="18" charset="0"/>
              </a:rPr>
              <a:t>trong</a:t>
            </a:r>
            <a:r>
              <a:rPr lang="en-US" sz="3200" dirty="0">
                <a:latin typeface="Verdana (Headings)"/>
                <a:cs typeface="Times New Roman" pitchFamily="18" charset="0"/>
              </a:rPr>
              <a:t> </a:t>
            </a:r>
            <a:r>
              <a:rPr lang="en-US" sz="3200" dirty="0" err="1">
                <a:latin typeface="Verdana (Headings)"/>
                <a:cs typeface="Times New Roman" pitchFamily="18" charset="0"/>
              </a:rPr>
              <a:t>lập</a:t>
            </a:r>
            <a:r>
              <a:rPr lang="en-US" sz="3200" dirty="0">
                <a:latin typeface="Verdana (Headings)"/>
                <a:cs typeface="Times New Roman" pitchFamily="18" charset="0"/>
              </a:rPr>
              <a:t> </a:t>
            </a:r>
            <a:r>
              <a:rPr lang="en-US" sz="3200" dirty="0" err="1">
                <a:latin typeface="Verdana (Headings)"/>
                <a:cs typeface="Times New Roman" pitchFamily="18" charset="0"/>
              </a:rPr>
              <a:t>trình</a:t>
            </a:r>
            <a:r>
              <a:rPr lang="en-US" sz="3200" dirty="0">
                <a:latin typeface="Verdana (Headings)"/>
                <a:cs typeface="Times New Roman" pitchFamily="18" charset="0"/>
              </a:rPr>
              <a:t> (</a:t>
            </a:r>
            <a:r>
              <a:rPr lang="en-US" sz="3200" dirty="0" err="1">
                <a:latin typeface="Verdana (Headings)"/>
                <a:cs typeface="Times New Roman" pitchFamily="18" charset="0"/>
              </a:rPr>
              <a:t>tt</a:t>
            </a:r>
            <a:r>
              <a:rPr lang="en-US" sz="3200" dirty="0">
                <a:latin typeface="Verdana (Headings)"/>
                <a:cs typeface="Times New Roman" pitchFamily="18" charset="0"/>
              </a:rPr>
              <a:t>)</a:t>
            </a:r>
            <a:endParaRPr lang="en-US" dirty="0"/>
          </a:p>
        </p:txBody>
      </p:sp>
      <p:sp>
        <p:nvSpPr>
          <p:cNvPr id="3" name="Content Placeholder 2">
            <a:extLst>
              <a:ext uri="{FF2B5EF4-FFF2-40B4-BE49-F238E27FC236}">
                <a16:creationId xmlns:a16="http://schemas.microsoft.com/office/drawing/2014/main" id="{129806CE-F37E-73FB-A710-D4358AEF3780}"/>
              </a:ext>
            </a:extLst>
          </p:cNvPr>
          <p:cNvSpPr>
            <a:spLocks noGrp="1"/>
          </p:cNvSpPr>
          <p:nvPr>
            <p:ph idx="1"/>
          </p:nvPr>
        </p:nvSpPr>
        <p:spPr/>
        <p:txBody>
          <a:bodyPr/>
          <a:lstStyle/>
          <a:p>
            <a:r>
              <a:rPr lang="en-US" sz="2800" dirty="0" err="1"/>
              <a:t>Số</a:t>
            </a:r>
            <a:r>
              <a:rPr lang="en-US" sz="2800" dirty="0"/>
              <a:t> </a:t>
            </a:r>
            <a:r>
              <a:rPr lang="en-US" sz="2800" dirty="0" err="1"/>
              <a:t>học</a:t>
            </a:r>
            <a:r>
              <a:rPr lang="en-US" sz="2800" dirty="0"/>
              <a:t> modulo</a:t>
            </a:r>
          </a:p>
          <a:p>
            <a:pPr lvl="1"/>
            <a:r>
              <a:rPr lang="en-US" sz="2400" dirty="0" err="1"/>
              <a:t>Phép</a:t>
            </a:r>
            <a:r>
              <a:rPr lang="en-US" sz="2400" dirty="0"/>
              <a:t> chia x </a:t>
            </a:r>
            <a:r>
              <a:rPr lang="en-US" sz="2400" dirty="0" err="1"/>
              <a:t>cho</a:t>
            </a:r>
            <a:r>
              <a:rPr lang="en-US" sz="2400" dirty="0"/>
              <a:t> m </a:t>
            </a:r>
            <a:r>
              <a:rPr lang="en-US" sz="2400" dirty="0" err="1"/>
              <a:t>lấy</a:t>
            </a:r>
            <a:r>
              <a:rPr lang="en-US" sz="2400" dirty="0"/>
              <a:t> </a:t>
            </a:r>
            <a:r>
              <a:rPr lang="en-US" sz="2400" dirty="0" err="1"/>
              <a:t>dư</a:t>
            </a:r>
            <a:r>
              <a:rPr lang="en-US" sz="2400" dirty="0"/>
              <a:t> ta </a:t>
            </a:r>
            <a:r>
              <a:rPr lang="en-US" sz="2400" dirty="0" err="1"/>
              <a:t>ký</a:t>
            </a:r>
            <a:r>
              <a:rPr lang="en-US" sz="2400" dirty="0"/>
              <a:t> </a:t>
            </a:r>
            <a:r>
              <a:rPr lang="en-US" sz="2400" dirty="0" err="1"/>
              <a:t>hiệu</a:t>
            </a:r>
            <a:r>
              <a:rPr lang="en-US" sz="2400" dirty="0"/>
              <a:t> </a:t>
            </a:r>
            <a:r>
              <a:rPr lang="en-US" sz="2400" dirty="0" err="1"/>
              <a:t>trong</a:t>
            </a:r>
            <a:r>
              <a:rPr lang="en-US" sz="2400" dirty="0"/>
              <a:t> </a:t>
            </a:r>
            <a:r>
              <a:rPr lang="en-US" sz="2400" dirty="0" err="1"/>
              <a:t>toán</a:t>
            </a:r>
            <a:r>
              <a:rPr lang="en-US" sz="2400" dirty="0"/>
              <a:t> </a:t>
            </a:r>
            <a:r>
              <a:rPr lang="en-US" sz="2400" dirty="0" err="1"/>
              <a:t>học</a:t>
            </a:r>
            <a:r>
              <a:rPr lang="en-US" sz="2400" dirty="0"/>
              <a:t> </a:t>
            </a:r>
            <a:r>
              <a:rPr lang="en-US" sz="2400" dirty="0" err="1"/>
              <a:t>là</a:t>
            </a:r>
            <a:r>
              <a:rPr lang="en-US" sz="2400" dirty="0"/>
              <a:t>: </a:t>
            </a:r>
            <a:r>
              <a:rPr lang="en-US" sz="2400" b="1" dirty="0"/>
              <a:t>x mod m</a:t>
            </a:r>
            <a:endParaRPr lang="en-US" sz="2400" dirty="0"/>
          </a:p>
          <a:p>
            <a:pPr lvl="1"/>
            <a:r>
              <a:rPr lang="en-US" sz="2400" dirty="0"/>
              <a:t>Trong C++ hay Python ta </a:t>
            </a:r>
            <a:r>
              <a:rPr lang="en-US" sz="2400" dirty="0" err="1"/>
              <a:t>ký</a:t>
            </a:r>
            <a:r>
              <a:rPr lang="en-US" sz="2400" dirty="0"/>
              <a:t> </a:t>
            </a:r>
            <a:r>
              <a:rPr lang="en-US" sz="2400" dirty="0" err="1"/>
              <a:t>hiệu</a:t>
            </a:r>
            <a:r>
              <a:rPr lang="en-US" sz="2400" dirty="0"/>
              <a:t>: </a:t>
            </a:r>
            <a:r>
              <a:rPr lang="en-US" sz="2400" b="1" dirty="0" err="1"/>
              <a:t>x%m</a:t>
            </a:r>
            <a:endParaRPr lang="en-US" sz="2400" b="1" dirty="0"/>
          </a:p>
          <a:p>
            <a:pPr lvl="1"/>
            <a:r>
              <a:rPr lang="en-US" sz="2400" dirty="0" err="1"/>
              <a:t>Tính</a:t>
            </a:r>
            <a:r>
              <a:rPr lang="en-US" sz="2400" dirty="0"/>
              <a:t> </a:t>
            </a:r>
            <a:r>
              <a:rPr lang="en-US" sz="2400" dirty="0" err="1"/>
              <a:t>chất</a:t>
            </a:r>
            <a:r>
              <a:rPr lang="en-US" sz="2400" dirty="0"/>
              <a:t>:</a:t>
            </a:r>
          </a:p>
          <a:p>
            <a:pPr lvl="2"/>
            <a:r>
              <a:rPr lang="en-US" sz="2000" dirty="0"/>
              <a:t>(</a:t>
            </a:r>
            <a:r>
              <a:rPr lang="en-US" sz="2000" dirty="0" err="1"/>
              <a:t>a+b</a:t>
            </a:r>
            <a:r>
              <a:rPr lang="en-US" sz="2000" dirty="0"/>
              <a:t>)%m = (</a:t>
            </a:r>
            <a:r>
              <a:rPr lang="en-US" sz="2000" dirty="0" err="1"/>
              <a:t>a%m+b%m</a:t>
            </a:r>
            <a:r>
              <a:rPr lang="en-US" sz="2000" dirty="0"/>
              <a:t>)%m</a:t>
            </a:r>
          </a:p>
          <a:p>
            <a:pPr lvl="2"/>
            <a:r>
              <a:rPr lang="en-US" sz="2000" dirty="0"/>
              <a:t>(a-b)%m = (</a:t>
            </a:r>
            <a:r>
              <a:rPr lang="en-US" sz="2000" dirty="0" err="1"/>
              <a:t>a%m-b%m</a:t>
            </a:r>
            <a:r>
              <a:rPr lang="en-US" sz="2000" dirty="0"/>
              <a:t>)%m</a:t>
            </a:r>
          </a:p>
          <a:p>
            <a:pPr lvl="2"/>
            <a:r>
              <a:rPr lang="en-US" sz="2000" dirty="0"/>
              <a:t>(a*b)%m = (</a:t>
            </a:r>
            <a:r>
              <a:rPr lang="en-US" sz="2000" dirty="0" err="1"/>
              <a:t>a%m</a:t>
            </a:r>
            <a:r>
              <a:rPr lang="en-US" sz="2000" dirty="0"/>
              <a:t>*</a:t>
            </a:r>
            <a:r>
              <a:rPr lang="en-US" sz="2000" dirty="0" err="1"/>
              <a:t>b%m</a:t>
            </a:r>
            <a:r>
              <a:rPr lang="en-US" sz="2000" dirty="0"/>
              <a:t>)%m</a:t>
            </a:r>
          </a:p>
          <a:p>
            <a:pPr lvl="2"/>
            <a:r>
              <a:rPr lang="en-US" sz="2000" dirty="0" err="1"/>
              <a:t>Sử</a:t>
            </a:r>
            <a:r>
              <a:rPr lang="en-US" sz="2000" dirty="0"/>
              <a:t> </a:t>
            </a:r>
            <a:r>
              <a:rPr lang="en-US" sz="2000" dirty="0" err="1"/>
              <a:t>dụng</a:t>
            </a:r>
            <a:r>
              <a:rPr lang="en-US" sz="2000" dirty="0"/>
              <a:t> </a:t>
            </a:r>
            <a:r>
              <a:rPr lang="en-US" sz="2000" dirty="0" err="1"/>
              <a:t>khi</a:t>
            </a:r>
            <a:r>
              <a:rPr lang="en-US" sz="2000" dirty="0"/>
              <a:t> </a:t>
            </a:r>
            <a:r>
              <a:rPr lang="en-US" sz="2000" dirty="0" err="1"/>
              <a:t>đáp</a:t>
            </a:r>
            <a:r>
              <a:rPr lang="en-US" sz="2000" dirty="0"/>
              <a:t> </a:t>
            </a:r>
            <a:r>
              <a:rPr lang="en-US" sz="2000" dirty="0" err="1"/>
              <a:t>án</a:t>
            </a:r>
            <a:r>
              <a:rPr lang="en-US" sz="2000" dirty="0"/>
              <a:t> </a:t>
            </a:r>
            <a:r>
              <a:rPr lang="en-US" sz="2000" dirty="0" err="1"/>
              <a:t>là</a:t>
            </a:r>
            <a:r>
              <a:rPr lang="en-US" sz="2000" dirty="0"/>
              <a:t> </a:t>
            </a:r>
            <a:r>
              <a:rPr lang="en-US" sz="2000" dirty="0" err="1"/>
              <a:t>số</a:t>
            </a:r>
            <a:r>
              <a:rPr lang="en-US" sz="2000" dirty="0"/>
              <a:t> </a:t>
            </a:r>
            <a:r>
              <a:rPr lang="en-US" sz="2000" dirty="0" err="1"/>
              <a:t>lớn</a:t>
            </a:r>
            <a:r>
              <a:rPr lang="en-US" sz="2000" dirty="0"/>
              <a:t>!!! </a:t>
            </a:r>
            <a:r>
              <a:rPr lang="en-US" sz="2000" dirty="0" err="1"/>
              <a:t>Ví</a:t>
            </a:r>
            <a:r>
              <a:rPr lang="en-US" sz="2000" dirty="0"/>
              <a:t> </a:t>
            </a:r>
            <a:r>
              <a:rPr lang="en-US" sz="2000" dirty="0" err="1"/>
              <a:t>dụ</a:t>
            </a:r>
            <a:r>
              <a:rPr lang="en-US" sz="2000" dirty="0"/>
              <a:t>:</a:t>
            </a:r>
          </a:p>
          <a:p>
            <a:pPr lvl="3"/>
            <a:r>
              <a:rPr lang="en-US" sz="1800" dirty="0" err="1"/>
              <a:t>Tìm</a:t>
            </a:r>
            <a:r>
              <a:rPr lang="en-US" sz="1800" dirty="0"/>
              <a:t> n! mod m</a:t>
            </a:r>
          </a:p>
          <a:p>
            <a:pPr lvl="1"/>
            <a:r>
              <a:rPr lang="en-US" sz="2400" dirty="0" err="1"/>
              <a:t>Lưu</a:t>
            </a:r>
            <a:r>
              <a:rPr lang="en-US" sz="2400" dirty="0"/>
              <a:t> ý: </a:t>
            </a:r>
            <a:r>
              <a:rPr lang="en-US" sz="2400" dirty="0" err="1"/>
              <a:t>đôi</a:t>
            </a:r>
            <a:r>
              <a:rPr lang="en-US" sz="2400" dirty="0"/>
              <a:t> </a:t>
            </a:r>
            <a:r>
              <a:rPr lang="en-US" sz="2400" dirty="0" err="1"/>
              <a:t>khi</a:t>
            </a:r>
            <a:r>
              <a:rPr lang="en-US" sz="2400" dirty="0"/>
              <a:t> </a:t>
            </a:r>
            <a:r>
              <a:rPr lang="en-US" sz="2400" dirty="0" err="1"/>
              <a:t>a%m</a:t>
            </a:r>
            <a:r>
              <a:rPr lang="en-US" sz="2400" dirty="0"/>
              <a:t> </a:t>
            </a:r>
            <a:r>
              <a:rPr lang="en-US" sz="2400" dirty="0" err="1"/>
              <a:t>có</a:t>
            </a:r>
            <a:r>
              <a:rPr lang="en-US" sz="2400" dirty="0"/>
              <a:t> </a:t>
            </a:r>
            <a:r>
              <a:rPr lang="en-US" sz="2400" dirty="0" err="1"/>
              <a:t>thể</a:t>
            </a:r>
            <a:r>
              <a:rPr lang="en-US" sz="2400" dirty="0"/>
              <a:t> </a:t>
            </a:r>
            <a:r>
              <a:rPr lang="en-US" sz="2400" dirty="0" err="1"/>
              <a:t>có</a:t>
            </a:r>
            <a:r>
              <a:rPr lang="en-US" sz="2400" dirty="0"/>
              <a:t> </a:t>
            </a:r>
            <a:r>
              <a:rPr lang="en-US" sz="2400" dirty="0" err="1"/>
              <a:t>giái</a:t>
            </a:r>
            <a:r>
              <a:rPr lang="en-US" sz="2400" dirty="0"/>
              <a:t> </a:t>
            </a:r>
            <a:r>
              <a:rPr lang="en-US" sz="2400" dirty="0" err="1"/>
              <a:t>trị</a:t>
            </a:r>
            <a:r>
              <a:rPr lang="en-US" sz="2400" dirty="0"/>
              <a:t> </a:t>
            </a:r>
            <a:r>
              <a:rPr lang="en-US" sz="2400" dirty="0" err="1"/>
              <a:t>âm</a:t>
            </a:r>
            <a:r>
              <a:rPr lang="en-US" sz="2400" dirty="0"/>
              <a:t> </a:t>
            </a:r>
            <a:r>
              <a:rPr lang="en-US" sz="2400" dirty="0" err="1"/>
              <a:t>trong</a:t>
            </a:r>
            <a:r>
              <a:rPr lang="en-US" sz="2400" dirty="0"/>
              <a:t> C++</a:t>
            </a:r>
          </a:p>
        </p:txBody>
      </p:sp>
      <p:sp>
        <p:nvSpPr>
          <p:cNvPr id="4" name="Date Placeholder 3">
            <a:extLst>
              <a:ext uri="{FF2B5EF4-FFF2-40B4-BE49-F238E27FC236}">
                <a16:creationId xmlns:a16="http://schemas.microsoft.com/office/drawing/2014/main" id="{48CECF74-3932-5B7F-D850-94A79D3D0C28}"/>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BE79863C-F859-DB47-CB9A-4BD0AABD7CF8}"/>
              </a:ext>
            </a:extLst>
          </p:cNvPr>
          <p:cNvSpPr>
            <a:spLocks noGrp="1"/>
          </p:cNvSpPr>
          <p:nvPr>
            <p:ph type="ftr" sz="quarter" idx="11"/>
          </p:nvPr>
        </p:nvSpPr>
        <p:spPr/>
        <p:txBody>
          <a:bodyPr/>
          <a:lstStyle/>
          <a:p>
            <a:r>
              <a:rPr lang="en-US"/>
              <a:t>Khoa CNTT - Đại Học Bách Khoa</a:t>
            </a:r>
            <a:endParaRPr lang="en-US" dirty="0"/>
          </a:p>
        </p:txBody>
      </p:sp>
    </p:spTree>
    <p:extLst>
      <p:ext uri="{BB962C8B-B14F-4D97-AF65-F5344CB8AC3E}">
        <p14:creationId xmlns:p14="http://schemas.microsoft.com/office/powerpoint/2010/main" val="79927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0C46-F24E-02E0-DC40-D22EE7DB25F0}"/>
              </a:ext>
            </a:extLst>
          </p:cNvPr>
          <p:cNvSpPr>
            <a:spLocks noGrp="1"/>
          </p:cNvSpPr>
          <p:nvPr>
            <p:ph type="title"/>
          </p:nvPr>
        </p:nvSpPr>
        <p:spPr/>
        <p:txBody>
          <a:bodyPr/>
          <a:lstStyle/>
          <a:p>
            <a:r>
              <a:rPr lang="en-US" sz="3200" dirty="0" err="1">
                <a:latin typeface="Verdana (Headings)"/>
                <a:cs typeface="Times New Roman" pitchFamily="18" charset="0"/>
              </a:rPr>
              <a:t>Số</a:t>
            </a:r>
            <a:r>
              <a:rPr lang="en-US" sz="3200" dirty="0">
                <a:latin typeface="Verdana (Headings)"/>
                <a:cs typeface="Times New Roman" pitchFamily="18" charset="0"/>
              </a:rPr>
              <a:t> </a:t>
            </a:r>
            <a:r>
              <a:rPr lang="en-US" sz="3200" dirty="0" err="1">
                <a:latin typeface="Verdana (Headings)"/>
                <a:cs typeface="Times New Roman" pitchFamily="18" charset="0"/>
              </a:rPr>
              <a:t>học</a:t>
            </a:r>
            <a:r>
              <a:rPr lang="en-US" sz="3200" dirty="0">
                <a:latin typeface="Verdana (Headings)"/>
                <a:cs typeface="Times New Roman" pitchFamily="18" charset="0"/>
              </a:rPr>
              <a:t> </a:t>
            </a:r>
            <a:r>
              <a:rPr lang="en-US" sz="3200" dirty="0" err="1">
                <a:latin typeface="Verdana (Headings)"/>
                <a:cs typeface="Times New Roman" pitchFamily="18" charset="0"/>
              </a:rPr>
              <a:t>trong</a:t>
            </a:r>
            <a:r>
              <a:rPr lang="en-US" sz="3200" dirty="0">
                <a:latin typeface="Verdana (Headings)"/>
                <a:cs typeface="Times New Roman" pitchFamily="18" charset="0"/>
              </a:rPr>
              <a:t> </a:t>
            </a:r>
            <a:r>
              <a:rPr lang="en-US" sz="3200" dirty="0" err="1">
                <a:latin typeface="Verdana (Headings)"/>
                <a:cs typeface="Times New Roman" pitchFamily="18" charset="0"/>
              </a:rPr>
              <a:t>lập</a:t>
            </a:r>
            <a:r>
              <a:rPr lang="en-US" sz="3200" dirty="0">
                <a:latin typeface="Verdana (Headings)"/>
                <a:cs typeface="Times New Roman" pitchFamily="18" charset="0"/>
              </a:rPr>
              <a:t> </a:t>
            </a:r>
            <a:r>
              <a:rPr lang="en-US" sz="3200" dirty="0" err="1">
                <a:latin typeface="Verdana (Headings)"/>
                <a:cs typeface="Times New Roman" pitchFamily="18" charset="0"/>
              </a:rPr>
              <a:t>trình</a:t>
            </a:r>
            <a:r>
              <a:rPr lang="en-US" sz="3200" dirty="0">
                <a:latin typeface="Verdana (Headings)"/>
                <a:cs typeface="Times New Roman" pitchFamily="18" charset="0"/>
              </a:rPr>
              <a:t> (</a:t>
            </a:r>
            <a:r>
              <a:rPr lang="en-US" sz="3200" dirty="0" err="1">
                <a:latin typeface="Verdana (Headings)"/>
                <a:cs typeface="Times New Roman" pitchFamily="18" charset="0"/>
              </a:rPr>
              <a:t>tt</a:t>
            </a:r>
            <a:r>
              <a:rPr lang="en-US" sz="3200" dirty="0">
                <a:latin typeface="Verdana (Headings)"/>
                <a:cs typeface="Times New Roman" pitchFamily="18" charset="0"/>
              </a:rPr>
              <a:t>)</a:t>
            </a:r>
            <a:endParaRPr lang="en-US" dirty="0"/>
          </a:p>
        </p:txBody>
      </p:sp>
      <p:sp>
        <p:nvSpPr>
          <p:cNvPr id="3" name="Content Placeholder 2">
            <a:extLst>
              <a:ext uri="{FF2B5EF4-FFF2-40B4-BE49-F238E27FC236}">
                <a16:creationId xmlns:a16="http://schemas.microsoft.com/office/drawing/2014/main" id="{5B56BD28-D0FE-4F53-F64B-5D4F1891764C}"/>
              </a:ext>
            </a:extLst>
          </p:cNvPr>
          <p:cNvSpPr>
            <a:spLocks noGrp="1"/>
          </p:cNvSpPr>
          <p:nvPr>
            <p:ph idx="1"/>
          </p:nvPr>
        </p:nvSpPr>
        <p:spPr>
          <a:xfrm>
            <a:off x="457200" y="1419225"/>
            <a:ext cx="8686800" cy="4879975"/>
          </a:xfrm>
        </p:spPr>
        <p:txBody>
          <a:bodyPr/>
          <a:lstStyle/>
          <a:p>
            <a:r>
              <a:rPr lang="en-US" sz="2800" dirty="0" err="1"/>
              <a:t>Số</a:t>
            </a:r>
            <a:r>
              <a:rPr lang="en-US" sz="2800" dirty="0"/>
              <a:t> </a:t>
            </a:r>
            <a:r>
              <a:rPr lang="en-US" sz="2800" dirty="0" err="1"/>
              <a:t>thực</a:t>
            </a:r>
            <a:r>
              <a:rPr lang="en-US" sz="2800" dirty="0"/>
              <a:t> (Floating point numbers)</a:t>
            </a:r>
          </a:p>
          <a:p>
            <a:pPr lvl="1"/>
            <a:r>
              <a:rPr lang="en-US" sz="2400" dirty="0"/>
              <a:t>float, double, long double</a:t>
            </a:r>
          </a:p>
          <a:p>
            <a:r>
              <a:rPr lang="en-US" sz="2800" dirty="0"/>
              <a:t>In </a:t>
            </a:r>
            <a:r>
              <a:rPr lang="en-US" sz="2800" dirty="0" err="1"/>
              <a:t>ra</a:t>
            </a:r>
            <a:r>
              <a:rPr lang="en-US" sz="2800" dirty="0"/>
              <a:t> 9 </a:t>
            </a:r>
            <a:r>
              <a:rPr lang="en-US" sz="2800" dirty="0" err="1"/>
              <a:t>số</a:t>
            </a:r>
            <a:r>
              <a:rPr lang="en-US" sz="2800" dirty="0"/>
              <a:t> </a:t>
            </a:r>
            <a:r>
              <a:rPr lang="en-US" sz="2800" dirty="0" err="1"/>
              <a:t>sau</a:t>
            </a:r>
            <a:r>
              <a:rPr lang="en-US" sz="2800" dirty="0"/>
              <a:t> </a:t>
            </a:r>
            <a:r>
              <a:rPr lang="en-US" sz="2800" dirty="0" err="1"/>
              <a:t>dấu</a:t>
            </a:r>
            <a:r>
              <a:rPr lang="en-US" sz="2800" dirty="0"/>
              <a:t> </a:t>
            </a:r>
            <a:r>
              <a:rPr lang="en-US" sz="2800" dirty="0" err="1"/>
              <a:t>phẩy</a:t>
            </a:r>
            <a:r>
              <a:rPr lang="en-US" sz="2800" dirty="0"/>
              <a:t> </a:t>
            </a:r>
            <a:r>
              <a:rPr lang="en-US" sz="2800" dirty="0" err="1"/>
              <a:t>của</a:t>
            </a:r>
            <a:r>
              <a:rPr lang="en-US" sz="2800" dirty="0"/>
              <a:t> 1 </a:t>
            </a:r>
            <a:r>
              <a:rPr lang="en-US" sz="2800" dirty="0" err="1"/>
              <a:t>số</a:t>
            </a:r>
            <a:r>
              <a:rPr lang="en-US" sz="2800" dirty="0"/>
              <a:t> </a:t>
            </a:r>
            <a:r>
              <a:rPr lang="en-US" sz="2800" dirty="0" err="1"/>
              <a:t>thực</a:t>
            </a:r>
            <a:r>
              <a:rPr lang="en-US" sz="2800" dirty="0"/>
              <a:t>:</a:t>
            </a:r>
          </a:p>
          <a:p>
            <a:pPr lvl="1"/>
            <a:r>
              <a:rPr lang="en-US" sz="2400" dirty="0"/>
              <a:t>C: </a:t>
            </a:r>
            <a:r>
              <a:rPr lang="en-US" sz="2000" b="1" dirty="0" err="1"/>
              <a:t>printf</a:t>
            </a:r>
            <a:r>
              <a:rPr lang="en-US" sz="2000" b="1" dirty="0"/>
              <a:t>("%.9f\n", x);</a:t>
            </a:r>
          </a:p>
          <a:p>
            <a:pPr lvl="1"/>
            <a:r>
              <a:rPr lang="en-US" sz="2400" dirty="0"/>
              <a:t>C++: </a:t>
            </a:r>
            <a:r>
              <a:rPr lang="en-US" sz="2000" b="1" dirty="0" err="1"/>
              <a:t>cout</a:t>
            </a:r>
            <a:r>
              <a:rPr lang="en-US" sz="2000" b="1" dirty="0"/>
              <a:t> &lt;&lt; fixed &lt;&lt; </a:t>
            </a:r>
            <a:r>
              <a:rPr lang="en-US" sz="2000" b="1" dirty="0" err="1"/>
              <a:t>setprecision</a:t>
            </a:r>
            <a:r>
              <a:rPr lang="en-US" sz="2000" b="1" dirty="0"/>
              <a:t>(9) &lt;&lt; x;</a:t>
            </a:r>
          </a:p>
          <a:p>
            <a:r>
              <a:rPr lang="en-US" sz="2800" dirty="0" err="1"/>
              <a:t>Lưu</a:t>
            </a:r>
            <a:r>
              <a:rPr lang="en-US" sz="2800" dirty="0"/>
              <a:t> ý: </a:t>
            </a:r>
            <a:r>
              <a:rPr lang="en-US" sz="2800" dirty="0" err="1"/>
              <a:t>không</a:t>
            </a:r>
            <a:r>
              <a:rPr lang="en-US" sz="2800" dirty="0"/>
              <a:t> </a:t>
            </a:r>
            <a:r>
              <a:rPr lang="en-US" sz="2800" dirty="0" err="1"/>
              <a:t>thể</a:t>
            </a:r>
            <a:r>
              <a:rPr lang="en-US" sz="2800" dirty="0"/>
              <a:t> </a:t>
            </a:r>
            <a:r>
              <a:rPr lang="en-US" sz="2800" dirty="0" err="1"/>
              <a:t>biểu</a:t>
            </a:r>
            <a:r>
              <a:rPr lang="en-US" sz="2800" dirty="0"/>
              <a:t> </a:t>
            </a:r>
            <a:r>
              <a:rPr lang="en-US" sz="2800" dirty="0" err="1"/>
              <a:t>diễn</a:t>
            </a:r>
            <a:r>
              <a:rPr lang="en-US" sz="2800" dirty="0"/>
              <a:t> </a:t>
            </a:r>
            <a:r>
              <a:rPr lang="en-US" sz="2800" dirty="0" err="1"/>
              <a:t>chính</a:t>
            </a:r>
            <a:r>
              <a:rPr lang="en-US" sz="2800" dirty="0"/>
              <a:t> </a:t>
            </a:r>
            <a:r>
              <a:rPr lang="en-US" sz="2800" dirty="0" err="1"/>
              <a:t>xác</a:t>
            </a:r>
            <a:r>
              <a:rPr lang="en-US" sz="2800" dirty="0"/>
              <a:t> </a:t>
            </a:r>
            <a:r>
              <a:rPr lang="en-US" sz="2800" dirty="0" err="1"/>
              <a:t>tuyệt</a:t>
            </a:r>
            <a:r>
              <a:rPr lang="en-US" sz="2800" dirty="0"/>
              <a:t> </a:t>
            </a:r>
            <a:r>
              <a:rPr lang="en-US" sz="2800" dirty="0" err="1"/>
              <a:t>đối</a:t>
            </a:r>
            <a:r>
              <a:rPr lang="en-US" sz="2800" dirty="0"/>
              <a:t> </a:t>
            </a:r>
            <a:r>
              <a:rPr lang="en-US" sz="2800" dirty="0" err="1"/>
              <a:t>số</a:t>
            </a:r>
            <a:r>
              <a:rPr lang="en-US" sz="2800" dirty="0"/>
              <a:t> </a:t>
            </a:r>
            <a:r>
              <a:rPr lang="en-US" sz="2800" dirty="0" err="1"/>
              <a:t>thực</a:t>
            </a:r>
            <a:r>
              <a:rPr lang="en-US" sz="2800" dirty="0"/>
              <a:t> </a:t>
            </a:r>
            <a:r>
              <a:rPr lang="en-US" sz="2800" dirty="0" err="1"/>
              <a:t>trong</a:t>
            </a:r>
            <a:r>
              <a:rPr lang="en-US" sz="2800" dirty="0"/>
              <a:t> C++</a:t>
            </a:r>
          </a:p>
          <a:p>
            <a:endParaRPr lang="en-US" sz="2800" dirty="0"/>
          </a:p>
          <a:p>
            <a:r>
              <a:rPr lang="en-US" sz="2800" dirty="0" err="1"/>
              <a:t>Vì</a:t>
            </a:r>
            <a:r>
              <a:rPr lang="en-US" sz="2800" dirty="0"/>
              <a:t> </a:t>
            </a:r>
            <a:r>
              <a:rPr lang="en-US" sz="2800" dirty="0" err="1"/>
              <a:t>thế</a:t>
            </a:r>
            <a:r>
              <a:rPr lang="en-US" sz="2800" dirty="0"/>
              <a:t> </a:t>
            </a:r>
            <a:r>
              <a:rPr lang="en-US" sz="2800" dirty="0" err="1"/>
              <a:t>để</a:t>
            </a:r>
            <a:r>
              <a:rPr lang="en-US" sz="2800" dirty="0"/>
              <a:t> </a:t>
            </a:r>
            <a:r>
              <a:rPr lang="en-US" sz="2800" dirty="0" err="1"/>
              <a:t>kiểm</a:t>
            </a:r>
            <a:r>
              <a:rPr lang="en-US" sz="2800" dirty="0"/>
              <a:t> </a:t>
            </a:r>
            <a:r>
              <a:rPr lang="en-US" sz="2800" dirty="0" err="1"/>
              <a:t>tra</a:t>
            </a:r>
            <a:r>
              <a:rPr lang="en-US" sz="2800" dirty="0"/>
              <a:t> a </a:t>
            </a:r>
            <a:r>
              <a:rPr lang="en-US" sz="2800" dirty="0" err="1"/>
              <a:t>có</a:t>
            </a:r>
            <a:r>
              <a:rPr lang="en-US" sz="2800" dirty="0"/>
              <a:t> </a:t>
            </a:r>
            <a:r>
              <a:rPr lang="en-US" sz="2800" dirty="0" err="1"/>
              <a:t>bằng</a:t>
            </a:r>
            <a:r>
              <a:rPr lang="en-US" sz="2800" dirty="0"/>
              <a:t> b hay </a:t>
            </a:r>
            <a:r>
              <a:rPr lang="en-US" sz="2800" dirty="0" err="1"/>
              <a:t>không</a:t>
            </a:r>
            <a:r>
              <a:rPr lang="en-US" sz="2800" dirty="0"/>
              <a:t> ta </a:t>
            </a:r>
            <a:r>
              <a:rPr lang="en-US" sz="2800" dirty="0" err="1"/>
              <a:t>dùng</a:t>
            </a:r>
            <a:endParaRPr lang="en-US" sz="2800" dirty="0"/>
          </a:p>
          <a:p>
            <a:endParaRPr lang="en-US" sz="2800" dirty="0"/>
          </a:p>
        </p:txBody>
      </p:sp>
      <p:sp>
        <p:nvSpPr>
          <p:cNvPr id="4" name="Date Placeholder 3">
            <a:extLst>
              <a:ext uri="{FF2B5EF4-FFF2-40B4-BE49-F238E27FC236}">
                <a16:creationId xmlns:a16="http://schemas.microsoft.com/office/drawing/2014/main" id="{80859A20-01C9-FA7B-4C7B-DC998FB42FC9}"/>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392EA820-593A-BFA0-E2C0-173B80DC819E}"/>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55E95F89-77E0-3F85-5D24-E65438010F4C}"/>
              </a:ext>
            </a:extLst>
          </p:cNvPr>
          <p:cNvPicPr>
            <a:picLocks noChangeAspect="1"/>
          </p:cNvPicPr>
          <p:nvPr/>
        </p:nvPicPr>
        <p:blipFill>
          <a:blip r:embed="rId2"/>
          <a:stretch>
            <a:fillRect/>
          </a:stretch>
        </p:blipFill>
        <p:spPr>
          <a:xfrm>
            <a:off x="3651503" y="4419600"/>
            <a:ext cx="4872459" cy="563562"/>
          </a:xfrm>
          <a:prstGeom prst="rect">
            <a:avLst/>
          </a:prstGeom>
          <a:ln>
            <a:solidFill>
              <a:srgbClr val="000000"/>
            </a:solidFill>
          </a:ln>
        </p:spPr>
      </p:pic>
      <p:pic>
        <p:nvPicPr>
          <p:cNvPr id="9" name="Picture 8">
            <a:extLst>
              <a:ext uri="{FF2B5EF4-FFF2-40B4-BE49-F238E27FC236}">
                <a16:creationId xmlns:a16="http://schemas.microsoft.com/office/drawing/2014/main" id="{A74ABF6D-67B9-A85E-2158-9E2EBD6BC4D5}"/>
              </a:ext>
            </a:extLst>
          </p:cNvPr>
          <p:cNvPicPr>
            <a:picLocks noChangeAspect="1"/>
          </p:cNvPicPr>
          <p:nvPr/>
        </p:nvPicPr>
        <p:blipFill>
          <a:blip r:embed="rId3"/>
          <a:stretch>
            <a:fillRect/>
          </a:stretch>
        </p:blipFill>
        <p:spPr>
          <a:xfrm>
            <a:off x="3651503" y="5755959"/>
            <a:ext cx="1749563" cy="563561"/>
          </a:xfrm>
          <a:prstGeom prst="rect">
            <a:avLst/>
          </a:prstGeom>
          <a:ln>
            <a:solidFill>
              <a:srgbClr val="000000"/>
            </a:solidFill>
          </a:ln>
        </p:spPr>
      </p:pic>
    </p:spTree>
    <p:extLst>
      <p:ext uri="{BB962C8B-B14F-4D97-AF65-F5344CB8AC3E}">
        <p14:creationId xmlns:p14="http://schemas.microsoft.com/office/powerpoint/2010/main" val="332786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A288-D2D0-5A48-6F8D-3373779DDDFB}"/>
              </a:ext>
            </a:extLst>
          </p:cNvPr>
          <p:cNvSpPr>
            <a:spLocks noGrp="1"/>
          </p:cNvSpPr>
          <p:nvPr>
            <p:ph type="title"/>
          </p:nvPr>
        </p:nvSpPr>
        <p:spPr/>
        <p:txBody>
          <a:bodyPr/>
          <a:lstStyle/>
          <a:p>
            <a:r>
              <a:rPr lang="en-US" dirty="0" err="1"/>
              <a:t>Rút</a:t>
            </a:r>
            <a:r>
              <a:rPr lang="en-US" dirty="0"/>
              <a:t> </a:t>
            </a:r>
            <a:r>
              <a:rPr lang="en-US" dirty="0" err="1"/>
              <a:t>gọn</a:t>
            </a:r>
            <a:r>
              <a:rPr lang="en-US" dirty="0"/>
              <a:t> code</a:t>
            </a:r>
          </a:p>
        </p:txBody>
      </p:sp>
      <p:sp>
        <p:nvSpPr>
          <p:cNvPr id="3" name="Content Placeholder 2">
            <a:extLst>
              <a:ext uri="{FF2B5EF4-FFF2-40B4-BE49-F238E27FC236}">
                <a16:creationId xmlns:a16="http://schemas.microsoft.com/office/drawing/2014/main" id="{DAEFB9BF-3BE5-2CA2-778A-DCA076FF2AFC}"/>
              </a:ext>
            </a:extLst>
          </p:cNvPr>
          <p:cNvSpPr>
            <a:spLocks noGrp="1"/>
          </p:cNvSpPr>
          <p:nvPr>
            <p:ph idx="1"/>
          </p:nvPr>
        </p:nvSpPr>
        <p:spPr/>
        <p:txBody>
          <a:bodyPr/>
          <a:lstStyle/>
          <a:p>
            <a:r>
              <a:rPr lang="en-US" dirty="0"/>
              <a:t>Ta </a:t>
            </a:r>
            <a:r>
              <a:rPr lang="en-US" dirty="0" err="1"/>
              <a:t>có</a:t>
            </a:r>
            <a:r>
              <a:rPr lang="en-US" dirty="0"/>
              <a:t> </a:t>
            </a:r>
            <a:r>
              <a:rPr lang="en-US" dirty="0" err="1"/>
              <a:t>thể</a:t>
            </a:r>
            <a:r>
              <a:rPr lang="en-US" dirty="0"/>
              <a:t> </a:t>
            </a:r>
            <a:r>
              <a:rPr lang="en-US" dirty="0" err="1"/>
              <a:t>rút</a:t>
            </a:r>
            <a:r>
              <a:rPr lang="en-US" dirty="0"/>
              <a:t> </a:t>
            </a:r>
            <a:r>
              <a:rPr lang="en-US" dirty="0" err="1"/>
              <a:t>ngắn</a:t>
            </a:r>
            <a:r>
              <a:rPr lang="en-US" dirty="0"/>
              <a:t> </a:t>
            </a:r>
            <a:r>
              <a:rPr lang="en-US" dirty="0" err="1"/>
              <a:t>từ</a:t>
            </a:r>
            <a:r>
              <a:rPr lang="en-US" dirty="0"/>
              <a:t> </a:t>
            </a:r>
            <a:r>
              <a:rPr lang="en-US" dirty="0" err="1"/>
              <a:t>khóa</a:t>
            </a:r>
            <a:r>
              <a:rPr lang="en-US" dirty="0"/>
              <a:t> </a:t>
            </a:r>
            <a:r>
              <a:rPr lang="en-US" dirty="0" err="1"/>
              <a:t>để</a:t>
            </a:r>
            <a:r>
              <a:rPr lang="en-US" dirty="0"/>
              <a:t> code </a:t>
            </a:r>
            <a:r>
              <a:rPr lang="en-US" dirty="0" err="1"/>
              <a:t>nhanh</a:t>
            </a:r>
            <a:r>
              <a:rPr lang="en-US" dirty="0"/>
              <a:t> </a:t>
            </a:r>
            <a:r>
              <a:rPr lang="en-US" dirty="0" err="1"/>
              <a:t>hơn</a:t>
            </a:r>
            <a:r>
              <a:rPr lang="en-US" dirty="0"/>
              <a:t>, </a:t>
            </a:r>
            <a:r>
              <a:rPr lang="en-US" dirty="0" err="1"/>
              <a:t>tuy</a:t>
            </a:r>
            <a:r>
              <a:rPr lang="en-US" dirty="0"/>
              <a:t> </a:t>
            </a:r>
            <a:r>
              <a:rPr lang="en-US" dirty="0" err="1"/>
              <a:t>nhiên</a:t>
            </a:r>
            <a:r>
              <a:rPr lang="en-US" dirty="0"/>
              <a:t> </a:t>
            </a:r>
            <a:r>
              <a:rPr lang="en-US" dirty="0" err="1"/>
              <a:t>cầu</a:t>
            </a:r>
            <a:r>
              <a:rPr lang="en-US" dirty="0"/>
              <a:t> </a:t>
            </a:r>
            <a:r>
              <a:rPr lang="en-US" dirty="0" err="1"/>
              <a:t>chú</a:t>
            </a:r>
            <a:r>
              <a:rPr lang="en-US" dirty="0"/>
              <a:t> ý </a:t>
            </a:r>
            <a:r>
              <a:rPr lang="en-US" dirty="0" err="1"/>
              <a:t>khi</a:t>
            </a:r>
            <a:r>
              <a:rPr lang="en-US" dirty="0"/>
              <a:t> </a:t>
            </a:r>
            <a:r>
              <a:rPr lang="en-US" dirty="0" err="1"/>
              <a:t>sử</a:t>
            </a:r>
            <a:r>
              <a:rPr lang="en-US" dirty="0"/>
              <a:t> </a:t>
            </a:r>
            <a:r>
              <a:rPr lang="en-US" dirty="0" err="1"/>
              <a:t>dụng</a:t>
            </a:r>
            <a:r>
              <a:rPr lang="en-US" dirty="0"/>
              <a:t> </a:t>
            </a:r>
            <a:r>
              <a:rPr lang="en-US" dirty="0" err="1"/>
              <a:t>nếu</a:t>
            </a:r>
            <a:r>
              <a:rPr lang="en-US" dirty="0"/>
              <a:t> </a:t>
            </a:r>
            <a:r>
              <a:rPr lang="en-US" dirty="0" err="1"/>
              <a:t>thi</a:t>
            </a:r>
            <a:r>
              <a:rPr lang="en-US" dirty="0"/>
              <a:t> </a:t>
            </a:r>
            <a:r>
              <a:rPr lang="en-US" dirty="0" err="1"/>
              <a:t>theo</a:t>
            </a:r>
            <a:r>
              <a:rPr lang="en-US" dirty="0"/>
              <a:t> team </a:t>
            </a:r>
            <a:r>
              <a:rPr lang="en-US" dirty="0" err="1"/>
              <a:t>tại</a:t>
            </a:r>
            <a:r>
              <a:rPr lang="en-US" dirty="0"/>
              <a:t> </a:t>
            </a:r>
            <a:r>
              <a:rPr lang="en-US" dirty="0" err="1"/>
              <a:t>các</a:t>
            </a:r>
            <a:r>
              <a:rPr lang="en-US" dirty="0"/>
              <a:t> </a:t>
            </a:r>
            <a:r>
              <a:rPr lang="en-US" dirty="0" err="1"/>
              <a:t>cuộc</a:t>
            </a:r>
            <a:r>
              <a:rPr lang="en-US" dirty="0"/>
              <a:t> </a:t>
            </a:r>
            <a:r>
              <a:rPr lang="en-US" dirty="0" err="1"/>
              <a:t>thi</a:t>
            </a:r>
            <a:r>
              <a:rPr lang="en-US" dirty="0"/>
              <a:t> ICPC!!!</a:t>
            </a:r>
          </a:p>
        </p:txBody>
      </p:sp>
      <p:sp>
        <p:nvSpPr>
          <p:cNvPr id="4" name="Date Placeholder 3">
            <a:extLst>
              <a:ext uri="{FF2B5EF4-FFF2-40B4-BE49-F238E27FC236}">
                <a16:creationId xmlns:a16="http://schemas.microsoft.com/office/drawing/2014/main" id="{F11F9E15-5DEC-7A3C-1E12-C2341DF1D553}"/>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814B38A1-6FFB-619C-A00A-B75BDBD8B513}"/>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E4C81CE0-3C89-6368-1282-A9FCA99127C9}"/>
              </a:ext>
            </a:extLst>
          </p:cNvPr>
          <p:cNvPicPr>
            <a:picLocks noChangeAspect="1"/>
          </p:cNvPicPr>
          <p:nvPr/>
        </p:nvPicPr>
        <p:blipFill>
          <a:blip r:embed="rId2"/>
          <a:stretch>
            <a:fillRect/>
          </a:stretch>
        </p:blipFill>
        <p:spPr>
          <a:xfrm>
            <a:off x="1923820" y="3141065"/>
            <a:ext cx="5296359" cy="3231160"/>
          </a:xfrm>
          <a:prstGeom prst="rect">
            <a:avLst/>
          </a:prstGeom>
        </p:spPr>
      </p:pic>
    </p:spTree>
    <p:extLst>
      <p:ext uri="{BB962C8B-B14F-4D97-AF65-F5344CB8AC3E}">
        <p14:creationId xmlns:p14="http://schemas.microsoft.com/office/powerpoint/2010/main" val="182120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90F1-6B0B-4721-969F-340FE818FDB3}"/>
              </a:ext>
            </a:extLst>
          </p:cNvPr>
          <p:cNvSpPr>
            <a:spLocks noGrp="1"/>
          </p:cNvSpPr>
          <p:nvPr>
            <p:ph type="title"/>
          </p:nvPr>
        </p:nvSpPr>
        <p:spPr/>
        <p:txBody>
          <a:bodyPr/>
          <a:lstStyle/>
          <a:p>
            <a:r>
              <a:rPr lang="en-US" dirty="0" err="1"/>
              <a:t>Công</a:t>
            </a:r>
            <a:r>
              <a:rPr lang="en-US" dirty="0"/>
              <a:t> </a:t>
            </a:r>
            <a:r>
              <a:rPr lang="en-US" dirty="0" err="1"/>
              <a:t>thức</a:t>
            </a:r>
            <a:r>
              <a:rPr lang="en-US" dirty="0"/>
              <a:t> </a:t>
            </a:r>
            <a:r>
              <a:rPr lang="en-US" dirty="0" err="1"/>
              <a:t>toán</a:t>
            </a:r>
            <a:r>
              <a:rPr lang="en-US" dirty="0"/>
              <a:t> </a:t>
            </a:r>
            <a:r>
              <a:rPr lang="en-US" dirty="0" err="1"/>
              <a:t>học</a:t>
            </a:r>
            <a:endParaRPr lang="en-US" dirty="0"/>
          </a:p>
        </p:txBody>
      </p:sp>
      <p:sp>
        <p:nvSpPr>
          <p:cNvPr id="3" name="Content Placeholder 2">
            <a:extLst>
              <a:ext uri="{FF2B5EF4-FFF2-40B4-BE49-F238E27FC236}">
                <a16:creationId xmlns:a16="http://schemas.microsoft.com/office/drawing/2014/main" id="{4E417A88-10E5-1CB1-6444-4B6541173465}"/>
              </a:ext>
            </a:extLst>
          </p:cNvPr>
          <p:cNvSpPr>
            <a:spLocks noGrp="1"/>
          </p:cNvSpPr>
          <p:nvPr>
            <p:ph idx="1"/>
          </p:nvPr>
        </p:nvSpPr>
        <p:spPr/>
        <p:txBody>
          <a:bodyPr/>
          <a:lstStyle/>
          <a:p>
            <a:r>
              <a:rPr lang="en-US" dirty="0" err="1"/>
              <a:t>Công</a:t>
            </a:r>
            <a:r>
              <a:rPr lang="en-US" dirty="0"/>
              <a:t> </a:t>
            </a:r>
            <a:r>
              <a:rPr lang="en-US" dirty="0" err="1"/>
              <a:t>thức</a:t>
            </a:r>
            <a:r>
              <a:rPr lang="en-US" dirty="0"/>
              <a:t> </a:t>
            </a:r>
            <a:r>
              <a:rPr lang="en-US" dirty="0" err="1"/>
              <a:t>về</a:t>
            </a:r>
            <a:r>
              <a:rPr lang="en-US" dirty="0"/>
              <a:t> </a:t>
            </a:r>
            <a:r>
              <a:rPr lang="en-US" dirty="0" err="1"/>
              <a:t>tổng</a:t>
            </a:r>
            <a:endParaRPr lang="en-US" dirty="0"/>
          </a:p>
          <a:p>
            <a:endParaRPr lang="en-US" dirty="0"/>
          </a:p>
          <a:p>
            <a:endParaRPr lang="en-US" dirty="0"/>
          </a:p>
          <a:p>
            <a:endParaRPr lang="en-US" dirty="0"/>
          </a:p>
          <a:p>
            <a:r>
              <a:rPr lang="en-US" dirty="0" err="1"/>
              <a:t>Trường</a:t>
            </a:r>
            <a:r>
              <a:rPr lang="en-US" dirty="0"/>
              <a:t> </a:t>
            </a:r>
            <a:r>
              <a:rPr lang="en-US" dirty="0" err="1"/>
              <a:t>hợp</a:t>
            </a:r>
            <a:r>
              <a:rPr lang="en-US" dirty="0"/>
              <a:t> </a:t>
            </a:r>
            <a:r>
              <a:rPr lang="en-US" dirty="0" err="1"/>
              <a:t>đặc</a:t>
            </a:r>
            <a:r>
              <a:rPr lang="en-US" dirty="0"/>
              <a:t> </a:t>
            </a:r>
            <a:r>
              <a:rPr lang="en-US" dirty="0" err="1"/>
              <a:t>biệt</a:t>
            </a:r>
            <a:r>
              <a:rPr lang="en-US" dirty="0"/>
              <a:t>:</a:t>
            </a:r>
          </a:p>
        </p:txBody>
      </p:sp>
      <p:sp>
        <p:nvSpPr>
          <p:cNvPr id="4" name="Date Placeholder 3">
            <a:extLst>
              <a:ext uri="{FF2B5EF4-FFF2-40B4-BE49-F238E27FC236}">
                <a16:creationId xmlns:a16="http://schemas.microsoft.com/office/drawing/2014/main" id="{9A776B19-6E32-6CA7-6EC2-D65EBAFD934C}"/>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D421ECEF-8EC9-815B-B52E-51F5FE7CF0A7}"/>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5F90920D-DCD8-0844-F846-6E4C662483AA}"/>
              </a:ext>
            </a:extLst>
          </p:cNvPr>
          <p:cNvPicPr>
            <a:picLocks noChangeAspect="1"/>
          </p:cNvPicPr>
          <p:nvPr/>
        </p:nvPicPr>
        <p:blipFill>
          <a:blip r:embed="rId2"/>
          <a:stretch>
            <a:fillRect/>
          </a:stretch>
        </p:blipFill>
        <p:spPr>
          <a:xfrm>
            <a:off x="2133600" y="2134644"/>
            <a:ext cx="4569489" cy="1295400"/>
          </a:xfrm>
          <a:prstGeom prst="rect">
            <a:avLst/>
          </a:prstGeom>
          <a:ln>
            <a:solidFill>
              <a:srgbClr val="000000"/>
            </a:solidFill>
          </a:ln>
        </p:spPr>
      </p:pic>
      <p:pic>
        <p:nvPicPr>
          <p:cNvPr id="9" name="Picture 8">
            <a:extLst>
              <a:ext uri="{FF2B5EF4-FFF2-40B4-BE49-F238E27FC236}">
                <a16:creationId xmlns:a16="http://schemas.microsoft.com/office/drawing/2014/main" id="{DC2BFE7F-E00B-1E3F-C383-CB81190995B6}"/>
              </a:ext>
            </a:extLst>
          </p:cNvPr>
          <p:cNvPicPr>
            <a:picLocks noChangeAspect="1"/>
          </p:cNvPicPr>
          <p:nvPr/>
        </p:nvPicPr>
        <p:blipFill>
          <a:blip r:embed="rId3"/>
          <a:stretch>
            <a:fillRect/>
          </a:stretch>
        </p:blipFill>
        <p:spPr>
          <a:xfrm>
            <a:off x="2101241" y="4417926"/>
            <a:ext cx="4601848" cy="1737520"/>
          </a:xfrm>
          <a:prstGeom prst="rect">
            <a:avLst/>
          </a:prstGeom>
          <a:ln>
            <a:solidFill>
              <a:srgbClr val="000000"/>
            </a:solidFill>
          </a:ln>
        </p:spPr>
      </p:pic>
    </p:spTree>
    <p:extLst>
      <p:ext uri="{BB962C8B-B14F-4D97-AF65-F5344CB8AC3E}">
        <p14:creationId xmlns:p14="http://schemas.microsoft.com/office/powerpoint/2010/main" val="338287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90F1-6B0B-4721-969F-340FE818FDB3}"/>
              </a:ext>
            </a:extLst>
          </p:cNvPr>
          <p:cNvSpPr>
            <a:spLocks noGrp="1"/>
          </p:cNvSpPr>
          <p:nvPr>
            <p:ph type="title"/>
          </p:nvPr>
        </p:nvSpPr>
        <p:spPr/>
        <p:txBody>
          <a:bodyPr/>
          <a:lstStyle/>
          <a:p>
            <a:r>
              <a:rPr lang="en-US" dirty="0" err="1"/>
              <a:t>Công</a:t>
            </a:r>
            <a:r>
              <a:rPr lang="en-US" dirty="0"/>
              <a:t> </a:t>
            </a:r>
            <a:r>
              <a:rPr lang="en-US" dirty="0" err="1"/>
              <a:t>thức</a:t>
            </a:r>
            <a:r>
              <a:rPr lang="en-US" dirty="0"/>
              <a:t> </a:t>
            </a:r>
            <a:r>
              <a:rPr lang="en-US" dirty="0" err="1"/>
              <a:t>toán</a:t>
            </a:r>
            <a:r>
              <a:rPr lang="en-US" dirty="0"/>
              <a:t> </a:t>
            </a:r>
            <a:r>
              <a:rPr lang="en-US" dirty="0" err="1"/>
              <a:t>học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4E417A88-10E5-1CB1-6444-4B6541173465}"/>
              </a:ext>
            </a:extLst>
          </p:cNvPr>
          <p:cNvSpPr>
            <a:spLocks noGrp="1"/>
          </p:cNvSpPr>
          <p:nvPr>
            <p:ph idx="1"/>
          </p:nvPr>
        </p:nvSpPr>
        <p:spPr/>
        <p:txBody>
          <a:bodyPr/>
          <a:lstStyle/>
          <a:p>
            <a:r>
              <a:rPr lang="en-US" dirty="0" err="1"/>
              <a:t>Cấp</a:t>
            </a:r>
            <a:r>
              <a:rPr lang="en-US" dirty="0"/>
              <a:t> </a:t>
            </a:r>
            <a:r>
              <a:rPr lang="en-US" dirty="0" err="1"/>
              <a:t>số</a:t>
            </a:r>
            <a:r>
              <a:rPr lang="en-US" dirty="0"/>
              <a:t> </a:t>
            </a:r>
            <a:r>
              <a:rPr lang="en-US" dirty="0" err="1"/>
              <a:t>cộng</a:t>
            </a:r>
            <a:r>
              <a:rPr lang="en-US" dirty="0"/>
              <a:t>: </a:t>
            </a:r>
          </a:p>
          <a:p>
            <a:pPr lvl="1"/>
            <a:r>
              <a:rPr lang="en-US" dirty="0" err="1"/>
              <a:t>là</a:t>
            </a:r>
            <a:r>
              <a:rPr lang="en-US" dirty="0"/>
              <a:t> </a:t>
            </a:r>
            <a:r>
              <a:rPr lang="en-US" dirty="0" err="1"/>
              <a:t>một</a:t>
            </a:r>
            <a:r>
              <a:rPr lang="en-US" dirty="0"/>
              <a:t> </a:t>
            </a:r>
            <a:r>
              <a:rPr lang="en-US" dirty="0" err="1"/>
              <a:t>dãy</a:t>
            </a:r>
            <a:r>
              <a:rPr lang="en-US" dirty="0"/>
              <a:t> </a:t>
            </a:r>
            <a:r>
              <a:rPr lang="en-US" dirty="0" err="1"/>
              <a:t>số</a:t>
            </a:r>
            <a:r>
              <a:rPr lang="en-US" dirty="0"/>
              <a:t> </a:t>
            </a:r>
            <a:r>
              <a:rPr lang="en-US" dirty="0" err="1"/>
              <a:t>thoả</a:t>
            </a:r>
            <a:r>
              <a:rPr lang="en-US" dirty="0"/>
              <a:t> </a:t>
            </a:r>
            <a:r>
              <a:rPr lang="en-US" dirty="0" err="1"/>
              <a:t>mãn</a:t>
            </a:r>
            <a:r>
              <a:rPr lang="en-US" dirty="0"/>
              <a:t> </a:t>
            </a:r>
            <a:r>
              <a:rPr lang="en-US" dirty="0" err="1"/>
              <a:t>điều</a:t>
            </a:r>
            <a:r>
              <a:rPr lang="en-US" dirty="0"/>
              <a:t> </a:t>
            </a:r>
            <a:r>
              <a:rPr lang="en-US" dirty="0" err="1"/>
              <a:t>kiện</a:t>
            </a:r>
            <a:r>
              <a:rPr lang="en-US" dirty="0"/>
              <a:t>: </a:t>
            </a:r>
            <a:r>
              <a:rPr lang="en-US" dirty="0" err="1"/>
              <a:t>hai</a:t>
            </a:r>
            <a:r>
              <a:rPr lang="en-US" dirty="0"/>
              <a:t> </a:t>
            </a:r>
            <a:r>
              <a:rPr lang="en-US" dirty="0" err="1"/>
              <a:t>phần</a:t>
            </a:r>
            <a:r>
              <a:rPr lang="en-US" dirty="0"/>
              <a:t> </a:t>
            </a:r>
            <a:r>
              <a:rPr lang="en-US" dirty="0" err="1"/>
              <a:t>tử</a:t>
            </a:r>
            <a:r>
              <a:rPr lang="en-US" dirty="0"/>
              <a:t> </a:t>
            </a:r>
            <a:r>
              <a:rPr lang="en-US" dirty="0" err="1"/>
              <a:t>liên</a:t>
            </a:r>
            <a:r>
              <a:rPr lang="en-US" dirty="0"/>
              <a:t> </a:t>
            </a:r>
            <a:r>
              <a:rPr lang="en-US" dirty="0" err="1"/>
              <a:t>tiếp</a:t>
            </a:r>
            <a:r>
              <a:rPr lang="en-US" dirty="0"/>
              <a:t> </a:t>
            </a:r>
            <a:r>
              <a:rPr lang="en-US" dirty="0" err="1"/>
              <a:t>nhau</a:t>
            </a:r>
            <a:r>
              <a:rPr lang="en-US" dirty="0"/>
              <a:t> </a:t>
            </a:r>
            <a:r>
              <a:rPr lang="en-US" dirty="0" err="1"/>
              <a:t>sai</a:t>
            </a:r>
            <a:r>
              <a:rPr lang="en-US" dirty="0"/>
              <a:t> </a:t>
            </a:r>
            <a:r>
              <a:rPr lang="en-US" dirty="0" err="1"/>
              <a:t>khác</a:t>
            </a:r>
            <a:r>
              <a:rPr lang="en-US" dirty="0"/>
              <a:t> </a:t>
            </a:r>
            <a:r>
              <a:rPr lang="en-US" dirty="0" err="1"/>
              <a:t>nhau</a:t>
            </a:r>
            <a:r>
              <a:rPr lang="en-US" dirty="0"/>
              <a:t> </a:t>
            </a:r>
            <a:r>
              <a:rPr lang="en-US" dirty="0" err="1"/>
              <a:t>một</a:t>
            </a:r>
            <a:r>
              <a:rPr lang="en-US" dirty="0"/>
              <a:t> </a:t>
            </a:r>
            <a:r>
              <a:rPr lang="en-US" dirty="0" err="1"/>
              <a:t>hằng</a:t>
            </a:r>
            <a:r>
              <a:rPr lang="en-US" dirty="0"/>
              <a:t> </a:t>
            </a:r>
            <a:r>
              <a:rPr lang="en-US" dirty="0" err="1"/>
              <a:t>số</a:t>
            </a:r>
            <a:r>
              <a:rPr lang="en-US" dirty="0"/>
              <a:t>. </a:t>
            </a:r>
          </a:p>
          <a:p>
            <a:pPr lvl="1"/>
            <a:r>
              <a:rPr lang="en-US" dirty="0" err="1"/>
              <a:t>Ví</a:t>
            </a:r>
            <a:r>
              <a:rPr lang="en-US" dirty="0"/>
              <a:t> </a:t>
            </a:r>
            <a:r>
              <a:rPr lang="en-US" dirty="0" err="1"/>
              <a:t>dụ</a:t>
            </a:r>
            <a:r>
              <a:rPr lang="en-US" dirty="0"/>
              <a:t>: </a:t>
            </a:r>
          </a:p>
          <a:p>
            <a:pPr lvl="2"/>
            <a:r>
              <a:rPr lang="en-US" dirty="0" err="1"/>
              <a:t>dãy</a:t>
            </a:r>
            <a:r>
              <a:rPr lang="en-US" dirty="0"/>
              <a:t> </a:t>
            </a:r>
            <a:r>
              <a:rPr lang="en-US" dirty="0" err="1"/>
              <a:t>số</a:t>
            </a:r>
            <a:r>
              <a:rPr lang="en-US" dirty="0"/>
              <a:t> 3, 5, 7, 9, 11,... </a:t>
            </a:r>
            <a:r>
              <a:rPr lang="en-US" dirty="0" err="1"/>
              <a:t>là</a:t>
            </a:r>
            <a:r>
              <a:rPr lang="en-US" dirty="0"/>
              <a:t> </a:t>
            </a:r>
            <a:r>
              <a:rPr lang="en-US" dirty="0" err="1"/>
              <a:t>một</a:t>
            </a:r>
            <a:r>
              <a:rPr lang="en-US" dirty="0"/>
              <a:t> </a:t>
            </a:r>
            <a:r>
              <a:rPr lang="en-US" dirty="0" err="1"/>
              <a:t>cấp</a:t>
            </a:r>
            <a:r>
              <a:rPr lang="en-US" dirty="0"/>
              <a:t> </a:t>
            </a:r>
            <a:r>
              <a:rPr lang="en-US" dirty="0" err="1"/>
              <a:t>số</a:t>
            </a:r>
            <a:r>
              <a:rPr lang="en-US" dirty="0"/>
              <a:t> </a:t>
            </a:r>
            <a:r>
              <a:rPr lang="en-US" dirty="0" err="1"/>
              <a:t>cộng</a:t>
            </a:r>
            <a:r>
              <a:rPr lang="en-US" dirty="0"/>
              <a:t> </a:t>
            </a:r>
            <a:r>
              <a:rPr lang="en-US" dirty="0" err="1"/>
              <a:t>với</a:t>
            </a:r>
            <a:r>
              <a:rPr lang="en-US" dirty="0"/>
              <a:t> </a:t>
            </a:r>
            <a:r>
              <a:rPr lang="en-US" dirty="0" err="1"/>
              <a:t>các</a:t>
            </a:r>
            <a:r>
              <a:rPr lang="en-US" dirty="0"/>
              <a:t> </a:t>
            </a:r>
            <a:r>
              <a:rPr lang="en-US" dirty="0" err="1"/>
              <a:t>phân</a:t>
            </a:r>
            <a:r>
              <a:rPr lang="en-US" dirty="0"/>
              <a:t> </a:t>
            </a:r>
            <a:r>
              <a:rPr lang="en-US" dirty="0" err="1"/>
              <a:t>tử</a:t>
            </a:r>
            <a:r>
              <a:rPr lang="en-US" dirty="0"/>
              <a:t> </a:t>
            </a:r>
            <a:r>
              <a:rPr lang="en-US" dirty="0" err="1"/>
              <a:t>liên</a:t>
            </a:r>
            <a:r>
              <a:rPr lang="en-US" dirty="0"/>
              <a:t> </a:t>
            </a:r>
            <a:r>
              <a:rPr lang="en-US" dirty="0" err="1"/>
              <a:t>tiếp</a:t>
            </a:r>
            <a:r>
              <a:rPr lang="en-US" dirty="0"/>
              <a:t> </a:t>
            </a:r>
            <a:r>
              <a:rPr lang="en-US" dirty="0" err="1"/>
              <a:t>sai</a:t>
            </a:r>
            <a:r>
              <a:rPr lang="en-US" dirty="0"/>
              <a:t> </a:t>
            </a:r>
            <a:r>
              <a:rPr lang="en-US" dirty="0" err="1"/>
              <a:t>khác</a:t>
            </a:r>
            <a:r>
              <a:rPr lang="en-US" dirty="0"/>
              <a:t> </a:t>
            </a:r>
            <a:r>
              <a:rPr lang="en-US" dirty="0" err="1"/>
              <a:t>nhau</a:t>
            </a:r>
            <a:r>
              <a:rPr lang="en-US" dirty="0"/>
              <a:t> </a:t>
            </a:r>
            <a:r>
              <a:rPr lang="en-US" dirty="0" err="1"/>
              <a:t>hằng</a:t>
            </a:r>
            <a:r>
              <a:rPr lang="en-US" dirty="0"/>
              <a:t> </a:t>
            </a:r>
            <a:r>
              <a:rPr lang="en-US" dirty="0" err="1"/>
              <a:t>số</a:t>
            </a:r>
            <a:r>
              <a:rPr lang="en-US" dirty="0"/>
              <a:t> 2.</a:t>
            </a:r>
          </a:p>
          <a:p>
            <a:pPr lvl="1"/>
            <a:r>
              <a:rPr lang="en-US" dirty="0" err="1"/>
              <a:t>Công</a:t>
            </a:r>
            <a:r>
              <a:rPr lang="en-US" dirty="0"/>
              <a:t> </a:t>
            </a:r>
            <a:r>
              <a:rPr lang="en-US" dirty="0" err="1"/>
              <a:t>thức</a:t>
            </a:r>
            <a:r>
              <a:rPr lang="en-US" dirty="0"/>
              <a:t> </a:t>
            </a:r>
            <a:r>
              <a:rPr lang="en-US" dirty="0" err="1"/>
              <a:t>tổng</a:t>
            </a:r>
            <a:r>
              <a:rPr lang="en-US" dirty="0"/>
              <a:t> </a:t>
            </a:r>
            <a:r>
              <a:rPr lang="en-US" dirty="0" err="1"/>
              <a:t>các</a:t>
            </a:r>
            <a:r>
              <a:rPr lang="en-US" dirty="0"/>
              <a:t> </a:t>
            </a:r>
            <a:r>
              <a:rPr lang="en-US" dirty="0" err="1"/>
              <a:t>số</a:t>
            </a:r>
            <a:r>
              <a:rPr lang="en-US" dirty="0"/>
              <a:t> </a:t>
            </a:r>
            <a:r>
              <a:rPr lang="en-US" dirty="0" err="1"/>
              <a:t>trong</a:t>
            </a:r>
            <a:r>
              <a:rPr lang="en-US" dirty="0"/>
              <a:t> </a:t>
            </a:r>
            <a:r>
              <a:rPr lang="en-US" dirty="0" err="1"/>
              <a:t>dãy</a:t>
            </a:r>
            <a:r>
              <a:rPr lang="en-US" dirty="0"/>
              <a:t> </a:t>
            </a:r>
            <a:r>
              <a:rPr lang="en-US" dirty="0" err="1"/>
              <a:t>số</a:t>
            </a:r>
            <a:r>
              <a:rPr lang="en-US" dirty="0"/>
              <a:t>:</a:t>
            </a:r>
          </a:p>
        </p:txBody>
      </p:sp>
      <p:sp>
        <p:nvSpPr>
          <p:cNvPr id="4" name="Date Placeholder 3">
            <a:extLst>
              <a:ext uri="{FF2B5EF4-FFF2-40B4-BE49-F238E27FC236}">
                <a16:creationId xmlns:a16="http://schemas.microsoft.com/office/drawing/2014/main" id="{9A776B19-6E32-6CA7-6EC2-D65EBAFD934C}"/>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D421ECEF-8EC9-815B-B52E-51F5FE7CF0A7}"/>
              </a:ext>
            </a:extLst>
          </p:cNvPr>
          <p:cNvSpPr>
            <a:spLocks noGrp="1"/>
          </p:cNvSpPr>
          <p:nvPr>
            <p:ph type="ftr" sz="quarter" idx="11"/>
          </p:nvPr>
        </p:nvSpPr>
        <p:spPr/>
        <p:txBody>
          <a:bodyPr/>
          <a:lstStyle/>
          <a:p>
            <a:r>
              <a:rPr lang="en-US"/>
              <a:t>Khoa CNTT - Đại Học Bách Khoa</a:t>
            </a:r>
            <a:endParaRPr lang="en-US" dirty="0"/>
          </a:p>
        </p:txBody>
      </p:sp>
      <p:pic>
        <p:nvPicPr>
          <p:cNvPr id="8" name="Picture 7">
            <a:extLst>
              <a:ext uri="{FF2B5EF4-FFF2-40B4-BE49-F238E27FC236}">
                <a16:creationId xmlns:a16="http://schemas.microsoft.com/office/drawing/2014/main" id="{D7621A25-0535-F8A6-7D0D-989EF561DEA2}"/>
              </a:ext>
            </a:extLst>
          </p:cNvPr>
          <p:cNvPicPr>
            <a:picLocks noChangeAspect="1"/>
          </p:cNvPicPr>
          <p:nvPr/>
        </p:nvPicPr>
        <p:blipFill>
          <a:blip r:embed="rId2"/>
          <a:stretch>
            <a:fillRect/>
          </a:stretch>
        </p:blipFill>
        <p:spPr>
          <a:xfrm>
            <a:off x="2917089" y="4852194"/>
            <a:ext cx="3433645" cy="1173162"/>
          </a:xfrm>
          <a:prstGeom prst="rect">
            <a:avLst/>
          </a:prstGeom>
          <a:ln>
            <a:solidFill>
              <a:srgbClr val="000000"/>
            </a:solidFill>
          </a:ln>
        </p:spPr>
      </p:pic>
    </p:spTree>
    <p:extLst>
      <p:ext uri="{BB962C8B-B14F-4D97-AF65-F5344CB8AC3E}">
        <p14:creationId xmlns:p14="http://schemas.microsoft.com/office/powerpoint/2010/main" val="23972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90F1-6B0B-4721-969F-340FE818FDB3}"/>
              </a:ext>
            </a:extLst>
          </p:cNvPr>
          <p:cNvSpPr>
            <a:spLocks noGrp="1"/>
          </p:cNvSpPr>
          <p:nvPr>
            <p:ph type="title"/>
          </p:nvPr>
        </p:nvSpPr>
        <p:spPr/>
        <p:txBody>
          <a:bodyPr/>
          <a:lstStyle/>
          <a:p>
            <a:r>
              <a:rPr lang="en-US" dirty="0" err="1"/>
              <a:t>Công</a:t>
            </a:r>
            <a:r>
              <a:rPr lang="en-US" dirty="0"/>
              <a:t> </a:t>
            </a:r>
            <a:r>
              <a:rPr lang="en-US" dirty="0" err="1"/>
              <a:t>thức</a:t>
            </a:r>
            <a:r>
              <a:rPr lang="en-US" dirty="0"/>
              <a:t> </a:t>
            </a:r>
            <a:r>
              <a:rPr lang="en-US" dirty="0" err="1"/>
              <a:t>toán</a:t>
            </a:r>
            <a:r>
              <a:rPr lang="en-US" dirty="0"/>
              <a:t> </a:t>
            </a:r>
            <a:r>
              <a:rPr lang="en-US" dirty="0" err="1"/>
              <a:t>học</a:t>
            </a:r>
            <a:r>
              <a:rPr lang="en-US" dirty="0"/>
              <a:t> (</a:t>
            </a:r>
            <a:r>
              <a:rPr lang="en-US" dirty="0" err="1"/>
              <a:t>tt</a:t>
            </a:r>
            <a:r>
              <a:rPr lang="en-US" dirty="0"/>
              <a:t>)</a:t>
            </a:r>
          </a:p>
        </p:txBody>
      </p:sp>
      <p:sp>
        <p:nvSpPr>
          <p:cNvPr id="3" name="Content Placeholder 2">
            <a:extLst>
              <a:ext uri="{FF2B5EF4-FFF2-40B4-BE49-F238E27FC236}">
                <a16:creationId xmlns:a16="http://schemas.microsoft.com/office/drawing/2014/main" id="{4E417A88-10E5-1CB1-6444-4B6541173465}"/>
              </a:ext>
            </a:extLst>
          </p:cNvPr>
          <p:cNvSpPr>
            <a:spLocks noGrp="1"/>
          </p:cNvSpPr>
          <p:nvPr>
            <p:ph idx="1"/>
          </p:nvPr>
        </p:nvSpPr>
        <p:spPr/>
        <p:txBody>
          <a:bodyPr/>
          <a:lstStyle/>
          <a:p>
            <a:r>
              <a:rPr lang="en-US" dirty="0" err="1"/>
              <a:t>Cấp</a:t>
            </a:r>
            <a:r>
              <a:rPr lang="en-US" dirty="0"/>
              <a:t> </a:t>
            </a:r>
            <a:r>
              <a:rPr lang="en-US" dirty="0" err="1"/>
              <a:t>số</a:t>
            </a:r>
            <a:r>
              <a:rPr lang="en-US" dirty="0"/>
              <a:t> </a:t>
            </a:r>
            <a:r>
              <a:rPr lang="en-US" dirty="0" err="1"/>
              <a:t>nhân</a:t>
            </a:r>
            <a:r>
              <a:rPr lang="en-US" dirty="0"/>
              <a:t>: </a:t>
            </a:r>
          </a:p>
          <a:p>
            <a:pPr lvl="1"/>
            <a:r>
              <a:rPr lang="vi-VN" dirty="0"/>
              <a:t>là một dãy số thoả mãn điều kiện kể từ số hạng thứ hai, mỗi số hạng đều là tích của số hạng đứng ngay trước nó với một số không đổi</a:t>
            </a:r>
            <a:r>
              <a:rPr lang="en-US" dirty="0"/>
              <a:t>. </a:t>
            </a:r>
          </a:p>
          <a:p>
            <a:pPr lvl="1"/>
            <a:r>
              <a:rPr lang="en-US" dirty="0" err="1"/>
              <a:t>Ví</a:t>
            </a:r>
            <a:r>
              <a:rPr lang="en-US" dirty="0"/>
              <a:t> </a:t>
            </a:r>
            <a:r>
              <a:rPr lang="en-US" dirty="0" err="1"/>
              <a:t>dụ</a:t>
            </a:r>
            <a:r>
              <a:rPr lang="en-US" dirty="0"/>
              <a:t>: 3,6,12,24,…</a:t>
            </a:r>
          </a:p>
          <a:p>
            <a:pPr lvl="1"/>
            <a:r>
              <a:rPr lang="en-US" dirty="0" err="1"/>
              <a:t>Công</a:t>
            </a:r>
            <a:r>
              <a:rPr lang="en-US" dirty="0"/>
              <a:t> </a:t>
            </a:r>
            <a:r>
              <a:rPr lang="en-US" dirty="0" err="1"/>
              <a:t>thức</a:t>
            </a:r>
            <a:r>
              <a:rPr lang="en-US" dirty="0"/>
              <a:t> </a:t>
            </a:r>
            <a:r>
              <a:rPr lang="en-US" dirty="0" err="1"/>
              <a:t>tổng</a:t>
            </a:r>
            <a:r>
              <a:rPr lang="en-US" dirty="0"/>
              <a:t> </a:t>
            </a:r>
            <a:r>
              <a:rPr lang="en-US" dirty="0" err="1"/>
              <a:t>các</a:t>
            </a:r>
            <a:r>
              <a:rPr lang="en-US" dirty="0"/>
              <a:t> </a:t>
            </a:r>
            <a:r>
              <a:rPr lang="en-US" dirty="0" err="1"/>
              <a:t>số</a:t>
            </a:r>
            <a:r>
              <a:rPr lang="en-US" dirty="0"/>
              <a:t> </a:t>
            </a:r>
            <a:r>
              <a:rPr lang="en-US" dirty="0" err="1"/>
              <a:t>trong</a:t>
            </a:r>
            <a:r>
              <a:rPr lang="en-US" dirty="0"/>
              <a:t> </a:t>
            </a:r>
            <a:r>
              <a:rPr lang="en-US" dirty="0" err="1"/>
              <a:t>dãy</a:t>
            </a:r>
            <a:r>
              <a:rPr lang="en-US" dirty="0"/>
              <a:t> </a:t>
            </a:r>
            <a:r>
              <a:rPr lang="en-US" dirty="0" err="1"/>
              <a:t>số</a:t>
            </a:r>
            <a:r>
              <a:rPr lang="en-US" dirty="0"/>
              <a:t>:</a:t>
            </a:r>
          </a:p>
        </p:txBody>
      </p:sp>
      <p:sp>
        <p:nvSpPr>
          <p:cNvPr id="4" name="Date Placeholder 3">
            <a:extLst>
              <a:ext uri="{FF2B5EF4-FFF2-40B4-BE49-F238E27FC236}">
                <a16:creationId xmlns:a16="http://schemas.microsoft.com/office/drawing/2014/main" id="{9A776B19-6E32-6CA7-6EC2-D65EBAFD934C}"/>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D421ECEF-8EC9-815B-B52E-51F5FE7CF0A7}"/>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E5C30DA0-D721-2D03-AD7E-59D5128402AA}"/>
              </a:ext>
            </a:extLst>
          </p:cNvPr>
          <p:cNvPicPr>
            <a:picLocks noChangeAspect="1"/>
          </p:cNvPicPr>
          <p:nvPr/>
        </p:nvPicPr>
        <p:blipFill>
          <a:blip r:embed="rId2"/>
          <a:stretch>
            <a:fillRect/>
          </a:stretch>
        </p:blipFill>
        <p:spPr>
          <a:xfrm>
            <a:off x="2667000" y="4996152"/>
            <a:ext cx="4952644" cy="1023647"/>
          </a:xfrm>
          <a:prstGeom prst="rect">
            <a:avLst/>
          </a:prstGeom>
          <a:ln>
            <a:solidFill>
              <a:srgbClr val="000000"/>
            </a:solidFill>
          </a:ln>
        </p:spPr>
      </p:pic>
    </p:spTree>
    <p:extLst>
      <p:ext uri="{BB962C8B-B14F-4D97-AF65-F5344CB8AC3E}">
        <p14:creationId xmlns:p14="http://schemas.microsoft.com/office/powerpoint/2010/main" val="292423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39D6-E3FE-039E-3E3E-6ED74D1CF942}"/>
              </a:ext>
            </a:extLst>
          </p:cNvPr>
          <p:cNvSpPr>
            <a:spLocks noGrp="1"/>
          </p:cNvSpPr>
          <p:nvPr>
            <p:ph type="title"/>
          </p:nvPr>
        </p:nvSpPr>
        <p:spPr/>
        <p:txBody>
          <a:bodyPr/>
          <a:lstStyle/>
          <a:p>
            <a:r>
              <a:rPr lang="en-US" dirty="0" err="1"/>
              <a:t>Công</a:t>
            </a:r>
            <a:r>
              <a:rPr lang="en-US" dirty="0"/>
              <a:t> </a:t>
            </a:r>
            <a:r>
              <a:rPr lang="en-US" dirty="0" err="1"/>
              <a:t>thức</a:t>
            </a:r>
            <a:r>
              <a:rPr lang="en-US" dirty="0"/>
              <a:t> </a:t>
            </a:r>
            <a:r>
              <a:rPr lang="en-US" dirty="0" err="1"/>
              <a:t>toán</a:t>
            </a:r>
            <a:r>
              <a:rPr lang="en-US" dirty="0"/>
              <a:t> </a:t>
            </a:r>
            <a:r>
              <a:rPr lang="en-US" dirty="0" err="1"/>
              <a:t>học</a:t>
            </a:r>
            <a:r>
              <a:rPr lang="en-US" dirty="0"/>
              <a:t> (</a:t>
            </a:r>
            <a:r>
              <a:rPr lang="en-US" dirty="0" err="1"/>
              <a:t>tt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1645C7-60FC-544E-D81A-7E639985751E}"/>
                  </a:ext>
                </a:extLst>
              </p:cNvPr>
              <p:cNvSpPr>
                <a:spLocks noGrp="1"/>
              </p:cNvSpPr>
              <p:nvPr>
                <p:ph idx="1"/>
              </p:nvPr>
            </p:nvSpPr>
            <p:spPr/>
            <p:txBody>
              <a:bodyPr/>
              <a:lstStyle/>
              <a:p>
                <a:r>
                  <a:rPr lang="en-US" dirty="0"/>
                  <a:t>Harmonic sum</a:t>
                </a:r>
              </a:p>
              <a:p>
                <a:pPr lvl="1"/>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e>
                    </m:nary>
                    <m:r>
                      <a:rPr lang="en-US" b="0" i="1" smtClean="0">
                        <a:latin typeface="Cambria Math" panose="02040503050406030204" pitchFamily="18" charset="0"/>
                      </a:rPr>
                      <m:t>=1+</m:t>
                    </m:r>
                  </m:oMath>
                </a14:m>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3</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𝑛</m:t>
                        </m:r>
                      </m:den>
                    </m:f>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oMath>
                </a14:m>
                <a:endParaRPr lang="en-US" dirty="0"/>
              </a:p>
              <a:p>
                <a:pPr lvl="1"/>
                <a:r>
                  <a:rPr lang="en-US" dirty="0" err="1"/>
                  <a:t>Công</a:t>
                </a:r>
                <a:r>
                  <a:rPr lang="en-US" dirty="0"/>
                  <a:t> </a:t>
                </a:r>
                <a:r>
                  <a:rPr lang="en-US" dirty="0" err="1"/>
                  <a:t>thức</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tính</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của</a:t>
                </a:r>
                <a:r>
                  <a:rPr lang="en-US" dirty="0"/>
                  <a:t> </a:t>
                </a:r>
                <a:r>
                  <a:rPr lang="en-US" dirty="0" err="1"/>
                  <a:t>thuật</a:t>
                </a:r>
                <a:r>
                  <a:rPr lang="en-US" dirty="0"/>
                  <a:t> </a:t>
                </a:r>
                <a:r>
                  <a:rPr lang="en-US" dirty="0" err="1"/>
                  <a:t>toán</a:t>
                </a:r>
                <a:r>
                  <a:rPr lang="en-US" dirty="0"/>
                  <a:t> </a:t>
                </a:r>
                <a:r>
                  <a:rPr lang="en-US" dirty="0" err="1"/>
                  <a:t>nào</a:t>
                </a:r>
                <a:r>
                  <a:rPr lang="en-US" dirty="0"/>
                  <a:t> </a:t>
                </a:r>
                <a:r>
                  <a:rPr lang="en-US" dirty="0" err="1"/>
                  <a:t>đó</a:t>
                </a:r>
                <a:r>
                  <a:rPr lang="en-US" dirty="0"/>
                  <a:t>. </a:t>
                </a:r>
                <a:r>
                  <a:rPr lang="en-US" dirty="0" err="1"/>
                  <a:t>Ví</a:t>
                </a:r>
                <a:r>
                  <a:rPr lang="en-US" dirty="0"/>
                  <a:t> </a:t>
                </a:r>
                <a:r>
                  <a:rPr lang="en-US" dirty="0" err="1"/>
                  <a:t>dụ</a:t>
                </a:r>
                <a:r>
                  <a:rPr lang="en-US" dirty="0"/>
                  <a:t>??</a:t>
                </a:r>
              </a:p>
              <a:p>
                <a:r>
                  <a:rPr lang="en-US" dirty="0" err="1"/>
                  <a:t>Tập</a:t>
                </a:r>
                <a:r>
                  <a:rPr lang="en-US" dirty="0"/>
                  <a:t> </a:t>
                </a:r>
                <a:r>
                  <a:rPr lang="en-US" dirty="0" err="1"/>
                  <a:t>hợp</a:t>
                </a:r>
                <a:endParaRPr lang="en-US" dirty="0"/>
              </a:p>
              <a:p>
                <a:r>
                  <a:rPr lang="en-US" dirty="0"/>
                  <a:t>Logic</a:t>
                </a:r>
              </a:p>
            </p:txBody>
          </p:sp>
        </mc:Choice>
        <mc:Fallback xmlns="">
          <p:sp>
            <p:nvSpPr>
              <p:cNvPr id="3" name="Content Placeholder 2">
                <a:extLst>
                  <a:ext uri="{FF2B5EF4-FFF2-40B4-BE49-F238E27FC236}">
                    <a16:creationId xmlns:a16="http://schemas.microsoft.com/office/drawing/2014/main" id="{381645C7-60FC-544E-D81A-7E639985751E}"/>
                  </a:ext>
                </a:extLst>
              </p:cNvPr>
              <p:cNvSpPr>
                <a:spLocks noGrp="1" noRot="1" noChangeAspect="1" noMove="1" noResize="1" noEditPoints="1" noAdjustHandles="1" noChangeArrowheads="1" noChangeShapeType="1" noTextEdit="1"/>
              </p:cNvSpPr>
              <p:nvPr>
                <p:ph idx="1"/>
              </p:nvPr>
            </p:nvSpPr>
            <p:spPr>
              <a:blipFill>
                <a:blip r:embed="rId2"/>
                <a:stretch>
                  <a:fillRect l="-1630" t="-162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5540C99-287C-B9C5-341B-05F75FD2C1C6}"/>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4836EE41-D4E4-F6F5-9E68-ADA1D5BECE79}"/>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9FA01028-3957-1D3F-1C2D-DA054DA0E6CC}"/>
              </a:ext>
            </a:extLst>
          </p:cNvPr>
          <p:cNvPicPr>
            <a:picLocks noChangeAspect="1"/>
          </p:cNvPicPr>
          <p:nvPr/>
        </p:nvPicPr>
        <p:blipFill>
          <a:blip r:embed="rId3"/>
          <a:stretch>
            <a:fillRect/>
          </a:stretch>
        </p:blipFill>
        <p:spPr>
          <a:xfrm>
            <a:off x="2743200" y="4791019"/>
            <a:ext cx="4397121" cy="1295512"/>
          </a:xfrm>
          <a:prstGeom prst="rect">
            <a:avLst/>
          </a:prstGeom>
        </p:spPr>
      </p:pic>
    </p:spTree>
    <p:extLst>
      <p:ext uri="{BB962C8B-B14F-4D97-AF65-F5344CB8AC3E}">
        <p14:creationId xmlns:p14="http://schemas.microsoft.com/office/powerpoint/2010/main" val="259591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3361-C8CD-B4EF-F456-2B8B39CA424C}"/>
              </a:ext>
            </a:extLst>
          </p:cNvPr>
          <p:cNvSpPr>
            <a:spLocks noGrp="1"/>
          </p:cNvSpPr>
          <p:nvPr>
            <p:ph type="title"/>
          </p:nvPr>
        </p:nvSpPr>
        <p:spPr/>
        <p:txBody>
          <a:bodyPr/>
          <a:lstStyle/>
          <a:p>
            <a:r>
              <a:rPr lang="en-US" dirty="0" err="1"/>
              <a:t>Các</a:t>
            </a:r>
            <a:r>
              <a:rPr lang="en-US" dirty="0"/>
              <a:t> </a:t>
            </a:r>
            <a:r>
              <a:rPr lang="en-US" dirty="0" err="1"/>
              <a:t>cuộc</a:t>
            </a:r>
            <a:r>
              <a:rPr lang="en-US" dirty="0"/>
              <a:t> </a:t>
            </a:r>
            <a:r>
              <a:rPr lang="en-US" dirty="0" err="1"/>
              <a:t>thi</a:t>
            </a:r>
            <a:r>
              <a:rPr lang="en-US" dirty="0"/>
              <a:t> </a:t>
            </a:r>
            <a:r>
              <a:rPr lang="en-US" dirty="0" err="1"/>
              <a:t>và</a:t>
            </a:r>
            <a:r>
              <a:rPr lang="en-US" dirty="0"/>
              <a:t> </a:t>
            </a:r>
            <a:r>
              <a:rPr lang="en-US" dirty="0" err="1"/>
              <a:t>tài</a:t>
            </a:r>
            <a:r>
              <a:rPr lang="en-US" dirty="0"/>
              <a:t> </a:t>
            </a:r>
            <a:r>
              <a:rPr lang="en-US" dirty="0" err="1"/>
              <a:t>liệu</a:t>
            </a:r>
            <a:endParaRPr lang="en-US" dirty="0"/>
          </a:p>
        </p:txBody>
      </p:sp>
      <p:sp>
        <p:nvSpPr>
          <p:cNvPr id="3" name="Content Placeholder 2">
            <a:extLst>
              <a:ext uri="{FF2B5EF4-FFF2-40B4-BE49-F238E27FC236}">
                <a16:creationId xmlns:a16="http://schemas.microsoft.com/office/drawing/2014/main" id="{9CBFC3DD-31C1-88B4-F848-E8D30D4DB7D1}"/>
              </a:ext>
            </a:extLst>
          </p:cNvPr>
          <p:cNvSpPr>
            <a:spLocks noGrp="1"/>
          </p:cNvSpPr>
          <p:nvPr>
            <p:ph idx="1"/>
          </p:nvPr>
        </p:nvSpPr>
        <p:spPr>
          <a:xfrm>
            <a:off x="457200" y="1419225"/>
            <a:ext cx="8534400" cy="4879975"/>
          </a:xfrm>
        </p:spPr>
        <p:txBody>
          <a:bodyPr/>
          <a:lstStyle/>
          <a:p>
            <a:r>
              <a:rPr lang="en-US" dirty="0"/>
              <a:t>IOI/VOI/OLP/ICPC</a:t>
            </a:r>
          </a:p>
          <a:p>
            <a:r>
              <a:rPr lang="en-US" dirty="0"/>
              <a:t>Online contests</a:t>
            </a:r>
          </a:p>
          <a:p>
            <a:pPr lvl="1"/>
            <a:r>
              <a:rPr lang="en-US" dirty="0" err="1"/>
              <a:t>Codeforces</a:t>
            </a:r>
            <a:r>
              <a:rPr lang="en-US" dirty="0"/>
              <a:t>, </a:t>
            </a:r>
            <a:r>
              <a:rPr lang="en-US" dirty="0" err="1"/>
              <a:t>AtCoder</a:t>
            </a:r>
            <a:r>
              <a:rPr lang="en-US" dirty="0"/>
              <a:t>, CS Academy, </a:t>
            </a:r>
            <a:r>
              <a:rPr lang="en-US" dirty="0" err="1"/>
              <a:t>HackerRank</a:t>
            </a:r>
            <a:r>
              <a:rPr lang="en-US" dirty="0"/>
              <a:t>, </a:t>
            </a:r>
            <a:r>
              <a:rPr lang="en-US" dirty="0" err="1"/>
              <a:t>Topcode</a:t>
            </a:r>
            <a:r>
              <a:rPr lang="en-US" dirty="0"/>
              <a:t>, LQDOJ and </a:t>
            </a:r>
            <a:r>
              <a:rPr lang="en-US" b="1" dirty="0"/>
              <a:t>BKDNOJ</a:t>
            </a:r>
          </a:p>
          <a:p>
            <a:r>
              <a:rPr lang="en-US" dirty="0"/>
              <a:t>Books</a:t>
            </a:r>
            <a:endParaRPr lang="en-US" b="1" dirty="0"/>
          </a:p>
          <a:p>
            <a:pPr lvl="1"/>
            <a:r>
              <a:rPr lang="en-US" sz="2400" dirty="0"/>
              <a:t>S. S. </a:t>
            </a:r>
            <a:r>
              <a:rPr lang="en-US" sz="2400" dirty="0" err="1"/>
              <a:t>Skiena</a:t>
            </a:r>
            <a:r>
              <a:rPr lang="en-US" sz="2400" dirty="0"/>
              <a:t> et al : Programming Challenges: The Programming Contest Training Manual</a:t>
            </a:r>
          </a:p>
          <a:p>
            <a:pPr lvl="1"/>
            <a:r>
              <a:rPr lang="en-US" sz="2400" dirty="0"/>
              <a:t>S. Halim et al : Competitive Programming 3: The New Lower Bound of Programming Contests</a:t>
            </a:r>
          </a:p>
          <a:p>
            <a:pPr lvl="1"/>
            <a:endParaRPr lang="en-US" sz="2400" b="1" dirty="0"/>
          </a:p>
        </p:txBody>
      </p:sp>
      <p:sp>
        <p:nvSpPr>
          <p:cNvPr id="4" name="Date Placeholder 3">
            <a:extLst>
              <a:ext uri="{FF2B5EF4-FFF2-40B4-BE49-F238E27FC236}">
                <a16:creationId xmlns:a16="http://schemas.microsoft.com/office/drawing/2014/main" id="{F173884B-27DF-02E6-1415-EE2AAB7D9C4B}"/>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0773B24B-F96E-A149-A67C-BA40D704B0B1}"/>
              </a:ext>
            </a:extLst>
          </p:cNvPr>
          <p:cNvSpPr>
            <a:spLocks noGrp="1"/>
          </p:cNvSpPr>
          <p:nvPr>
            <p:ph type="ftr" sz="quarter" idx="11"/>
          </p:nvPr>
        </p:nvSpPr>
        <p:spPr/>
        <p:txBody>
          <a:bodyPr/>
          <a:lstStyle/>
          <a:p>
            <a:r>
              <a:rPr lang="en-US"/>
              <a:t>Khoa CNTT - Đại Học Bách Khoa</a:t>
            </a:r>
            <a:endParaRPr lang="en-US" dirty="0"/>
          </a:p>
        </p:txBody>
      </p:sp>
    </p:spTree>
    <p:extLst>
      <p:ext uri="{BB962C8B-B14F-4D97-AF65-F5344CB8AC3E}">
        <p14:creationId xmlns:p14="http://schemas.microsoft.com/office/powerpoint/2010/main" val="3422917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625F-26EB-16C6-D373-A3AB37D33333}"/>
              </a:ext>
            </a:extLst>
          </p:cNvPr>
          <p:cNvSpPr>
            <a:spLocks noGrp="1"/>
          </p:cNvSpPr>
          <p:nvPr>
            <p:ph type="title"/>
          </p:nvPr>
        </p:nvSpPr>
        <p:spPr/>
        <p:txBody>
          <a:bodyPr/>
          <a:lstStyle/>
          <a:p>
            <a:r>
              <a:rPr lang="en-US" dirty="0" err="1"/>
              <a:t>Bài</a:t>
            </a:r>
            <a:r>
              <a:rPr lang="en-US" dirty="0"/>
              <a:t> </a:t>
            </a:r>
            <a:r>
              <a:rPr lang="en-US" dirty="0" err="1"/>
              <a:t>Tập</a:t>
            </a:r>
            <a:endParaRPr lang="en-US" dirty="0"/>
          </a:p>
        </p:txBody>
      </p:sp>
      <p:sp>
        <p:nvSpPr>
          <p:cNvPr id="3" name="Content Placeholder 2">
            <a:extLst>
              <a:ext uri="{FF2B5EF4-FFF2-40B4-BE49-F238E27FC236}">
                <a16:creationId xmlns:a16="http://schemas.microsoft.com/office/drawing/2014/main" id="{0E87F848-ECA0-DC87-4A4F-C10FA6E75C39}"/>
              </a:ext>
            </a:extLst>
          </p:cNvPr>
          <p:cNvSpPr>
            <a:spLocks noGrp="1"/>
          </p:cNvSpPr>
          <p:nvPr>
            <p:ph idx="1"/>
          </p:nvPr>
        </p:nvSpPr>
        <p:spPr/>
        <p:txBody>
          <a:bodyPr/>
          <a:lstStyle/>
          <a:p>
            <a:r>
              <a:rPr lang="en-US" sz="2800" dirty="0"/>
              <a:t>CSES1_WEIRDALGORITHM</a:t>
            </a:r>
          </a:p>
          <a:p>
            <a:r>
              <a:rPr lang="en-US" sz="2800" dirty="0"/>
              <a:t>CSES2_MISSINGNUMBER</a:t>
            </a:r>
          </a:p>
          <a:p>
            <a:r>
              <a:rPr lang="en-US" sz="2800" dirty="0"/>
              <a:t>CSES3_REPETITIONS</a:t>
            </a:r>
          </a:p>
          <a:p>
            <a:r>
              <a:rPr lang="en-US" sz="2800" dirty="0"/>
              <a:t>CSES4_INCREASINGARRAY</a:t>
            </a:r>
          </a:p>
          <a:p>
            <a:r>
              <a:rPr lang="en-US" sz="2800" dirty="0"/>
              <a:t>CSES11_COINPILES</a:t>
            </a:r>
          </a:p>
          <a:p>
            <a:r>
              <a:rPr lang="en-US" sz="2800"/>
              <a:t>CSES12_PALINDROMEREORDER</a:t>
            </a:r>
            <a:endParaRPr lang="en-US" sz="2800" dirty="0"/>
          </a:p>
          <a:p>
            <a:endParaRPr lang="en-US" sz="2800" dirty="0"/>
          </a:p>
          <a:p>
            <a:endParaRPr lang="en-US" sz="2800" dirty="0"/>
          </a:p>
        </p:txBody>
      </p:sp>
      <p:sp>
        <p:nvSpPr>
          <p:cNvPr id="4" name="Date Placeholder 3">
            <a:extLst>
              <a:ext uri="{FF2B5EF4-FFF2-40B4-BE49-F238E27FC236}">
                <a16:creationId xmlns:a16="http://schemas.microsoft.com/office/drawing/2014/main" id="{77C15CB1-ED9F-28F2-EB1D-075D5F0162E9}"/>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DB9677FF-E2B2-B9AA-9252-09D18FA58E9F}"/>
              </a:ext>
            </a:extLst>
          </p:cNvPr>
          <p:cNvSpPr>
            <a:spLocks noGrp="1"/>
          </p:cNvSpPr>
          <p:nvPr>
            <p:ph type="ftr" sz="quarter" idx="11"/>
          </p:nvPr>
        </p:nvSpPr>
        <p:spPr/>
        <p:txBody>
          <a:bodyPr/>
          <a:lstStyle/>
          <a:p>
            <a:r>
              <a:rPr lang="en-US"/>
              <a:t>Khoa CNTT - Đại Học Bách Khoa</a:t>
            </a:r>
            <a:endParaRPr lang="en-US" dirty="0"/>
          </a:p>
        </p:txBody>
      </p:sp>
    </p:spTree>
    <p:extLst>
      <p:ext uri="{BB962C8B-B14F-4D97-AF65-F5344CB8AC3E}">
        <p14:creationId xmlns:p14="http://schemas.microsoft.com/office/powerpoint/2010/main" val="319828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752600"/>
            <a:ext cx="7772400" cy="4190999"/>
          </a:xfrm>
        </p:spPr>
        <p:txBody>
          <a:bodyPr/>
          <a:lstStyle/>
          <a:p>
            <a:pPr algn="ctr"/>
            <a:r>
              <a:rPr lang="en-US" sz="6000" dirty="0" err="1">
                <a:latin typeface="Times New Roman" pitchFamily="18" charset="0"/>
                <a:cs typeface="Times New Roman" pitchFamily="18" charset="0"/>
              </a:rPr>
              <a:t>Bài</a:t>
            </a:r>
            <a:r>
              <a:rPr lang="vi-VN" sz="6000" dirty="0">
                <a:latin typeface="Times New Roman" pitchFamily="18" charset="0"/>
                <a:cs typeface="Times New Roman" pitchFamily="18" charset="0"/>
              </a:rPr>
              <a:t> </a:t>
            </a:r>
            <a:r>
              <a:rPr lang="en-US" sz="6000" dirty="0">
                <a:latin typeface="Times New Roman" pitchFamily="18" charset="0"/>
                <a:cs typeface="Times New Roman" pitchFamily="18" charset="0"/>
              </a:rPr>
              <a:t>1</a:t>
            </a:r>
            <a:r>
              <a:rPr lang="vi-VN" sz="6000" dirty="0">
                <a:latin typeface="Times New Roman" pitchFamily="18" charset="0"/>
                <a:cs typeface="Times New Roman" pitchFamily="18" charset="0"/>
              </a:rPr>
              <a:t>:</a:t>
            </a:r>
            <a:r>
              <a:rPr lang="en-US" sz="6000" dirty="0" err="1">
                <a:latin typeface="Times New Roman" pitchFamily="18" charset="0"/>
                <a:cs typeface="Times New Roman" pitchFamily="18" charset="0"/>
              </a:rPr>
              <a:t>Giới</a:t>
            </a:r>
            <a:r>
              <a:rPr lang="en-US" sz="6000" dirty="0">
                <a:latin typeface="Times New Roman" pitchFamily="18" charset="0"/>
                <a:cs typeface="Times New Roman" pitchFamily="18" charset="0"/>
              </a:rPr>
              <a:t> </a:t>
            </a:r>
            <a:r>
              <a:rPr lang="en-US" sz="6000" dirty="0" err="1">
                <a:latin typeface="Times New Roman" pitchFamily="18" charset="0"/>
                <a:cs typeface="Times New Roman" pitchFamily="18" charset="0"/>
              </a:rPr>
              <a:t>thiệu</a:t>
            </a:r>
            <a:endParaRPr lang="en-US" sz="6000" dirty="0">
              <a:latin typeface="Times New Roman" pitchFamily="18" charset="0"/>
              <a:cs typeface="Times New Roman" pitchFamily="18" charset="0"/>
            </a:endParaRP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Ngôn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ngữ</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xuất</a:t>
            </a:r>
            <a:endParaRPr lang="en-US" sz="3200" dirty="0">
              <a:latin typeface="Times New Roman" pitchFamily="18" charset="0"/>
              <a:cs typeface="Times New Roman" pitchFamily="18" charset="0"/>
            </a:endParaRP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học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trình</a:t>
            </a:r>
            <a:endParaRPr lang="en-US" sz="3200" dirty="0">
              <a:latin typeface="Times New Roman" pitchFamily="18" charset="0"/>
              <a:cs typeface="Times New Roman" pitchFamily="18" charset="0"/>
            </a:endParaRP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Rút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gọn</a:t>
            </a:r>
            <a:r>
              <a:rPr lang="en-US" sz="3200" dirty="0">
                <a:latin typeface="Times New Roman" pitchFamily="18" charset="0"/>
                <a:cs typeface="Times New Roman" pitchFamily="18" charset="0"/>
              </a:rPr>
              <a:t> code</a:t>
            </a: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Toán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học</a:t>
            </a:r>
            <a:endParaRPr lang="en-US" sz="3200" dirty="0">
              <a:latin typeface="Times New Roman" pitchFamily="18" charset="0"/>
              <a:cs typeface="Times New Roman" pitchFamily="18" charset="0"/>
            </a:endParaRPr>
          </a:p>
          <a:p>
            <a:pPr>
              <a:spcBef>
                <a:spcPts val="0"/>
              </a:spcBef>
              <a:buFontTx/>
              <a:buChar char="-"/>
            </a:pP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cuộc</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TLTK</a:t>
            </a:r>
          </a:p>
        </p:txBody>
      </p:sp>
      <p:sp>
        <p:nvSpPr>
          <p:cNvPr id="4" name="Date Placeholder 3"/>
          <p:cNvSpPr>
            <a:spLocks noGrp="1"/>
          </p:cNvSpPr>
          <p:nvPr>
            <p:ph type="dt" sz="half" idx="10"/>
          </p:nvPr>
        </p:nvSpPr>
        <p:spPr/>
        <p:txBody>
          <a:bodyPr/>
          <a:lstStyle/>
          <a:p>
            <a:r>
              <a:rPr lang="en-US"/>
              <a:t>Phạm Minh Tuấn</a:t>
            </a:r>
          </a:p>
        </p:txBody>
      </p:sp>
      <p:sp>
        <p:nvSpPr>
          <p:cNvPr id="5" name="Footer Placeholder 4"/>
          <p:cNvSpPr>
            <a:spLocks noGrp="1"/>
          </p:cNvSpPr>
          <p:nvPr>
            <p:ph type="ftr" sz="quarter" idx="11"/>
          </p:nvPr>
        </p:nvSpPr>
        <p:spPr/>
        <p:txBody>
          <a:bodyPr/>
          <a:lstStyle/>
          <a:p>
            <a:r>
              <a:rPr lang="en-US"/>
              <a:t>Khoa CNTT - Đại Học Bách Khoa</a:t>
            </a:r>
          </a:p>
        </p:txBody>
      </p:sp>
    </p:spTree>
  </p:cSld>
  <p:clrMapOvr>
    <a:masterClrMapping/>
  </p:clrMapOvr>
  <mc:AlternateContent xmlns:mc="http://schemas.openxmlformats.org/markup-compatibility/2006" xmlns:p14="http://schemas.microsoft.com/office/powerpoint/2010/main">
    <mc:Choice Requires="p14">
      <p:transition spd="slow" p14:dur="2000" advTm="1964"/>
    </mc:Choice>
    <mc:Fallback xmlns="">
      <p:transition spd="slow" advTm="19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2CD8-4B26-45A5-A081-28618DCB84D8}"/>
              </a:ext>
            </a:extLst>
          </p:cNvPr>
          <p:cNvSpPr>
            <a:spLocks noGrp="1"/>
          </p:cNvSpPr>
          <p:nvPr>
            <p:ph type="title"/>
          </p:nvPr>
        </p:nvSpPr>
        <p:spPr>
          <a:xfrm>
            <a:off x="733425" y="731838"/>
            <a:ext cx="7800975" cy="563562"/>
          </a:xfrm>
        </p:spPr>
        <p:txBody>
          <a:bodyPr wrap="square" anchor="ctr">
            <a:normAutofit/>
          </a:bodyPr>
          <a:lstStyle/>
          <a:p>
            <a:pPr>
              <a:lnSpc>
                <a:spcPct val="90000"/>
              </a:lnSpc>
            </a:pPr>
            <a:r>
              <a:rPr lang="en-US" err="1"/>
              <a:t>Giới</a:t>
            </a:r>
            <a:r>
              <a:rPr lang="en-US"/>
              <a:t> </a:t>
            </a:r>
            <a:r>
              <a:rPr lang="en-US" err="1"/>
              <a:t>thiệu</a:t>
            </a:r>
            <a:endParaRPr lang="en-US"/>
          </a:p>
        </p:txBody>
      </p:sp>
      <p:sp>
        <p:nvSpPr>
          <p:cNvPr id="9" name="Content Placeholder 2">
            <a:extLst>
              <a:ext uri="{FF2B5EF4-FFF2-40B4-BE49-F238E27FC236}">
                <a16:creationId xmlns:a16="http://schemas.microsoft.com/office/drawing/2014/main" id="{88B56D76-00FB-888F-F962-3460AFA24C94}"/>
              </a:ext>
            </a:extLst>
          </p:cNvPr>
          <p:cNvSpPr>
            <a:spLocks noGrp="1"/>
          </p:cNvSpPr>
          <p:nvPr>
            <p:ph idx="1"/>
          </p:nvPr>
        </p:nvSpPr>
        <p:spPr>
          <a:xfrm>
            <a:off x="457200" y="1419225"/>
            <a:ext cx="8229600" cy="4879975"/>
          </a:xfrm>
        </p:spPr>
        <p:txBody>
          <a:bodyPr/>
          <a:lstStyle/>
          <a:p>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thành </a:t>
            </a:r>
            <a:r>
              <a:rPr lang="en-US" dirty="0" err="1">
                <a:latin typeface="Times New Roman" panose="02020603050405020304" pitchFamily="18" charset="0"/>
                <a:cs typeface="Times New Roman" panose="02020603050405020304" pitchFamily="18" charset="0"/>
              </a:rPr>
              <a:t>thục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a:t>
            </a:r>
          </a:p>
          <a:p>
            <a:pPr lvl="1"/>
            <a:r>
              <a:rPr lang="vi-VN" b="0" i="0" dirty="0">
                <a:solidFill>
                  <a:srgbClr val="0D0D0D"/>
                </a:solidFill>
                <a:effectLst/>
                <a:latin typeface="Times New Roman" panose="02020603050405020304" pitchFamily="18" charset="0"/>
                <a:cs typeface="Times New Roman" panose="02020603050405020304" pitchFamily="18" charset="0"/>
              </a:rPr>
              <a:t>Thiết kế thuật toán</a:t>
            </a:r>
            <a:r>
              <a:rPr lang="en-US" b="0" i="0" dirty="0">
                <a:solidFill>
                  <a:srgbClr val="0D0D0D"/>
                </a:solidFill>
                <a:effectLst/>
                <a:latin typeface="Times New Roman" panose="02020603050405020304" pitchFamily="18" charset="0"/>
                <a:cs typeface="Times New Roman" panose="02020603050405020304" pitchFamily="18" charset="0"/>
              </a:rPr>
              <a:t>:</a:t>
            </a:r>
            <a:r>
              <a:rPr lang="vi-VN" b="0" i="0" dirty="0">
                <a:solidFill>
                  <a:srgbClr val="0D0D0D"/>
                </a:solidFill>
                <a:effectLst/>
                <a:latin typeface="Times New Roman" panose="02020603050405020304" pitchFamily="18" charset="0"/>
                <a:cs typeface="Times New Roman" panose="02020603050405020304" pitchFamily="18" charset="0"/>
              </a:rPr>
              <a:t> </a:t>
            </a:r>
            <a:endParaRPr lang="en-US" b="0" i="0" dirty="0">
              <a:solidFill>
                <a:srgbClr val="0D0D0D"/>
              </a:solidFill>
              <a:effectLst/>
              <a:latin typeface="Times New Roman" panose="02020603050405020304" pitchFamily="18" charset="0"/>
              <a:cs typeface="Times New Roman" panose="02020603050405020304" pitchFamily="18" charset="0"/>
            </a:endParaRPr>
          </a:p>
          <a:p>
            <a:pPr lvl="2"/>
            <a:r>
              <a:rPr lang="en-US" dirty="0">
                <a:solidFill>
                  <a:srgbClr val="0D0D0D"/>
                </a:solidFill>
                <a:latin typeface="Times New Roman" panose="02020603050405020304" pitchFamily="18" charset="0"/>
                <a:cs typeface="Times New Roman" panose="02020603050405020304" pitchFamily="18" charset="0"/>
              </a:rPr>
              <a:t>Y</a:t>
            </a:r>
            <a:r>
              <a:rPr lang="vi-VN" b="0" i="0" dirty="0">
                <a:solidFill>
                  <a:srgbClr val="0D0D0D"/>
                </a:solidFill>
                <a:effectLst/>
                <a:latin typeface="Times New Roman" panose="02020603050405020304" pitchFamily="18" charset="0"/>
                <a:cs typeface="Times New Roman" panose="02020603050405020304" pitchFamily="18" charset="0"/>
              </a:rPr>
              <a:t>êu cầu tư duy toán học và sáng tạo, </a:t>
            </a:r>
            <a:endParaRPr lang="en-US" b="0" i="0" dirty="0">
              <a:solidFill>
                <a:srgbClr val="0D0D0D"/>
              </a:solidFill>
              <a:effectLst/>
              <a:latin typeface="Times New Roman" panose="02020603050405020304" pitchFamily="18" charset="0"/>
              <a:cs typeface="Times New Roman" panose="02020603050405020304" pitchFamily="18" charset="0"/>
            </a:endParaRPr>
          </a:p>
          <a:p>
            <a:pPr lvl="1"/>
            <a:r>
              <a:rPr lang="en-US" b="0" i="0" dirty="0" err="1">
                <a:solidFill>
                  <a:srgbClr val="0D0D0D"/>
                </a:solidFill>
                <a:effectLst/>
                <a:latin typeface="Times New Roman" panose="02020603050405020304" pitchFamily="18" charset="0"/>
                <a:cs typeface="Times New Roman" panose="02020603050405020304" pitchFamily="18" charset="0"/>
              </a:rPr>
              <a:t>Triển</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khai</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thuật</a:t>
            </a:r>
            <a:r>
              <a:rPr lang="en-US" b="0" i="0" dirty="0">
                <a:solidFill>
                  <a:srgbClr val="0D0D0D"/>
                </a:solidFill>
                <a:effectLst/>
                <a:latin typeface="Times New Roman" panose="02020603050405020304" pitchFamily="18" charset="0"/>
                <a:cs typeface="Times New Roman" panose="02020603050405020304" pitchFamily="18" charset="0"/>
              </a:rPr>
              <a:t> </a:t>
            </a:r>
            <a:r>
              <a:rPr lang="en-US" b="0" i="0" dirty="0" err="1">
                <a:solidFill>
                  <a:srgbClr val="0D0D0D"/>
                </a:solidFill>
                <a:effectLst/>
                <a:latin typeface="Times New Roman" panose="02020603050405020304" pitchFamily="18" charset="0"/>
                <a:cs typeface="Times New Roman" panose="02020603050405020304" pitchFamily="18" charset="0"/>
              </a:rPr>
              <a:t>toán</a:t>
            </a:r>
            <a:r>
              <a:rPr lang="en-US" b="0" i="0" dirty="0">
                <a:solidFill>
                  <a:srgbClr val="0D0D0D"/>
                </a:solidFill>
                <a:effectLst/>
                <a:latin typeface="Times New Roman" panose="02020603050405020304" pitchFamily="18" charset="0"/>
                <a:cs typeface="Times New Roman" panose="02020603050405020304" pitchFamily="18" charset="0"/>
              </a:rPr>
              <a:t>:</a:t>
            </a:r>
          </a:p>
          <a:p>
            <a:pPr lvl="2"/>
            <a:r>
              <a:rPr lang="en-US" b="0" i="0" dirty="0">
                <a:solidFill>
                  <a:srgbClr val="0D0D0D"/>
                </a:solidFill>
                <a:effectLst/>
                <a:latin typeface="Times New Roman" panose="02020603050405020304" pitchFamily="18" charset="0"/>
                <a:cs typeface="Times New Roman" panose="02020603050405020304" pitchFamily="18" charset="0"/>
              </a:rPr>
              <a:t>Đ</a:t>
            </a:r>
            <a:r>
              <a:rPr lang="vi-VN" b="0" i="0" dirty="0">
                <a:solidFill>
                  <a:srgbClr val="0D0D0D"/>
                </a:solidFill>
                <a:effectLst/>
                <a:latin typeface="Times New Roman" panose="02020603050405020304" pitchFamily="18" charset="0"/>
                <a:cs typeface="Times New Roman" panose="02020603050405020304" pitchFamily="18" charset="0"/>
              </a:rPr>
              <a:t>òi hỏi kỹ năng lập trình tốt</a:t>
            </a:r>
            <a:endParaRPr lang="en-US"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149AD56-1B53-CF38-C40A-BDAB02D05AF5}"/>
              </a:ext>
            </a:extLst>
          </p:cNvPr>
          <p:cNvSpPr>
            <a:spLocks noGrp="1"/>
          </p:cNvSpPr>
          <p:nvPr>
            <p:ph type="dt" sz="half" idx="10"/>
          </p:nvPr>
        </p:nvSpPr>
        <p:spPr>
          <a:xfrm>
            <a:off x="457200" y="6461125"/>
            <a:ext cx="2133600" cy="320675"/>
          </a:xfrm>
        </p:spPr>
        <p:txBody>
          <a:bodyPr wrap="square" anchor="t">
            <a:normAutofit/>
          </a:bodyPr>
          <a:lstStyle/>
          <a:p>
            <a:pPr>
              <a:spcAft>
                <a:spcPts val="600"/>
              </a:spcAft>
            </a:pPr>
            <a:r>
              <a:rPr lang="en-US"/>
              <a:t>Phạm Minh Tuấn</a:t>
            </a:r>
          </a:p>
        </p:txBody>
      </p:sp>
      <p:sp>
        <p:nvSpPr>
          <p:cNvPr id="4" name="Footer Placeholder 3">
            <a:extLst>
              <a:ext uri="{FF2B5EF4-FFF2-40B4-BE49-F238E27FC236}">
                <a16:creationId xmlns:a16="http://schemas.microsoft.com/office/drawing/2014/main" id="{B9F36039-4236-D168-17C2-58EC39919FA3}"/>
              </a:ext>
            </a:extLst>
          </p:cNvPr>
          <p:cNvSpPr>
            <a:spLocks noGrp="1"/>
          </p:cNvSpPr>
          <p:nvPr>
            <p:ph type="ftr" sz="quarter" idx="11"/>
          </p:nvPr>
        </p:nvSpPr>
        <p:spPr>
          <a:xfrm>
            <a:off x="5867400" y="6477000"/>
            <a:ext cx="2895600" cy="320675"/>
          </a:xfrm>
        </p:spPr>
        <p:txBody>
          <a:bodyPr wrap="square" anchor="t">
            <a:normAutofit/>
          </a:bodyPr>
          <a:lstStyle/>
          <a:p>
            <a:pPr>
              <a:spcAft>
                <a:spcPts val="600"/>
              </a:spcAft>
            </a:pPr>
            <a:r>
              <a:rPr lang="en-US"/>
              <a:t>Khoa CNTT - Đại Học Bách Khoa</a:t>
            </a:r>
          </a:p>
        </p:txBody>
      </p:sp>
    </p:spTree>
    <p:extLst>
      <p:ext uri="{BB962C8B-B14F-4D97-AF65-F5344CB8AC3E}">
        <p14:creationId xmlns:p14="http://schemas.microsoft.com/office/powerpoint/2010/main" val="309071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2CD8-4B26-45A5-A081-28618DCB84D8}"/>
              </a:ext>
            </a:extLst>
          </p:cNvPr>
          <p:cNvSpPr>
            <a:spLocks noGrp="1"/>
          </p:cNvSpPr>
          <p:nvPr>
            <p:ph type="title"/>
          </p:nvPr>
        </p:nvSpPr>
        <p:spPr>
          <a:xfrm>
            <a:off x="733425" y="731838"/>
            <a:ext cx="7800975" cy="563562"/>
          </a:xfrm>
        </p:spPr>
        <p:txBody>
          <a:bodyPr wrap="square" anchor="ctr">
            <a:normAutofit/>
          </a:bodyPr>
          <a:lstStyle/>
          <a:p>
            <a:pPr>
              <a:lnSpc>
                <a:spcPct val="90000"/>
              </a:lnSpc>
            </a:pPr>
            <a:r>
              <a:rPr lang="en-US" dirty="0" err="1"/>
              <a:t>Ngôn</a:t>
            </a:r>
            <a:r>
              <a:rPr lang="en-US" dirty="0"/>
              <a:t> </a:t>
            </a:r>
            <a:r>
              <a:rPr lang="en-US" dirty="0" err="1"/>
              <a:t>ngữ</a:t>
            </a:r>
            <a:r>
              <a:rPr lang="en-US" dirty="0"/>
              <a:t> </a:t>
            </a:r>
            <a:r>
              <a:rPr lang="en-US" dirty="0" err="1"/>
              <a:t>lập</a:t>
            </a:r>
            <a:r>
              <a:rPr lang="en-US" dirty="0"/>
              <a:t> </a:t>
            </a:r>
            <a:r>
              <a:rPr lang="en-US" dirty="0" err="1"/>
              <a:t>trình</a:t>
            </a:r>
            <a:endParaRPr lang="en-US" dirty="0"/>
          </a:p>
        </p:txBody>
      </p:sp>
      <p:sp>
        <p:nvSpPr>
          <p:cNvPr id="9" name="Content Placeholder 2">
            <a:extLst>
              <a:ext uri="{FF2B5EF4-FFF2-40B4-BE49-F238E27FC236}">
                <a16:creationId xmlns:a16="http://schemas.microsoft.com/office/drawing/2014/main" id="{88B56D76-00FB-888F-F962-3460AFA24C94}"/>
              </a:ext>
            </a:extLst>
          </p:cNvPr>
          <p:cNvSpPr>
            <a:spLocks noGrp="1"/>
          </p:cNvSpPr>
          <p:nvPr>
            <p:ph idx="1"/>
          </p:nvPr>
        </p:nvSpPr>
        <p:spPr>
          <a:xfrm>
            <a:off x="457200" y="1419225"/>
            <a:ext cx="8229600" cy="4879975"/>
          </a:xfrm>
        </p:spPr>
        <p:txBody>
          <a:bodyPr/>
          <a:lstStyle/>
          <a:p>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1 </a:t>
            </a:r>
            <a:r>
              <a:rPr lang="en-US" dirty="0" err="1">
                <a:latin typeface="Times New Roman" panose="02020603050405020304" pitchFamily="18" charset="0"/>
                <a:cs typeface="Times New Roman" panose="02020603050405020304" pitchFamily="18" charset="0"/>
              </a:rPr>
              <a:t>cuộc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 (79%)</a:t>
            </a:r>
          </a:p>
          <a:p>
            <a:pPr lvl="1"/>
            <a:r>
              <a:rPr lang="en-US" dirty="0">
                <a:latin typeface="Times New Roman" panose="02020603050405020304" pitchFamily="18" charset="0"/>
                <a:cs typeface="Times New Roman" panose="02020603050405020304" pitchFamily="18" charset="0"/>
              </a:rPr>
              <a:t>Python (16%)</a:t>
            </a:r>
          </a:p>
          <a:p>
            <a:pPr lvl="1"/>
            <a:r>
              <a:rPr lang="en-US" dirty="0">
                <a:latin typeface="Times New Roman" panose="02020603050405020304" pitchFamily="18" charset="0"/>
                <a:cs typeface="Times New Roman" panose="02020603050405020304" pitchFamily="18" charset="0"/>
              </a:rPr>
              <a:t>Java (8%)</a:t>
            </a:r>
          </a:p>
        </p:txBody>
      </p:sp>
      <p:sp>
        <p:nvSpPr>
          <p:cNvPr id="3" name="Date Placeholder 2">
            <a:extLst>
              <a:ext uri="{FF2B5EF4-FFF2-40B4-BE49-F238E27FC236}">
                <a16:creationId xmlns:a16="http://schemas.microsoft.com/office/drawing/2014/main" id="{4149AD56-1B53-CF38-C40A-BDAB02D05AF5}"/>
              </a:ext>
            </a:extLst>
          </p:cNvPr>
          <p:cNvSpPr>
            <a:spLocks noGrp="1"/>
          </p:cNvSpPr>
          <p:nvPr>
            <p:ph type="dt" sz="half" idx="10"/>
          </p:nvPr>
        </p:nvSpPr>
        <p:spPr>
          <a:xfrm>
            <a:off x="457200" y="6461125"/>
            <a:ext cx="2133600" cy="320675"/>
          </a:xfrm>
        </p:spPr>
        <p:txBody>
          <a:bodyPr wrap="square" anchor="t">
            <a:normAutofit/>
          </a:bodyPr>
          <a:lstStyle/>
          <a:p>
            <a:pPr>
              <a:spcAft>
                <a:spcPts val="600"/>
              </a:spcAft>
            </a:pPr>
            <a:r>
              <a:rPr lang="en-US"/>
              <a:t>Phạm Minh Tuấn</a:t>
            </a:r>
          </a:p>
        </p:txBody>
      </p:sp>
      <p:sp>
        <p:nvSpPr>
          <p:cNvPr id="4" name="Footer Placeholder 3">
            <a:extLst>
              <a:ext uri="{FF2B5EF4-FFF2-40B4-BE49-F238E27FC236}">
                <a16:creationId xmlns:a16="http://schemas.microsoft.com/office/drawing/2014/main" id="{B9F36039-4236-D168-17C2-58EC39919FA3}"/>
              </a:ext>
            </a:extLst>
          </p:cNvPr>
          <p:cNvSpPr>
            <a:spLocks noGrp="1"/>
          </p:cNvSpPr>
          <p:nvPr>
            <p:ph type="ftr" sz="quarter" idx="11"/>
          </p:nvPr>
        </p:nvSpPr>
        <p:spPr>
          <a:xfrm>
            <a:off x="5867400" y="6477000"/>
            <a:ext cx="2895600" cy="320675"/>
          </a:xfrm>
        </p:spPr>
        <p:txBody>
          <a:bodyPr wrap="square" anchor="t">
            <a:normAutofit/>
          </a:bodyPr>
          <a:lstStyle/>
          <a:p>
            <a:pPr>
              <a:spcAft>
                <a:spcPts val="600"/>
              </a:spcAft>
            </a:pPr>
            <a:r>
              <a:rPr lang="en-US"/>
              <a:t>Khoa CNTT - Đại Học Bách Khoa</a:t>
            </a:r>
          </a:p>
        </p:txBody>
      </p:sp>
    </p:spTree>
    <p:extLst>
      <p:ext uri="{BB962C8B-B14F-4D97-AF65-F5344CB8AC3E}">
        <p14:creationId xmlns:p14="http://schemas.microsoft.com/office/powerpoint/2010/main" val="341653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3F58-9567-2E0A-3F41-60D06E740533}"/>
              </a:ext>
            </a:extLst>
          </p:cNvPr>
          <p:cNvSpPr>
            <a:spLocks noGrp="1"/>
          </p:cNvSpPr>
          <p:nvPr>
            <p:ph type="title"/>
          </p:nvPr>
        </p:nvSpPr>
        <p:spPr/>
        <p:txBody>
          <a:bodyPr/>
          <a:lstStyle/>
          <a:p>
            <a:r>
              <a:rPr lang="en-US" dirty="0"/>
              <a:t>Code C++ </a:t>
            </a:r>
            <a:r>
              <a:rPr lang="en-US" dirty="0" err="1"/>
              <a:t>mẫu</a:t>
            </a:r>
            <a:endParaRPr lang="en-US" dirty="0"/>
          </a:p>
        </p:txBody>
      </p:sp>
      <p:sp>
        <p:nvSpPr>
          <p:cNvPr id="3" name="Content Placeholder 2">
            <a:extLst>
              <a:ext uri="{FF2B5EF4-FFF2-40B4-BE49-F238E27FC236}">
                <a16:creationId xmlns:a16="http://schemas.microsoft.com/office/drawing/2014/main" id="{9AAD92F5-E20F-D6BA-5FAA-B4388BF2F3E3}"/>
              </a:ext>
            </a:extLst>
          </p:cNvPr>
          <p:cNvSpPr>
            <a:spLocks noGrp="1"/>
          </p:cNvSpPr>
          <p:nvPr>
            <p:ph idx="1"/>
          </p:nvPr>
        </p:nvSpPr>
        <p:spPr/>
        <p:txBody>
          <a:bodyPr/>
          <a:lstStyle/>
          <a:p>
            <a:r>
              <a:rPr lang="en-US" dirty="0"/>
              <a:t>Code C++ </a:t>
            </a:r>
            <a:r>
              <a:rPr lang="en-US" dirty="0" err="1"/>
              <a:t>mẫu</a:t>
            </a:r>
            <a:r>
              <a:rPr lang="en-US" dirty="0"/>
              <a:t> </a:t>
            </a:r>
            <a:r>
              <a:rPr lang="en-US" dirty="0" err="1"/>
              <a:t>thường</a:t>
            </a:r>
            <a:r>
              <a:rPr lang="en-US" dirty="0"/>
              <a:t> dung </a:t>
            </a:r>
            <a:r>
              <a:rPr lang="en-US" dirty="0" err="1"/>
              <a:t>trong</a:t>
            </a:r>
            <a:r>
              <a:rPr lang="en-US" dirty="0"/>
              <a:t> </a:t>
            </a:r>
            <a:r>
              <a:rPr lang="en-US" dirty="0" err="1"/>
              <a:t>lập</a:t>
            </a:r>
            <a:r>
              <a:rPr lang="en-US" dirty="0"/>
              <a:t> </a:t>
            </a:r>
            <a:r>
              <a:rPr lang="en-US" dirty="0" err="1"/>
              <a:t>trình</a:t>
            </a:r>
            <a:r>
              <a:rPr lang="en-US" dirty="0"/>
              <a:t> </a:t>
            </a:r>
            <a:r>
              <a:rPr lang="en-US" dirty="0" err="1"/>
              <a:t>thi</a:t>
            </a:r>
            <a:r>
              <a:rPr lang="en-US" dirty="0"/>
              <a:t> </a:t>
            </a:r>
            <a:r>
              <a:rPr lang="en-US" dirty="0" err="1"/>
              <a:t>đấu</a:t>
            </a:r>
            <a:r>
              <a:rPr lang="en-US" dirty="0"/>
              <a:t> </a:t>
            </a:r>
            <a:r>
              <a:rPr lang="en-US" dirty="0" err="1"/>
              <a:t>có</a:t>
            </a:r>
            <a:r>
              <a:rPr lang="en-US" dirty="0"/>
              <a:t> </a:t>
            </a:r>
            <a:r>
              <a:rPr lang="en-US" dirty="0" err="1"/>
              <a:t>dạng</a:t>
            </a:r>
            <a:r>
              <a:rPr lang="en-US" dirty="0"/>
              <a:t>: </a:t>
            </a:r>
          </a:p>
        </p:txBody>
      </p:sp>
      <p:sp>
        <p:nvSpPr>
          <p:cNvPr id="4" name="Date Placeholder 3">
            <a:extLst>
              <a:ext uri="{FF2B5EF4-FFF2-40B4-BE49-F238E27FC236}">
                <a16:creationId xmlns:a16="http://schemas.microsoft.com/office/drawing/2014/main" id="{C0BC4030-AF09-73D0-CD13-5C1224BB86A7}"/>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0A5A8669-949B-D7EB-9530-CA1535A6F253}"/>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0FF19B35-FD57-0FED-1005-BC57C9926B21}"/>
              </a:ext>
            </a:extLst>
          </p:cNvPr>
          <p:cNvPicPr>
            <a:picLocks noChangeAspect="1"/>
          </p:cNvPicPr>
          <p:nvPr/>
        </p:nvPicPr>
        <p:blipFill>
          <a:blip r:embed="rId2"/>
          <a:stretch>
            <a:fillRect/>
          </a:stretch>
        </p:blipFill>
        <p:spPr>
          <a:xfrm>
            <a:off x="1263124" y="2866677"/>
            <a:ext cx="7271276" cy="1985070"/>
          </a:xfrm>
          <a:prstGeom prst="rect">
            <a:avLst/>
          </a:prstGeom>
        </p:spPr>
      </p:pic>
    </p:spTree>
    <p:extLst>
      <p:ext uri="{BB962C8B-B14F-4D97-AF65-F5344CB8AC3E}">
        <p14:creationId xmlns:p14="http://schemas.microsoft.com/office/powerpoint/2010/main" val="226138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86A66-3F9B-E1D7-93F7-EEB836F8B1DC}"/>
              </a:ext>
            </a:extLst>
          </p:cNvPr>
          <p:cNvSpPr>
            <a:spLocks noGrp="1"/>
          </p:cNvSpPr>
          <p:nvPr>
            <p:ph type="title"/>
          </p:nvPr>
        </p:nvSpPr>
        <p:spPr/>
        <p:txBody>
          <a:bodyPr/>
          <a:lstStyle/>
          <a:p>
            <a:r>
              <a:rPr lang="en-US" dirty="0" err="1"/>
              <a:t>Nhập</a:t>
            </a:r>
            <a:r>
              <a:rPr lang="en-US" dirty="0"/>
              <a:t> </a:t>
            </a:r>
            <a:r>
              <a:rPr lang="en-US" dirty="0" err="1"/>
              <a:t>xuất</a:t>
            </a:r>
            <a:endParaRPr lang="en-US" dirty="0"/>
          </a:p>
        </p:txBody>
      </p:sp>
      <p:sp>
        <p:nvSpPr>
          <p:cNvPr id="3" name="Content Placeholder 2">
            <a:extLst>
              <a:ext uri="{FF2B5EF4-FFF2-40B4-BE49-F238E27FC236}">
                <a16:creationId xmlns:a16="http://schemas.microsoft.com/office/drawing/2014/main" id="{DB50240B-63C5-BDBF-D6D4-F5815FD89F0D}"/>
              </a:ext>
            </a:extLst>
          </p:cNvPr>
          <p:cNvSpPr>
            <a:spLocks noGrp="1"/>
          </p:cNvSpPr>
          <p:nvPr>
            <p:ph idx="1"/>
          </p:nvPr>
        </p:nvSpPr>
        <p:spPr/>
        <p:txBody>
          <a:bodyPr/>
          <a:lstStyle/>
          <a:p>
            <a:r>
              <a:rPr lang="en-US" dirty="0"/>
              <a:t>Trong C ta </a:t>
            </a:r>
            <a:r>
              <a:rPr lang="en-US" dirty="0" err="1"/>
              <a:t>có</a:t>
            </a:r>
            <a:r>
              <a:rPr lang="en-US" dirty="0"/>
              <a:t> </a:t>
            </a:r>
            <a:r>
              <a:rPr lang="en-US" dirty="0" err="1"/>
              <a:t>thể</a:t>
            </a:r>
            <a:r>
              <a:rPr lang="en-US" dirty="0"/>
              <a:t> </a:t>
            </a:r>
            <a:r>
              <a:rPr lang="en-US" dirty="0" err="1"/>
              <a:t>dùng</a:t>
            </a:r>
            <a:r>
              <a:rPr lang="en-US" dirty="0"/>
              <a:t>:</a:t>
            </a:r>
          </a:p>
          <a:p>
            <a:pPr lvl="1"/>
            <a:r>
              <a:rPr lang="en-US" dirty="0" err="1"/>
              <a:t>scanf</a:t>
            </a:r>
            <a:r>
              <a:rPr lang="en-US" dirty="0"/>
              <a:t> </a:t>
            </a:r>
            <a:r>
              <a:rPr lang="en-US" dirty="0" err="1"/>
              <a:t>để</a:t>
            </a:r>
            <a:r>
              <a:rPr lang="en-US" dirty="0"/>
              <a:t> </a:t>
            </a:r>
            <a:r>
              <a:rPr lang="en-US" dirty="0" err="1"/>
              <a:t>nhập</a:t>
            </a:r>
            <a:r>
              <a:rPr lang="en-US" dirty="0"/>
              <a:t>,</a:t>
            </a:r>
          </a:p>
          <a:p>
            <a:pPr lvl="1"/>
            <a:r>
              <a:rPr lang="en-US" dirty="0" err="1"/>
              <a:t>printf</a:t>
            </a:r>
            <a:r>
              <a:rPr lang="en-US" dirty="0"/>
              <a:t> </a:t>
            </a:r>
            <a:r>
              <a:rPr lang="en-US" dirty="0" err="1"/>
              <a:t>để</a:t>
            </a:r>
            <a:r>
              <a:rPr lang="en-US" dirty="0"/>
              <a:t> </a:t>
            </a:r>
            <a:r>
              <a:rPr lang="en-US" dirty="0" err="1"/>
              <a:t>xuất</a:t>
            </a:r>
            <a:r>
              <a:rPr lang="en-US" dirty="0"/>
              <a:t>.</a:t>
            </a:r>
          </a:p>
          <a:p>
            <a:r>
              <a:rPr lang="en-US" dirty="0"/>
              <a:t>Trong C++ ta </a:t>
            </a:r>
            <a:r>
              <a:rPr lang="en-US" dirty="0" err="1"/>
              <a:t>dùng</a:t>
            </a:r>
            <a:r>
              <a:rPr lang="en-US" dirty="0"/>
              <a:t> </a:t>
            </a:r>
            <a:r>
              <a:rPr lang="en-US" dirty="0" err="1"/>
              <a:t>cin</a:t>
            </a:r>
            <a:r>
              <a:rPr lang="en-US" dirty="0"/>
              <a:t> hay </a:t>
            </a:r>
            <a:r>
              <a:rPr lang="en-US" dirty="0" err="1"/>
              <a:t>cout</a:t>
            </a:r>
            <a:r>
              <a:rPr lang="en-US" dirty="0"/>
              <a:t>, </a:t>
            </a:r>
            <a:r>
              <a:rPr lang="en-US" dirty="0" err="1"/>
              <a:t>ví</a:t>
            </a:r>
            <a:r>
              <a:rPr lang="en-US" dirty="0"/>
              <a:t> </a:t>
            </a:r>
            <a:r>
              <a:rPr lang="en-US" dirty="0" err="1"/>
              <a:t>dụ</a:t>
            </a:r>
            <a:r>
              <a:rPr lang="en-US" dirty="0"/>
              <a:t>: </a:t>
            </a:r>
          </a:p>
        </p:txBody>
      </p:sp>
      <p:sp>
        <p:nvSpPr>
          <p:cNvPr id="4" name="Date Placeholder 3">
            <a:extLst>
              <a:ext uri="{FF2B5EF4-FFF2-40B4-BE49-F238E27FC236}">
                <a16:creationId xmlns:a16="http://schemas.microsoft.com/office/drawing/2014/main" id="{3485A1EC-1CE2-A451-C51F-33FDE1B53D86}"/>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655395E8-7727-E641-B8C8-6611B9F113F3}"/>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53B2DDE6-9783-C0B8-5594-933960D10446}"/>
              </a:ext>
            </a:extLst>
          </p:cNvPr>
          <p:cNvPicPr>
            <a:picLocks noChangeAspect="1"/>
          </p:cNvPicPr>
          <p:nvPr/>
        </p:nvPicPr>
        <p:blipFill>
          <a:blip r:embed="rId2"/>
          <a:stretch>
            <a:fillRect/>
          </a:stretch>
        </p:blipFill>
        <p:spPr>
          <a:xfrm>
            <a:off x="673678" y="3661403"/>
            <a:ext cx="8072868" cy="1155071"/>
          </a:xfrm>
          <a:prstGeom prst="rect">
            <a:avLst/>
          </a:prstGeom>
        </p:spPr>
      </p:pic>
      <p:pic>
        <p:nvPicPr>
          <p:cNvPr id="9" name="Picture 8">
            <a:extLst>
              <a:ext uri="{FF2B5EF4-FFF2-40B4-BE49-F238E27FC236}">
                <a16:creationId xmlns:a16="http://schemas.microsoft.com/office/drawing/2014/main" id="{9D88EE69-3AC3-E967-7DA1-65E72E574F79}"/>
              </a:ext>
            </a:extLst>
          </p:cNvPr>
          <p:cNvPicPr>
            <a:picLocks noChangeAspect="1"/>
          </p:cNvPicPr>
          <p:nvPr/>
        </p:nvPicPr>
        <p:blipFill>
          <a:blip r:embed="rId3"/>
          <a:stretch>
            <a:fillRect/>
          </a:stretch>
        </p:blipFill>
        <p:spPr>
          <a:xfrm>
            <a:off x="733425" y="4940300"/>
            <a:ext cx="8013121" cy="1066800"/>
          </a:xfrm>
          <a:prstGeom prst="rect">
            <a:avLst/>
          </a:prstGeom>
        </p:spPr>
      </p:pic>
    </p:spTree>
    <p:extLst>
      <p:ext uri="{BB962C8B-B14F-4D97-AF65-F5344CB8AC3E}">
        <p14:creationId xmlns:p14="http://schemas.microsoft.com/office/powerpoint/2010/main" val="355551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F36D-1095-5A80-3A7E-A52CEACB8BC1}"/>
              </a:ext>
            </a:extLst>
          </p:cNvPr>
          <p:cNvSpPr>
            <a:spLocks noGrp="1"/>
          </p:cNvSpPr>
          <p:nvPr>
            <p:ph type="title"/>
          </p:nvPr>
        </p:nvSpPr>
        <p:spPr/>
        <p:txBody>
          <a:bodyPr/>
          <a:lstStyle/>
          <a:p>
            <a:r>
              <a:rPr lang="en-US" dirty="0" err="1"/>
              <a:t>Tăng</a:t>
            </a:r>
            <a:r>
              <a:rPr lang="en-US" dirty="0"/>
              <a:t> </a:t>
            </a:r>
            <a:r>
              <a:rPr lang="en-US" dirty="0" err="1"/>
              <a:t>tốc</a:t>
            </a:r>
            <a:r>
              <a:rPr lang="en-US" dirty="0"/>
              <a:t> </a:t>
            </a:r>
            <a:r>
              <a:rPr lang="en-US" dirty="0" err="1"/>
              <a:t>cho</a:t>
            </a:r>
            <a:r>
              <a:rPr lang="en-US" dirty="0"/>
              <a:t> </a:t>
            </a:r>
            <a:r>
              <a:rPr lang="en-US" dirty="0" err="1"/>
              <a:t>việc</a:t>
            </a:r>
            <a:r>
              <a:rPr lang="en-US" dirty="0"/>
              <a:t> </a:t>
            </a:r>
            <a:r>
              <a:rPr lang="en-US" dirty="0" err="1"/>
              <a:t>nhập</a:t>
            </a:r>
            <a:r>
              <a:rPr lang="en-US" dirty="0"/>
              <a:t> </a:t>
            </a:r>
            <a:r>
              <a:rPr lang="en-US" dirty="0" err="1"/>
              <a:t>xuất</a:t>
            </a:r>
            <a:endParaRPr lang="en-US" dirty="0"/>
          </a:p>
        </p:txBody>
      </p:sp>
      <p:sp>
        <p:nvSpPr>
          <p:cNvPr id="3" name="Content Placeholder 2">
            <a:extLst>
              <a:ext uri="{FF2B5EF4-FFF2-40B4-BE49-F238E27FC236}">
                <a16:creationId xmlns:a16="http://schemas.microsoft.com/office/drawing/2014/main" id="{4718A1AC-F925-2A6D-B331-3AB50C6F3E49}"/>
              </a:ext>
            </a:extLst>
          </p:cNvPr>
          <p:cNvSpPr>
            <a:spLocks noGrp="1"/>
          </p:cNvSpPr>
          <p:nvPr>
            <p:ph idx="1"/>
          </p:nvPr>
        </p:nvSpPr>
        <p:spPr/>
        <p:txBody>
          <a:bodyPr/>
          <a:lstStyle/>
          <a:p>
            <a:r>
              <a:rPr lang="en-US" dirty="0" err="1"/>
              <a:t>Các</a:t>
            </a:r>
            <a:r>
              <a:rPr lang="en-US" dirty="0"/>
              <a:t> </a:t>
            </a:r>
            <a:r>
              <a:rPr lang="en-US" dirty="0" err="1"/>
              <a:t>cách</a:t>
            </a:r>
            <a:r>
              <a:rPr lang="en-US" dirty="0"/>
              <a:t> </a:t>
            </a:r>
            <a:r>
              <a:rPr lang="en-US" dirty="0" err="1"/>
              <a:t>sau</a:t>
            </a:r>
            <a:r>
              <a:rPr lang="en-US" dirty="0"/>
              <a:t> </a:t>
            </a:r>
            <a:r>
              <a:rPr lang="en-US" dirty="0" err="1"/>
              <a:t>có</a:t>
            </a:r>
            <a:r>
              <a:rPr lang="en-US" dirty="0"/>
              <a:t> </a:t>
            </a:r>
            <a:r>
              <a:rPr lang="en-US" dirty="0" err="1"/>
              <a:t>thể</a:t>
            </a:r>
            <a:r>
              <a:rPr lang="en-US" dirty="0"/>
              <a:t> </a:t>
            </a:r>
            <a:r>
              <a:rPr lang="en-US" dirty="0" err="1"/>
              <a:t>tăng</a:t>
            </a:r>
            <a:r>
              <a:rPr lang="en-US" dirty="0"/>
              <a:t> </a:t>
            </a:r>
            <a:r>
              <a:rPr lang="en-US" dirty="0" err="1"/>
              <a:t>tốc</a:t>
            </a:r>
            <a:r>
              <a:rPr lang="en-US" dirty="0"/>
              <a:t> </a:t>
            </a:r>
            <a:r>
              <a:rPr lang="en-US" dirty="0" err="1"/>
              <a:t>nhập</a:t>
            </a:r>
            <a:r>
              <a:rPr lang="en-US" dirty="0"/>
              <a:t> </a:t>
            </a:r>
            <a:r>
              <a:rPr lang="en-US" dirty="0" err="1"/>
              <a:t>xuất</a:t>
            </a:r>
            <a:r>
              <a:rPr lang="en-US" dirty="0"/>
              <a:t>:</a:t>
            </a:r>
          </a:p>
          <a:p>
            <a:pPr lvl="1"/>
            <a:r>
              <a:rPr lang="en-US" dirty="0"/>
              <a:t>Ta </a:t>
            </a:r>
            <a:r>
              <a:rPr lang="en-US" dirty="0" err="1"/>
              <a:t>có</a:t>
            </a:r>
            <a:r>
              <a:rPr lang="en-US" dirty="0"/>
              <a:t> </a:t>
            </a:r>
            <a:r>
              <a:rPr lang="en-US" dirty="0" err="1"/>
              <a:t>thể</a:t>
            </a:r>
            <a:r>
              <a:rPr lang="en-US" dirty="0"/>
              <a:t> </a:t>
            </a:r>
            <a:r>
              <a:rPr lang="en-US" dirty="0" err="1"/>
              <a:t>dùng</a:t>
            </a:r>
            <a:r>
              <a:rPr lang="en-US" dirty="0"/>
              <a:t> </a:t>
            </a:r>
            <a:r>
              <a:rPr lang="en-US" dirty="0" err="1"/>
              <a:t>lệnh</a:t>
            </a:r>
            <a:r>
              <a:rPr lang="en-US" dirty="0"/>
              <a:t> </a:t>
            </a:r>
            <a:r>
              <a:rPr lang="en-US" dirty="0" err="1"/>
              <a:t>sau</a:t>
            </a:r>
            <a:r>
              <a:rPr lang="en-US" dirty="0"/>
              <a:t> </a:t>
            </a:r>
            <a:r>
              <a:rPr lang="en-US" dirty="0" err="1"/>
              <a:t>để</a:t>
            </a:r>
            <a:r>
              <a:rPr lang="en-US" dirty="0"/>
              <a:t> </a:t>
            </a:r>
            <a:r>
              <a:rPr lang="en-US" dirty="0" err="1"/>
              <a:t>tăng</a:t>
            </a:r>
            <a:r>
              <a:rPr lang="en-US" dirty="0"/>
              <a:t> </a:t>
            </a:r>
            <a:r>
              <a:rPr lang="en-US" dirty="0" err="1"/>
              <a:t>tốc</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nhập</a:t>
            </a:r>
            <a:r>
              <a:rPr lang="en-US" dirty="0"/>
              <a:t> </a:t>
            </a:r>
            <a:r>
              <a:rPr lang="en-US" dirty="0" err="1"/>
              <a:t>xuất</a:t>
            </a:r>
            <a:r>
              <a:rPr lang="en-US" dirty="0"/>
              <a:t>:</a:t>
            </a:r>
          </a:p>
          <a:p>
            <a:pPr lvl="2"/>
            <a:r>
              <a:rPr lang="en-US" b="1" dirty="0" err="1"/>
              <a:t>ios</a:t>
            </a:r>
            <a:r>
              <a:rPr lang="en-US" b="1" dirty="0"/>
              <a:t>::</a:t>
            </a:r>
            <a:r>
              <a:rPr lang="en-US" b="1" dirty="0" err="1"/>
              <a:t>sync_with_stdio</a:t>
            </a:r>
            <a:r>
              <a:rPr lang="en-US" b="1" dirty="0"/>
              <a:t>(0); </a:t>
            </a:r>
            <a:r>
              <a:rPr lang="en-US" b="1" dirty="0" err="1"/>
              <a:t>cin.tie</a:t>
            </a:r>
            <a:r>
              <a:rPr lang="en-US" b="1" dirty="0"/>
              <a:t>(0); </a:t>
            </a:r>
          </a:p>
          <a:p>
            <a:pPr lvl="1"/>
            <a:r>
              <a:rPr lang="en-US" dirty="0" err="1"/>
              <a:t>Thay</a:t>
            </a:r>
            <a:r>
              <a:rPr lang="en-US" dirty="0"/>
              <a:t> </a:t>
            </a:r>
            <a:r>
              <a:rPr lang="en-US" dirty="0" err="1"/>
              <a:t>vì</a:t>
            </a:r>
            <a:r>
              <a:rPr lang="en-US" dirty="0"/>
              <a:t> </a:t>
            </a:r>
            <a:r>
              <a:rPr lang="en-US" dirty="0" err="1"/>
              <a:t>dùng</a:t>
            </a:r>
            <a:r>
              <a:rPr lang="en-US" dirty="0"/>
              <a:t> </a:t>
            </a:r>
            <a:r>
              <a:rPr lang="en-US" dirty="0" err="1"/>
              <a:t>endl</a:t>
            </a:r>
            <a:r>
              <a:rPr lang="en-US" dirty="0"/>
              <a:t>, ta </a:t>
            </a:r>
            <a:r>
              <a:rPr lang="en-US" dirty="0" err="1"/>
              <a:t>có</a:t>
            </a:r>
            <a:r>
              <a:rPr lang="en-US" dirty="0"/>
              <a:t> </a:t>
            </a:r>
            <a:r>
              <a:rPr lang="en-US" dirty="0" err="1"/>
              <a:t>thể</a:t>
            </a:r>
            <a:r>
              <a:rPr lang="en-US" dirty="0"/>
              <a:t> </a:t>
            </a:r>
            <a:r>
              <a:rPr lang="en-US" dirty="0" err="1"/>
              <a:t>dùng</a:t>
            </a:r>
            <a:r>
              <a:rPr lang="en-US" dirty="0"/>
              <a:t> </a:t>
            </a:r>
            <a:r>
              <a:rPr lang="en-US" b="1" dirty="0"/>
              <a:t>“\n” </a:t>
            </a:r>
            <a:r>
              <a:rPr lang="en-US" dirty="0" err="1"/>
              <a:t>cũng</a:t>
            </a:r>
            <a:r>
              <a:rPr lang="en-US" dirty="0"/>
              <a:t> </a:t>
            </a:r>
            <a:r>
              <a:rPr lang="en-US" dirty="0" err="1"/>
              <a:t>giúp</a:t>
            </a:r>
            <a:r>
              <a:rPr lang="en-US" dirty="0"/>
              <a:t> </a:t>
            </a:r>
            <a:r>
              <a:rPr lang="en-US" dirty="0" err="1"/>
              <a:t>cho</a:t>
            </a:r>
            <a:r>
              <a:rPr lang="en-US" dirty="0"/>
              <a:t> </a:t>
            </a:r>
            <a:r>
              <a:rPr lang="en-US" dirty="0" err="1"/>
              <a:t>việc</a:t>
            </a:r>
            <a:r>
              <a:rPr lang="en-US" dirty="0"/>
              <a:t> </a:t>
            </a:r>
            <a:r>
              <a:rPr lang="en-US" dirty="0" err="1"/>
              <a:t>tăng</a:t>
            </a:r>
            <a:r>
              <a:rPr lang="en-US" dirty="0"/>
              <a:t> </a:t>
            </a:r>
            <a:r>
              <a:rPr lang="en-US" dirty="0" err="1"/>
              <a:t>tốc</a:t>
            </a:r>
            <a:r>
              <a:rPr lang="en-US" dirty="0"/>
              <a:t> </a:t>
            </a:r>
            <a:r>
              <a:rPr lang="en-US" dirty="0" err="1"/>
              <a:t>xuất</a:t>
            </a:r>
            <a:r>
              <a:rPr lang="en-US" dirty="0"/>
              <a:t> </a:t>
            </a:r>
            <a:r>
              <a:rPr lang="en-US" dirty="0" err="1"/>
              <a:t>dữ</a:t>
            </a:r>
            <a:r>
              <a:rPr lang="en-US" dirty="0"/>
              <a:t> </a:t>
            </a:r>
            <a:r>
              <a:rPr lang="en-US" dirty="0" err="1"/>
              <a:t>liệu</a:t>
            </a:r>
            <a:r>
              <a:rPr lang="en-US" dirty="0"/>
              <a:t>.</a:t>
            </a:r>
          </a:p>
          <a:p>
            <a:pPr lvl="1"/>
            <a:r>
              <a:rPr lang="en-US" dirty="0" err="1"/>
              <a:t>Hoặc</a:t>
            </a:r>
            <a:r>
              <a:rPr lang="en-US" dirty="0"/>
              <a:t> ta </a:t>
            </a:r>
            <a:r>
              <a:rPr lang="en-US" dirty="0" err="1"/>
              <a:t>có</a:t>
            </a:r>
            <a:r>
              <a:rPr lang="en-US" dirty="0"/>
              <a:t> </a:t>
            </a:r>
            <a:r>
              <a:rPr lang="en-US" dirty="0" err="1"/>
              <a:t>thể</a:t>
            </a:r>
            <a:r>
              <a:rPr lang="en-US" dirty="0"/>
              <a:t> </a:t>
            </a:r>
            <a:r>
              <a:rPr lang="en-US" dirty="0" err="1"/>
              <a:t>dùng</a:t>
            </a:r>
            <a:r>
              <a:rPr lang="en-US" dirty="0"/>
              <a:t> </a:t>
            </a:r>
            <a:r>
              <a:rPr lang="en-US" b="1" dirty="0" err="1"/>
              <a:t>scanf</a:t>
            </a:r>
            <a:r>
              <a:rPr lang="en-US" dirty="0"/>
              <a:t>, </a:t>
            </a:r>
            <a:r>
              <a:rPr lang="en-US" b="1" dirty="0" err="1"/>
              <a:t>printf</a:t>
            </a:r>
            <a:r>
              <a:rPr lang="en-US" dirty="0"/>
              <a:t> </a:t>
            </a:r>
            <a:r>
              <a:rPr lang="en-US" dirty="0" err="1"/>
              <a:t>thay</a:t>
            </a:r>
            <a:r>
              <a:rPr lang="en-US" dirty="0"/>
              <a:t> </a:t>
            </a:r>
            <a:r>
              <a:rPr lang="en-US" dirty="0" err="1"/>
              <a:t>cho</a:t>
            </a:r>
            <a:r>
              <a:rPr lang="en-US" dirty="0"/>
              <a:t> </a:t>
            </a:r>
            <a:r>
              <a:rPr lang="en-US" dirty="0" err="1"/>
              <a:t>cin</a:t>
            </a:r>
            <a:r>
              <a:rPr lang="en-US" dirty="0"/>
              <a:t> </a:t>
            </a:r>
            <a:r>
              <a:rPr lang="en-US" dirty="0" err="1"/>
              <a:t>và</a:t>
            </a:r>
            <a:r>
              <a:rPr lang="en-US" dirty="0"/>
              <a:t> </a:t>
            </a:r>
            <a:r>
              <a:rPr lang="en-US" dirty="0" err="1"/>
              <a:t>cout</a:t>
            </a:r>
            <a:endParaRPr lang="en-US" dirty="0"/>
          </a:p>
        </p:txBody>
      </p:sp>
      <p:sp>
        <p:nvSpPr>
          <p:cNvPr id="4" name="Date Placeholder 3">
            <a:extLst>
              <a:ext uri="{FF2B5EF4-FFF2-40B4-BE49-F238E27FC236}">
                <a16:creationId xmlns:a16="http://schemas.microsoft.com/office/drawing/2014/main" id="{A2A6B253-F7F8-2C43-7D7A-213BE074EFC1}"/>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CFE95E6A-DFB5-79D7-112A-01B5C58D9365}"/>
              </a:ext>
            </a:extLst>
          </p:cNvPr>
          <p:cNvSpPr>
            <a:spLocks noGrp="1"/>
          </p:cNvSpPr>
          <p:nvPr>
            <p:ph type="ftr" sz="quarter" idx="11"/>
          </p:nvPr>
        </p:nvSpPr>
        <p:spPr/>
        <p:txBody>
          <a:bodyPr/>
          <a:lstStyle/>
          <a:p>
            <a:r>
              <a:rPr lang="en-US"/>
              <a:t>Khoa CNTT - Đại Học Bách Khoa</a:t>
            </a:r>
            <a:endParaRPr lang="en-US" dirty="0"/>
          </a:p>
        </p:txBody>
      </p:sp>
    </p:spTree>
    <p:extLst>
      <p:ext uri="{BB962C8B-B14F-4D97-AF65-F5344CB8AC3E}">
        <p14:creationId xmlns:p14="http://schemas.microsoft.com/office/powerpoint/2010/main" val="81423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6F62-507A-BFC2-B153-DB8FF3DC547C}"/>
              </a:ext>
            </a:extLst>
          </p:cNvPr>
          <p:cNvSpPr>
            <a:spLocks noGrp="1"/>
          </p:cNvSpPr>
          <p:nvPr>
            <p:ph type="title"/>
          </p:nvPr>
        </p:nvSpPr>
        <p:spPr/>
        <p:txBody>
          <a:bodyPr/>
          <a:lstStyle/>
          <a:p>
            <a:r>
              <a:rPr lang="en-US" dirty="0" err="1"/>
              <a:t>Các</a:t>
            </a:r>
            <a:r>
              <a:rPr lang="en-US" dirty="0"/>
              <a:t> </a:t>
            </a:r>
            <a:r>
              <a:rPr lang="en-US" dirty="0" err="1"/>
              <a:t>kỹ</a:t>
            </a:r>
            <a:r>
              <a:rPr lang="en-US" dirty="0"/>
              <a:t> </a:t>
            </a:r>
            <a:r>
              <a:rPr lang="en-US" dirty="0" err="1"/>
              <a:t>thuật</a:t>
            </a:r>
            <a:r>
              <a:rPr lang="en-US" dirty="0"/>
              <a:t> </a:t>
            </a:r>
            <a:r>
              <a:rPr lang="en-US" dirty="0" err="1"/>
              <a:t>liên</a:t>
            </a:r>
            <a:r>
              <a:rPr lang="en-US" dirty="0"/>
              <a:t> </a:t>
            </a:r>
            <a:r>
              <a:rPr lang="en-US" dirty="0" err="1"/>
              <a:t>quan</a:t>
            </a:r>
            <a:r>
              <a:rPr lang="en-US" dirty="0"/>
              <a:t> </a:t>
            </a:r>
            <a:r>
              <a:rPr lang="en-US" dirty="0" err="1"/>
              <a:t>nhập</a:t>
            </a:r>
            <a:r>
              <a:rPr lang="en-US" dirty="0"/>
              <a:t> </a:t>
            </a:r>
            <a:r>
              <a:rPr lang="en-US" dirty="0" err="1"/>
              <a:t>xuất</a:t>
            </a:r>
            <a:endParaRPr lang="en-US" dirty="0"/>
          </a:p>
        </p:txBody>
      </p:sp>
      <p:sp>
        <p:nvSpPr>
          <p:cNvPr id="3" name="Content Placeholder 2">
            <a:extLst>
              <a:ext uri="{FF2B5EF4-FFF2-40B4-BE49-F238E27FC236}">
                <a16:creationId xmlns:a16="http://schemas.microsoft.com/office/drawing/2014/main" id="{A42268AB-4A28-15E8-B77A-9C9A7FB83456}"/>
              </a:ext>
            </a:extLst>
          </p:cNvPr>
          <p:cNvSpPr>
            <a:spLocks noGrp="1"/>
          </p:cNvSpPr>
          <p:nvPr>
            <p:ph idx="1"/>
          </p:nvPr>
        </p:nvSpPr>
        <p:spPr/>
        <p:txBody>
          <a:bodyPr/>
          <a:lstStyle/>
          <a:p>
            <a:r>
              <a:rPr lang="en-US" dirty="0" err="1"/>
              <a:t>Nhập</a:t>
            </a:r>
            <a:r>
              <a:rPr lang="en-US" dirty="0"/>
              <a:t> 1 </a:t>
            </a:r>
            <a:r>
              <a:rPr lang="en-US" dirty="0" err="1"/>
              <a:t>chuỗi</a:t>
            </a:r>
            <a:r>
              <a:rPr lang="en-US" dirty="0"/>
              <a:t> </a:t>
            </a:r>
            <a:r>
              <a:rPr lang="en-US" dirty="0" err="1"/>
              <a:t>là</a:t>
            </a:r>
            <a:r>
              <a:rPr lang="en-US" dirty="0"/>
              <a:t> 1 </a:t>
            </a:r>
            <a:r>
              <a:rPr lang="en-US" dirty="0" err="1"/>
              <a:t>dòng</a:t>
            </a:r>
            <a:endParaRPr lang="en-US" dirty="0"/>
          </a:p>
          <a:p>
            <a:endParaRPr lang="en-US" dirty="0"/>
          </a:p>
          <a:p>
            <a:r>
              <a:rPr lang="en-US" dirty="0" err="1"/>
              <a:t>Nhập</a:t>
            </a:r>
            <a:r>
              <a:rPr lang="en-US" dirty="0"/>
              <a:t> </a:t>
            </a:r>
            <a:r>
              <a:rPr lang="en-US" dirty="0" err="1"/>
              <a:t>nhưng</a:t>
            </a:r>
            <a:r>
              <a:rPr lang="en-US" dirty="0"/>
              <a:t> </a:t>
            </a:r>
            <a:r>
              <a:rPr lang="en-US" dirty="0" err="1"/>
              <a:t>không</a:t>
            </a:r>
            <a:r>
              <a:rPr lang="en-US" dirty="0"/>
              <a:t> </a:t>
            </a:r>
            <a:r>
              <a:rPr lang="en-US" dirty="0" err="1"/>
              <a:t>biết</a:t>
            </a:r>
            <a:r>
              <a:rPr lang="en-US" dirty="0"/>
              <a:t> </a:t>
            </a:r>
            <a:r>
              <a:rPr lang="en-US" dirty="0" err="1"/>
              <a:t>số</a:t>
            </a:r>
            <a:r>
              <a:rPr lang="en-US" dirty="0"/>
              <a:t> </a:t>
            </a:r>
            <a:r>
              <a:rPr lang="en-US" dirty="0" err="1"/>
              <a:t>lượng</a:t>
            </a:r>
            <a:r>
              <a:rPr lang="en-US" dirty="0"/>
              <a:t> </a:t>
            </a:r>
            <a:r>
              <a:rPr lang="en-US" dirty="0" err="1"/>
              <a:t>dữ</a:t>
            </a:r>
            <a:r>
              <a:rPr lang="en-US" dirty="0"/>
              <a:t> </a:t>
            </a:r>
            <a:r>
              <a:rPr lang="en-US" dirty="0" err="1"/>
              <a:t>liệu</a:t>
            </a:r>
            <a:r>
              <a:rPr lang="en-US" dirty="0"/>
              <a:t>:</a:t>
            </a:r>
          </a:p>
          <a:p>
            <a:endParaRPr lang="en-US" dirty="0"/>
          </a:p>
          <a:p>
            <a:endParaRPr lang="en-US" dirty="0"/>
          </a:p>
          <a:p>
            <a:r>
              <a:rPr lang="en-US" dirty="0" err="1"/>
              <a:t>Nhập</a:t>
            </a:r>
            <a:r>
              <a:rPr lang="en-US" dirty="0"/>
              <a:t> </a:t>
            </a:r>
            <a:r>
              <a:rPr lang="en-US" dirty="0" err="1"/>
              <a:t>xuất</a:t>
            </a:r>
            <a:r>
              <a:rPr lang="en-US" dirty="0"/>
              <a:t> </a:t>
            </a:r>
            <a:r>
              <a:rPr lang="en-US" dirty="0" err="1"/>
              <a:t>bằng</a:t>
            </a:r>
            <a:r>
              <a:rPr lang="en-US" dirty="0"/>
              <a:t> file </a:t>
            </a:r>
          </a:p>
        </p:txBody>
      </p:sp>
      <p:sp>
        <p:nvSpPr>
          <p:cNvPr id="4" name="Date Placeholder 3">
            <a:extLst>
              <a:ext uri="{FF2B5EF4-FFF2-40B4-BE49-F238E27FC236}">
                <a16:creationId xmlns:a16="http://schemas.microsoft.com/office/drawing/2014/main" id="{96B6BFE5-35E8-6C55-E579-DED62937DDF2}"/>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FE168714-209D-4A54-F2D3-D08A0E27CFCF}"/>
              </a:ext>
            </a:extLst>
          </p:cNvPr>
          <p:cNvSpPr>
            <a:spLocks noGrp="1"/>
          </p:cNvSpPr>
          <p:nvPr>
            <p:ph type="ftr" sz="quarter" idx="11"/>
          </p:nvPr>
        </p:nvSpPr>
        <p:spPr/>
        <p:txBody>
          <a:bodyPr/>
          <a:lstStyle/>
          <a:p>
            <a:r>
              <a:rPr lang="en-US"/>
              <a:t>Khoa CNTT - Đại Học Bách Khoa</a:t>
            </a:r>
            <a:endParaRPr lang="en-US" dirty="0"/>
          </a:p>
        </p:txBody>
      </p:sp>
      <p:pic>
        <p:nvPicPr>
          <p:cNvPr id="7" name="Picture 6">
            <a:extLst>
              <a:ext uri="{FF2B5EF4-FFF2-40B4-BE49-F238E27FC236}">
                <a16:creationId xmlns:a16="http://schemas.microsoft.com/office/drawing/2014/main" id="{9B1D5638-92F8-EA9D-9756-538C8AEE4D7E}"/>
              </a:ext>
            </a:extLst>
          </p:cNvPr>
          <p:cNvPicPr>
            <a:picLocks noChangeAspect="1"/>
          </p:cNvPicPr>
          <p:nvPr/>
        </p:nvPicPr>
        <p:blipFill>
          <a:blip r:embed="rId2"/>
          <a:stretch>
            <a:fillRect/>
          </a:stretch>
        </p:blipFill>
        <p:spPr>
          <a:xfrm>
            <a:off x="1524000" y="2083818"/>
            <a:ext cx="5630329" cy="609600"/>
          </a:xfrm>
          <a:prstGeom prst="rect">
            <a:avLst/>
          </a:prstGeom>
        </p:spPr>
      </p:pic>
      <p:pic>
        <p:nvPicPr>
          <p:cNvPr id="9" name="Picture 8">
            <a:extLst>
              <a:ext uri="{FF2B5EF4-FFF2-40B4-BE49-F238E27FC236}">
                <a16:creationId xmlns:a16="http://schemas.microsoft.com/office/drawing/2014/main" id="{7ED82BEC-8BDD-93BF-C582-527ECC249320}"/>
              </a:ext>
            </a:extLst>
          </p:cNvPr>
          <p:cNvPicPr>
            <a:picLocks noChangeAspect="1"/>
          </p:cNvPicPr>
          <p:nvPr/>
        </p:nvPicPr>
        <p:blipFill>
          <a:blip r:embed="rId3"/>
          <a:stretch>
            <a:fillRect/>
          </a:stretch>
        </p:blipFill>
        <p:spPr>
          <a:xfrm>
            <a:off x="1524000" y="3353275"/>
            <a:ext cx="5630329" cy="787399"/>
          </a:xfrm>
          <a:prstGeom prst="rect">
            <a:avLst/>
          </a:prstGeom>
        </p:spPr>
      </p:pic>
      <p:pic>
        <p:nvPicPr>
          <p:cNvPr id="11" name="Picture 10">
            <a:extLst>
              <a:ext uri="{FF2B5EF4-FFF2-40B4-BE49-F238E27FC236}">
                <a16:creationId xmlns:a16="http://schemas.microsoft.com/office/drawing/2014/main" id="{D29AAB8E-7C7E-2324-30DD-E0D4BA58FB6A}"/>
              </a:ext>
            </a:extLst>
          </p:cNvPr>
          <p:cNvPicPr>
            <a:picLocks noChangeAspect="1"/>
          </p:cNvPicPr>
          <p:nvPr/>
        </p:nvPicPr>
        <p:blipFill>
          <a:blip r:embed="rId4"/>
          <a:stretch>
            <a:fillRect/>
          </a:stretch>
        </p:blipFill>
        <p:spPr>
          <a:xfrm>
            <a:off x="1494773" y="5141548"/>
            <a:ext cx="5630329" cy="594454"/>
          </a:xfrm>
          <a:prstGeom prst="rect">
            <a:avLst/>
          </a:prstGeom>
        </p:spPr>
      </p:pic>
    </p:spTree>
    <p:extLst>
      <p:ext uri="{BB962C8B-B14F-4D97-AF65-F5344CB8AC3E}">
        <p14:creationId xmlns:p14="http://schemas.microsoft.com/office/powerpoint/2010/main" val="2753960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16DF7-7D71-D332-F98F-73C849C0F2AD}"/>
              </a:ext>
            </a:extLst>
          </p:cNvPr>
          <p:cNvSpPr>
            <a:spLocks noGrp="1"/>
          </p:cNvSpPr>
          <p:nvPr>
            <p:ph type="title"/>
          </p:nvPr>
        </p:nvSpPr>
        <p:spPr/>
        <p:txBody>
          <a:bodyPr/>
          <a:lstStyle/>
          <a:p>
            <a:r>
              <a:rPr lang="en-US" sz="3200" dirty="0" err="1">
                <a:latin typeface="Verdana (Headings)"/>
                <a:cs typeface="Times New Roman" pitchFamily="18" charset="0"/>
              </a:rPr>
              <a:t>Số</a:t>
            </a:r>
            <a:r>
              <a:rPr lang="en-US" sz="3200" dirty="0">
                <a:latin typeface="Verdana (Headings)"/>
                <a:cs typeface="Times New Roman" pitchFamily="18" charset="0"/>
              </a:rPr>
              <a:t> </a:t>
            </a:r>
            <a:r>
              <a:rPr lang="en-US" sz="3200" dirty="0" err="1">
                <a:latin typeface="Verdana (Headings)"/>
                <a:cs typeface="Times New Roman" pitchFamily="18" charset="0"/>
              </a:rPr>
              <a:t>học</a:t>
            </a:r>
            <a:r>
              <a:rPr lang="en-US" sz="3200" dirty="0">
                <a:latin typeface="Verdana (Headings)"/>
                <a:cs typeface="Times New Roman" pitchFamily="18" charset="0"/>
              </a:rPr>
              <a:t> </a:t>
            </a:r>
            <a:r>
              <a:rPr lang="en-US" sz="3200" dirty="0" err="1">
                <a:latin typeface="Verdana (Headings)"/>
                <a:cs typeface="Times New Roman" pitchFamily="18" charset="0"/>
              </a:rPr>
              <a:t>trong</a:t>
            </a:r>
            <a:r>
              <a:rPr lang="en-US" sz="3200" dirty="0">
                <a:latin typeface="Verdana (Headings)"/>
                <a:cs typeface="Times New Roman" pitchFamily="18" charset="0"/>
              </a:rPr>
              <a:t> </a:t>
            </a:r>
            <a:r>
              <a:rPr lang="en-US" sz="3200" dirty="0" err="1">
                <a:latin typeface="Verdana (Headings)"/>
                <a:cs typeface="Times New Roman" pitchFamily="18" charset="0"/>
              </a:rPr>
              <a:t>lập</a:t>
            </a:r>
            <a:r>
              <a:rPr lang="en-US" sz="3200" dirty="0">
                <a:latin typeface="Verdana (Headings)"/>
                <a:cs typeface="Times New Roman" pitchFamily="18" charset="0"/>
              </a:rPr>
              <a:t> </a:t>
            </a:r>
            <a:r>
              <a:rPr lang="en-US" sz="3200" dirty="0" err="1">
                <a:latin typeface="Verdana (Headings)"/>
                <a:cs typeface="Times New Roman" pitchFamily="18" charset="0"/>
              </a:rPr>
              <a:t>trình</a:t>
            </a:r>
            <a:endParaRPr lang="en-US" dirty="0">
              <a:latin typeface="Verdana (Headings)"/>
            </a:endParaRPr>
          </a:p>
        </p:txBody>
      </p:sp>
      <p:sp>
        <p:nvSpPr>
          <p:cNvPr id="3" name="Content Placeholder 2">
            <a:extLst>
              <a:ext uri="{FF2B5EF4-FFF2-40B4-BE49-F238E27FC236}">
                <a16:creationId xmlns:a16="http://schemas.microsoft.com/office/drawing/2014/main" id="{DFF86CE4-F24B-FF5C-F288-B9E6AE593E64}"/>
              </a:ext>
            </a:extLst>
          </p:cNvPr>
          <p:cNvSpPr>
            <a:spLocks noGrp="1"/>
          </p:cNvSpPr>
          <p:nvPr>
            <p:ph idx="1"/>
          </p:nvPr>
        </p:nvSpPr>
        <p:spPr/>
        <p:txBody>
          <a:bodyPr/>
          <a:lstStyle/>
          <a:p>
            <a:r>
              <a:rPr lang="en-US" dirty="0" err="1"/>
              <a:t>Số</a:t>
            </a:r>
            <a:r>
              <a:rPr lang="en-US" dirty="0"/>
              <a:t> </a:t>
            </a:r>
            <a:r>
              <a:rPr lang="en-US" dirty="0" err="1"/>
              <a:t>nguyên</a:t>
            </a:r>
            <a:endParaRPr lang="en-US" dirty="0"/>
          </a:p>
          <a:p>
            <a:pPr lvl="1"/>
            <a:r>
              <a:rPr lang="en-US" dirty="0"/>
              <a:t>Trong C++ </a:t>
            </a:r>
            <a:r>
              <a:rPr lang="en-US" dirty="0" err="1"/>
              <a:t>kiểu</a:t>
            </a:r>
            <a:r>
              <a:rPr lang="en-US" dirty="0"/>
              <a:t> </a:t>
            </a:r>
            <a:r>
              <a:rPr lang="en-US" b="1" dirty="0">
                <a:solidFill>
                  <a:srgbClr val="FF0000"/>
                </a:solidFill>
              </a:rPr>
              <a:t>int</a:t>
            </a:r>
            <a:r>
              <a:rPr lang="en-US" dirty="0"/>
              <a:t> </a:t>
            </a:r>
            <a:r>
              <a:rPr lang="en-US" dirty="0" err="1"/>
              <a:t>có</a:t>
            </a:r>
            <a:r>
              <a:rPr lang="en-US" dirty="0"/>
              <a:t> </a:t>
            </a:r>
            <a:r>
              <a:rPr lang="en-US" dirty="0" err="1"/>
              <a:t>phạm</a:t>
            </a:r>
            <a:r>
              <a:rPr lang="en-US" dirty="0"/>
              <a:t> vi </a:t>
            </a:r>
            <a:r>
              <a:rPr lang="en-US" dirty="0" err="1"/>
              <a:t>là</a:t>
            </a:r>
            <a:r>
              <a:rPr lang="en-US" dirty="0"/>
              <a:t>:</a:t>
            </a:r>
          </a:p>
          <a:p>
            <a:pPr lvl="2"/>
            <a:r>
              <a:rPr lang="en-US" dirty="0"/>
              <a:t>−2</a:t>
            </a:r>
            <a:r>
              <a:rPr lang="en-US" baseline="30000" dirty="0"/>
              <a:t>31</a:t>
            </a:r>
            <a:r>
              <a:rPr lang="en-US" dirty="0"/>
              <a:t> ... 2</a:t>
            </a:r>
            <a:r>
              <a:rPr lang="en-US" baseline="30000" dirty="0"/>
              <a:t>31</a:t>
            </a:r>
            <a:r>
              <a:rPr lang="en-US" dirty="0"/>
              <a:t> −1 (</a:t>
            </a:r>
            <a:r>
              <a:rPr lang="en-US" dirty="0" err="1"/>
              <a:t>khoảng</a:t>
            </a:r>
            <a:r>
              <a:rPr lang="en-US" dirty="0"/>
              <a:t> -2×10</a:t>
            </a:r>
            <a:r>
              <a:rPr lang="en-US" baseline="30000" dirty="0"/>
              <a:t>9</a:t>
            </a:r>
            <a:r>
              <a:rPr lang="en-US" dirty="0"/>
              <a:t> … 2×10</a:t>
            </a:r>
            <a:r>
              <a:rPr lang="en-US" baseline="30000" dirty="0"/>
              <a:t>9</a:t>
            </a:r>
            <a:r>
              <a:rPr lang="en-US" dirty="0"/>
              <a:t>)</a:t>
            </a:r>
          </a:p>
          <a:p>
            <a:pPr lvl="1"/>
            <a:r>
              <a:rPr lang="en-US" dirty="0" err="1"/>
              <a:t>Vì</a:t>
            </a:r>
            <a:r>
              <a:rPr lang="en-US" dirty="0"/>
              <a:t> </a:t>
            </a:r>
            <a:r>
              <a:rPr lang="en-US" dirty="0" err="1"/>
              <a:t>thế</a:t>
            </a:r>
            <a:r>
              <a:rPr lang="en-US" dirty="0"/>
              <a:t> </a:t>
            </a:r>
            <a:r>
              <a:rPr lang="en-US" dirty="0" err="1"/>
              <a:t>nếu</a:t>
            </a:r>
            <a:r>
              <a:rPr lang="en-US" dirty="0"/>
              <a:t> </a:t>
            </a:r>
            <a:r>
              <a:rPr lang="en-US" dirty="0" err="1"/>
              <a:t>tính</a:t>
            </a:r>
            <a:r>
              <a:rPr lang="en-US" dirty="0"/>
              <a:t> </a:t>
            </a:r>
            <a:r>
              <a:rPr lang="en-US" dirty="0" err="1"/>
              <a:t>toán</a:t>
            </a:r>
            <a:r>
              <a:rPr lang="en-US" dirty="0"/>
              <a:t> </a:t>
            </a:r>
            <a:r>
              <a:rPr lang="en-US" dirty="0" err="1"/>
              <a:t>với</a:t>
            </a:r>
            <a:r>
              <a:rPr lang="en-US" dirty="0"/>
              <a:t> </a:t>
            </a:r>
            <a:r>
              <a:rPr lang="en-US" dirty="0" err="1"/>
              <a:t>những</a:t>
            </a:r>
            <a:r>
              <a:rPr lang="en-US" dirty="0"/>
              <a:t> </a:t>
            </a:r>
            <a:r>
              <a:rPr lang="en-US" dirty="0" err="1"/>
              <a:t>số</a:t>
            </a:r>
            <a:r>
              <a:rPr lang="en-US" dirty="0"/>
              <a:t> </a:t>
            </a:r>
            <a:r>
              <a:rPr lang="en-US" dirty="0" err="1"/>
              <a:t>lớn</a:t>
            </a:r>
            <a:r>
              <a:rPr lang="en-US" dirty="0"/>
              <a:t> </a:t>
            </a:r>
            <a:r>
              <a:rPr lang="en-US" dirty="0" err="1"/>
              <a:t>hơn</a:t>
            </a:r>
            <a:r>
              <a:rPr lang="en-US" dirty="0"/>
              <a:t> ta </a:t>
            </a:r>
            <a:r>
              <a:rPr lang="en-US" dirty="0" err="1"/>
              <a:t>phải</a:t>
            </a:r>
            <a:r>
              <a:rPr lang="en-US" dirty="0"/>
              <a:t> </a:t>
            </a:r>
            <a:r>
              <a:rPr lang="en-US" dirty="0" err="1"/>
              <a:t>dùng</a:t>
            </a:r>
            <a:r>
              <a:rPr lang="en-US" dirty="0"/>
              <a:t> </a:t>
            </a:r>
            <a:r>
              <a:rPr lang="en-US" dirty="0" err="1"/>
              <a:t>kiểu</a:t>
            </a:r>
            <a:r>
              <a:rPr lang="en-US" dirty="0"/>
              <a:t> </a:t>
            </a:r>
            <a:r>
              <a:rPr lang="en-US" b="1" dirty="0">
                <a:solidFill>
                  <a:srgbClr val="FF0000"/>
                </a:solidFill>
              </a:rPr>
              <a:t>long </a:t>
            </a:r>
            <a:r>
              <a:rPr lang="en-US" b="1" dirty="0" err="1">
                <a:solidFill>
                  <a:srgbClr val="FF0000"/>
                </a:solidFill>
              </a:rPr>
              <a:t>long</a:t>
            </a:r>
            <a:r>
              <a:rPr lang="en-US" dirty="0">
                <a:solidFill>
                  <a:srgbClr val="FF0000"/>
                </a:solidFill>
              </a:rPr>
              <a:t> </a:t>
            </a:r>
            <a:r>
              <a:rPr lang="en-US" dirty="0" err="1"/>
              <a:t>với</a:t>
            </a:r>
            <a:r>
              <a:rPr lang="en-US" dirty="0"/>
              <a:t> </a:t>
            </a:r>
            <a:r>
              <a:rPr lang="en-US" dirty="0" err="1"/>
              <a:t>phạm</a:t>
            </a:r>
            <a:r>
              <a:rPr lang="en-US" dirty="0"/>
              <a:t> vi:</a:t>
            </a:r>
          </a:p>
          <a:p>
            <a:pPr lvl="2"/>
            <a:r>
              <a:rPr lang="en-US" dirty="0"/>
              <a:t>−2</a:t>
            </a:r>
            <a:r>
              <a:rPr lang="en-US" baseline="30000" dirty="0"/>
              <a:t>63</a:t>
            </a:r>
            <a:r>
              <a:rPr lang="en-US" dirty="0"/>
              <a:t> ... 2</a:t>
            </a:r>
            <a:r>
              <a:rPr lang="en-US" baseline="30000" dirty="0"/>
              <a:t>63</a:t>
            </a:r>
            <a:r>
              <a:rPr lang="en-US" dirty="0"/>
              <a:t> −1 (</a:t>
            </a:r>
            <a:r>
              <a:rPr lang="en-US" dirty="0" err="1"/>
              <a:t>khoảng</a:t>
            </a:r>
            <a:r>
              <a:rPr lang="en-US" dirty="0"/>
              <a:t> -9×10</a:t>
            </a:r>
            <a:r>
              <a:rPr lang="en-US" baseline="30000" dirty="0"/>
              <a:t>18</a:t>
            </a:r>
            <a:r>
              <a:rPr lang="en-US" dirty="0"/>
              <a:t> … 9×10</a:t>
            </a:r>
            <a:r>
              <a:rPr lang="en-US" baseline="30000" dirty="0"/>
              <a:t>18</a:t>
            </a:r>
            <a:r>
              <a:rPr lang="en-US" dirty="0"/>
              <a:t>)</a:t>
            </a:r>
          </a:p>
          <a:p>
            <a:pPr lvl="2"/>
            <a:r>
              <a:rPr lang="en-US" dirty="0" err="1"/>
              <a:t>Ví</a:t>
            </a:r>
            <a:r>
              <a:rPr lang="en-US" dirty="0"/>
              <a:t> </a:t>
            </a:r>
            <a:r>
              <a:rPr lang="en-US" dirty="0" err="1"/>
              <a:t>dụ</a:t>
            </a:r>
            <a:r>
              <a:rPr lang="en-US" dirty="0"/>
              <a:t>: </a:t>
            </a:r>
          </a:p>
          <a:p>
            <a:pPr lvl="3"/>
            <a:r>
              <a:rPr lang="en-US" b="1" dirty="0"/>
              <a:t>long </a:t>
            </a:r>
            <a:r>
              <a:rPr lang="en-US" b="1" dirty="0" err="1"/>
              <a:t>long</a:t>
            </a:r>
            <a:r>
              <a:rPr lang="en-US" b="1" dirty="0"/>
              <a:t> x = 123456789123456789LL;</a:t>
            </a:r>
          </a:p>
          <a:p>
            <a:pPr lvl="1"/>
            <a:r>
              <a:rPr lang="en-US" dirty="0" err="1"/>
              <a:t>Hãy</a:t>
            </a:r>
            <a:r>
              <a:rPr lang="en-US" dirty="0"/>
              <a:t> </a:t>
            </a:r>
            <a:r>
              <a:rPr lang="en-US" dirty="0" err="1"/>
              <a:t>giải</a:t>
            </a:r>
            <a:r>
              <a:rPr lang="en-US" dirty="0"/>
              <a:t> </a:t>
            </a:r>
            <a:r>
              <a:rPr lang="en-US" dirty="0" err="1"/>
              <a:t>thích</a:t>
            </a:r>
            <a:r>
              <a:rPr lang="en-US" dirty="0"/>
              <a:t>?:</a:t>
            </a:r>
          </a:p>
        </p:txBody>
      </p:sp>
      <p:sp>
        <p:nvSpPr>
          <p:cNvPr id="4" name="Date Placeholder 3">
            <a:extLst>
              <a:ext uri="{FF2B5EF4-FFF2-40B4-BE49-F238E27FC236}">
                <a16:creationId xmlns:a16="http://schemas.microsoft.com/office/drawing/2014/main" id="{0CD2BAE6-AF35-1B23-179E-A03FE7DFF6B2}"/>
              </a:ext>
            </a:extLst>
          </p:cNvPr>
          <p:cNvSpPr>
            <a:spLocks noGrp="1"/>
          </p:cNvSpPr>
          <p:nvPr>
            <p:ph type="dt" sz="half" idx="10"/>
          </p:nvPr>
        </p:nvSpPr>
        <p:spPr/>
        <p:txBody>
          <a:bodyPr/>
          <a:lstStyle/>
          <a:p>
            <a:r>
              <a:rPr lang="en-US"/>
              <a:t>Phạm Minh Tuấn</a:t>
            </a:r>
            <a:endParaRPr lang="en-US" dirty="0"/>
          </a:p>
        </p:txBody>
      </p:sp>
      <p:sp>
        <p:nvSpPr>
          <p:cNvPr id="5" name="Footer Placeholder 4">
            <a:extLst>
              <a:ext uri="{FF2B5EF4-FFF2-40B4-BE49-F238E27FC236}">
                <a16:creationId xmlns:a16="http://schemas.microsoft.com/office/drawing/2014/main" id="{71A32DA8-605B-3C1D-8435-13FE8526FD0F}"/>
              </a:ext>
            </a:extLst>
          </p:cNvPr>
          <p:cNvSpPr>
            <a:spLocks noGrp="1"/>
          </p:cNvSpPr>
          <p:nvPr>
            <p:ph type="ftr" sz="quarter" idx="11"/>
          </p:nvPr>
        </p:nvSpPr>
        <p:spPr/>
        <p:txBody>
          <a:bodyPr/>
          <a:lstStyle/>
          <a:p>
            <a:r>
              <a:rPr lang="en-US"/>
              <a:t>Khoa CNTT - Đại Học Bách Khoa</a:t>
            </a:r>
            <a:endParaRPr lang="en-US" dirty="0"/>
          </a:p>
        </p:txBody>
      </p:sp>
      <p:pic>
        <p:nvPicPr>
          <p:cNvPr id="9" name="Picture 8">
            <a:extLst>
              <a:ext uri="{FF2B5EF4-FFF2-40B4-BE49-F238E27FC236}">
                <a16:creationId xmlns:a16="http://schemas.microsoft.com/office/drawing/2014/main" id="{937783E0-AB5D-65D2-22CE-1EDADC98655A}"/>
              </a:ext>
            </a:extLst>
          </p:cNvPr>
          <p:cNvPicPr>
            <a:picLocks noChangeAspect="1"/>
          </p:cNvPicPr>
          <p:nvPr/>
        </p:nvPicPr>
        <p:blipFill>
          <a:blip r:embed="rId2"/>
          <a:stretch>
            <a:fillRect/>
          </a:stretch>
        </p:blipFill>
        <p:spPr>
          <a:xfrm>
            <a:off x="4038600" y="5336739"/>
            <a:ext cx="4007263" cy="954110"/>
          </a:xfrm>
          <a:prstGeom prst="rect">
            <a:avLst/>
          </a:prstGeom>
          <a:ln>
            <a:solidFill>
              <a:srgbClr val="000000"/>
            </a:solidFill>
          </a:ln>
        </p:spPr>
      </p:pic>
    </p:spTree>
    <p:extLst>
      <p:ext uri="{BB962C8B-B14F-4D97-AF65-F5344CB8AC3E}">
        <p14:creationId xmlns:p14="http://schemas.microsoft.com/office/powerpoint/2010/main" val="1763866155"/>
      </p:ext>
    </p:extLst>
  </p:cSld>
  <p:clrMapOvr>
    <a:masterClrMapping/>
  </p:clrMapOvr>
</p:sld>
</file>

<file path=ppt/theme/theme1.xml><?xml version="1.0" encoding="utf-8"?>
<a:theme xmlns:a="http://schemas.openxmlformats.org/drawingml/2006/main" name="cdb2004c002l">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52EA90F2573D429BF38B4503D1A545" ma:contentTypeVersion="4" ma:contentTypeDescription="Create a new document." ma:contentTypeScope="" ma:versionID="ccef5f48e25a3b773bc29fae1855d0e1">
  <xsd:schema xmlns:xsd="http://www.w3.org/2001/XMLSchema" xmlns:xs="http://www.w3.org/2001/XMLSchema" xmlns:p="http://schemas.microsoft.com/office/2006/metadata/properties" xmlns:ns2="0bbb9b0e-4aeb-4e33-bb8a-62cde3840654" targetNamespace="http://schemas.microsoft.com/office/2006/metadata/properties" ma:root="true" ma:fieldsID="bcdac1e536f6cb5e6a86dead59784d39" ns2:_="">
    <xsd:import namespace="0bbb9b0e-4aeb-4e33-bb8a-62cde384065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bb9b0e-4aeb-4e33-bb8a-62cde38406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4E1A6E-A584-4DAE-BCE1-23077F91D4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bb9b0e-4aeb-4e33-bb8a-62cde38406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D190AB-C9FB-4701-AF94-E1731E863F68}">
  <ds:schemaRefs>
    <ds:schemaRef ds:uri="0bbb9b0e-4aeb-4e33-bb8a-62cde3840654"/>
    <ds:schemaRef ds:uri="http://purl.org/dc/dcmitype/"/>
    <ds:schemaRef ds:uri="http://www.w3.org/XML/1998/namespace"/>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80C3D1F7-927C-48BA-946D-57D0A7F378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cdb2004c002l</Template>
  <TotalTime>2718</TotalTime>
  <Words>1064</Words>
  <Application>Microsoft Office PowerPoint</Application>
  <PresentationFormat>On-screen Show (4:3)</PresentationFormat>
  <Paragraphs>149</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Verdana (Headings)</vt:lpstr>
      <vt:lpstr>Arial</vt:lpstr>
      <vt:lpstr>Arial Black</vt:lpstr>
      <vt:lpstr>Calibri</vt:lpstr>
      <vt:lpstr>Cambria Math</vt:lpstr>
      <vt:lpstr>Times New Roman</vt:lpstr>
      <vt:lpstr>Verdana</vt:lpstr>
      <vt:lpstr>Wingdings</vt:lpstr>
      <vt:lpstr>cdb2004c002l</vt:lpstr>
      <vt:lpstr>  </vt:lpstr>
      <vt:lpstr>PowerPoint Presentation</vt:lpstr>
      <vt:lpstr>Giới thiệu</vt:lpstr>
      <vt:lpstr>Ngôn ngữ lập trình</vt:lpstr>
      <vt:lpstr>Code C++ mẫu</vt:lpstr>
      <vt:lpstr>Nhập xuất</vt:lpstr>
      <vt:lpstr>Tăng tốc cho việc nhập xuất</vt:lpstr>
      <vt:lpstr>Các kỹ thuật liên quan nhập xuất</vt:lpstr>
      <vt:lpstr>Số học trong lập trình</vt:lpstr>
      <vt:lpstr>Số học trong lập trình (tt)</vt:lpstr>
      <vt:lpstr>Số học trong lập trình (tt)</vt:lpstr>
      <vt:lpstr>Rút gọn code</vt:lpstr>
      <vt:lpstr>Công thức toán học</vt:lpstr>
      <vt:lpstr>Công thức toán học (tt)</vt:lpstr>
      <vt:lpstr>Công thức toán học (tt)</vt:lpstr>
      <vt:lpstr>Công thức toán học (tt)</vt:lpstr>
      <vt:lpstr>Các cuộc thi và tài liệu</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Toan</dc:creator>
  <cp:lastModifiedBy>Pham Minh Tuan - CNTT</cp:lastModifiedBy>
  <cp:revision>379</cp:revision>
  <dcterms:created xsi:type="dcterms:W3CDTF">2012-12-04T09:00:13Z</dcterms:created>
  <dcterms:modified xsi:type="dcterms:W3CDTF">2024-03-15T23:15:39Z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0x0101009A52EA90F2573D429BF38B4503D1A545</vt:lpwstr>
  </property>
</Properties>
</file>