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7"/>
  </p:notesMasterIdLst>
  <p:sldIdLst>
    <p:sldId id="256" r:id="rId5"/>
    <p:sldId id="328" r:id="rId6"/>
    <p:sldId id="373" r:id="rId7"/>
    <p:sldId id="397" r:id="rId8"/>
    <p:sldId id="399" r:id="rId9"/>
    <p:sldId id="400" r:id="rId10"/>
    <p:sldId id="401" r:id="rId11"/>
    <p:sldId id="398" r:id="rId12"/>
    <p:sldId id="403" r:id="rId13"/>
    <p:sldId id="404" r:id="rId14"/>
    <p:sldId id="405" r:id="rId15"/>
    <p:sldId id="406" r:id="rId16"/>
    <p:sldId id="407" r:id="rId17"/>
    <p:sldId id="408" r:id="rId18"/>
    <p:sldId id="410" r:id="rId19"/>
    <p:sldId id="409" r:id="rId20"/>
    <p:sldId id="402" r:id="rId21"/>
    <p:sldId id="411" r:id="rId22"/>
    <p:sldId id="412" r:id="rId23"/>
    <p:sldId id="413" r:id="rId24"/>
    <p:sldId id="414" r:id="rId25"/>
    <p:sldId id="345" r:id="rId2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00FF"/>
    <a:srgbClr val="FFCC66"/>
    <a:srgbClr val="FF66FF"/>
    <a:srgbClr val="C0C0C0"/>
    <a:srgbClr val="447EC4"/>
    <a:srgbClr val="2A684C"/>
    <a:srgbClr val="CFDB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64" autoAdjust="0"/>
    <p:restoredTop sz="93557" autoAdjust="0"/>
  </p:normalViewPr>
  <p:slideViewPr>
    <p:cSldViewPr>
      <p:cViewPr varScale="1">
        <p:scale>
          <a:sx n="50" d="100"/>
          <a:sy n="50" d="100"/>
        </p:scale>
        <p:origin x="40" y="18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A43462-8E1F-4A9C-B9A9-9D8E5DE814AF}" type="datetimeFigureOut">
              <a:rPr lang="en-US" smtClean="0"/>
              <a:pPr/>
              <a:t>5/1/2024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01EC70-458E-44EA-8661-997840278CC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153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9" name="Rectangle 17" descr="a1"/>
          <p:cNvSpPr>
            <a:spLocks noChangeArrowheads="1"/>
          </p:cNvSpPr>
          <p:nvPr/>
        </p:nvSpPr>
        <p:spPr bwMode="gray">
          <a:xfrm>
            <a:off x="2286000" y="0"/>
            <a:ext cx="2286000" cy="312420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0" name="Rectangle 18"/>
          <p:cNvSpPr>
            <a:spLocks noChangeArrowheads="1"/>
          </p:cNvSpPr>
          <p:nvPr/>
        </p:nvSpPr>
        <p:spPr bwMode="gray">
          <a:xfrm>
            <a:off x="0" y="0"/>
            <a:ext cx="22098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1" name="Rectangle 19"/>
          <p:cNvSpPr>
            <a:spLocks noChangeArrowheads="1"/>
          </p:cNvSpPr>
          <p:nvPr/>
        </p:nvSpPr>
        <p:spPr bwMode="gray">
          <a:xfrm>
            <a:off x="4648200" y="0"/>
            <a:ext cx="2209800" cy="31242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2" name="Rectangle 20" descr="a2"/>
          <p:cNvSpPr>
            <a:spLocks noChangeArrowheads="1"/>
          </p:cNvSpPr>
          <p:nvPr/>
        </p:nvSpPr>
        <p:spPr bwMode="gray">
          <a:xfrm>
            <a:off x="6934200" y="0"/>
            <a:ext cx="2209800" cy="3124200"/>
          </a:xfrm>
          <a:prstGeom prst="rect">
            <a:avLst/>
          </a:prstGeom>
          <a:blipFill dpi="0" rotWithShape="1">
            <a:blip r:embed="rId3" cstate="print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3" name="Rectangle 21"/>
          <p:cNvSpPr>
            <a:spLocks noChangeArrowheads="1"/>
          </p:cNvSpPr>
          <p:nvPr/>
        </p:nvSpPr>
        <p:spPr bwMode="gray">
          <a:xfrm>
            <a:off x="2286000" y="3124200"/>
            <a:ext cx="6858000" cy="6096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94" name="Rectangle 22"/>
          <p:cNvSpPr>
            <a:spLocks noChangeArrowheads="1"/>
          </p:cNvSpPr>
          <p:nvPr/>
        </p:nvSpPr>
        <p:spPr bwMode="gray">
          <a:xfrm>
            <a:off x="0" y="3124200"/>
            <a:ext cx="9144000" cy="1524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0" y="3048000"/>
            <a:ext cx="6705600" cy="685800"/>
          </a:xfrm>
        </p:spPr>
        <p:txBody>
          <a:bodyPr/>
          <a:lstStyle>
            <a:lvl1pPr algn="ctr">
              <a:defRPr sz="36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2286000" y="3886200"/>
            <a:ext cx="6719888" cy="3810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000">
                <a:latin typeface="Verdana" pitchFamily="34" charset="0"/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gray">
          <a:xfrm>
            <a:off x="457200" y="6551613"/>
            <a:ext cx="2133600" cy="169862"/>
          </a:xfrm>
        </p:spPr>
        <p:txBody>
          <a:bodyPr/>
          <a:lstStyle>
            <a:lvl1pPr>
              <a:defRPr>
                <a:effectLst/>
                <a:latin typeface="+mn-lt"/>
              </a:defRPr>
            </a:lvl1pPr>
          </a:lstStyle>
          <a:p>
            <a:r>
              <a:rPr lang="en-US"/>
              <a:t>Phạm Minh Tuấn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3124200" y="6553200"/>
            <a:ext cx="2895600" cy="168275"/>
          </a:xfrm>
        </p:spPr>
        <p:txBody>
          <a:bodyPr/>
          <a:lstStyle>
            <a:lvl1pPr algn="ctr">
              <a:defRPr>
                <a:effectLst/>
                <a:latin typeface="+mn-lt"/>
              </a:defRPr>
            </a:lvl1pPr>
          </a:lstStyle>
          <a:p>
            <a:r>
              <a:rPr lang="en-US"/>
              <a:t>Khoa CNTT - Đại Học Bách Khoa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6553200" y="6553200"/>
            <a:ext cx="2133600" cy="168275"/>
          </a:xfrm>
        </p:spPr>
        <p:txBody>
          <a:bodyPr/>
          <a:lstStyle>
            <a:lvl1pPr algn="r">
              <a:defRPr>
                <a:effectLst/>
                <a:latin typeface="+mn-lt"/>
              </a:defRPr>
            </a:lvl1pPr>
          </a:lstStyle>
          <a:p>
            <a:fld id="{59323DA7-B298-4385-8BED-AFBCEACDB5F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086" name="Text Box 14"/>
          <p:cNvSpPr txBox="1">
            <a:spLocks noChangeArrowheads="1"/>
          </p:cNvSpPr>
          <p:nvPr/>
        </p:nvSpPr>
        <p:spPr bwMode="auto">
          <a:xfrm>
            <a:off x="444500" y="2514600"/>
            <a:ext cx="17653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800" b="1">
                <a:solidFill>
                  <a:schemeClr val="bg1"/>
                </a:solidFill>
                <a:latin typeface="Arial Black" pitchFamily="34" charset="0"/>
              </a:rPr>
              <a:t>L o g o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Phạm Minh Tuấn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Khoa CNTT - Đại Học Bách Khoa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041906-1343-4658-ACC1-7DFF93C766C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150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731838"/>
            <a:ext cx="2057400" cy="55673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31838"/>
            <a:ext cx="6019800" cy="55673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Phạm Minh Tuấn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Khoa CNTT - Đại Học Bách Khoa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B2D8629-0F44-41F0-97AD-3D57B139951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568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3425" y="731838"/>
            <a:ext cx="7800975" cy="5635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419225"/>
            <a:ext cx="8229600" cy="4879975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61125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Phạm Minh Tuấn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67400" y="6477000"/>
            <a:ext cx="2895600" cy="3206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Khoa CNTT - Đại Học Bách Khoa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124200" y="6477000"/>
            <a:ext cx="2133600" cy="320675"/>
          </a:xfrm>
        </p:spPr>
        <p:txBody>
          <a:bodyPr/>
          <a:lstStyle>
            <a:lvl1pPr>
              <a:defRPr/>
            </a:lvl1pPr>
          </a:lstStyle>
          <a:p>
            <a:fld id="{7F59D283-4EF2-4639-8CAB-B3259381DB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639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Phạm Minh Tuấn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Khoa CNTT - Đại Học Bách Khoa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E76AD5-B0DC-4EAB-9738-1B7DC0B6A91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521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Phạm Minh Tuấn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Khoa CNTT - Đại Học Bách Khoa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E31D3B-FFEC-4F91-AF64-2413E9455E1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443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879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879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Phạm Minh Tuấn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Khoa CNTT - Đại Học Bách Khoa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A1F424-5B33-4974-BB87-10312B897BE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5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Phạm Minh Tuấn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Khoa CNTT - Đại Học Bách Khoa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7B8E95-EFED-43B3-9EAF-32856F6B1DA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002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Phạm Minh Tuấn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Khoa CNTT - Đại Học Bách Khoa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8864DC-D0F4-4317-9F77-081040547E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539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Phạm Minh Tuấn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Khoa CNTT - Đại Học Bách Khoa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A30192-9780-4F53-9085-C7FC18A27CF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811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Phạm Minh Tuấn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Khoa CNTT - Đại Học Bách Khoa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710490-536E-47B4-B717-92AD3649B8B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815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Phạm Minh Tuấn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Khoa CNTT - Đại Học Bách Khoa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920EAB-F045-41A5-9F4C-2B46ED7DFFE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863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Rectangle 23" descr="a1"/>
          <p:cNvSpPr>
            <a:spLocks noChangeArrowheads="1"/>
          </p:cNvSpPr>
          <p:nvPr/>
        </p:nvSpPr>
        <p:spPr bwMode="gray">
          <a:xfrm>
            <a:off x="592138" y="0"/>
            <a:ext cx="2066925" cy="838200"/>
          </a:xfrm>
          <a:prstGeom prst="rect">
            <a:avLst/>
          </a:prstGeom>
          <a:blipFill dpi="0" rotWithShape="1">
            <a:blip r:embed="rId14" cstate="print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gray">
          <a:xfrm>
            <a:off x="2730500" y="0"/>
            <a:ext cx="2138363" cy="8382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9" name="Rectangle 25" descr="a2"/>
          <p:cNvSpPr>
            <a:spLocks noChangeArrowheads="1"/>
          </p:cNvSpPr>
          <p:nvPr/>
        </p:nvSpPr>
        <p:spPr bwMode="gray">
          <a:xfrm>
            <a:off x="4938713" y="0"/>
            <a:ext cx="2066925" cy="838200"/>
          </a:xfrm>
          <a:prstGeom prst="rect">
            <a:avLst/>
          </a:prstGeom>
          <a:blipFill dpi="0" rotWithShape="1">
            <a:blip r:embed="rId15" cstate="print"/>
            <a:srcRect/>
            <a:stretch>
              <a:fillRect/>
            </a:stretch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gray">
          <a:xfrm>
            <a:off x="7077075" y="0"/>
            <a:ext cx="2066925" cy="838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" name="Rectangle 30"/>
          <p:cNvSpPr>
            <a:spLocks noChangeArrowheads="1"/>
          </p:cNvSpPr>
          <p:nvPr/>
        </p:nvSpPr>
        <p:spPr bwMode="gray">
          <a:xfrm>
            <a:off x="457200" y="6477000"/>
            <a:ext cx="8686800" cy="3810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051" name="Group 27"/>
          <p:cNvGrpSpPr>
            <a:grpSpLocks/>
          </p:cNvGrpSpPr>
          <p:nvPr/>
        </p:nvGrpSpPr>
        <p:grpSpPr bwMode="auto">
          <a:xfrm>
            <a:off x="0" y="685800"/>
            <a:ext cx="9144000" cy="609600"/>
            <a:chOff x="0" y="432"/>
            <a:chExt cx="5760" cy="384"/>
          </a:xfrm>
        </p:grpSpPr>
        <p:sp>
          <p:nvSpPr>
            <p:cNvPr id="1052" name="Rectangle 28"/>
            <p:cNvSpPr>
              <a:spLocks noChangeArrowheads="1"/>
            </p:cNvSpPr>
            <p:nvPr userDrawn="1"/>
          </p:nvSpPr>
          <p:spPr bwMode="gray">
            <a:xfrm>
              <a:off x="0" y="432"/>
              <a:ext cx="5760" cy="9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3" name="Rectangle 29"/>
            <p:cNvSpPr>
              <a:spLocks noChangeArrowheads="1"/>
            </p:cNvSpPr>
            <p:nvPr userDrawn="1"/>
          </p:nvSpPr>
          <p:spPr bwMode="gray">
            <a:xfrm>
              <a:off x="362" y="432"/>
              <a:ext cx="5398" cy="38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19225"/>
            <a:ext cx="8229600" cy="487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61125"/>
            <a:ext cx="2133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defRPr>
            </a:lvl1pPr>
          </a:lstStyle>
          <a:p>
            <a:r>
              <a:rPr lang="en-US"/>
              <a:t>Phạm Minh Tuấn</a:t>
            </a: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867400" y="6477000"/>
            <a:ext cx="2895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defRPr>
            </a:lvl1pPr>
          </a:lstStyle>
          <a:p>
            <a:r>
              <a:rPr lang="en-US"/>
              <a:t>Khoa CNTT - Đại Học Bách Khoa</a:t>
            </a:r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124200" y="6477000"/>
            <a:ext cx="21336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200"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</a:defRPr>
            </a:lvl1pPr>
          </a:lstStyle>
          <a:p>
            <a:fld id="{CECEE0C6-A834-4BA2-AACD-264C2B73889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733425" y="731838"/>
            <a:ext cx="7800975" cy="563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55" name="Text Box 31"/>
          <p:cNvSpPr txBox="1">
            <a:spLocks noChangeArrowheads="1"/>
          </p:cNvSpPr>
          <p:nvPr/>
        </p:nvSpPr>
        <p:spPr bwMode="auto">
          <a:xfrm>
            <a:off x="7391400" y="76200"/>
            <a:ext cx="17653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rial Black" pitchFamily="34" charset="0"/>
              </a:rPr>
              <a:t> I   T   F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0" y="2438400"/>
            <a:ext cx="6705600" cy="1447800"/>
          </a:xfrm>
        </p:spPr>
        <p:txBody>
          <a:bodyPr/>
          <a:lstStyle/>
          <a:p>
            <a:pPr algn="l"/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US" dirty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4800600"/>
            <a:ext cx="7391400" cy="1752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					</a:t>
            </a:r>
          </a:p>
          <a:p>
            <a:pPr>
              <a:lnSpc>
                <a:spcPct val="90000"/>
              </a:lnSpc>
            </a:pP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Giảng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:		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Phạm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Minh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Tuấn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3" name="Picture 5" descr="D:\Entertainment\Picture\IT-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914400"/>
            <a:ext cx="20574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1"/>
            <a:ext cx="9144000" cy="70788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ĐẠI HỌC BÁCH KHOA – ĐẠI HỌC ĐÀ NẴNG</a:t>
            </a:r>
          </a:p>
          <a:p>
            <a:pPr algn="ctr"/>
            <a:r>
              <a:rPr lang="en-US" sz="2000" b="1" dirty="0">
                <a:solidFill>
                  <a:schemeClr val="accent3"/>
                </a:solidFill>
                <a:latin typeface="Times New Roman" pitchFamily="18" charset="0"/>
                <a:cs typeface="Times New Roman" pitchFamily="18" charset="0"/>
              </a:rPr>
              <a:t>KHOA CÔNG NGHỆ THÔNG TIN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33400" y="3867090"/>
            <a:ext cx="8458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CSES</a:t>
            </a:r>
            <a:endParaRPr lang="en-US" sz="6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0" y="3200400"/>
            <a:ext cx="64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Môn</a:t>
            </a:r>
            <a:r>
              <a:rPr lang="en-US" sz="2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học</a:t>
            </a:r>
            <a:endParaRPr lang="en-US" sz="28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Phạm Minh Tuấn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3124200" y="6553201"/>
            <a:ext cx="3352800" cy="152400"/>
          </a:xfrm>
        </p:spPr>
        <p:txBody>
          <a:bodyPr/>
          <a:lstStyle/>
          <a:p>
            <a:r>
              <a:rPr lang="en-US">
                <a:latin typeface="Times New Roman" pitchFamily="18" charset="0"/>
                <a:cs typeface="Times New Roman" pitchFamily="18" charset="0"/>
              </a:rPr>
              <a:t>Khoa CNTT - Đại Học Bách Khoa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AE790-0AAF-0D2D-D072-13F871E06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lười</a:t>
            </a:r>
            <a:r>
              <a:rPr lang="en-US" dirty="0"/>
              <a:t> (</a:t>
            </a:r>
            <a:r>
              <a:rPr lang="en-US" dirty="0" err="1"/>
              <a:t>tt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23B91-B56A-187C-D378-112C79E19B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Khi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, </a:t>
            </a:r>
            <a:r>
              <a:rPr lang="en-US" dirty="0" err="1"/>
              <a:t>lưu</a:t>
            </a:r>
            <a:r>
              <a:rPr lang="en-US" dirty="0"/>
              <a:t> ý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lazydown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node </a:t>
            </a:r>
            <a:r>
              <a:rPr lang="en-US" dirty="0" err="1"/>
              <a:t>chuẩn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.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C5D0AB-ACF4-1C1A-E824-0C74B012E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Phạm Minh Tuấn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1C2ABF-59F7-2765-FD18-B8C72CAA3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CNTT - Đại Học Bách Khoa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B4E449-F6D3-A81B-D6E1-C68EBF206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0854" y="2736836"/>
            <a:ext cx="5006116" cy="1384328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9248AFC-5C98-00FF-D7B0-90BA9C6EE9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0768" y="4371870"/>
            <a:ext cx="3162463" cy="2051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359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A84C6-BEE1-3276-4664-445659803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thức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70254-7F7A-A4F9-D23E-6D1574E1A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Lan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lười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đối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p(u) = </a:t>
            </a:r>
            <a:r>
              <a:rPr lang="en-US" dirty="0" err="1"/>
              <a:t>t</a:t>
            </a:r>
            <a:r>
              <a:rPr lang="en-US" baseline="-25000" dirty="0" err="1"/>
              <a:t>k</a:t>
            </a:r>
            <a:r>
              <a:rPr lang="en-US" dirty="0" err="1"/>
              <a:t>u</a:t>
            </a:r>
            <a:r>
              <a:rPr lang="en-US" baseline="30000" dirty="0" err="1"/>
              <a:t>k</a:t>
            </a:r>
            <a:r>
              <a:rPr lang="en-US" dirty="0"/>
              <a:t>+…t</a:t>
            </a:r>
            <a:r>
              <a:rPr lang="en-US" baseline="-25000" dirty="0"/>
              <a:t>1</a:t>
            </a:r>
            <a:r>
              <a:rPr lang="en-US" dirty="0"/>
              <a:t>u</a:t>
            </a:r>
            <a:r>
              <a:rPr lang="en-US" baseline="30000" dirty="0"/>
              <a:t>1</a:t>
            </a:r>
            <a:r>
              <a:rPr lang="en-US" dirty="0"/>
              <a:t>+t</a:t>
            </a:r>
            <a:r>
              <a:rPr lang="en-US" baseline="-25000" dirty="0"/>
              <a:t>0</a:t>
            </a:r>
            <a:endParaRPr lang="en-US" dirty="0"/>
          </a:p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[</a:t>
            </a:r>
            <a:r>
              <a:rPr lang="en-US" dirty="0" err="1"/>
              <a:t>a,b</a:t>
            </a:r>
            <a:r>
              <a:rPr lang="en-US" dirty="0"/>
              <a:t>] </a:t>
            </a:r>
            <a:r>
              <a:rPr lang="en-US" dirty="0" err="1"/>
              <a:t>bởi</a:t>
            </a:r>
            <a:r>
              <a:rPr lang="en-US" dirty="0"/>
              <a:t> p(</a:t>
            </a:r>
            <a:r>
              <a:rPr lang="en-US" dirty="0" err="1"/>
              <a:t>i</a:t>
            </a:r>
            <a:r>
              <a:rPr lang="en-US" dirty="0"/>
              <a:t>-a). Trong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a </a:t>
            </a:r>
            <a:r>
              <a:rPr lang="en-US" dirty="0" err="1"/>
              <a:t>lên</a:t>
            </a:r>
            <a:r>
              <a:rPr lang="en-US" dirty="0"/>
              <a:t> 1,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a+1 </a:t>
            </a:r>
            <a:r>
              <a:rPr lang="en-US" dirty="0" err="1"/>
              <a:t>lên</a:t>
            </a:r>
            <a:r>
              <a:rPr lang="en-US" dirty="0"/>
              <a:t> 2,…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thứ</a:t>
            </a:r>
            <a:r>
              <a:rPr lang="en-US" dirty="0"/>
              <a:t> b </a:t>
            </a:r>
            <a:r>
              <a:rPr lang="en-US" dirty="0" err="1"/>
              <a:t>lên</a:t>
            </a:r>
            <a:r>
              <a:rPr lang="en-US" dirty="0"/>
              <a:t> b-a+1 </a:t>
            </a:r>
            <a:r>
              <a:rPr lang="en-US" dirty="0" err="1"/>
              <a:t>thì</a:t>
            </a:r>
            <a:r>
              <a:rPr lang="en-US" dirty="0"/>
              <a:t> ta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p(u) = u + 1 </a:t>
            </a:r>
            <a:r>
              <a:rPr lang="en-US" dirty="0" err="1"/>
              <a:t>vì</a:t>
            </a:r>
            <a:r>
              <a:rPr lang="en-US" dirty="0"/>
              <a:t> p(a-a) = 1, p(a+1-a) = 2,…</a:t>
            </a:r>
          </a:p>
          <a:p>
            <a:pPr lvl="1"/>
            <a:endParaRPr lang="en-US" baseline="-25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DBC372-75EF-8B38-076F-925C6B71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Phạm Minh Tuấn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7A9E6-6A67-0373-FC68-3344634E4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CNTT - Đại Học Bách Khoa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807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A9BC4-420A-3CFB-9C36-F9C2C7720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(</a:t>
            </a:r>
            <a:r>
              <a:rPr lang="en-US" dirty="0" err="1"/>
              <a:t>tt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B7CDD-9421-35A4-B805-3E6F7057F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9225"/>
            <a:ext cx="8534400" cy="4879975"/>
          </a:xfrm>
        </p:spPr>
        <p:txBody>
          <a:bodyPr/>
          <a:lstStyle/>
          <a:p>
            <a:r>
              <a:rPr lang="en-US" dirty="0"/>
              <a:t> Khi </a:t>
            </a:r>
            <a:r>
              <a:rPr lang="en-US" dirty="0" err="1"/>
              <a:t>đoạn</a:t>
            </a:r>
            <a:r>
              <a:rPr lang="en-US" dirty="0"/>
              <a:t> [</a:t>
            </a:r>
            <a:r>
              <a:rPr lang="en-US" dirty="0" err="1"/>
              <a:t>a,b</a:t>
            </a:r>
            <a:r>
              <a:rPr lang="en-US" dirty="0"/>
              <a:t>]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thức</a:t>
            </a:r>
            <a:endParaRPr lang="en-US" dirty="0"/>
          </a:p>
          <a:p>
            <a:pPr lvl="1"/>
            <a:r>
              <a:rPr lang="en-US" dirty="0"/>
              <a:t>p(u) = </a:t>
            </a:r>
            <a:r>
              <a:rPr lang="en-US" dirty="0" err="1"/>
              <a:t>t</a:t>
            </a:r>
            <a:r>
              <a:rPr lang="en-US" baseline="-25000" dirty="0" err="1"/>
              <a:t>k</a:t>
            </a:r>
            <a:r>
              <a:rPr lang="en-US" dirty="0" err="1"/>
              <a:t>u</a:t>
            </a:r>
            <a:r>
              <a:rPr lang="en-US" baseline="30000" dirty="0" err="1"/>
              <a:t>k</a:t>
            </a:r>
            <a:r>
              <a:rPr lang="en-US" dirty="0"/>
              <a:t>+…t</a:t>
            </a:r>
            <a:r>
              <a:rPr lang="en-US" baseline="-25000" dirty="0"/>
              <a:t>1</a:t>
            </a:r>
            <a:r>
              <a:rPr lang="en-US" dirty="0"/>
              <a:t>u</a:t>
            </a:r>
            <a:r>
              <a:rPr lang="en-US" baseline="30000" dirty="0"/>
              <a:t>1</a:t>
            </a:r>
            <a:r>
              <a:rPr lang="en-US" dirty="0"/>
              <a:t>+t</a:t>
            </a:r>
            <a:r>
              <a:rPr lang="en-US" baseline="-25000" dirty="0"/>
              <a:t>0</a:t>
            </a:r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ta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node k+2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bao </a:t>
            </a:r>
            <a:r>
              <a:rPr lang="en-US" dirty="0" err="1"/>
              <a:t>gồm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Thông tin </a:t>
            </a:r>
            <a:r>
              <a:rPr lang="en-US" dirty="0" err="1"/>
              <a:t>cần</a:t>
            </a:r>
            <a:r>
              <a:rPr lang="en-US" dirty="0"/>
              <a:t> output (VD: </a:t>
            </a:r>
            <a:r>
              <a:rPr lang="en-US" dirty="0" err="1"/>
              <a:t>tổng</a:t>
            </a:r>
            <a:r>
              <a:rPr lang="en-US" dirty="0"/>
              <a:t> s </a:t>
            </a:r>
            <a:r>
              <a:rPr lang="en-US" dirty="0" err="1"/>
              <a:t>các</a:t>
            </a:r>
            <a:r>
              <a:rPr lang="en-US" dirty="0"/>
              <a:t> node con)</a:t>
            </a:r>
          </a:p>
          <a:p>
            <a:pPr lvl="1"/>
            <a:r>
              <a:rPr lang="en-US" dirty="0"/>
              <a:t>k+1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z</a:t>
            </a:r>
            <a:r>
              <a:rPr lang="en-US" baseline="-25000" dirty="0" err="1"/>
              <a:t>k</a:t>
            </a:r>
            <a:r>
              <a:rPr lang="en-US" dirty="0"/>
              <a:t>, z</a:t>
            </a:r>
            <a:r>
              <a:rPr lang="en-US" baseline="-25000" dirty="0"/>
              <a:t>k-1</a:t>
            </a:r>
            <a:r>
              <a:rPr lang="en-US" dirty="0"/>
              <a:t>,…, z</a:t>
            </a:r>
            <a:r>
              <a:rPr lang="en-US" baseline="-25000" dirty="0"/>
              <a:t>0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.</a:t>
            </a:r>
          </a:p>
          <a:p>
            <a:r>
              <a:rPr lang="en-US" dirty="0" err="1"/>
              <a:t>Vậy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[</a:t>
            </a:r>
            <a:r>
              <a:rPr lang="en-US" dirty="0" err="1"/>
              <a:t>x,y</a:t>
            </a:r>
            <a:r>
              <a:rPr lang="en-US" dirty="0"/>
              <a:t>] </a:t>
            </a:r>
            <a:r>
              <a:rPr lang="en-US" dirty="0" err="1"/>
              <a:t>là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6D9F70-7031-F566-F1C4-5CCD6D029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Phạm Minh Tuấn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EB94EA-DEC8-5EB8-311B-E38EC67CC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CNTT - Đại Học Bách Khoa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122AEA-36A3-0069-D143-688DEF746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0" y="5438775"/>
            <a:ext cx="3279382" cy="736600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4276920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6145A-1EC5-A673-9A3A-D4B6C9A70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(</a:t>
            </a:r>
            <a:r>
              <a:rPr lang="en-US" dirty="0" err="1"/>
              <a:t>tt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5D5AE-5EBF-41C7-D4CB-B22DED015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670628"/>
            <a:ext cx="8229600" cy="3628572"/>
          </a:xfrm>
        </p:spPr>
        <p:txBody>
          <a:bodyPr/>
          <a:lstStyle/>
          <a:p>
            <a:r>
              <a:rPr lang="en-US" dirty="0" err="1"/>
              <a:t>Với</a:t>
            </a:r>
            <a:r>
              <a:rPr lang="en-US" dirty="0"/>
              <a:t> k = 1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dàng</a:t>
            </a:r>
            <a:r>
              <a:rPr lang="en-US" dirty="0"/>
              <a:t> </a:t>
            </a: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</a:t>
            </a:r>
            <a:r>
              <a:rPr lang="en-US" dirty="0" err="1"/>
              <a:t>rút</a:t>
            </a:r>
            <a:r>
              <a:rPr lang="en-US" dirty="0"/>
              <a:t> </a:t>
            </a:r>
            <a:r>
              <a:rPr lang="en-US" dirty="0" err="1"/>
              <a:t>gọn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 + z</a:t>
            </a:r>
            <a:r>
              <a:rPr lang="en-US" baseline="-25000" dirty="0"/>
              <a:t>1</a:t>
            </a:r>
            <a:r>
              <a:rPr lang="en-US" dirty="0"/>
              <a:t>(y-x)(y-x+1)/2 + z</a:t>
            </a:r>
            <a:r>
              <a:rPr lang="en-US" baseline="-25000" dirty="0"/>
              <a:t>0</a:t>
            </a:r>
            <a:r>
              <a:rPr lang="en-US" dirty="0"/>
              <a:t>(y-x+1).</a:t>
            </a:r>
          </a:p>
          <a:p>
            <a:pPr lvl="1"/>
            <a:endParaRPr lang="en-US" dirty="0"/>
          </a:p>
          <a:p>
            <a:r>
              <a:rPr lang="en-US" dirty="0"/>
              <a:t>Thông tin s </a:t>
            </a:r>
            <a:r>
              <a:rPr lang="en-US" dirty="0" err="1"/>
              <a:t>lưu</a:t>
            </a:r>
            <a:r>
              <a:rPr lang="en-US" dirty="0"/>
              <a:t> ở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b="1" dirty="0"/>
              <a:t>tree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k+1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ta </a:t>
            </a:r>
            <a:r>
              <a:rPr lang="en-US" dirty="0" err="1"/>
              <a:t>lưu</a:t>
            </a:r>
            <a:r>
              <a:rPr lang="en-US" dirty="0"/>
              <a:t> ở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b="1" dirty="0"/>
              <a:t>lazy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DB3C0D-D515-23A0-4C18-7605E83CF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Phạm Minh Tuấn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3746A-19FE-9082-6CBC-933C3F320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CNTT - Đại Học Bách Khoa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614D2F-EA89-DAC3-6ED4-31089F4414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2309" y="1614714"/>
            <a:ext cx="3279382" cy="736600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1711734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63912-3B4A-5155-84FA-8891947DD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 (</a:t>
            </a:r>
            <a:r>
              <a:rPr lang="en-US" dirty="0" err="1"/>
              <a:t>tt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4A82B-C034-C16C-9FF0-3EA323E77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9225"/>
            <a:ext cx="8229600" cy="714375"/>
          </a:xfrm>
        </p:spPr>
        <p:txBody>
          <a:bodyPr/>
          <a:lstStyle/>
          <a:p>
            <a:r>
              <a:rPr lang="en-US" dirty="0" err="1"/>
              <a:t>Với</a:t>
            </a:r>
            <a:r>
              <a:rPr lang="en-US" dirty="0"/>
              <a:t> p(u) = u + 1 ta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update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11204-6409-4CEA-5C3D-592FF0A87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Phạm Minh Tuấn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FC998D-66F1-0046-05A4-F8FE937A4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CNTT - Đại Học Bách Khoa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B2DD6F-3127-C4CB-785B-9F85B7B77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133600"/>
            <a:ext cx="3791145" cy="2108308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6AAA3A1-D41D-7CED-5629-48F56B0036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0" y="3962576"/>
            <a:ext cx="5137414" cy="2381372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C0DE156-A3E8-C4D3-B76C-602C024B3FE7}"/>
              </a:ext>
            </a:extLst>
          </p:cNvPr>
          <p:cNvSpPr txBox="1"/>
          <p:nvPr/>
        </p:nvSpPr>
        <p:spPr>
          <a:xfrm>
            <a:off x="3210983" y="2388653"/>
            <a:ext cx="8180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z</a:t>
            </a:r>
            <a:r>
              <a:rPr lang="en-US" baseline="-25000" dirty="0"/>
              <a:t>0_new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8622D6-5FC6-2402-BE20-45DB124BC89F}"/>
              </a:ext>
            </a:extLst>
          </p:cNvPr>
          <p:cNvSpPr txBox="1"/>
          <p:nvPr/>
        </p:nvSpPr>
        <p:spPr>
          <a:xfrm>
            <a:off x="3200400" y="3003088"/>
            <a:ext cx="8180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z</a:t>
            </a:r>
            <a:r>
              <a:rPr lang="en-US" baseline="-25000" dirty="0"/>
              <a:t>1_new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0E25362-FC7D-D50F-28FF-7D4CE4A526DE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2590800" y="2573319"/>
            <a:ext cx="620183" cy="184666"/>
          </a:xfrm>
          <a:prstGeom prst="straightConnector1">
            <a:avLst/>
          </a:prstGeom>
          <a:ln w="762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774814C-DAA7-B552-CCCA-B43F2ADC7215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2900891" y="3095421"/>
            <a:ext cx="299509" cy="92333"/>
          </a:xfrm>
          <a:prstGeom prst="straightConnector1">
            <a:avLst/>
          </a:prstGeom>
          <a:ln w="571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F9E2F9F-989D-3923-5A1E-D145FF1B0D43}"/>
              </a:ext>
            </a:extLst>
          </p:cNvPr>
          <p:cNvSpPr txBox="1"/>
          <p:nvPr/>
        </p:nvSpPr>
        <p:spPr>
          <a:xfrm>
            <a:off x="4360333" y="2019321"/>
            <a:ext cx="470746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)z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z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-a)z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z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z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(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-a) z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z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Vây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l_new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)(z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+  z</a:t>
            </a:r>
            <a:r>
              <a:rPr lang="en-US" i="1" baseline="-25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baseline="-25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+ z</a:t>
            </a:r>
            <a:r>
              <a:rPr lang="en-US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-a) z</a:t>
            </a:r>
            <a:r>
              <a:rPr lang="en-US" i="1" baseline="-25000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baseline="-25000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+ z</a:t>
            </a:r>
            <a:r>
              <a:rPr lang="en-US" i="1" baseline="-25000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baseline="-25000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endParaRPr lang="en-US" dirty="0">
              <a:highlight>
                <a:srgbClr val="00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49C28C1-866F-85BA-5FF9-8D896CD89DC7}"/>
              </a:ext>
            </a:extLst>
          </p:cNvPr>
          <p:cNvSpPr txBox="1"/>
          <p:nvPr/>
        </p:nvSpPr>
        <p:spPr>
          <a:xfrm>
            <a:off x="-381000" y="5051984"/>
            <a:ext cx="45816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tree[k]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thức</a:t>
            </a:r>
            <a:endParaRPr lang="en-US" dirty="0"/>
          </a:p>
          <a:p>
            <a:pPr lvl="1"/>
            <a:r>
              <a:rPr lang="en-US" dirty="0"/>
              <a:t>tree[k] + z</a:t>
            </a:r>
            <a:r>
              <a:rPr lang="en-US" baseline="-25000" dirty="0"/>
              <a:t>1</a:t>
            </a:r>
            <a:r>
              <a:rPr lang="en-US" dirty="0"/>
              <a:t>(r-l)(r-l+1)/2 + z</a:t>
            </a:r>
            <a:r>
              <a:rPr lang="en-US" baseline="-25000" dirty="0"/>
              <a:t>0</a:t>
            </a:r>
            <a:r>
              <a:rPr lang="en-US" dirty="0"/>
              <a:t>(r-l+1).</a:t>
            </a:r>
          </a:p>
        </p:txBody>
      </p:sp>
    </p:spTree>
    <p:extLst>
      <p:ext uri="{BB962C8B-B14F-4D97-AF65-F5344CB8AC3E}">
        <p14:creationId xmlns:p14="http://schemas.microsoft.com/office/powerpoint/2010/main" val="4064106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85DD6-A259-5A93-7DA5-B886D43E9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B4E49-2E96-D5DC-81D8-C5312635B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9225"/>
            <a:ext cx="8458200" cy="2009775"/>
          </a:xfrm>
        </p:spPr>
        <p:txBody>
          <a:bodyPr/>
          <a:lstStyle/>
          <a:p>
            <a:r>
              <a:rPr lang="en-US" sz="2800" dirty="0"/>
              <a:t>Trong segment tree, </a:t>
            </a:r>
            <a:r>
              <a:rPr lang="en-US" sz="2800" dirty="0" err="1"/>
              <a:t>mảng</a:t>
            </a:r>
            <a:r>
              <a:rPr lang="en-US" sz="2800" dirty="0"/>
              <a:t> </a:t>
            </a: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/>
              <a:t>sử</a:t>
            </a:r>
            <a:r>
              <a:rPr lang="en-US" sz="2800" dirty="0"/>
              <a:t> </a:t>
            </a:r>
            <a:r>
              <a:rPr lang="en-US" sz="2800" dirty="0" err="1"/>
              <a:t>dụng</a:t>
            </a:r>
            <a:r>
              <a:rPr lang="en-US" sz="2800" dirty="0"/>
              <a:t> </a:t>
            </a:r>
            <a:r>
              <a:rPr lang="en-US" sz="2800" dirty="0" err="1"/>
              <a:t>nhưng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rất</a:t>
            </a:r>
            <a:r>
              <a:rPr lang="en-US" sz="2800" dirty="0"/>
              <a:t> </a:t>
            </a:r>
            <a:r>
              <a:rPr lang="en-US" sz="2800" dirty="0" err="1"/>
              <a:t>nhiều</a:t>
            </a:r>
            <a:r>
              <a:rPr lang="en-US" sz="2800" dirty="0"/>
              <a:t> </a:t>
            </a:r>
            <a:r>
              <a:rPr lang="en-US" sz="2800" dirty="0" err="1"/>
              <a:t>phần</a:t>
            </a:r>
            <a:r>
              <a:rPr lang="en-US" sz="2800" dirty="0"/>
              <a:t> </a:t>
            </a:r>
            <a:r>
              <a:rPr lang="en-US" sz="2800" dirty="0" err="1"/>
              <a:t>tử</a:t>
            </a:r>
            <a:r>
              <a:rPr lang="en-US" sz="2800" dirty="0"/>
              <a:t> </a:t>
            </a:r>
            <a:r>
              <a:rPr lang="en-US" sz="2800" dirty="0" err="1"/>
              <a:t>trong</a:t>
            </a:r>
            <a:r>
              <a:rPr lang="en-US" sz="2800" dirty="0"/>
              <a:t> </a:t>
            </a:r>
            <a:r>
              <a:rPr lang="en-US" sz="2800" dirty="0" err="1"/>
              <a:t>mảng</a:t>
            </a:r>
            <a:r>
              <a:rPr lang="en-US" sz="2800" dirty="0"/>
              <a:t> </a:t>
            </a:r>
            <a:r>
              <a:rPr lang="en-US" sz="2800" dirty="0" err="1"/>
              <a:t>đó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thể</a:t>
            </a:r>
            <a:r>
              <a:rPr lang="en-US" sz="2800" dirty="0"/>
              <a:t> </a:t>
            </a:r>
            <a:r>
              <a:rPr lang="en-US" sz="2800" dirty="0" err="1"/>
              <a:t>không</a:t>
            </a:r>
            <a:r>
              <a:rPr lang="en-US" sz="2800" dirty="0"/>
              <a:t> </a:t>
            </a: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/>
              <a:t>dùng</a:t>
            </a:r>
            <a:r>
              <a:rPr lang="en-US" sz="2800" dirty="0"/>
              <a:t> </a:t>
            </a:r>
            <a:r>
              <a:rPr lang="en-US" sz="2800" dirty="0" err="1"/>
              <a:t>gây</a:t>
            </a:r>
            <a:r>
              <a:rPr lang="en-US" sz="2800" dirty="0"/>
              <a:t> </a:t>
            </a:r>
            <a:r>
              <a:rPr lang="en-US" sz="2800" dirty="0" err="1"/>
              <a:t>lãng</a:t>
            </a:r>
            <a:r>
              <a:rPr lang="en-US" sz="2800" dirty="0"/>
              <a:t> </a:t>
            </a:r>
            <a:r>
              <a:rPr lang="en-US" sz="2800" dirty="0" err="1"/>
              <a:t>phí</a:t>
            </a:r>
            <a:r>
              <a:rPr lang="en-US" sz="2800" dirty="0"/>
              <a:t> </a:t>
            </a:r>
            <a:r>
              <a:rPr lang="en-US" sz="2800" dirty="0" err="1"/>
              <a:t>bộ</a:t>
            </a:r>
            <a:r>
              <a:rPr lang="en-US" sz="2800" dirty="0"/>
              <a:t> </a:t>
            </a:r>
            <a:r>
              <a:rPr lang="en-US" sz="2800" dirty="0" err="1"/>
              <a:t>nhớ</a:t>
            </a:r>
            <a:r>
              <a:rPr lang="en-US" sz="2800" dirty="0"/>
              <a:t>. </a:t>
            </a:r>
            <a:r>
              <a:rPr lang="en-US" sz="2800" dirty="0" err="1"/>
              <a:t>Để</a:t>
            </a:r>
            <a:r>
              <a:rPr lang="en-US" sz="2800" dirty="0"/>
              <a:t> </a:t>
            </a:r>
            <a:r>
              <a:rPr lang="en-US" sz="2800" dirty="0" err="1"/>
              <a:t>khắc</a:t>
            </a:r>
            <a:r>
              <a:rPr lang="en-US" sz="2800" dirty="0"/>
              <a:t> </a:t>
            </a:r>
            <a:r>
              <a:rPr lang="en-US" sz="2800" dirty="0" err="1"/>
              <a:t>phục</a:t>
            </a:r>
            <a:r>
              <a:rPr lang="en-US" sz="2800" dirty="0"/>
              <a:t> </a:t>
            </a:r>
            <a:r>
              <a:rPr lang="en-US" sz="2800" dirty="0" err="1"/>
              <a:t>điều</a:t>
            </a:r>
            <a:r>
              <a:rPr lang="en-US" sz="2800" dirty="0"/>
              <a:t> </a:t>
            </a:r>
            <a:r>
              <a:rPr lang="en-US" sz="2800" dirty="0" err="1"/>
              <a:t>này</a:t>
            </a:r>
            <a:r>
              <a:rPr lang="en-US" sz="2800" dirty="0"/>
              <a:t> Dynamic trees </a:t>
            </a:r>
            <a:r>
              <a:rPr lang="en-US" sz="2800" dirty="0" err="1"/>
              <a:t>sử</a:t>
            </a:r>
            <a:r>
              <a:rPr lang="en-US" sz="2800" dirty="0"/>
              <a:t> </a:t>
            </a:r>
            <a:r>
              <a:rPr lang="en-US" sz="2800" dirty="0" err="1"/>
              <a:t>dụng</a:t>
            </a:r>
            <a:r>
              <a:rPr lang="en-US" sz="2800" dirty="0"/>
              <a:t> struct </a:t>
            </a:r>
            <a:r>
              <a:rPr lang="en-US" sz="2800" dirty="0" err="1"/>
              <a:t>như</a:t>
            </a:r>
            <a:r>
              <a:rPr lang="en-US" sz="2800" dirty="0"/>
              <a:t> </a:t>
            </a:r>
            <a:r>
              <a:rPr lang="en-US" sz="2800" dirty="0" err="1"/>
              <a:t>sau</a:t>
            </a:r>
            <a:r>
              <a:rPr lang="en-US" sz="2800" dirty="0"/>
              <a:t>: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 err="1"/>
              <a:t>Một</a:t>
            </a:r>
            <a:r>
              <a:rPr lang="en-US" sz="2800" dirty="0"/>
              <a:t> node </a:t>
            </a:r>
            <a:r>
              <a:rPr lang="en-US" sz="2800" dirty="0" err="1"/>
              <a:t>mới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thể</a:t>
            </a:r>
            <a:r>
              <a:rPr lang="en-US" sz="2800" dirty="0"/>
              <a:t> </a:t>
            </a: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/>
              <a:t>tạo</a:t>
            </a:r>
            <a:r>
              <a:rPr lang="en-US" sz="2800" dirty="0"/>
              <a:t> </a:t>
            </a:r>
            <a:r>
              <a:rPr lang="en-US" sz="2800" dirty="0" err="1"/>
              <a:t>bằng</a:t>
            </a:r>
            <a:r>
              <a:rPr lang="en-US" sz="2800" dirty="0"/>
              <a:t> </a:t>
            </a:r>
            <a:r>
              <a:rPr lang="en-US" sz="2800" dirty="0" err="1"/>
              <a:t>cách</a:t>
            </a:r>
            <a:r>
              <a:rPr lang="en-US" sz="2800" dirty="0"/>
              <a:t>:</a:t>
            </a:r>
          </a:p>
          <a:p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DD76A8-A48F-48AC-FF88-8433B426C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Phạm Minh Tuấn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E58BD-1290-B7B9-028D-C37237A23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CNTT - Đại Học Bách Khoa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3104F0-0496-3A2C-C01D-A23900249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3276600"/>
            <a:ext cx="4876799" cy="1447800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D252726-698F-AB55-AE48-706C71DE7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5438775"/>
            <a:ext cx="2286000" cy="823255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18233847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7ED5B-89EC-42F6-19C1-EB84487D3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57687-9D9C-8492-9DED-56D8F1142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9225"/>
            <a:ext cx="8153400" cy="1095375"/>
          </a:xfrm>
        </p:spPr>
        <p:txBody>
          <a:bodyPr/>
          <a:lstStyle/>
          <a:p>
            <a:r>
              <a:rPr lang="en-US" sz="2800" dirty="0"/>
              <a:t>Dynamic trees </a:t>
            </a: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/>
              <a:t>sử</a:t>
            </a:r>
            <a:r>
              <a:rPr lang="en-US" sz="2800" dirty="0"/>
              <a:t> </a:t>
            </a:r>
            <a:r>
              <a:rPr lang="en-US" sz="2800" dirty="0" err="1"/>
              <a:t>dụng</a:t>
            </a:r>
            <a:r>
              <a:rPr lang="en-US" sz="2800" dirty="0"/>
              <a:t> </a:t>
            </a:r>
            <a:r>
              <a:rPr lang="en-US" sz="2800" dirty="0" err="1"/>
              <a:t>khi</a:t>
            </a:r>
            <a:r>
              <a:rPr lang="en-US" sz="2800" dirty="0"/>
              <a:t> </a:t>
            </a:r>
            <a:r>
              <a:rPr lang="en-US" sz="2800" dirty="0" err="1"/>
              <a:t>cây</a:t>
            </a:r>
            <a:r>
              <a:rPr lang="en-US" sz="2800" dirty="0"/>
              <a:t> </a:t>
            </a: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/>
              <a:t>tạo</a:t>
            </a:r>
            <a:r>
              <a:rPr lang="en-US" sz="2800" dirty="0"/>
              <a:t> </a:t>
            </a:r>
            <a:r>
              <a:rPr lang="en-US" sz="2800" dirty="0" err="1"/>
              <a:t>ra</a:t>
            </a:r>
            <a:r>
              <a:rPr lang="en-US" sz="2800" dirty="0"/>
              <a:t> </a:t>
            </a:r>
            <a:r>
              <a:rPr lang="en-US" sz="2800" dirty="0" err="1"/>
              <a:t>với</a:t>
            </a:r>
            <a:r>
              <a:rPr lang="en-US" sz="2800" dirty="0"/>
              <a:t> </a:t>
            </a:r>
            <a:r>
              <a:rPr lang="en-US" sz="2800" dirty="0" err="1"/>
              <a:t>rất</a:t>
            </a:r>
            <a:r>
              <a:rPr lang="en-US" sz="2800" dirty="0"/>
              <a:t> </a:t>
            </a:r>
            <a:r>
              <a:rPr lang="en-US" sz="2800" dirty="0" err="1"/>
              <a:t>nhiều</a:t>
            </a:r>
            <a:r>
              <a:rPr lang="en-US" sz="2800" dirty="0"/>
              <a:t> node </a:t>
            </a:r>
            <a:r>
              <a:rPr lang="en-US" sz="2800" dirty="0" err="1"/>
              <a:t>rỗng</a:t>
            </a:r>
            <a:r>
              <a:rPr lang="en-US" sz="2800" dirty="0"/>
              <a:t> hay node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giá</a:t>
            </a:r>
            <a:r>
              <a:rPr lang="en-US" sz="2800" dirty="0"/>
              <a:t> </a:t>
            </a:r>
            <a:r>
              <a:rPr lang="en-US" sz="2800" dirty="0" err="1"/>
              <a:t>trị</a:t>
            </a:r>
            <a:r>
              <a:rPr lang="en-US" sz="2800" dirty="0"/>
              <a:t> 0.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01245-605C-E2ED-9239-18905BB3B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Phạm Minh Tuấn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16C34B-1AE9-A1D5-FB73-EF2B854E2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CNTT - Đại Học Bách Khoa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688674-557C-BEE0-926A-E80417350F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2819400"/>
            <a:ext cx="3672330" cy="28956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C19C864-E4A0-D7B8-5177-76CC453866EB}"/>
              </a:ext>
            </a:extLst>
          </p:cNvPr>
          <p:cNvSpPr txBox="1">
            <a:spLocks/>
          </p:cNvSpPr>
          <p:nvPr/>
        </p:nvSpPr>
        <p:spPr bwMode="auto">
          <a:xfrm>
            <a:off x="457200" y="2638425"/>
            <a:ext cx="4495800" cy="3487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800" kern="0" dirty="0" err="1"/>
              <a:t>Hình</a:t>
            </a:r>
            <a:r>
              <a:rPr lang="en-US" sz="2800" kern="0" dirty="0"/>
              <a:t> </a:t>
            </a:r>
            <a:r>
              <a:rPr lang="en-US" sz="2800" kern="0" dirty="0" err="1"/>
              <a:t>ảnh</a:t>
            </a:r>
            <a:r>
              <a:rPr lang="en-US" sz="2800" kern="0" dirty="0"/>
              <a:t> </a:t>
            </a:r>
            <a:r>
              <a:rPr lang="en-US" sz="2800" kern="0" dirty="0" err="1"/>
              <a:t>ví</a:t>
            </a:r>
            <a:r>
              <a:rPr lang="en-US" sz="2800" kern="0" dirty="0"/>
              <a:t> </a:t>
            </a:r>
            <a:r>
              <a:rPr lang="en-US" sz="2800" kern="0" dirty="0" err="1"/>
              <a:t>dụ</a:t>
            </a:r>
            <a:r>
              <a:rPr lang="en-US" sz="2800" kern="0" dirty="0"/>
              <a:t> </a:t>
            </a:r>
            <a:r>
              <a:rPr lang="en-US" sz="2800" kern="0" dirty="0" err="1"/>
              <a:t>cho</a:t>
            </a:r>
            <a:r>
              <a:rPr lang="en-US" sz="2800" kern="0" dirty="0"/>
              <a:t> sparse segment tree, ban </a:t>
            </a:r>
            <a:r>
              <a:rPr lang="en-US" sz="2800" kern="0" dirty="0" err="1"/>
              <a:t>đầu</a:t>
            </a:r>
            <a:r>
              <a:rPr lang="en-US" sz="2800" kern="0" dirty="0"/>
              <a:t> </a:t>
            </a:r>
            <a:r>
              <a:rPr lang="en-US" sz="2800" kern="0" dirty="0" err="1"/>
              <a:t>không</a:t>
            </a:r>
            <a:r>
              <a:rPr lang="en-US" sz="2800" kern="0" dirty="0"/>
              <a:t> </a:t>
            </a:r>
            <a:r>
              <a:rPr lang="en-US" sz="2800" kern="0" dirty="0" err="1"/>
              <a:t>cần</a:t>
            </a:r>
            <a:r>
              <a:rPr lang="en-US" sz="2800" kern="0" dirty="0"/>
              <a:t> </a:t>
            </a:r>
            <a:r>
              <a:rPr lang="en-US" sz="2800" kern="0" dirty="0" err="1"/>
              <a:t>tạo</a:t>
            </a:r>
            <a:r>
              <a:rPr lang="en-US" sz="2800" kern="0" dirty="0"/>
              <a:t> </a:t>
            </a:r>
            <a:r>
              <a:rPr lang="en-US" sz="2800" kern="0" dirty="0" err="1"/>
              <a:t>phần</a:t>
            </a:r>
            <a:r>
              <a:rPr lang="en-US" sz="2800" kern="0" dirty="0"/>
              <a:t> </a:t>
            </a:r>
            <a:r>
              <a:rPr lang="en-US" sz="2800" kern="0" dirty="0" err="1"/>
              <a:t>tử</a:t>
            </a:r>
            <a:r>
              <a:rPr lang="en-US" sz="2800" kern="0" dirty="0"/>
              <a:t> </a:t>
            </a:r>
            <a:r>
              <a:rPr lang="en-US" sz="2800" kern="0" dirty="0" err="1"/>
              <a:t>nào</a:t>
            </a:r>
            <a:r>
              <a:rPr lang="en-US" sz="2800" kern="0" dirty="0"/>
              <a:t> </a:t>
            </a:r>
            <a:r>
              <a:rPr lang="en-US" sz="2800" kern="0" dirty="0" err="1"/>
              <a:t>mặc</a:t>
            </a:r>
            <a:r>
              <a:rPr lang="en-US" sz="2800" kern="0" dirty="0"/>
              <a:t> </a:t>
            </a:r>
            <a:r>
              <a:rPr lang="en-US" sz="2800" kern="0" dirty="0" err="1"/>
              <a:t>dù</a:t>
            </a:r>
            <a:r>
              <a:rPr lang="en-US" sz="2800" kern="0" dirty="0"/>
              <a:t> n=16, Sau </a:t>
            </a:r>
            <a:r>
              <a:rPr lang="en-US" sz="2800" kern="0" dirty="0" err="1"/>
              <a:t>đó</a:t>
            </a:r>
            <a:r>
              <a:rPr lang="en-US" sz="2800" kern="0" dirty="0"/>
              <a:t> update </a:t>
            </a:r>
            <a:r>
              <a:rPr lang="en-US" sz="2800" kern="0" dirty="0" err="1"/>
              <a:t>phần</a:t>
            </a:r>
            <a:r>
              <a:rPr lang="en-US" sz="2800" kern="0" dirty="0"/>
              <a:t> </a:t>
            </a:r>
            <a:r>
              <a:rPr lang="en-US" sz="2800" kern="0" dirty="0" err="1"/>
              <a:t>tử</a:t>
            </a:r>
            <a:r>
              <a:rPr lang="en-US" sz="2800" kern="0" dirty="0"/>
              <a:t> </a:t>
            </a:r>
            <a:r>
              <a:rPr lang="en-US" sz="2800" kern="0" dirty="0" err="1"/>
              <a:t>từ</a:t>
            </a:r>
            <a:r>
              <a:rPr lang="en-US" sz="2800" kern="0" dirty="0"/>
              <a:t> 3 </a:t>
            </a:r>
            <a:r>
              <a:rPr lang="en-US" sz="2800" kern="0" dirty="0" err="1"/>
              <a:t>đến</a:t>
            </a:r>
            <a:r>
              <a:rPr lang="en-US" sz="2800" kern="0" dirty="0"/>
              <a:t> 10 </a:t>
            </a:r>
            <a:r>
              <a:rPr lang="en-US" sz="2800" kern="0" dirty="0" err="1"/>
              <a:t>thì</a:t>
            </a:r>
            <a:r>
              <a:rPr lang="en-US" sz="2800" kern="0" dirty="0"/>
              <a:t> </a:t>
            </a:r>
            <a:r>
              <a:rPr lang="en-US" sz="2800" kern="0" dirty="0" err="1"/>
              <a:t>cây</a:t>
            </a:r>
            <a:r>
              <a:rPr lang="en-US" sz="2800" kern="0" dirty="0"/>
              <a:t> </a:t>
            </a:r>
            <a:r>
              <a:rPr lang="en-US" sz="2800" kern="0" dirty="0" err="1"/>
              <a:t>bên</a:t>
            </a:r>
            <a:r>
              <a:rPr lang="en-US" sz="2800" kern="0" dirty="0"/>
              <a:t> </a:t>
            </a:r>
            <a:r>
              <a:rPr lang="en-US" sz="2800" kern="0" dirty="0" err="1"/>
              <a:t>được</a:t>
            </a:r>
            <a:r>
              <a:rPr lang="en-US" sz="2800" kern="0" dirty="0"/>
              <a:t> </a:t>
            </a:r>
            <a:r>
              <a:rPr lang="en-US" sz="2800" kern="0" dirty="0" err="1"/>
              <a:t>tạo</a:t>
            </a:r>
            <a:r>
              <a:rPr lang="en-US" sz="2800" kern="0" dirty="0"/>
              <a:t> </a:t>
            </a:r>
            <a:r>
              <a:rPr lang="en-US" sz="2800" kern="0" dirty="0" err="1"/>
              <a:t>ra</a:t>
            </a:r>
            <a:r>
              <a:rPr lang="en-US" sz="2800" kern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060774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E35FD-8A17-0DCA-1924-08DB8C5BC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Persistent segment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6F65B-859C-27BE-3ED6-071C3473EA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Khi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Dynamic trees ta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lịch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update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cây</a:t>
            </a:r>
            <a:r>
              <a:rPr lang="en-US" dirty="0"/>
              <a:t>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Ta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cách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BE608-A1AA-731A-47F1-717D4D11C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Phạm Minh Tuấn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61898-14CB-5C30-73D5-8581B9FBB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CNTT - Đại Học Bách Khoa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94E026-3C7B-DCDF-8584-94B88C7DA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9093" y="2813018"/>
            <a:ext cx="4165814" cy="12319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8210182-8385-263F-6C28-E59CEE0EF3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393" y="4886249"/>
            <a:ext cx="4057859" cy="1485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5771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B09DD-0B8A-186E-97B5-DC286BED3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9941C-0E28-3F2E-19E9-F72FE8578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Segment tree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 Cho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arr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: </a:t>
            </a:r>
            <a:r>
              <a:rPr lang="en-US" dirty="0" err="1"/>
              <a:t>đếm</a:t>
            </a:r>
            <a:r>
              <a:rPr lang="en-US" dirty="0"/>
              <a:t> </a:t>
            </a:r>
            <a:r>
              <a:rPr lang="en-US" dirty="0" err="1"/>
              <a:t>xem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[</a:t>
            </a:r>
            <a:r>
              <a:rPr lang="en-US" dirty="0" err="1"/>
              <a:t>a,b</a:t>
            </a:r>
            <a:r>
              <a:rPr lang="en-US" dirty="0"/>
              <a:t>]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mảng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bao </a:t>
            </a:r>
            <a:r>
              <a:rPr lang="en-US" dirty="0" err="1"/>
              <a:t>nhiêu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xuât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x.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A5BCA-B703-0E5E-8F9F-C958AEB6F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Phạm Minh Tuấn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82A45-5669-8F81-6607-972721DF5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CNTT - Đại Học Bách Khoa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1827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A0CC1-6AD1-7FF8-94FA-47758167E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7AEDE-BC4C-0178-E803-C1A9A2E97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err="1"/>
              <a:t>Bài</a:t>
            </a:r>
            <a:r>
              <a:rPr lang="en-US" sz="2800" dirty="0"/>
              <a:t> </a:t>
            </a:r>
            <a:r>
              <a:rPr lang="en-US" sz="2800" dirty="0" err="1"/>
              <a:t>toán</a:t>
            </a:r>
            <a:r>
              <a:rPr lang="en-US" sz="2800" dirty="0"/>
              <a:t> </a:t>
            </a:r>
            <a:r>
              <a:rPr lang="en-US" sz="2800" dirty="0" err="1"/>
              <a:t>ví</a:t>
            </a:r>
            <a:r>
              <a:rPr lang="en-US" sz="2800" dirty="0"/>
              <a:t> </a:t>
            </a:r>
            <a:r>
              <a:rPr lang="en-US" sz="2800" dirty="0" err="1"/>
              <a:t>dụ</a:t>
            </a:r>
            <a:r>
              <a:rPr lang="en-US" sz="2800" dirty="0"/>
              <a:t>: Cho </a:t>
            </a:r>
            <a:r>
              <a:rPr lang="en-US" sz="2800" dirty="0" err="1"/>
              <a:t>mảng</a:t>
            </a:r>
            <a:r>
              <a:rPr lang="en-US" sz="2800" dirty="0"/>
              <a:t> </a:t>
            </a:r>
            <a:r>
              <a:rPr lang="en-US" sz="2800" dirty="0" err="1"/>
              <a:t>arr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truy</a:t>
            </a:r>
            <a:r>
              <a:rPr lang="en-US" sz="2800" dirty="0"/>
              <a:t> </a:t>
            </a:r>
            <a:r>
              <a:rPr lang="en-US" sz="2800" dirty="0" err="1"/>
              <a:t>vấn</a:t>
            </a:r>
            <a:r>
              <a:rPr lang="en-US" sz="2800" dirty="0"/>
              <a:t>: </a:t>
            </a:r>
            <a:r>
              <a:rPr lang="en-US" sz="2800" dirty="0" err="1"/>
              <a:t>đếm</a:t>
            </a:r>
            <a:r>
              <a:rPr lang="en-US" sz="2800" dirty="0"/>
              <a:t> </a:t>
            </a:r>
            <a:r>
              <a:rPr lang="en-US" sz="2800" dirty="0" err="1"/>
              <a:t>xem</a:t>
            </a:r>
            <a:r>
              <a:rPr lang="en-US" sz="2800" dirty="0"/>
              <a:t> </a:t>
            </a:r>
            <a:r>
              <a:rPr lang="en-US" sz="2800" dirty="0" err="1"/>
              <a:t>trong</a:t>
            </a:r>
            <a:r>
              <a:rPr lang="en-US" sz="2800" dirty="0"/>
              <a:t> </a:t>
            </a:r>
            <a:r>
              <a:rPr lang="en-US" sz="2800" dirty="0" err="1"/>
              <a:t>đoạn</a:t>
            </a:r>
            <a:r>
              <a:rPr lang="en-US" sz="2800" dirty="0"/>
              <a:t> [</a:t>
            </a:r>
            <a:r>
              <a:rPr lang="en-US" sz="2800" dirty="0" err="1"/>
              <a:t>a,b</a:t>
            </a:r>
            <a:r>
              <a:rPr lang="en-US" sz="2800" dirty="0"/>
              <a:t>] </a:t>
            </a:r>
            <a:r>
              <a:rPr lang="en-US" sz="2800" dirty="0" err="1"/>
              <a:t>trong</a:t>
            </a:r>
            <a:r>
              <a:rPr lang="en-US" sz="2800" dirty="0"/>
              <a:t> </a:t>
            </a:r>
            <a:r>
              <a:rPr lang="en-US" sz="2800" dirty="0" err="1"/>
              <a:t>mảng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bao </a:t>
            </a:r>
            <a:r>
              <a:rPr lang="en-US" sz="2800" dirty="0" err="1"/>
              <a:t>nhiêu</a:t>
            </a:r>
            <a:r>
              <a:rPr lang="en-US" sz="2800" dirty="0"/>
              <a:t> </a:t>
            </a:r>
            <a:r>
              <a:rPr lang="en-US" sz="2800" dirty="0" err="1"/>
              <a:t>lần</a:t>
            </a:r>
            <a:r>
              <a:rPr lang="en-US" sz="2800" dirty="0"/>
              <a:t> </a:t>
            </a:r>
            <a:r>
              <a:rPr lang="en-US" sz="2800" dirty="0" err="1"/>
              <a:t>xuât</a:t>
            </a:r>
            <a:r>
              <a:rPr lang="en-US" sz="2800" dirty="0"/>
              <a:t> </a:t>
            </a:r>
            <a:r>
              <a:rPr lang="en-US" sz="2800" dirty="0" err="1"/>
              <a:t>hiện</a:t>
            </a:r>
            <a:r>
              <a:rPr lang="en-US" sz="2800" dirty="0"/>
              <a:t> x. </a:t>
            </a:r>
          </a:p>
          <a:p>
            <a:r>
              <a:rPr lang="en-US" sz="2800" dirty="0"/>
              <a:t>Ta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thể</a:t>
            </a:r>
            <a:r>
              <a:rPr lang="en-US" sz="2800" dirty="0"/>
              <a:t> </a:t>
            </a:r>
            <a:r>
              <a:rPr lang="en-US" sz="2800" dirty="0" err="1"/>
              <a:t>kết</a:t>
            </a:r>
            <a:r>
              <a:rPr lang="en-US" sz="2800" dirty="0"/>
              <a:t> </a:t>
            </a:r>
            <a:r>
              <a:rPr lang="en-US" sz="2800" dirty="0" err="1"/>
              <a:t>hợp</a:t>
            </a:r>
            <a:r>
              <a:rPr lang="en-US" sz="2800" dirty="0"/>
              <a:t> </a:t>
            </a:r>
            <a:r>
              <a:rPr lang="en-US" sz="2800" dirty="0" err="1"/>
              <a:t>với</a:t>
            </a:r>
            <a:r>
              <a:rPr lang="en-US" sz="2800" dirty="0"/>
              <a:t> map </a:t>
            </a:r>
            <a:r>
              <a:rPr lang="en-US" sz="2800" dirty="0" err="1"/>
              <a:t>để</a:t>
            </a:r>
            <a:r>
              <a:rPr lang="en-US" sz="2800" dirty="0"/>
              <a:t> </a:t>
            </a:r>
            <a:r>
              <a:rPr lang="en-US" sz="2800" dirty="0" err="1"/>
              <a:t>thực</a:t>
            </a:r>
            <a:r>
              <a:rPr lang="en-US" sz="2800" dirty="0"/>
              <a:t> </a:t>
            </a:r>
            <a:r>
              <a:rPr lang="en-US" sz="2800" dirty="0" err="1"/>
              <a:t>hiện</a:t>
            </a:r>
            <a:r>
              <a:rPr lang="en-US" sz="2800" dirty="0"/>
              <a:t>. </a:t>
            </a:r>
            <a:r>
              <a:rPr lang="en-US" sz="2800" dirty="0" err="1"/>
              <a:t>Lưu</a:t>
            </a:r>
            <a:r>
              <a:rPr lang="en-US" sz="2800" dirty="0"/>
              <a:t> ý </a:t>
            </a:r>
            <a:r>
              <a:rPr lang="en-US" sz="2800" dirty="0" err="1"/>
              <a:t>sử</a:t>
            </a:r>
            <a:r>
              <a:rPr lang="en-US" sz="2800" dirty="0"/>
              <a:t> </a:t>
            </a:r>
            <a:r>
              <a:rPr lang="en-US" sz="2800" dirty="0" err="1"/>
              <a:t>dụng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thức</a:t>
            </a:r>
            <a:r>
              <a:rPr lang="en-US" sz="2800" dirty="0"/>
              <a:t> “bottom to top”</a:t>
            </a:r>
          </a:p>
          <a:p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D82099-E965-7452-C7CC-9EFDD7F07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Phạm Minh Tuấn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EAA54-CD0A-F13C-48C1-C86D98F9C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CNTT - Đại Học Bách Khoa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91B6D2-B244-3BC3-180D-1B74CA0D9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6200" y="3859212"/>
            <a:ext cx="4000706" cy="2101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847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2" y="1752600"/>
            <a:ext cx="8269287" cy="4190999"/>
          </a:xfrm>
        </p:spPr>
        <p:txBody>
          <a:bodyPr/>
          <a:lstStyle/>
          <a:p>
            <a:pPr algn="ctr"/>
            <a:r>
              <a:rPr lang="en-US" sz="5400" dirty="0" err="1">
                <a:latin typeface="Times New Roman" pitchFamily="18" charset="0"/>
                <a:cs typeface="Times New Roman" pitchFamily="18" charset="0"/>
              </a:rPr>
              <a:t>Bài</a:t>
            </a:r>
            <a:r>
              <a:rPr lang="vi-VN" sz="5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5400" dirty="0">
                <a:latin typeface="Times New Roman" pitchFamily="18" charset="0"/>
                <a:cs typeface="Times New Roman" pitchFamily="18" charset="0"/>
              </a:rPr>
              <a:t>28</a:t>
            </a:r>
            <a:r>
              <a:rPr lang="vi-VN" sz="5400" dirty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en-US" sz="5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4800" dirty="0">
                <a:latin typeface="Times New Roman" pitchFamily="18" charset="0"/>
                <a:cs typeface="Times New Roman" pitchFamily="18" charset="0"/>
              </a:rPr>
              <a:t>Segment trees revisited</a:t>
            </a:r>
            <a:r>
              <a:rPr lang="en-US" sz="54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6000" dirty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buFontTx/>
              <a:buChar char="-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Sơ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lược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lại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Segment trees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Lan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truyền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lười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(Lazy propagation)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Cây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động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(Dynamic trees)</a:t>
            </a:r>
          </a:p>
          <a:p>
            <a:pPr>
              <a:spcBef>
                <a:spcPts val="0"/>
              </a:spcBef>
              <a:buFontTx/>
              <a:buChar char="-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Data structures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Phạm Minh Tuấn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CNTT - Đại Học Bách Khoa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64"/>
    </mc:Choice>
    <mc:Fallback xmlns="">
      <p:transition spd="slow" advTm="1964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D706F-68BB-AAF0-65D3-74F28E502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Two-dimensionality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2E0E0-FF00-E394-A776-8EC3BDBC5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9225"/>
            <a:ext cx="8534400" cy="4879975"/>
          </a:xfrm>
        </p:spPr>
        <p:txBody>
          <a:bodyPr/>
          <a:lstStyle/>
          <a:p>
            <a:r>
              <a:rPr lang="en-US" sz="2800" dirty="0" err="1"/>
              <a:t>Cây</a:t>
            </a:r>
            <a:r>
              <a:rPr lang="en-US" sz="2800" dirty="0"/>
              <a:t> </a:t>
            </a:r>
            <a:r>
              <a:rPr lang="en-US" sz="2800" dirty="0" err="1"/>
              <a:t>phân</a:t>
            </a:r>
            <a:r>
              <a:rPr lang="en-US" sz="2800" dirty="0"/>
              <a:t> </a:t>
            </a:r>
            <a:r>
              <a:rPr lang="en-US" sz="2800" dirty="0" err="1"/>
              <a:t>đoạn</a:t>
            </a:r>
            <a:r>
              <a:rPr lang="en-US" sz="2800" dirty="0"/>
              <a:t> 2 </a:t>
            </a:r>
            <a:r>
              <a:rPr lang="en-US" sz="2800" dirty="0" err="1"/>
              <a:t>chiều</a:t>
            </a:r>
            <a:r>
              <a:rPr lang="en-US" sz="2800" dirty="0"/>
              <a:t> (Two-dimensionality segment tree)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thể</a:t>
            </a:r>
            <a:r>
              <a:rPr lang="en-US" sz="2800" dirty="0"/>
              <a:t> </a:t>
            </a:r>
            <a:r>
              <a:rPr lang="en-US" sz="2800" dirty="0" err="1"/>
              <a:t>hỗ</a:t>
            </a:r>
            <a:r>
              <a:rPr lang="en-US" sz="2800" dirty="0"/>
              <a:t> </a:t>
            </a:r>
            <a:r>
              <a:rPr lang="en-US" sz="2800" dirty="0" err="1"/>
              <a:t>trợ</a:t>
            </a:r>
            <a:r>
              <a:rPr lang="en-US" sz="2800" dirty="0"/>
              <a:t> </a:t>
            </a:r>
            <a:r>
              <a:rPr lang="en-US" sz="2800" dirty="0" err="1"/>
              <a:t>việc</a:t>
            </a:r>
            <a:r>
              <a:rPr lang="en-US" sz="2800" dirty="0"/>
              <a:t> </a:t>
            </a:r>
            <a:r>
              <a:rPr lang="en-US" sz="2800" dirty="0" err="1"/>
              <a:t>truy</a:t>
            </a:r>
            <a:r>
              <a:rPr lang="en-US" sz="2800" dirty="0"/>
              <a:t> </a:t>
            </a:r>
            <a:r>
              <a:rPr lang="en-US" sz="2800" dirty="0" err="1"/>
              <a:t>vấn</a:t>
            </a:r>
            <a:r>
              <a:rPr lang="en-US" sz="2800" dirty="0"/>
              <a:t> </a:t>
            </a:r>
            <a:r>
              <a:rPr lang="en-US" sz="2800" dirty="0" err="1"/>
              <a:t>hình</a:t>
            </a:r>
            <a:r>
              <a:rPr lang="en-US" sz="2800" dirty="0"/>
              <a:t> </a:t>
            </a:r>
            <a:r>
              <a:rPr lang="en-US" sz="2800" dirty="0" err="1"/>
              <a:t>chữ</a:t>
            </a:r>
            <a:r>
              <a:rPr lang="en-US" sz="2800" dirty="0"/>
              <a:t> </a:t>
            </a:r>
            <a:r>
              <a:rPr lang="en-US" sz="2800" dirty="0" err="1"/>
              <a:t>nhật</a:t>
            </a:r>
            <a:r>
              <a:rPr lang="en-US" sz="2800" dirty="0"/>
              <a:t> con </a:t>
            </a:r>
            <a:r>
              <a:rPr lang="en-US" sz="2800" dirty="0" err="1"/>
              <a:t>trong</a:t>
            </a:r>
            <a:r>
              <a:rPr lang="en-US" sz="2800" dirty="0"/>
              <a:t> 1 </a:t>
            </a:r>
            <a:r>
              <a:rPr lang="en-US" sz="2800" dirty="0" err="1"/>
              <a:t>mảng</a:t>
            </a:r>
            <a:r>
              <a:rPr lang="en-US" sz="2800" dirty="0"/>
              <a:t> 2 </a:t>
            </a:r>
            <a:r>
              <a:rPr lang="en-US" sz="2800" dirty="0" err="1"/>
              <a:t>chiều</a:t>
            </a:r>
            <a:r>
              <a:rPr lang="en-US" sz="2800" dirty="0"/>
              <a:t>. </a:t>
            </a:r>
            <a:r>
              <a:rPr lang="en-US" sz="2800" dirty="0" err="1"/>
              <a:t>Việc</a:t>
            </a:r>
            <a:r>
              <a:rPr lang="en-US" sz="2800" dirty="0"/>
              <a:t> </a:t>
            </a:r>
            <a:r>
              <a:rPr lang="en-US" sz="2800" dirty="0" err="1"/>
              <a:t>thực</a:t>
            </a:r>
            <a:r>
              <a:rPr lang="en-US" sz="2800" dirty="0"/>
              <a:t> </a:t>
            </a:r>
            <a:r>
              <a:rPr lang="en-US" sz="2800" dirty="0" err="1"/>
              <a:t>thi</a:t>
            </a:r>
            <a:r>
              <a:rPr lang="en-US" sz="2800" dirty="0"/>
              <a:t> </a:t>
            </a:r>
            <a:r>
              <a:rPr lang="en-US" sz="2800" dirty="0" err="1"/>
              <a:t>Cây</a:t>
            </a:r>
            <a:r>
              <a:rPr lang="en-US" sz="2800" dirty="0"/>
              <a:t> </a:t>
            </a:r>
            <a:r>
              <a:rPr lang="en-US" sz="2800" dirty="0" err="1"/>
              <a:t>phân</a:t>
            </a:r>
            <a:r>
              <a:rPr lang="en-US" sz="2800" dirty="0"/>
              <a:t> </a:t>
            </a:r>
            <a:r>
              <a:rPr lang="en-US" sz="2800" dirty="0" err="1"/>
              <a:t>đoạn</a:t>
            </a:r>
            <a:r>
              <a:rPr lang="en-US" sz="2800" dirty="0"/>
              <a:t> 2 </a:t>
            </a:r>
            <a:r>
              <a:rPr lang="en-US" sz="2800" dirty="0" err="1"/>
              <a:t>chiều</a:t>
            </a:r>
            <a:r>
              <a:rPr lang="en-US" sz="2800" dirty="0"/>
              <a:t> </a:t>
            </a:r>
            <a:r>
              <a:rPr lang="en-US" sz="2800" dirty="0" err="1"/>
              <a:t>bằng</a:t>
            </a:r>
            <a:r>
              <a:rPr lang="en-US" sz="2800" dirty="0"/>
              <a:t> </a:t>
            </a:r>
            <a:r>
              <a:rPr lang="en-US" sz="2800" dirty="0" err="1"/>
              <a:t>cách</a:t>
            </a:r>
            <a:r>
              <a:rPr lang="en-US" sz="2800" dirty="0"/>
              <a:t> </a:t>
            </a:r>
            <a:r>
              <a:rPr lang="en-US" sz="2800" dirty="0" err="1"/>
              <a:t>tạo</a:t>
            </a:r>
            <a:r>
              <a:rPr lang="en-US" sz="2800" dirty="0"/>
              <a:t> 1 </a:t>
            </a:r>
            <a:r>
              <a:rPr lang="en-US" sz="2800" dirty="0" err="1"/>
              <a:t>cây</a:t>
            </a:r>
            <a:r>
              <a:rPr lang="en-US" sz="2800" dirty="0"/>
              <a:t> </a:t>
            </a:r>
            <a:r>
              <a:rPr lang="en-US" sz="2800" dirty="0" err="1"/>
              <a:t>lớn</a:t>
            </a:r>
            <a:r>
              <a:rPr lang="en-US" sz="2800" dirty="0"/>
              <a:t> </a:t>
            </a:r>
            <a:r>
              <a:rPr lang="en-US" sz="2800" dirty="0" err="1"/>
              <a:t>tương</a:t>
            </a:r>
            <a:r>
              <a:rPr lang="en-US" sz="2800" dirty="0"/>
              <a:t> </a:t>
            </a:r>
            <a:r>
              <a:rPr lang="en-US" sz="2800" dirty="0" err="1"/>
              <a:t>ứng</a:t>
            </a:r>
            <a:r>
              <a:rPr lang="en-US" sz="2800" dirty="0"/>
              <a:t> </a:t>
            </a:r>
            <a:r>
              <a:rPr lang="en-US" sz="2800" dirty="0" err="1"/>
              <a:t>với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hàng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mảng</a:t>
            </a:r>
            <a:r>
              <a:rPr lang="en-US" sz="2800" dirty="0"/>
              <a:t>, </a:t>
            </a:r>
            <a:r>
              <a:rPr lang="en-US" sz="2800" dirty="0" err="1"/>
              <a:t>mỗi</a:t>
            </a:r>
            <a:r>
              <a:rPr lang="en-US" sz="2800" dirty="0"/>
              <a:t> node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cây</a:t>
            </a:r>
            <a:r>
              <a:rPr lang="en-US" sz="2800" dirty="0"/>
              <a:t> </a:t>
            </a:r>
            <a:r>
              <a:rPr lang="en-US" sz="2800" dirty="0" err="1"/>
              <a:t>lớn</a:t>
            </a:r>
            <a:r>
              <a:rPr lang="en-US" sz="2800" dirty="0"/>
              <a:t> </a:t>
            </a:r>
            <a:r>
              <a:rPr lang="en-US" sz="2800" dirty="0" err="1"/>
              <a:t>chứa</a:t>
            </a:r>
            <a:r>
              <a:rPr lang="en-US" sz="2800" dirty="0"/>
              <a:t> 1 </a:t>
            </a:r>
            <a:r>
              <a:rPr lang="en-US" sz="2800" dirty="0" err="1"/>
              <a:t>cây</a:t>
            </a:r>
            <a:r>
              <a:rPr lang="en-US" sz="2800" dirty="0"/>
              <a:t> con </a:t>
            </a:r>
            <a:r>
              <a:rPr lang="en-US" sz="2800" dirty="0" err="1"/>
              <a:t>tương</a:t>
            </a:r>
            <a:r>
              <a:rPr lang="en-US" sz="2800" dirty="0"/>
              <a:t> </a:t>
            </a:r>
            <a:r>
              <a:rPr lang="en-US" sz="2800" dirty="0" err="1"/>
              <a:t>ứng</a:t>
            </a:r>
            <a:r>
              <a:rPr lang="en-US" sz="2800" dirty="0"/>
              <a:t> </a:t>
            </a:r>
            <a:r>
              <a:rPr lang="en-US" sz="2800" dirty="0" err="1"/>
              <a:t>với</a:t>
            </a:r>
            <a:r>
              <a:rPr lang="en-US" sz="2800" dirty="0"/>
              <a:t> </a:t>
            </a:r>
            <a:r>
              <a:rPr lang="en-US" sz="2800" dirty="0" err="1"/>
              <a:t>các</a:t>
            </a:r>
            <a:r>
              <a:rPr lang="en-US" sz="2800" dirty="0"/>
              <a:t> </a:t>
            </a:r>
            <a:r>
              <a:rPr lang="en-US" sz="2800" dirty="0" err="1"/>
              <a:t>phần</a:t>
            </a:r>
            <a:r>
              <a:rPr lang="en-US" sz="2800" dirty="0"/>
              <a:t> </a:t>
            </a:r>
            <a:r>
              <a:rPr lang="en-US" sz="2800" dirty="0" err="1"/>
              <a:t>tử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dirty="0" err="1"/>
              <a:t>cột</a:t>
            </a: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161566-90FA-1303-980E-230A52136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Phạm Minh Tuấn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52474-CA86-20BE-D9F7-C68B6E108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CNTT - Đại Học Bách Khoa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647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D05A1-452E-0277-C5CE-42320FB83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Two-dimensionality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0A3A8-7C5C-DB9E-3854-9415640E3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A4A711-054F-87F2-F879-E97B28DED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Phạm Minh Tuấn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1C364F-1C84-7862-0D86-9C0B185E9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CNTT - Đại Học Bách Khoa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306111-F18D-7D6E-86D3-C9A100975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572" y="2747906"/>
            <a:ext cx="2133628" cy="21971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0E55B34-83B3-22AA-0369-40207981D6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5668" y="1981200"/>
            <a:ext cx="4508732" cy="3981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6524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2625F-26EB-16C6-D373-A3AB37D33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7F848-ECA0-DC87-4A4F-C10FA6E75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15CB1-ED9F-28F2-EB1D-075D5F016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Phạm Minh Tuấn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677FF-E2B2-B9AA-9252-09D18FA58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CNTT - Đại Học Bách Khoa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282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61499-648D-625C-B1A0-DDA81A387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Sơ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lược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lại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Segment trees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4CF65-6739-AC24-532C-9F23D5C54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9225"/>
            <a:ext cx="8458200" cy="4879975"/>
          </a:xfrm>
        </p:spPr>
        <p:txBody>
          <a:bodyPr/>
          <a:lstStyle/>
          <a:p>
            <a:r>
              <a:rPr lang="en-US" sz="2400" dirty="0" err="1"/>
              <a:t>Cây</a:t>
            </a:r>
            <a:r>
              <a:rPr lang="en-US" sz="2400" dirty="0"/>
              <a:t> </a:t>
            </a:r>
            <a:r>
              <a:rPr lang="en-US" sz="2400" dirty="0" err="1"/>
              <a:t>phân</a:t>
            </a:r>
            <a:r>
              <a:rPr lang="en-US" sz="2400" dirty="0"/>
              <a:t> </a:t>
            </a:r>
            <a:r>
              <a:rPr lang="en-US" sz="2400" dirty="0" err="1"/>
              <a:t>đoạn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áp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bài</a:t>
            </a:r>
            <a:r>
              <a:rPr lang="en-US" sz="2400" dirty="0"/>
              <a:t> </a:t>
            </a:r>
            <a:r>
              <a:rPr lang="en-US" sz="2400" dirty="0" err="1"/>
              <a:t>toán</a:t>
            </a:r>
            <a:r>
              <a:rPr lang="en-US" sz="2400" dirty="0"/>
              <a:t> </a:t>
            </a:r>
            <a:r>
              <a:rPr lang="en-US" sz="2400" dirty="0" err="1"/>
              <a:t>mà</a:t>
            </a:r>
            <a:r>
              <a:rPr lang="en-US" sz="2400" dirty="0"/>
              <a:t> </a:t>
            </a:r>
            <a:r>
              <a:rPr lang="en-US" sz="2400" dirty="0" err="1"/>
              <a:t>mảng</a:t>
            </a:r>
            <a:r>
              <a:rPr lang="en-US" sz="2400" dirty="0"/>
              <a:t>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 chia thành 2 </a:t>
            </a:r>
            <a:r>
              <a:rPr lang="en-US" sz="2400" dirty="0" err="1"/>
              <a:t>mảng</a:t>
            </a:r>
            <a:r>
              <a:rPr lang="en-US" sz="2400" dirty="0"/>
              <a:t> con, </a:t>
            </a:r>
            <a:r>
              <a:rPr lang="en-US" sz="2400" dirty="0" err="1"/>
              <a:t>sau</a:t>
            </a:r>
            <a:r>
              <a:rPr lang="en-US" sz="2400" dirty="0"/>
              <a:t> </a:t>
            </a:r>
            <a:r>
              <a:rPr lang="en-US" sz="2400" dirty="0" err="1"/>
              <a:t>khi</a:t>
            </a:r>
            <a:r>
              <a:rPr lang="en-US" sz="2400" dirty="0"/>
              <a:t> </a:t>
            </a:r>
            <a:r>
              <a:rPr lang="en-US" sz="2400" dirty="0" err="1"/>
              <a:t>tính</a:t>
            </a:r>
            <a:r>
              <a:rPr lang="en-US" sz="2400" dirty="0"/>
              <a:t> </a:t>
            </a:r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quả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2 </a:t>
            </a:r>
            <a:r>
              <a:rPr lang="en-US" sz="2400" dirty="0" err="1"/>
              <a:t>mảng</a:t>
            </a:r>
            <a:r>
              <a:rPr lang="en-US" sz="2400" dirty="0"/>
              <a:t> </a:t>
            </a:r>
            <a:r>
              <a:rPr lang="en-US" sz="2400" dirty="0" err="1"/>
              <a:t>độc</a:t>
            </a:r>
            <a:r>
              <a:rPr lang="en-US" sz="2400" dirty="0"/>
              <a:t> </a:t>
            </a:r>
            <a:r>
              <a:rPr lang="en-US" sz="2400" dirty="0" err="1"/>
              <a:t>lập</a:t>
            </a:r>
            <a:r>
              <a:rPr lang="en-US" sz="2400" dirty="0"/>
              <a:t> ta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hợp</a:t>
            </a:r>
            <a:r>
              <a:rPr lang="en-US" sz="2400" dirty="0"/>
              <a:t> 2 </a:t>
            </a:r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quả</a:t>
            </a:r>
            <a:r>
              <a:rPr lang="en-US" sz="2400" dirty="0"/>
              <a:t> </a:t>
            </a:r>
            <a:r>
              <a:rPr lang="en-US" sz="2400" dirty="0" err="1"/>
              <a:t>đó</a:t>
            </a:r>
            <a:r>
              <a:rPr lang="en-US" sz="2400" dirty="0"/>
              <a:t> </a:t>
            </a:r>
            <a:r>
              <a:rPr lang="en-US" sz="2400" dirty="0" err="1"/>
              <a:t>để</a:t>
            </a:r>
            <a:r>
              <a:rPr lang="en-US" sz="2400" dirty="0"/>
              <a:t> thành </a:t>
            </a:r>
            <a:r>
              <a:rPr lang="en-US" sz="2400" dirty="0" err="1"/>
              <a:t>kết</a:t>
            </a:r>
            <a:r>
              <a:rPr lang="en-US" sz="2400" dirty="0"/>
              <a:t> </a:t>
            </a:r>
            <a:r>
              <a:rPr lang="en-US" sz="2400" dirty="0" err="1"/>
              <a:t>quả</a:t>
            </a:r>
            <a:r>
              <a:rPr lang="en-US" sz="2400" dirty="0"/>
              <a:t> </a:t>
            </a:r>
            <a:r>
              <a:rPr lang="en-US" sz="2400" dirty="0" err="1"/>
              <a:t>chung</a:t>
            </a:r>
            <a:r>
              <a:rPr lang="en-US" sz="2400" dirty="0"/>
              <a:t> </a:t>
            </a:r>
            <a:r>
              <a:rPr lang="en-US" sz="2400" dirty="0" err="1"/>
              <a:t>cho</a:t>
            </a:r>
            <a:r>
              <a:rPr lang="en-US" sz="2400" dirty="0"/>
              <a:t> </a:t>
            </a:r>
            <a:r>
              <a:rPr lang="en-US" sz="2400" dirty="0" err="1"/>
              <a:t>toàn</a:t>
            </a:r>
            <a:r>
              <a:rPr lang="en-US" sz="2400" dirty="0"/>
              <a:t> </a:t>
            </a:r>
            <a:r>
              <a:rPr lang="en-US" sz="2400" dirty="0" err="1"/>
              <a:t>mảng</a:t>
            </a:r>
            <a:r>
              <a:rPr lang="en-US" sz="2400" dirty="0"/>
              <a:t>.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thực</a:t>
            </a:r>
            <a:r>
              <a:rPr lang="en-US" sz="2400" dirty="0"/>
              <a:t> </a:t>
            </a:r>
            <a:r>
              <a:rPr lang="en-US" sz="2400" dirty="0" err="1"/>
              <a:t>hiện</a:t>
            </a:r>
            <a:r>
              <a:rPr lang="en-US" sz="2400" dirty="0"/>
              <a:t> segment tree </a:t>
            </a:r>
            <a:r>
              <a:rPr lang="en-US" sz="2400" dirty="0" err="1"/>
              <a:t>theo</a:t>
            </a:r>
            <a:r>
              <a:rPr lang="en-US" sz="2400" dirty="0"/>
              <a:t> 2 </a:t>
            </a:r>
            <a:r>
              <a:rPr lang="en-US" sz="2400" dirty="0" err="1"/>
              <a:t>cách</a:t>
            </a:r>
            <a:r>
              <a:rPr lang="en-US" sz="2400" dirty="0"/>
              <a:t> </a:t>
            </a:r>
            <a:r>
              <a:rPr lang="en-US" sz="2400" dirty="0" err="1"/>
              <a:t>là</a:t>
            </a:r>
            <a:r>
              <a:rPr lang="en-US" sz="2400" dirty="0"/>
              <a:t> “bottom to top” </a:t>
            </a:r>
            <a:r>
              <a:rPr lang="en-US" sz="2400" dirty="0" err="1"/>
              <a:t>và</a:t>
            </a:r>
            <a:r>
              <a:rPr lang="en-US" sz="2400" dirty="0"/>
              <a:t> “top to bottom”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30801-33CE-555A-4FB5-CF262FFFF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Phạm Minh Tuấn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627F5-4D0B-6C5C-FE92-CDA2B1BD3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CNTT - Đại Học Bách Khoa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B0392F3-75DA-D4ED-5523-499ECEFAC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" y="3657600"/>
            <a:ext cx="3330086" cy="2286000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7AF94A7-9316-13D6-8D4F-6163490923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9214" y="3657600"/>
            <a:ext cx="4938769" cy="1556385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C709BEC-559B-2E48-F573-DBBF2367C5C1}"/>
              </a:ext>
            </a:extLst>
          </p:cNvPr>
          <p:cNvSpPr txBox="1"/>
          <p:nvPr/>
        </p:nvSpPr>
        <p:spPr>
          <a:xfrm>
            <a:off x="1371600" y="6018768"/>
            <a:ext cx="1822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bottom to top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8E3BD6-7FC0-352E-6ADB-8E46B48BEFA4}"/>
              </a:ext>
            </a:extLst>
          </p:cNvPr>
          <p:cNvSpPr txBox="1"/>
          <p:nvPr/>
        </p:nvSpPr>
        <p:spPr>
          <a:xfrm>
            <a:off x="5715000" y="6007502"/>
            <a:ext cx="18222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top to bottom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9D49DF7-72D7-D887-0ECA-83C414DF43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1354" y="5438775"/>
            <a:ext cx="2813646" cy="330298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1798818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3D45C-3BBA-DB23-B939-7310739A7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Sơ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lược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lại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Segment trees (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tt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37CDD1-28D3-A5F2-717E-C3135F2D3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Minh </a:t>
            </a:r>
            <a:r>
              <a:rPr lang="en-US" dirty="0" err="1"/>
              <a:t>họa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“top to bottom”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phức</a:t>
            </a:r>
            <a:r>
              <a:rPr lang="en-US" dirty="0"/>
              <a:t> </a:t>
            </a:r>
            <a:r>
              <a:rPr lang="en-US" dirty="0" err="1"/>
              <a:t>tạp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mỗi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O(</a:t>
            </a:r>
            <a:r>
              <a:rPr lang="en-US" dirty="0" err="1"/>
              <a:t>logn</a:t>
            </a:r>
            <a:r>
              <a:rPr lang="en-US" dirty="0"/>
              <a:t>)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CE10C-F67D-DDA6-1382-AAB41F92B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Phạm Minh Tuấn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34C7AC-5494-ADA4-99B9-AF5B41582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CNTT - Đại Học Bách Khoa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2453DE-FB43-1257-6C95-A56D68F212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8509" y="2225366"/>
            <a:ext cx="4406981" cy="2794025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936140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EF264-7AA3-9649-A950-4ACD24DFF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Sơ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lược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lại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Segment trees (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tt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BA8E0-8036-5D2B-D929-02405E18C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2 </a:t>
            </a:r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:</a:t>
            </a:r>
          </a:p>
          <a:p>
            <a:pPr lvl="2"/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1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endParaRPr lang="en-US" dirty="0"/>
          </a:p>
          <a:p>
            <a:pPr lvl="2"/>
            <a:r>
              <a:rPr lang="en-US" dirty="0" err="1"/>
              <a:t>Tình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/min/max/</a:t>
            </a:r>
            <a:r>
              <a:rPr lang="en-US" dirty="0" err="1"/>
              <a:t>xor</a:t>
            </a:r>
            <a:r>
              <a:rPr lang="en-US" dirty="0"/>
              <a:t>/</a:t>
            </a:r>
            <a:r>
              <a:rPr lang="en-US" dirty="0" err="1"/>
              <a:t>gcd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[</a:t>
            </a:r>
            <a:r>
              <a:rPr lang="en-US" dirty="0" err="1"/>
              <a:t>a,b</a:t>
            </a:r>
            <a:r>
              <a:rPr lang="en-US" dirty="0"/>
              <a:t>]</a:t>
            </a:r>
          </a:p>
          <a:p>
            <a:r>
              <a:rPr lang="en-US" dirty="0" err="1"/>
              <a:t>Nhược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hổ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lúc</a:t>
            </a:r>
            <a:r>
              <a:rPr lang="en-US" dirty="0"/>
              <a:t> 2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:</a:t>
            </a:r>
          </a:p>
          <a:p>
            <a:pPr lvl="2"/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đoạn</a:t>
            </a:r>
            <a:r>
              <a:rPr lang="en-US" dirty="0">
                <a:solidFill>
                  <a:srgbClr val="FF0000"/>
                </a:solidFill>
              </a:rPr>
              <a:t> [</a:t>
            </a:r>
            <a:r>
              <a:rPr lang="en-US" dirty="0" err="1">
                <a:solidFill>
                  <a:srgbClr val="FF0000"/>
                </a:solidFill>
              </a:rPr>
              <a:t>a,b</a:t>
            </a:r>
            <a:r>
              <a:rPr lang="en-US" dirty="0">
                <a:solidFill>
                  <a:srgbClr val="FF0000"/>
                </a:solidFill>
              </a:rPr>
              <a:t>]</a:t>
            </a:r>
          </a:p>
          <a:p>
            <a:pPr lvl="2"/>
            <a:r>
              <a:rPr lang="en-US" dirty="0" err="1"/>
              <a:t>Tình</a:t>
            </a:r>
            <a:r>
              <a:rPr lang="en-US" dirty="0"/>
              <a:t> </a:t>
            </a:r>
            <a:r>
              <a:rPr lang="en-US" dirty="0" err="1"/>
              <a:t>tổng</a:t>
            </a:r>
            <a:r>
              <a:rPr lang="en-US" dirty="0"/>
              <a:t>/min/max/</a:t>
            </a:r>
            <a:r>
              <a:rPr lang="en-US" dirty="0" err="1"/>
              <a:t>xor</a:t>
            </a:r>
            <a:r>
              <a:rPr lang="en-US" dirty="0"/>
              <a:t>/</a:t>
            </a:r>
            <a:r>
              <a:rPr lang="en-US" dirty="0" err="1"/>
              <a:t>gcd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[</a:t>
            </a:r>
            <a:r>
              <a:rPr lang="en-US" dirty="0" err="1"/>
              <a:t>a,b</a:t>
            </a:r>
            <a:r>
              <a:rPr lang="en-US" dirty="0"/>
              <a:t>]</a:t>
            </a:r>
          </a:p>
          <a:p>
            <a:pPr lvl="2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D5141A-4167-BD63-D233-E4EDCAB9F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Phạm Minh Tuấn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E5DA-D81D-7CFB-FB9C-B4D8B9F29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CNTT - Đại Học Bách Khoa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654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8A1AD-AF99-A163-602B-4AA1CC916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Sơ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lược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lại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Segment trees (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tt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95E98-0D7B-6E06-57E7-58C62322C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1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“</a:t>
            </a:r>
            <a:r>
              <a:rPr lang="en-US" sz="3200" dirty="0"/>
              <a:t>bottom to top”</a:t>
            </a:r>
            <a:r>
              <a:rPr lang="en-US" dirty="0"/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1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“</a:t>
            </a:r>
            <a:r>
              <a:rPr lang="en-US" sz="3200" dirty="0"/>
              <a:t>top to bottom”</a:t>
            </a:r>
            <a:r>
              <a:rPr lang="en-US" dirty="0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250E5B-7BE5-E1B2-C55E-5A5C6C2F2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Phạm Minh Tuấn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D076F-609D-26CC-8BA0-24FD1DEC6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CNTT - Đại Học Bách Khoa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9641B8-9621-EFD9-402E-7F3C1C033D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3249" y="2278687"/>
            <a:ext cx="3397425" cy="1092256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B8E7328-B2C5-006F-691C-C9FD78505C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249" y="4548600"/>
            <a:ext cx="3797495" cy="1663786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AD7CC72-2A29-69E5-3AE8-B225454E4F72}"/>
              </a:ext>
            </a:extLst>
          </p:cNvPr>
          <p:cNvSpPr txBox="1"/>
          <p:nvPr/>
        </p:nvSpPr>
        <p:spPr>
          <a:xfrm>
            <a:off x="6953650" y="5069443"/>
            <a:ext cx="11364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O(logn)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AA48A8-F4BC-58A2-4A5E-242DD592C3EA}"/>
              </a:ext>
            </a:extLst>
          </p:cNvPr>
          <p:cNvSpPr txBox="1"/>
          <p:nvPr/>
        </p:nvSpPr>
        <p:spPr>
          <a:xfrm>
            <a:off x="6910521" y="2698206"/>
            <a:ext cx="11364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O(logn)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203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1ABB9-E7DD-0A14-58DC-ABB4C9FD2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Sơ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lược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lại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Segment trees (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tt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DCB92-EE48-0995-F764-64F0866F9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“</a:t>
            </a:r>
            <a:r>
              <a:rPr lang="en-US" sz="3200" dirty="0"/>
              <a:t>top to bottom”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phức</a:t>
            </a:r>
            <a:r>
              <a:rPr lang="en-US" dirty="0"/>
              <a:t> </a:t>
            </a:r>
            <a:r>
              <a:rPr lang="en-US" dirty="0" err="1"/>
              <a:t>tạp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O(n) 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không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phù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hợp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với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nhiều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truy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dirty="0" err="1">
                <a:solidFill>
                  <a:srgbClr val="FF0000"/>
                </a:solidFill>
                <a:sym typeface="Wingdings" panose="05000000000000000000" pitchFamily="2" charset="2"/>
              </a:rPr>
              <a:t>vấn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.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09979E-080C-F054-FC7B-E2D1112F9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Phạm Minh Tuấn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E33F0-5861-C1D4-C065-B99F6D001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CNTT - Đại Học Bách Khoa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3DBB16-B0C6-0A89-8C80-F09C935F3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5589" y="2362200"/>
            <a:ext cx="4292821" cy="1657435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2796474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4FCFA-6C12-780A-8FE5-E89375CAE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lười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909F4-54A9-8BF2-209F-D209169FE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Lan </a:t>
            </a:r>
            <a:r>
              <a:rPr lang="en-US" sz="2800" dirty="0" err="1"/>
              <a:t>truyền</a:t>
            </a:r>
            <a:r>
              <a:rPr lang="en-US" sz="2800" dirty="0"/>
              <a:t> </a:t>
            </a:r>
            <a:r>
              <a:rPr lang="en-US" sz="2800" dirty="0" err="1"/>
              <a:t>lười</a:t>
            </a:r>
            <a:r>
              <a:rPr lang="en-US" sz="2800" dirty="0"/>
              <a:t> (Lazy propagation) </a:t>
            </a:r>
            <a:r>
              <a:rPr lang="en-US" sz="2800" dirty="0" err="1"/>
              <a:t>là</a:t>
            </a:r>
            <a:r>
              <a:rPr lang="en-US" sz="2800" dirty="0"/>
              <a:t> </a:t>
            </a:r>
            <a:r>
              <a:rPr lang="en-US" sz="2800" dirty="0" err="1"/>
              <a:t>kỹ</a:t>
            </a:r>
            <a:r>
              <a:rPr lang="en-US" sz="2800" dirty="0"/>
              <a:t> </a:t>
            </a:r>
            <a:r>
              <a:rPr lang="en-US" sz="2800" dirty="0" err="1"/>
              <a:t>thuật</a:t>
            </a:r>
            <a:r>
              <a:rPr lang="en-US" sz="2800" dirty="0"/>
              <a:t> </a:t>
            </a:r>
            <a:r>
              <a:rPr lang="en-US" sz="2800" dirty="0" err="1"/>
              <a:t>hỗ</a:t>
            </a:r>
            <a:r>
              <a:rPr lang="en-US" sz="2800" dirty="0"/>
              <a:t> </a:t>
            </a:r>
            <a:r>
              <a:rPr lang="en-US" sz="2800" dirty="0" err="1"/>
              <a:t>trợ</a:t>
            </a:r>
            <a:r>
              <a:rPr lang="en-US" sz="2800" dirty="0"/>
              <a:t> </a:t>
            </a:r>
            <a:r>
              <a:rPr lang="en-US" sz="2800" dirty="0" err="1"/>
              <a:t>cả</a:t>
            </a:r>
            <a:r>
              <a:rPr lang="en-US" sz="2800" dirty="0"/>
              <a:t> 2 </a:t>
            </a:r>
            <a:r>
              <a:rPr lang="en-US" sz="2800" dirty="0" err="1"/>
              <a:t>loại</a:t>
            </a:r>
            <a:r>
              <a:rPr lang="en-US" sz="2800" dirty="0"/>
              <a:t> </a:t>
            </a:r>
            <a:r>
              <a:rPr lang="en-US" sz="2800" dirty="0" err="1"/>
              <a:t>truy</a:t>
            </a:r>
            <a:r>
              <a:rPr lang="en-US" sz="2800" dirty="0"/>
              <a:t> </a:t>
            </a:r>
            <a:r>
              <a:rPr lang="en-US" sz="2800" dirty="0" err="1"/>
              <a:t>vấn</a:t>
            </a:r>
            <a:r>
              <a:rPr lang="en-US" sz="2800" dirty="0"/>
              <a:t> </a:t>
            </a:r>
            <a:r>
              <a:rPr lang="en-US" sz="2800" dirty="0" err="1"/>
              <a:t>cập</a:t>
            </a:r>
            <a:r>
              <a:rPr lang="en-US" sz="2800" dirty="0"/>
              <a:t> </a:t>
            </a:r>
            <a:r>
              <a:rPr lang="en-US" sz="2800" dirty="0" err="1"/>
              <a:t>nhật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tính</a:t>
            </a:r>
            <a:r>
              <a:rPr lang="en-US" sz="2800" dirty="0"/>
              <a:t> </a:t>
            </a:r>
            <a:r>
              <a:rPr lang="en-US" sz="2800" dirty="0" err="1"/>
              <a:t>toán</a:t>
            </a:r>
            <a:r>
              <a:rPr lang="en-US" sz="2800" dirty="0"/>
              <a:t> </a:t>
            </a:r>
            <a:r>
              <a:rPr lang="en-US" sz="2800" dirty="0" err="1"/>
              <a:t>trên</a:t>
            </a:r>
            <a:r>
              <a:rPr lang="en-US" sz="2800" dirty="0"/>
              <a:t> </a:t>
            </a:r>
            <a:r>
              <a:rPr lang="en-US" sz="2800" dirty="0" err="1"/>
              <a:t>đoạn</a:t>
            </a:r>
            <a:r>
              <a:rPr lang="en-US" sz="2800" dirty="0"/>
              <a:t> [</a:t>
            </a:r>
            <a:r>
              <a:rPr lang="en-US" sz="2800" dirty="0" err="1"/>
              <a:t>a,b</a:t>
            </a:r>
            <a:r>
              <a:rPr lang="en-US" sz="2800" dirty="0"/>
              <a:t>] </a:t>
            </a:r>
            <a:r>
              <a:rPr lang="en-US" sz="2800" dirty="0" err="1"/>
              <a:t>với</a:t>
            </a:r>
            <a:r>
              <a:rPr lang="en-US" sz="2800" dirty="0"/>
              <a:t> </a:t>
            </a:r>
            <a:r>
              <a:rPr lang="en-US" sz="2800" dirty="0" err="1"/>
              <a:t>độ</a:t>
            </a:r>
            <a:r>
              <a:rPr lang="en-US" sz="2800" dirty="0"/>
              <a:t> </a:t>
            </a:r>
            <a:r>
              <a:rPr lang="en-US" sz="2800" dirty="0" err="1"/>
              <a:t>phức</a:t>
            </a:r>
            <a:r>
              <a:rPr lang="en-US" sz="2800" dirty="0"/>
              <a:t> </a:t>
            </a:r>
            <a:r>
              <a:rPr lang="en-US" sz="2800" dirty="0" err="1"/>
              <a:t>tạp</a:t>
            </a:r>
            <a:r>
              <a:rPr lang="en-US" sz="2800" dirty="0"/>
              <a:t> </a:t>
            </a:r>
            <a:r>
              <a:rPr lang="en-US" sz="2800" dirty="0" err="1"/>
              <a:t>là</a:t>
            </a:r>
            <a:r>
              <a:rPr lang="en-US" sz="2800" dirty="0"/>
              <a:t> O(</a:t>
            </a:r>
            <a:r>
              <a:rPr lang="en-US" sz="2800" dirty="0" err="1"/>
              <a:t>logn</a:t>
            </a:r>
            <a:r>
              <a:rPr lang="en-US" sz="2800" dirty="0"/>
              <a:t>).</a:t>
            </a:r>
          </a:p>
          <a:p>
            <a:r>
              <a:rPr lang="en-US" sz="2800" dirty="0"/>
              <a:t>Ý </a:t>
            </a:r>
            <a:r>
              <a:rPr lang="en-US" sz="2800" dirty="0" err="1"/>
              <a:t>tưởng</a:t>
            </a:r>
            <a:r>
              <a:rPr lang="en-US" sz="2800" dirty="0"/>
              <a:t> </a:t>
            </a:r>
            <a:r>
              <a:rPr lang="en-US" sz="2800" dirty="0" err="1"/>
              <a:t>là</a:t>
            </a:r>
            <a:r>
              <a:rPr lang="en-US" sz="2800" dirty="0"/>
              <a:t> </a:t>
            </a:r>
            <a:r>
              <a:rPr lang="en-US" sz="2800" dirty="0" err="1"/>
              <a:t>khi</a:t>
            </a:r>
            <a:r>
              <a:rPr lang="en-US" sz="2800" dirty="0"/>
              <a:t> ta </a:t>
            </a:r>
            <a:r>
              <a:rPr lang="en-US" sz="2800" dirty="0" err="1"/>
              <a:t>sử</a:t>
            </a:r>
            <a:r>
              <a:rPr lang="en-US" sz="2800" dirty="0"/>
              <a:t> </a:t>
            </a:r>
            <a:r>
              <a:rPr lang="en-US" sz="2800" dirty="0" err="1"/>
              <a:t>dụng</a:t>
            </a:r>
            <a:r>
              <a:rPr lang="en-US" sz="2800" dirty="0"/>
              <a:t> “top to bottom”, ta </a:t>
            </a:r>
            <a:r>
              <a:rPr lang="en-US" sz="2800" dirty="0" err="1"/>
              <a:t>cập</a:t>
            </a:r>
            <a:r>
              <a:rPr lang="en-US" sz="2800" dirty="0"/>
              <a:t> </a:t>
            </a:r>
            <a:r>
              <a:rPr lang="en-US" sz="2800" dirty="0" err="1"/>
              <a:t>nhật</a:t>
            </a:r>
            <a:r>
              <a:rPr lang="en-US" sz="2800" dirty="0"/>
              <a:t> </a:t>
            </a:r>
            <a:r>
              <a:rPr lang="en-US" sz="2800" dirty="0" err="1"/>
              <a:t>đoạn</a:t>
            </a:r>
            <a:r>
              <a:rPr lang="en-US" sz="2800" dirty="0"/>
              <a:t> [</a:t>
            </a:r>
            <a:r>
              <a:rPr lang="en-US" sz="2800" dirty="0" err="1"/>
              <a:t>a,b</a:t>
            </a:r>
            <a:r>
              <a:rPr lang="en-US" sz="2800" dirty="0"/>
              <a:t>] </a:t>
            </a:r>
            <a:r>
              <a:rPr lang="en-US" sz="2800" dirty="0" err="1"/>
              <a:t>một</a:t>
            </a:r>
            <a:r>
              <a:rPr lang="en-US" sz="2800" dirty="0"/>
              <a:t> </a:t>
            </a:r>
            <a:r>
              <a:rPr lang="en-US" sz="2800" dirty="0" err="1"/>
              <a:t>cách</a:t>
            </a:r>
            <a:r>
              <a:rPr lang="en-US" sz="2800" dirty="0"/>
              <a:t> </a:t>
            </a:r>
            <a:r>
              <a:rPr lang="en-US" sz="2800" dirty="0" err="1"/>
              <a:t>lười</a:t>
            </a:r>
            <a:r>
              <a:rPr lang="en-US" sz="2800" dirty="0"/>
              <a:t> </a:t>
            </a:r>
            <a:r>
              <a:rPr lang="en-US" sz="2800" dirty="0" err="1"/>
              <a:t>biếng</a:t>
            </a:r>
            <a:r>
              <a:rPr lang="en-US" sz="2800" dirty="0"/>
              <a:t>, </a:t>
            </a:r>
            <a:r>
              <a:rPr lang="en-US" sz="2800" dirty="0" err="1"/>
              <a:t>không</a:t>
            </a:r>
            <a:r>
              <a:rPr lang="en-US" sz="2800" dirty="0"/>
              <a:t> </a:t>
            </a:r>
            <a:r>
              <a:rPr lang="en-US" sz="2800" dirty="0" err="1"/>
              <a:t>nhất</a:t>
            </a:r>
            <a:r>
              <a:rPr lang="en-US" sz="2800" dirty="0"/>
              <a:t> </a:t>
            </a:r>
            <a:r>
              <a:rPr lang="en-US" sz="2800" dirty="0" err="1"/>
              <a:t>thiết</a:t>
            </a:r>
            <a:r>
              <a:rPr lang="en-US" sz="2800" dirty="0"/>
              <a:t> </a:t>
            </a:r>
            <a:r>
              <a:rPr lang="en-US" sz="2800" dirty="0" err="1"/>
              <a:t>phải</a:t>
            </a:r>
            <a:r>
              <a:rPr lang="en-US" sz="2800" dirty="0"/>
              <a:t> </a:t>
            </a:r>
            <a:r>
              <a:rPr lang="en-US" sz="2800" dirty="0" err="1"/>
              <a:t>cập</a:t>
            </a:r>
            <a:r>
              <a:rPr lang="en-US" sz="2800" dirty="0"/>
              <a:t> </a:t>
            </a:r>
            <a:r>
              <a:rPr lang="en-US" sz="2800" dirty="0" err="1"/>
              <a:t>nhật</a:t>
            </a:r>
            <a:r>
              <a:rPr lang="en-US" sz="2800" dirty="0"/>
              <a:t> </a:t>
            </a:r>
            <a:r>
              <a:rPr lang="en-US" sz="2800" dirty="0" err="1"/>
              <a:t>toàn</a:t>
            </a:r>
            <a:r>
              <a:rPr lang="en-US" sz="2800" dirty="0"/>
              <a:t> </a:t>
            </a:r>
            <a:r>
              <a:rPr lang="en-US" sz="2800" dirty="0" err="1"/>
              <a:t>bộ</a:t>
            </a:r>
            <a:r>
              <a:rPr lang="en-US" sz="2800" dirty="0"/>
              <a:t> </a:t>
            </a:r>
            <a:r>
              <a:rPr lang="en-US" sz="2800" dirty="0" err="1"/>
              <a:t>nếu</a:t>
            </a:r>
            <a:r>
              <a:rPr lang="en-US" sz="2800" dirty="0"/>
              <a:t> </a:t>
            </a:r>
            <a:r>
              <a:rPr lang="en-US" sz="2800" dirty="0" err="1"/>
              <a:t>không</a:t>
            </a:r>
            <a:r>
              <a:rPr lang="en-US" sz="2800" dirty="0"/>
              <a:t> </a:t>
            </a:r>
            <a:r>
              <a:rPr lang="en-US" sz="2800" dirty="0" err="1"/>
              <a:t>cần</a:t>
            </a:r>
            <a:r>
              <a:rPr lang="en-US" sz="2800" dirty="0"/>
              <a:t> </a:t>
            </a:r>
            <a:r>
              <a:rPr lang="en-US" sz="2800" dirty="0" err="1"/>
              <a:t>thiết</a:t>
            </a:r>
            <a:r>
              <a:rPr lang="en-US" sz="2800" dirty="0"/>
              <a:t>.</a:t>
            </a:r>
          </a:p>
          <a:p>
            <a:endParaRPr lang="en-US" sz="2800" dirty="0"/>
          </a:p>
          <a:p>
            <a:r>
              <a:rPr lang="en-US" sz="2800" dirty="0" err="1"/>
              <a:t>Chỉ</a:t>
            </a:r>
            <a:r>
              <a:rPr lang="en-US" sz="2800" dirty="0"/>
              <a:t> </a:t>
            </a:r>
            <a:r>
              <a:rPr lang="en-US" sz="2800" dirty="0" err="1"/>
              <a:t>cập</a:t>
            </a:r>
            <a:r>
              <a:rPr lang="en-US" sz="2800" dirty="0"/>
              <a:t> </a:t>
            </a:r>
            <a:r>
              <a:rPr lang="en-US" sz="2800" dirty="0" err="1"/>
              <a:t>nhật</a:t>
            </a:r>
            <a:r>
              <a:rPr lang="en-US" sz="2800" dirty="0"/>
              <a:t> </a:t>
            </a:r>
            <a:r>
              <a:rPr lang="en-US" sz="2800" dirty="0" err="1"/>
              <a:t>tại</a:t>
            </a:r>
            <a:r>
              <a:rPr lang="en-US" sz="2800" dirty="0"/>
              <a:t> node </a:t>
            </a:r>
            <a:r>
              <a:rPr lang="en-US" sz="2800" dirty="0" err="1"/>
              <a:t>hiện</a:t>
            </a:r>
            <a:r>
              <a:rPr lang="en-US" sz="2800" dirty="0"/>
              <a:t> </a:t>
            </a:r>
            <a:r>
              <a:rPr lang="en-US" sz="2800" dirty="0" err="1"/>
              <a:t>tại</a:t>
            </a:r>
            <a:r>
              <a:rPr lang="en-US" sz="2800" dirty="0"/>
              <a:t> </a:t>
            </a:r>
            <a:r>
              <a:rPr lang="en-US" sz="2800" dirty="0" err="1"/>
              <a:t>trước</a:t>
            </a:r>
            <a:r>
              <a:rPr lang="en-US" sz="2800" dirty="0"/>
              <a:t> </a:t>
            </a:r>
            <a:r>
              <a:rPr lang="en-US" sz="2800" dirty="0" err="1"/>
              <a:t>khi</a:t>
            </a:r>
            <a:r>
              <a:rPr lang="en-US" sz="2800" dirty="0"/>
              <a:t> </a:t>
            </a:r>
            <a:r>
              <a:rPr lang="en-US" sz="2800" dirty="0" err="1"/>
              <a:t>xử</a:t>
            </a:r>
            <a:r>
              <a:rPr lang="en-US" sz="2800" dirty="0"/>
              <a:t> </a:t>
            </a:r>
            <a:r>
              <a:rPr lang="en-US" sz="2800" dirty="0" err="1"/>
              <a:t>lý</a:t>
            </a:r>
            <a:r>
              <a:rPr lang="en-US" sz="2800" dirty="0"/>
              <a:t>!!!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6B1AE-6CD8-50C7-A8AF-425EF7C88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Phạm Minh Tuấn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F23DB-B678-87E3-52D7-4A85EB679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CNTT - Đại Học Bách Khoa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370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A093A-F8E9-0617-50A2-8485632D4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lười</a:t>
            </a:r>
            <a:r>
              <a:rPr lang="en-US" dirty="0"/>
              <a:t> (</a:t>
            </a:r>
            <a:r>
              <a:rPr lang="en-US" dirty="0" err="1"/>
              <a:t>tt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C4DD2-4D98-8594-E84E-0FBC1DF067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9226"/>
            <a:ext cx="4724400" cy="1552574"/>
          </a:xfrm>
        </p:spPr>
        <p:txBody>
          <a:bodyPr/>
          <a:lstStyle/>
          <a:p>
            <a:r>
              <a:rPr lang="en-US" sz="2800" dirty="0" err="1"/>
              <a:t>Với</a:t>
            </a:r>
            <a:r>
              <a:rPr lang="en-US" sz="2800" dirty="0"/>
              <a:t> </a:t>
            </a:r>
            <a:r>
              <a:rPr lang="en-US" sz="2800" dirty="0" err="1"/>
              <a:t>bài</a:t>
            </a:r>
            <a:r>
              <a:rPr lang="en-US" sz="2800" dirty="0"/>
              <a:t> </a:t>
            </a:r>
            <a:r>
              <a:rPr lang="en-US" sz="2800" dirty="0" err="1"/>
              <a:t>toán</a:t>
            </a:r>
            <a:r>
              <a:rPr lang="en-US" sz="2800" dirty="0"/>
              <a:t> </a:t>
            </a:r>
            <a:r>
              <a:rPr lang="en-US" sz="2800" dirty="0" err="1"/>
              <a:t>tăng</a:t>
            </a:r>
            <a:r>
              <a:rPr lang="en-US" sz="2800" dirty="0"/>
              <a:t> </a:t>
            </a:r>
            <a:r>
              <a:rPr lang="en-US" sz="2800" dirty="0" err="1"/>
              <a:t>đoạn</a:t>
            </a:r>
            <a:r>
              <a:rPr lang="en-US" sz="2800" dirty="0"/>
              <a:t> [</a:t>
            </a:r>
            <a:r>
              <a:rPr lang="en-US" sz="2800" dirty="0" err="1"/>
              <a:t>a,b</a:t>
            </a:r>
            <a:r>
              <a:rPr lang="en-US" sz="2800" dirty="0"/>
              <a:t>] </a:t>
            </a:r>
            <a:r>
              <a:rPr lang="en-US" sz="2800" dirty="0" err="1"/>
              <a:t>lên</a:t>
            </a:r>
            <a:r>
              <a:rPr lang="en-US" sz="2800" dirty="0"/>
              <a:t> x </a:t>
            </a:r>
            <a:r>
              <a:rPr lang="en-US" sz="2800" dirty="0" err="1"/>
              <a:t>đơn</a:t>
            </a:r>
            <a:r>
              <a:rPr lang="en-US" sz="2800" dirty="0"/>
              <a:t> </a:t>
            </a:r>
            <a:r>
              <a:rPr lang="en-US" sz="2800" dirty="0" err="1"/>
              <a:t>vị</a:t>
            </a:r>
            <a:r>
              <a:rPr lang="en-US" sz="2800" dirty="0"/>
              <a:t> ta </a:t>
            </a:r>
            <a:r>
              <a:rPr lang="en-US" sz="2800" dirty="0" err="1"/>
              <a:t>lưu</a:t>
            </a:r>
            <a:r>
              <a:rPr lang="en-US" sz="2800" dirty="0"/>
              <a:t> </a:t>
            </a:r>
            <a:r>
              <a:rPr lang="en-US" sz="2800" dirty="0" err="1"/>
              <a:t>thêm</a:t>
            </a:r>
            <a:r>
              <a:rPr lang="en-US" sz="2800" dirty="0"/>
              <a:t> </a:t>
            </a:r>
            <a:r>
              <a:rPr lang="en-US" sz="2800" dirty="0" err="1"/>
              <a:t>thông</a:t>
            </a:r>
            <a:r>
              <a:rPr lang="en-US" sz="2800" dirty="0"/>
              <a:t> tin lazy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chỉ</a:t>
            </a:r>
            <a:r>
              <a:rPr lang="en-US" sz="2800" dirty="0"/>
              <a:t> </a:t>
            </a:r>
            <a:r>
              <a:rPr lang="en-US" sz="2800" dirty="0" err="1"/>
              <a:t>cập</a:t>
            </a:r>
            <a:r>
              <a:rPr lang="en-US" sz="2800" dirty="0"/>
              <a:t> </a:t>
            </a:r>
            <a:r>
              <a:rPr lang="en-US" sz="2800" dirty="0" err="1"/>
              <a:t>nhật</a:t>
            </a:r>
            <a:r>
              <a:rPr lang="en-US" sz="2800" dirty="0"/>
              <a:t> </a:t>
            </a:r>
            <a:r>
              <a:rPr lang="en-US" sz="2800" dirty="0" err="1"/>
              <a:t>những</a:t>
            </a:r>
            <a:r>
              <a:rPr lang="en-US" sz="2800" dirty="0"/>
              <a:t> </a:t>
            </a:r>
            <a:r>
              <a:rPr lang="en-US" sz="2800" dirty="0" err="1"/>
              <a:t>thông</a:t>
            </a:r>
            <a:r>
              <a:rPr lang="en-US" sz="2800" dirty="0"/>
              <a:t> tin </a:t>
            </a:r>
            <a:r>
              <a:rPr lang="en-US" sz="2800" dirty="0" err="1"/>
              <a:t>khi</a:t>
            </a:r>
            <a:r>
              <a:rPr lang="en-US" sz="2800" dirty="0"/>
              <a:t> </a:t>
            </a:r>
            <a:r>
              <a:rPr lang="en-US" sz="2800" dirty="0" err="1"/>
              <a:t>cần</a:t>
            </a:r>
            <a:r>
              <a:rPr lang="en-US" sz="2800" dirty="0"/>
              <a:t> </a:t>
            </a:r>
            <a:r>
              <a:rPr lang="en-US" sz="2800" dirty="0" err="1"/>
              <a:t>như</a:t>
            </a:r>
            <a:r>
              <a:rPr lang="en-US" sz="2800" dirty="0"/>
              <a:t> </a:t>
            </a:r>
            <a:r>
              <a:rPr lang="en-US" sz="2800" dirty="0" err="1"/>
              <a:t>sau</a:t>
            </a:r>
            <a:r>
              <a:rPr lang="en-US" sz="2800" dirty="0"/>
              <a:t>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1BC40-70C5-0E7B-F4E6-94D00E76F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Phạm Minh Tuấn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68E2CB-F171-69DA-64E8-9F28F6B07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Khoa CNTT - Đại Học Bách Khoa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675F2EB-BBEB-EA28-8BAC-30F58F1DD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9412" y="3766369"/>
            <a:ext cx="4242018" cy="1930499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BAC9956-6947-0D91-E348-EAF278AB5E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0" y="1550735"/>
            <a:ext cx="3276600" cy="210591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48BAE0C-B2B6-66A3-F3A1-77A53A64B1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1" y="3746286"/>
            <a:ext cx="2667000" cy="1950582"/>
          </a:xfrm>
          <a:prstGeom prst="rect">
            <a:avLst/>
          </a:prstGeom>
          <a:ln>
            <a:solidFill>
              <a:srgbClr val="000000"/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0555F97-0F32-0888-4E0A-E907C67BE3C4}"/>
              </a:ext>
            </a:extLst>
          </p:cNvPr>
          <p:cNvSpPr/>
          <p:nvPr/>
        </p:nvSpPr>
        <p:spPr>
          <a:xfrm>
            <a:off x="3886200" y="4191000"/>
            <a:ext cx="1905000" cy="762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6D38936-D5B5-FC09-CF56-7FBA5FCB0232}"/>
              </a:ext>
            </a:extLst>
          </p:cNvPr>
          <p:cNvCxnSpPr/>
          <p:nvPr/>
        </p:nvCxnSpPr>
        <p:spPr>
          <a:xfrm flipH="1">
            <a:off x="5867400" y="4495800"/>
            <a:ext cx="1219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A6189D6-D566-149E-8AF2-914850146712}"/>
              </a:ext>
            </a:extLst>
          </p:cNvPr>
          <p:cNvSpPr txBox="1"/>
          <p:nvPr/>
        </p:nvSpPr>
        <p:spPr>
          <a:xfrm>
            <a:off x="5965829" y="4127413"/>
            <a:ext cx="28956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 err="1"/>
              <a:t>Không</a:t>
            </a:r>
            <a:r>
              <a:rPr lang="en-US" sz="1600" dirty="0"/>
              <a:t> </a:t>
            </a:r>
            <a:r>
              <a:rPr lang="en-US" sz="1600" dirty="0" err="1"/>
              <a:t>cần</a:t>
            </a:r>
            <a:r>
              <a:rPr lang="en-US" sz="1600" dirty="0"/>
              <a:t> </a:t>
            </a:r>
            <a:r>
              <a:rPr lang="en-US" sz="1600" dirty="0" err="1"/>
              <a:t>triển</a:t>
            </a:r>
            <a:r>
              <a:rPr lang="en-US" sz="1600" dirty="0"/>
              <a:t> </a:t>
            </a:r>
            <a:r>
              <a:rPr lang="en-US" sz="1600" dirty="0" err="1"/>
              <a:t>khai</a:t>
            </a:r>
            <a:r>
              <a:rPr lang="en-US" sz="1600" dirty="0"/>
              <a:t> </a:t>
            </a:r>
            <a:r>
              <a:rPr lang="en-US" sz="1600" dirty="0" err="1"/>
              <a:t>tơi</a:t>
            </a:r>
            <a:r>
              <a:rPr lang="en-US" sz="1600" dirty="0"/>
              <a:t> </a:t>
            </a:r>
            <a:r>
              <a:rPr lang="en-US" sz="1600" dirty="0" err="1"/>
              <a:t>nút</a:t>
            </a:r>
            <a:r>
              <a:rPr lang="en-US" sz="1600" dirty="0"/>
              <a:t> </a:t>
            </a:r>
            <a:r>
              <a:rPr lang="en-US" sz="1600" dirty="0" err="1"/>
              <a:t>lá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22278474"/>
      </p:ext>
    </p:extLst>
  </p:cSld>
  <p:clrMapOvr>
    <a:masterClrMapping/>
  </p:clrMapOvr>
</p:sld>
</file>

<file path=ppt/theme/theme1.xml><?xml version="1.0" encoding="utf-8"?>
<a:theme xmlns:a="http://schemas.openxmlformats.org/drawingml/2006/main" name="cdb2004c002l">
  <a:themeElements>
    <a:clrScheme name="sample 3">
      <a:dk1>
        <a:srgbClr val="17347D"/>
      </a:dk1>
      <a:lt1>
        <a:srgbClr val="FFFFFF"/>
      </a:lt1>
      <a:dk2>
        <a:srgbClr val="3366CC"/>
      </a:dk2>
      <a:lt2>
        <a:srgbClr val="DDDDDD"/>
      </a:lt2>
      <a:accent1>
        <a:srgbClr val="77B7E7"/>
      </a:accent1>
      <a:accent2>
        <a:srgbClr val="45AB7D"/>
      </a:accent2>
      <a:accent3>
        <a:srgbClr val="FFFFFF"/>
      </a:accent3>
      <a:accent4>
        <a:srgbClr val="122B6A"/>
      </a:accent4>
      <a:accent5>
        <a:srgbClr val="BDD8F1"/>
      </a:accent5>
      <a:accent6>
        <a:srgbClr val="3E9B71"/>
      </a:accent6>
      <a:hlink>
        <a:srgbClr val="9999FF"/>
      </a:hlink>
      <a:folHlink>
        <a:srgbClr val="969696"/>
      </a:folHlink>
    </a:clrScheme>
    <a:fontScheme name="sample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ample 1">
        <a:dk1>
          <a:srgbClr val="1B525F"/>
        </a:dk1>
        <a:lt1>
          <a:srgbClr val="FFFFFF"/>
        </a:lt1>
        <a:dk2>
          <a:srgbClr val="339966"/>
        </a:dk2>
        <a:lt2>
          <a:srgbClr val="DDDDDD"/>
        </a:lt2>
        <a:accent1>
          <a:srgbClr val="C5BA6B"/>
        </a:accent1>
        <a:accent2>
          <a:srgbClr val="669900"/>
        </a:accent2>
        <a:accent3>
          <a:srgbClr val="FFFFFF"/>
        </a:accent3>
        <a:accent4>
          <a:srgbClr val="154550"/>
        </a:accent4>
        <a:accent5>
          <a:srgbClr val="DFD9BA"/>
        </a:accent5>
        <a:accent6>
          <a:srgbClr val="5C8A00"/>
        </a:accent6>
        <a:hlink>
          <a:srgbClr val="E57C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2">
        <a:dk1>
          <a:srgbClr val="191961"/>
        </a:dk1>
        <a:lt1>
          <a:srgbClr val="FFFFFF"/>
        </a:lt1>
        <a:dk2>
          <a:srgbClr val="5D4CDC"/>
        </a:dk2>
        <a:lt2>
          <a:srgbClr val="DDDDDD"/>
        </a:lt2>
        <a:accent1>
          <a:srgbClr val="31B36C"/>
        </a:accent1>
        <a:accent2>
          <a:srgbClr val="0099FF"/>
        </a:accent2>
        <a:accent3>
          <a:srgbClr val="FFFFFF"/>
        </a:accent3>
        <a:accent4>
          <a:srgbClr val="141452"/>
        </a:accent4>
        <a:accent5>
          <a:srgbClr val="ADD6BA"/>
        </a:accent5>
        <a:accent6>
          <a:srgbClr val="008AE7"/>
        </a:accent6>
        <a:hlink>
          <a:srgbClr val="A0963C"/>
        </a:hlink>
        <a:folHlink>
          <a:srgbClr val="A096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mple 3">
        <a:dk1>
          <a:srgbClr val="17347D"/>
        </a:dk1>
        <a:lt1>
          <a:srgbClr val="FFFFFF"/>
        </a:lt1>
        <a:dk2>
          <a:srgbClr val="3366CC"/>
        </a:dk2>
        <a:lt2>
          <a:srgbClr val="DDDDDD"/>
        </a:lt2>
        <a:accent1>
          <a:srgbClr val="77B7E7"/>
        </a:accent1>
        <a:accent2>
          <a:srgbClr val="45AB7D"/>
        </a:accent2>
        <a:accent3>
          <a:srgbClr val="FFFFFF"/>
        </a:accent3>
        <a:accent4>
          <a:srgbClr val="122B6A"/>
        </a:accent4>
        <a:accent5>
          <a:srgbClr val="BDD8F1"/>
        </a:accent5>
        <a:accent6>
          <a:srgbClr val="3E9B71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A52EA90F2573D429BF38B4503D1A545" ma:contentTypeVersion="4" ma:contentTypeDescription="Create a new document." ma:contentTypeScope="" ma:versionID="ccef5f48e25a3b773bc29fae1855d0e1">
  <xsd:schema xmlns:xsd="http://www.w3.org/2001/XMLSchema" xmlns:xs="http://www.w3.org/2001/XMLSchema" xmlns:p="http://schemas.microsoft.com/office/2006/metadata/properties" xmlns:ns2="0bbb9b0e-4aeb-4e33-bb8a-62cde3840654" targetNamespace="http://schemas.microsoft.com/office/2006/metadata/properties" ma:root="true" ma:fieldsID="bcdac1e536f6cb5e6a86dead59784d39" ns2:_="">
    <xsd:import namespace="0bbb9b0e-4aeb-4e33-bb8a-62cde384065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bb9b0e-4aeb-4e33-bb8a-62cde384065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64E1A6E-A584-4DAE-BCE1-23077F91D4F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bbb9b0e-4aeb-4e33-bb8a-62cde384065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0C3D1F7-927C-48BA-946D-57D0A7F3787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D190AB-C9FB-4701-AF94-E1731E863F68}">
  <ds:schemaRefs>
    <ds:schemaRef ds:uri="0bbb9b0e-4aeb-4e33-bb8a-62cde3840654"/>
    <ds:schemaRef ds:uri="http://purl.org/dc/dcmitype/"/>
    <ds:schemaRef ds:uri="http://www.w3.org/XML/1998/namespace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terms/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cdb2004c002l</Template>
  <TotalTime>5158</TotalTime>
  <Words>1424</Words>
  <Application>Microsoft Office PowerPoint</Application>
  <PresentationFormat>On-screen Show (4:3)</PresentationFormat>
  <Paragraphs>158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Arial Black</vt:lpstr>
      <vt:lpstr>Calibri</vt:lpstr>
      <vt:lpstr>Times New Roman</vt:lpstr>
      <vt:lpstr>Verdana</vt:lpstr>
      <vt:lpstr>Wingdings</vt:lpstr>
      <vt:lpstr>cdb2004c002l</vt:lpstr>
      <vt:lpstr>  </vt:lpstr>
      <vt:lpstr>PowerPoint Presentation</vt:lpstr>
      <vt:lpstr>Sơ lược lại Segment trees</vt:lpstr>
      <vt:lpstr>Sơ lược lại Segment trees (tt)</vt:lpstr>
      <vt:lpstr>Sơ lược lại Segment trees (tt)</vt:lpstr>
      <vt:lpstr>Sơ lược lại Segment trees (tt)</vt:lpstr>
      <vt:lpstr>Sơ lược lại Segment trees (tt)</vt:lpstr>
      <vt:lpstr>Lan truyền lười</vt:lpstr>
      <vt:lpstr>Lan truyền lười (tt)</vt:lpstr>
      <vt:lpstr>Lan truyền lười (tt)</vt:lpstr>
      <vt:lpstr>Cập nhật theo đa thức</vt:lpstr>
      <vt:lpstr>Cập nhật theo đa thức (tt)</vt:lpstr>
      <vt:lpstr>Cập nhật theo đa thức (tt)</vt:lpstr>
      <vt:lpstr>Cập nhật theo đa thức (tt)</vt:lpstr>
      <vt:lpstr>Dynamic trees</vt:lpstr>
      <vt:lpstr>Dynamic trees</vt:lpstr>
      <vt:lpstr>Persistent segment trees</vt:lpstr>
      <vt:lpstr>Data structures</vt:lpstr>
      <vt:lpstr>Data structures</vt:lpstr>
      <vt:lpstr>Two-dimensionality</vt:lpstr>
      <vt:lpstr>Two-dimensionality</vt:lpstr>
      <vt:lpstr>Bài Tập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Toan</dc:creator>
  <cp:lastModifiedBy>Pham Minh Tuan - CNTT</cp:lastModifiedBy>
  <cp:revision>716</cp:revision>
  <dcterms:created xsi:type="dcterms:W3CDTF">2012-12-04T09:00:13Z</dcterms:created>
  <dcterms:modified xsi:type="dcterms:W3CDTF">2024-05-01T12:45:50Z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0x0101009A52EA90F2573D429BF38B4503D1A545</vt:lpwstr>
  </property>
</Properties>
</file>