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6" r:id="rId5"/>
    <p:sldId id="328" r:id="rId6"/>
    <p:sldId id="329" r:id="rId7"/>
    <p:sldId id="331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46" r:id="rId16"/>
    <p:sldId id="354" r:id="rId17"/>
    <p:sldId id="355" r:id="rId18"/>
    <p:sldId id="356" r:id="rId19"/>
    <p:sldId id="357" r:id="rId20"/>
    <p:sldId id="34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66"/>
    <a:srgbClr val="FF66FF"/>
    <a:srgbClr val="0000FF"/>
    <a:srgbClr val="C0C0C0"/>
    <a:srgbClr val="447EC4"/>
    <a:srgbClr val="2A684C"/>
    <a:srgbClr val="CF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4555" autoAdjust="0"/>
  </p:normalViewPr>
  <p:slideViewPr>
    <p:cSldViewPr>
      <p:cViewPr varScale="1">
        <p:scale>
          <a:sx n="75" d="100"/>
          <a:sy n="75" d="100"/>
        </p:scale>
        <p:origin x="158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3462-8E1F-4A9C-B9A9-9D8E5DE814AF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EC70-458E-44EA-8661-997840278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fld id="{59323DA7-B298-4385-8BED-AFBCEACDB5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41906-1343-4658-ACC1-7DFF93C76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8629-0F44-41F0-97AD-3D57B1399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F59D283-4EF2-4639-8CAB-B3259381D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6AD5-B0DC-4EAB-9738-1B7DC0B6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D3B-FFEC-4F91-AF64-2413E9455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1F424-5B33-4974-BB87-10312B897B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8E95-EFED-43B3-9EAF-32856F6B1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864DC-D0F4-4317-9F77-081040547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0192-9780-4F53-9085-C7FC18A27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10490-536E-47B4-B717-92AD3649B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20EAB-F045-41A5-9F4C-2B46ED7DF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fld id="{CECEE0C6-A834-4BA2-AACD-264C2B73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 I   T   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38400"/>
            <a:ext cx="6705600" cy="14478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00600"/>
            <a:ext cx="7391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D:\Entertainment\Picture\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ĐẠI HỌC BÁCH KHOA – ĐẠI HỌC ĐÀ NẴNG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709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200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Phạm Minh Tuấn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553201"/>
            <a:ext cx="3352800" cy="1524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Khoa CNTT - Đại Học Bách Khoa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5250-C434-30C8-0C33-81BD906C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8AF2-2E53-2D3E-7DEA-AFDF97B7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2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lồng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i="1" baseline="30000" dirty="0"/>
              <a:t>3</a:t>
            </a:r>
            <a:r>
              <a:rPr lang="en-US" sz="2400" dirty="0"/>
              <a:t>)</a:t>
            </a:r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đối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3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lồng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endParaRPr lang="en-US" sz="2000" dirty="0"/>
          </a:p>
          <a:p>
            <a:r>
              <a:rPr lang="en-US" sz="2400" dirty="0"/>
              <a:t>O(2</a:t>
            </a:r>
            <a:r>
              <a:rPr lang="en-US" sz="2400" i="1" baseline="30000" dirty="0"/>
              <a:t>n</a:t>
            </a:r>
            <a:r>
              <a:rPr lang="en-US" sz="2400" dirty="0"/>
              <a:t>)</a:t>
            </a:r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liệt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con </a:t>
            </a:r>
            <a:r>
              <a:rPr lang="en-US" sz="2000" dirty="0" err="1"/>
              <a:t>của</a:t>
            </a:r>
            <a:r>
              <a:rPr lang="en-US" sz="2000" dirty="0"/>
              <a:t> 1 </a:t>
            </a:r>
            <a:r>
              <a:rPr lang="en-US" sz="2000" dirty="0" err="1"/>
              <a:t>tập</a:t>
            </a:r>
            <a:r>
              <a:rPr lang="en-US" sz="2000" dirty="0"/>
              <a:t> n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dirty="0"/>
              <a:t>!)</a:t>
            </a:r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liệt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hoán</a:t>
            </a:r>
            <a:r>
              <a:rPr lang="en-US" sz="2000" dirty="0"/>
              <a:t>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1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EBFD-72B3-2ACD-A5AD-AC2B5FAF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798A-D0B7-BF7D-9A66-364AA419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4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FAA51-58C3-E6C1-D6F6-C52041C6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31838"/>
            <a:ext cx="8229600" cy="563562"/>
          </a:xfrm>
        </p:spPr>
        <p:txBody>
          <a:bodyPr/>
          <a:lstStyle/>
          <a:p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2AE0-12AF-8F8A-95E9-1256B327C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47957-CAB0-79C3-F86C-D4B02B19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A86ED-8862-24AB-F764-B22D7A85C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D2586-76A2-4F37-D6D5-57D00BDC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963" y="2971800"/>
            <a:ext cx="4538073" cy="233559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87765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77F4-4EF3-9DE7-2B55-876E7955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1B06-E896-7309-9F9A-20AAF041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“Maximum subarray sum”:</a:t>
            </a:r>
          </a:p>
          <a:p>
            <a:pPr lvl="1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Cho 1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, </a:t>
            </a:r>
            <a:r>
              <a:rPr lang="en-US" dirty="0" err="1"/>
              <a:t>tìm</a:t>
            </a:r>
            <a:r>
              <a:rPr lang="en-US" dirty="0"/>
              <a:t> 1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du:</a:t>
            </a:r>
          </a:p>
          <a:p>
            <a:pPr lvl="2"/>
            <a:r>
              <a:rPr lang="en-US" dirty="0"/>
              <a:t>Input: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Output: 10</a:t>
            </a:r>
          </a:p>
          <a:p>
            <a:pPr lvl="2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314A4-6648-0BEB-3F0B-7CC1CF30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E0EAF-0FBB-E119-2A48-B987454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EE731-2265-D088-2CDA-0A03202BC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081" y="3733800"/>
            <a:ext cx="5207719" cy="864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214C6-2B09-388A-F248-082292B8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5621413"/>
            <a:ext cx="5005642" cy="78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18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974E-7021-CD19-64FD-DB1768C6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07F2-C444-9E5E-3DDC-B29309ADF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con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a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b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.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0329-BADA-D5CD-FF36-F06F9B99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881B6-08F5-AFF8-D292-B7B2B84AE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C98DCA-AB3D-C54E-3B40-F4098021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12" y="3216322"/>
            <a:ext cx="4191000" cy="304125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977679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74C8-7A4A-5366-81EC-B250234B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5901-2302-5353-8491-C74D8282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cải</a:t>
            </a:r>
            <a:r>
              <a:rPr lang="en-US" sz="2800" dirty="0"/>
              <a:t> </a:t>
            </a:r>
            <a:r>
              <a:rPr lang="en-US" sz="2800" dirty="0" err="1"/>
              <a:t>thiến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1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bỏ</a:t>
            </a:r>
            <a:r>
              <a:rPr lang="en-US" sz="2800" dirty="0"/>
              <a:t> </a:t>
            </a:r>
            <a:r>
              <a:rPr lang="en-US" sz="2800" dirty="0" err="1"/>
              <a:t>bớt</a:t>
            </a:r>
            <a:r>
              <a:rPr lang="en-US" sz="2800" dirty="0"/>
              <a:t> 1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.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k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1 </a:t>
            </a:r>
            <a:r>
              <a:rPr lang="en-US" sz="2800" dirty="0" err="1"/>
              <a:t>dư</a:t>
            </a:r>
            <a:r>
              <a:rPr lang="en-US" sz="2800" dirty="0"/>
              <a:t> </a:t>
            </a:r>
            <a:r>
              <a:rPr lang="en-US" sz="2800" dirty="0" err="1"/>
              <a:t>thừa</a:t>
            </a:r>
            <a:r>
              <a:rPr lang="en-US" sz="2800" dirty="0"/>
              <a:t> </a:t>
            </a:r>
            <a:r>
              <a:rPr lang="en-US" sz="2800" dirty="0" err="1"/>
              <a:t>bởi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b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chạy</a:t>
            </a:r>
            <a:r>
              <a:rPr lang="en-US" sz="2800" dirty="0"/>
              <a:t> qua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k </a:t>
            </a:r>
            <a:r>
              <a:rPr lang="en-US" sz="2800" dirty="0" err="1"/>
              <a:t>chạy</a:t>
            </a:r>
            <a:r>
              <a:rPr lang="en-US" sz="2800" dirty="0"/>
              <a:t>.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bây</a:t>
            </a:r>
            <a:r>
              <a:rPr lang="en-US" sz="2800" dirty="0"/>
              <a:t> </a:t>
            </a:r>
            <a:r>
              <a:rPr lang="en-US" sz="2800" dirty="0" err="1"/>
              <a:t>giờ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O(</a:t>
            </a:r>
            <a:r>
              <a:rPr lang="en-US" sz="2800" i="1" dirty="0"/>
              <a:t>n</a:t>
            </a:r>
            <a:r>
              <a:rPr lang="en-US" sz="2800" baseline="30000" dirty="0"/>
              <a:t>2</a:t>
            </a:r>
            <a:r>
              <a:rPr lang="en-US" sz="2800" dirty="0"/>
              <a:t>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669A6-BAAB-D8BA-06DF-184289BCB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DB6D-63FB-34C9-774E-6B577A0C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2BE52D-337B-2978-6B64-F57364F9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3565044"/>
            <a:ext cx="3888871" cy="2734156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8966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DBB49-B35B-DB64-4A23-42151BAE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8E2F8-3FA7-996A-FA31-7DE387083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mang</a:t>
            </a:r>
            <a:r>
              <a:rPr lang="en-US" sz="2800" dirty="0"/>
              <a:t> ý </a:t>
            </a:r>
            <a:r>
              <a:rPr lang="en-US" sz="2800" dirty="0" err="1"/>
              <a:t>tưởng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phá</a:t>
            </a:r>
            <a:r>
              <a:rPr lang="en-US" sz="2800" dirty="0"/>
              <a:t>, ta </a:t>
            </a:r>
            <a:r>
              <a:rPr lang="en-US" sz="2800" dirty="0" err="1"/>
              <a:t>chạy</a:t>
            </a:r>
            <a:r>
              <a:rPr lang="en-US" sz="2800" dirty="0"/>
              <a:t> 1 </a:t>
            </a:r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 k </a:t>
            </a:r>
            <a:r>
              <a:rPr lang="en-US" sz="2800" dirty="0" err="1"/>
              <a:t>từ</a:t>
            </a:r>
            <a:r>
              <a:rPr lang="en-US" sz="2800" dirty="0"/>
              <a:t> 0 </a:t>
            </a:r>
            <a:r>
              <a:rPr lang="en-US" sz="2800" dirty="0" err="1"/>
              <a:t>đến</a:t>
            </a:r>
            <a:r>
              <a:rPr lang="en-US" sz="2800" dirty="0"/>
              <a:t> n-1, ta chia </a:t>
            </a:r>
            <a:r>
              <a:rPr lang="en-US" sz="2800" dirty="0" err="1"/>
              <a:t>ra</a:t>
            </a:r>
            <a:r>
              <a:rPr lang="en-US" sz="2800" dirty="0"/>
              <a:t> 2 </a:t>
            </a:r>
            <a:r>
              <a:rPr lang="en-US" sz="2800" dirty="0" err="1"/>
              <a:t>trường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Mảng</a:t>
            </a:r>
            <a:r>
              <a:rPr lang="en-US" sz="2400" dirty="0"/>
              <a:t> con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mang</a:t>
            </a:r>
            <a:r>
              <a:rPr lang="en-US" sz="2400" dirty="0"/>
              <a:t> 1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k</a:t>
            </a:r>
          </a:p>
          <a:p>
            <a:pPr lvl="1"/>
            <a:r>
              <a:rPr lang="en-US" sz="2400" dirty="0" err="1"/>
              <a:t>Mảng</a:t>
            </a:r>
            <a:r>
              <a:rPr lang="en-US" sz="2400" dirty="0"/>
              <a:t> con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k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thành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k-1.</a:t>
            </a:r>
          </a:p>
          <a:p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O(</a:t>
            </a:r>
            <a:r>
              <a:rPr lang="en-US" sz="2800" i="1" dirty="0"/>
              <a:t>n</a:t>
            </a:r>
            <a:r>
              <a:rPr lang="en-US" sz="28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4E7E-8645-9CEF-B79E-1771E682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1A1FC-8EAE-1D35-B315-A8AAB903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9B865-86EB-F55A-B1B2-75F6EC64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191000"/>
            <a:ext cx="4114800" cy="1787367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865888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7039-6066-084C-D12C-148EB59E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3 thuật toán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B2AB-D0F4-3BD4-1CFC-DC7E7CF19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D059-083B-CDA0-A0D9-76613883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98650-6581-AC03-26D6-74DAF317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E3ADF-3BC0-BE2E-EA31-CB3BA34B0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55387"/>
            <a:ext cx="6235270" cy="2137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77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Hãy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lựa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phù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CSES5_PERMUTATIONS</a:t>
            </a:r>
          </a:p>
          <a:p>
            <a:pPr lvl="1"/>
            <a:r>
              <a:rPr lang="en-US" sz="1800" dirty="0"/>
              <a:t>CSES6_NUMBERSPIRAL</a:t>
            </a:r>
          </a:p>
          <a:p>
            <a:pPr lvl="1"/>
            <a:r>
              <a:rPr lang="en-US" sz="1800" dirty="0"/>
              <a:t>CSES7_TWOKNIGHTS</a:t>
            </a:r>
          </a:p>
          <a:p>
            <a:pPr lvl="1"/>
            <a:r>
              <a:rPr lang="en-US" sz="1800" dirty="0"/>
              <a:t>CSES8_TWOSETS</a:t>
            </a:r>
          </a:p>
          <a:p>
            <a:pPr lvl="1"/>
            <a:r>
              <a:rPr lang="en-US" sz="1800" dirty="0"/>
              <a:t>CSES9_BITSTRINGS</a:t>
            </a:r>
          </a:p>
          <a:p>
            <a:pPr lvl="1"/>
            <a:r>
              <a:rPr lang="en-US" sz="1800" dirty="0"/>
              <a:t>CSES10_TRAILINGZEROS</a:t>
            </a:r>
          </a:p>
          <a:p>
            <a:pPr lvl="1"/>
            <a:r>
              <a:rPr lang="en-US" sz="1800" dirty="0"/>
              <a:t>CSES13_GRAYCODE</a:t>
            </a:r>
          </a:p>
          <a:p>
            <a:pPr lvl="1"/>
            <a:r>
              <a:rPr lang="en-US" sz="1800" dirty="0"/>
              <a:t>CSES14_TOWEROFHANOI</a:t>
            </a:r>
          </a:p>
          <a:p>
            <a:pPr lvl="1"/>
            <a:r>
              <a:rPr lang="en-US" sz="1800" dirty="0"/>
              <a:t>CSES15_CREATINGSTRINGS</a:t>
            </a:r>
          </a:p>
          <a:p>
            <a:pPr lvl="1"/>
            <a:r>
              <a:rPr lang="en-US" sz="1800" dirty="0"/>
              <a:t>CSES16_APPLEDIVISION</a:t>
            </a:r>
          </a:p>
          <a:p>
            <a:r>
              <a:rPr lang="en-US" sz="2000" dirty="0" err="1"/>
              <a:t>Hãy</a:t>
            </a:r>
            <a:r>
              <a:rPr lang="en-US" sz="2000" dirty="0"/>
              <a:t> code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CSES5 </a:t>
            </a:r>
            <a:r>
              <a:rPr lang="en-US" sz="2000" dirty="0" err="1"/>
              <a:t>đến</a:t>
            </a:r>
            <a:r>
              <a:rPr lang="en-US" sz="2000" dirty="0"/>
              <a:t> CSES 10.</a:t>
            </a:r>
          </a:p>
          <a:p>
            <a:r>
              <a:rPr lang="en-US" sz="2000" dirty="0" err="1"/>
              <a:t>Hãy</a:t>
            </a:r>
            <a:r>
              <a:rPr lang="en-US" sz="2000" dirty="0"/>
              <a:t> code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CSES 27 </a:t>
            </a:r>
            <a:r>
              <a:rPr lang="en-US" sz="2000" dirty="0" err="1"/>
              <a:t>với</a:t>
            </a:r>
            <a:r>
              <a:rPr lang="en-US" sz="2000" dirty="0"/>
              <a:t> 3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8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52600"/>
            <a:ext cx="7772400" cy="4190999"/>
          </a:xfrm>
        </p:spPr>
        <p:txBody>
          <a:bodyPr/>
          <a:lstStyle/>
          <a:p>
            <a:pPr algn="ctr"/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vi-VN" sz="60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6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6000" dirty="0" err="1">
                <a:latin typeface="Times New Roman" pitchFamily="18" charset="0"/>
                <a:cs typeface="Times New Roman" pitchFamily="18" charset="0"/>
              </a:rPr>
              <a:t>tạp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tính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tạp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loại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tạp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Đánh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lựa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phức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tạp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toán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ví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dụ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2CD8-4B26-45A5-A081-28618DCB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B56D76-00FB-888F-F962-3460AFA2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trọng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9AD56-1B53-CF38-C40A-BDAB02D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Phạm Minh Tuấn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36039-4236-D168-17C2-58EC3991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Khoa CNTT - Đại Học Bách Khoa</a:t>
            </a:r>
          </a:p>
        </p:txBody>
      </p:sp>
    </p:spTree>
    <p:extLst>
      <p:ext uri="{BB962C8B-B14F-4D97-AF65-F5344CB8AC3E}">
        <p14:creationId xmlns:p14="http://schemas.microsoft.com/office/powerpoint/2010/main" val="309071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2CD8-4B26-45A5-A081-28618DCB8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B56D76-00FB-888F-F962-3460AFA2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O(···)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diễn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9AD56-1B53-CF38-C40A-BDAB02D0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Phạm Minh Tuấn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36039-4236-D168-17C2-58EC39919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Khoa CNTT - Đại Học Bách Khoa</a:t>
            </a:r>
          </a:p>
        </p:txBody>
      </p:sp>
    </p:spTree>
    <p:extLst>
      <p:ext uri="{BB962C8B-B14F-4D97-AF65-F5344CB8AC3E}">
        <p14:creationId xmlns:p14="http://schemas.microsoft.com/office/powerpoint/2010/main" val="341653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7FC0-4E76-12CC-B43A-F6CD0D01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7A722-BFD5-9BFA-A7F1-E64F466E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Vòng</a:t>
            </a:r>
            <a:r>
              <a:rPr lang="en-US" sz="2800" dirty="0"/>
              <a:t> </a:t>
            </a:r>
            <a:r>
              <a:rPr lang="en-US" sz="2800" dirty="0" err="1"/>
              <a:t>lặp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lồng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</a:t>
            </a:r>
            <a:r>
              <a:rPr lang="en-US" sz="2400" dirty="0" err="1"/>
              <a:t>chậm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k </a:t>
            </a:r>
            <a:r>
              <a:rPr lang="en-US" sz="2400" dirty="0" err="1"/>
              <a:t>vòng</a:t>
            </a:r>
            <a:r>
              <a:rPr lang="en-US" sz="2400" dirty="0"/>
              <a:t> </a:t>
            </a:r>
            <a:r>
              <a:rPr lang="en-US" sz="2400" dirty="0" err="1"/>
              <a:t>lặp</a:t>
            </a:r>
            <a:r>
              <a:rPr lang="en-US" sz="2400" dirty="0"/>
              <a:t> </a:t>
            </a:r>
            <a:r>
              <a:rPr lang="en-US" sz="2400" dirty="0" err="1"/>
              <a:t>lồng</a:t>
            </a:r>
            <a:r>
              <a:rPr lang="en-US" sz="2400" dirty="0"/>
              <a:t> </a:t>
            </a:r>
            <a:r>
              <a:rPr lang="en-US" sz="2400" dirty="0" err="1"/>
              <a:t>nhau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O(</a:t>
            </a:r>
            <a:r>
              <a:rPr lang="en-US" sz="2400" i="1" dirty="0" err="1"/>
              <a:t>n</a:t>
            </a:r>
            <a:r>
              <a:rPr lang="en-US" sz="2400" i="1" baseline="30000" dirty="0" err="1"/>
              <a:t>k</a:t>
            </a:r>
            <a:r>
              <a:rPr lang="en-US" sz="2400" dirty="0"/>
              <a:t>)</a:t>
            </a:r>
          </a:p>
          <a:p>
            <a:pPr lvl="2"/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ĐPT </a:t>
            </a:r>
            <a:r>
              <a:rPr lang="en-US" sz="2000" dirty="0" err="1"/>
              <a:t>là</a:t>
            </a:r>
            <a:r>
              <a:rPr lang="en-US" sz="2000" dirty="0"/>
              <a:t> O(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endParaRPr lang="en-US" sz="2000" dirty="0"/>
          </a:p>
          <a:p>
            <a:pPr lvl="2"/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ĐPT </a:t>
            </a:r>
            <a:r>
              <a:rPr lang="en-US" sz="2000" dirty="0" err="1"/>
              <a:t>là</a:t>
            </a:r>
            <a:r>
              <a:rPr lang="en-US" sz="2000" dirty="0"/>
              <a:t> O(</a:t>
            </a:r>
            <a:r>
              <a:rPr lang="en-US" sz="2000" i="1" dirty="0"/>
              <a:t>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29813-438E-E3CE-5375-55202DD5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D0C3-75E3-5457-ED24-63BD6CC0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0B083-F9E2-E98B-8A18-C634ED5D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907" y="3733800"/>
            <a:ext cx="2895600" cy="73185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77076-54B4-1582-A8E6-13A04744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906" y="5181888"/>
            <a:ext cx="2895599" cy="107279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02ABB8-6833-8E7B-4048-E413A1075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495" y="3730668"/>
            <a:ext cx="2857247" cy="73185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23C8B4-83C4-0406-606E-DA4F36553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569" y="5178047"/>
            <a:ext cx="2833173" cy="102860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904329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E605-C98F-1132-AF8A-729BF0C4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E462-2B7D-CCCC-A9D6-4A71CB31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ĐPT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ĐPT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23DD2-1FF3-6F4C-E22E-F86EC6E87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30E34-74C4-6B7A-C6E6-138E097A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64A0A-9D73-9AF8-9A07-8624FDDA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76600"/>
            <a:ext cx="3276600" cy="261915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135631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106CA-7D13-6034-590C-D22EE55D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52DDF-9893-B4A3-D703-8E2BD20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ĐPT </a:t>
            </a:r>
            <a:r>
              <a:rPr lang="en-US" dirty="0" err="1"/>
              <a:t>là</a:t>
            </a:r>
            <a:r>
              <a:rPr lang="en-US" dirty="0"/>
              <a:t> O(</a:t>
            </a:r>
            <a:r>
              <a:rPr lang="en-US" i="1" dirty="0"/>
              <a:t>nm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1FDD-E92E-69DA-328F-2FA69BBC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4EE67-F332-E3E8-D2CA-BCFE0A5A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836D8-AA8E-11B0-D702-77625E32A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429000"/>
            <a:ext cx="4919991" cy="1889799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4389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EAE8-D160-BC64-ED45-56E8ED98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4C76B-C571-6221-D99D-57390F271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endParaRPr lang="en-US" dirty="0"/>
          </a:p>
          <a:p>
            <a:pPr lvl="1"/>
            <a:r>
              <a:rPr lang="en-US" dirty="0"/>
              <a:t>ĐPT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đệ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ĐPT </a:t>
            </a:r>
            <a:r>
              <a:rPr lang="en-US" dirty="0" err="1"/>
              <a:t>là</a:t>
            </a:r>
            <a:r>
              <a:rPr lang="en-US" dirty="0"/>
              <a:t> O(n)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ĐPT </a:t>
            </a:r>
            <a:r>
              <a:rPr lang="en-US" dirty="0" err="1"/>
              <a:t>là</a:t>
            </a:r>
            <a:r>
              <a:rPr lang="en-US" dirty="0"/>
              <a:t>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117D-28AC-D046-1EB5-EAB896C6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BC41E-DADF-1EB4-92A8-40FCE47C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B9155B-B911-C83A-2B63-0491A00C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785" y="3074639"/>
            <a:ext cx="2945215" cy="131685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D26B4-3770-2B8D-9CC1-67568F106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785" y="4795975"/>
            <a:ext cx="2945214" cy="1505624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549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5250-C434-30C8-0C33-81BD906C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8AF2-2E53-2D3E-7DEA-AFDF97B71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400" dirty="0"/>
              <a:t>O(1):</a:t>
            </a:r>
          </a:p>
          <a:p>
            <a:pPr lvl="1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hằng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,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học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endParaRPr lang="en-US" sz="2000" dirty="0"/>
          </a:p>
          <a:p>
            <a:r>
              <a:rPr lang="en-US" sz="2400" dirty="0"/>
              <a:t>O(</a:t>
            </a:r>
            <a:r>
              <a:rPr lang="en-US" sz="2400" dirty="0" err="1"/>
              <a:t>log</a:t>
            </a:r>
            <a:r>
              <a:rPr lang="en-US" sz="2400" i="1" dirty="0" err="1"/>
              <a:t>n</a:t>
            </a:r>
            <a:r>
              <a:rPr lang="en-US" sz="2400" dirty="0"/>
              <a:t>)</a:t>
            </a:r>
          </a:p>
          <a:p>
            <a:pPr lvl="1"/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logarit</a:t>
            </a:r>
            <a:r>
              <a:rPr lang="en-US" sz="2000" dirty="0"/>
              <a:t>,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kiếm</a:t>
            </a:r>
            <a:r>
              <a:rPr lang="en-US" sz="2000" dirty="0"/>
              <a:t> </a:t>
            </a:r>
            <a:r>
              <a:rPr lang="en-US" sz="2000" dirty="0" err="1"/>
              <a:t>nhị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endParaRPr lang="en-US" sz="2000" dirty="0"/>
          </a:p>
          <a:p>
            <a:r>
              <a:rPr lang="en-US" sz="2400" dirty="0"/>
              <a:t>O(sqrt(</a:t>
            </a:r>
            <a:r>
              <a:rPr lang="en-US" sz="2400" i="1" dirty="0"/>
              <a:t>n</a:t>
            </a:r>
            <a:r>
              <a:rPr lang="en-US" sz="2400" dirty="0"/>
              <a:t>))</a:t>
            </a:r>
          </a:p>
          <a:p>
            <a:pPr lvl="1"/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căn</a:t>
            </a:r>
            <a:r>
              <a:rPr lang="en-US" sz="2000" dirty="0"/>
              <a:t> </a:t>
            </a:r>
            <a:r>
              <a:rPr lang="en-US" sz="2000" dirty="0" err="1"/>
              <a:t>bậc</a:t>
            </a:r>
            <a:r>
              <a:rPr lang="en-US" sz="2000" dirty="0"/>
              <a:t> 2. </a:t>
            </a:r>
            <a:r>
              <a:rPr lang="en-US" sz="2000" dirty="0" err="1"/>
              <a:t>Chậm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O(</a:t>
            </a:r>
            <a:r>
              <a:rPr lang="en-US" sz="2000" dirty="0" err="1"/>
              <a:t>log</a:t>
            </a:r>
            <a:r>
              <a:rPr lang="en-US" sz="2000" i="1" dirty="0" err="1"/>
              <a:t>n</a:t>
            </a:r>
            <a:r>
              <a:rPr lang="en-US" sz="2000" dirty="0"/>
              <a:t>)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O(</a:t>
            </a:r>
            <a:r>
              <a:rPr lang="en-US" sz="2000" i="1" dirty="0"/>
              <a:t>n</a:t>
            </a:r>
            <a:r>
              <a:rPr lang="en-US" sz="2000" dirty="0"/>
              <a:t>). </a:t>
            </a:r>
            <a:r>
              <a:rPr lang="en-US" sz="2000" dirty="0" err="1"/>
              <a:t>Ví</a:t>
            </a:r>
            <a:r>
              <a:rPr lang="en-US" sz="2000" dirty="0"/>
              <a:t> </a:t>
            </a:r>
            <a:r>
              <a:rPr lang="en-US" sz="2000" dirty="0" err="1"/>
              <a:t>dụ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tìm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ước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.</a:t>
            </a:r>
          </a:p>
          <a:p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  <a:p>
            <a:pPr lvl="1"/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.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“</a:t>
            </a:r>
            <a:r>
              <a:rPr lang="en-US" sz="2000" dirty="0" err="1"/>
              <a:t>cứ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1 input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1 </a:t>
            </a:r>
            <a:r>
              <a:rPr lang="en-US" sz="2000" dirty="0" err="1"/>
              <a:t>câu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lời</a:t>
            </a:r>
            <a:r>
              <a:rPr lang="en-US" sz="2000" dirty="0"/>
              <a:t>”</a:t>
            </a:r>
          </a:p>
          <a:p>
            <a:r>
              <a:rPr lang="en-US" sz="2400" dirty="0"/>
              <a:t>O(</a:t>
            </a:r>
            <a:r>
              <a:rPr lang="en-US" sz="2400" i="1" dirty="0" err="1"/>
              <a:t>n</a:t>
            </a:r>
            <a:r>
              <a:rPr lang="en-US" sz="2400" dirty="0" err="1"/>
              <a:t>log</a:t>
            </a:r>
            <a:r>
              <a:rPr lang="en-US" sz="2400" i="1" dirty="0" err="1"/>
              <a:t>n</a:t>
            </a:r>
            <a:r>
              <a:rPr lang="en-US" sz="2400" dirty="0"/>
              <a:t>)</a:t>
            </a:r>
          </a:p>
          <a:p>
            <a:pPr lvl="1"/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. </a:t>
            </a:r>
            <a:r>
              <a:rPr lang="en-US" sz="2000" dirty="0" err="1"/>
              <a:t>Đặc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sort.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3EBFD-72B3-2ACD-A5AD-AC2B5FAF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7798A-D0B7-BF7D-9A66-364AA419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081564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2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2EA90F2573D429BF38B4503D1A545" ma:contentTypeVersion="4" ma:contentTypeDescription="Create a new document." ma:contentTypeScope="" ma:versionID="ccef5f48e25a3b773bc29fae1855d0e1">
  <xsd:schema xmlns:xsd="http://www.w3.org/2001/XMLSchema" xmlns:xs="http://www.w3.org/2001/XMLSchema" xmlns:p="http://schemas.microsoft.com/office/2006/metadata/properties" xmlns:ns2="0bbb9b0e-4aeb-4e33-bb8a-62cde3840654" targetNamespace="http://schemas.microsoft.com/office/2006/metadata/properties" ma:root="true" ma:fieldsID="bcdac1e536f6cb5e6a86dead59784d39" ns2:_=""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4E1A6E-A584-4DAE-BCE1-23077F91D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9b0e-4aeb-4e33-bb8a-62cde3840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D190AB-C9FB-4701-AF94-E1731E863F68}">
  <ds:schemaRefs>
    <ds:schemaRef ds:uri="0bbb9b0e-4aeb-4e33-bb8a-62cde3840654"/>
    <ds:schemaRef ds:uri="http://purl.org/dc/dcmitype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0C3D1F7-927C-48BA-946D-57D0A7F378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2778</TotalTime>
  <Words>1087</Words>
  <Application>Microsoft Office PowerPoint</Application>
  <PresentationFormat>On-screen Show (4:3)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Verdana</vt:lpstr>
      <vt:lpstr>Wingdings</vt:lpstr>
      <vt:lpstr>cdb2004c002l</vt:lpstr>
      <vt:lpstr>  </vt:lpstr>
      <vt:lpstr>PowerPoint Presentation</vt:lpstr>
      <vt:lpstr>Giới thiệu</vt:lpstr>
      <vt:lpstr>Cách tính độ phức tạp</vt:lpstr>
      <vt:lpstr>Cách tính độ phức tạp(tt)</vt:lpstr>
      <vt:lpstr>Cách tính độ phức tạp(tt)</vt:lpstr>
      <vt:lpstr>Cách tính độ phức tạp(tt)</vt:lpstr>
      <vt:lpstr>Cách tính độ phức tạp(tt)</vt:lpstr>
      <vt:lpstr>Phân loại độ phức tạp</vt:lpstr>
      <vt:lpstr>Phân loại độ phức tạp (tt)</vt:lpstr>
      <vt:lpstr>Đánh giá và lựa chọn độ phức tạp </vt:lpstr>
      <vt:lpstr>Bài toán ví dụ</vt:lpstr>
      <vt:lpstr>Thuật toán 1</vt:lpstr>
      <vt:lpstr>Thuật toán 2</vt:lpstr>
      <vt:lpstr>Thuật toán 3</vt:lpstr>
      <vt:lpstr>So sánh 3 thuật toán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Toan</dc:creator>
  <cp:lastModifiedBy>Pham Minh Tuan - CNTT</cp:lastModifiedBy>
  <cp:revision>381</cp:revision>
  <dcterms:created xsi:type="dcterms:W3CDTF">2012-12-04T09:00:13Z</dcterms:created>
  <dcterms:modified xsi:type="dcterms:W3CDTF">2024-03-17T09:20:14Z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