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328" r:id="rId6"/>
    <p:sldId id="347" r:id="rId7"/>
    <p:sldId id="346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4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66FF"/>
    <a:srgbClr val="0000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555" autoAdjust="0"/>
  </p:normalViewPr>
  <p:slideViewPr>
    <p:cSldViewPr>
      <p:cViewPr varScale="1">
        <p:scale>
          <a:sx n="61" d="100"/>
          <a:sy n="61" d="100"/>
        </p:scale>
        <p:origin x="48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8B00-DFA4-9652-903A-589BE079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(Set)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D5DC-03EA-9DE7-DA0A-9739191C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686800" cy="4879975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set: </a:t>
            </a:r>
          </a:p>
          <a:p>
            <a:pPr lvl="1"/>
            <a:r>
              <a:rPr lang="en-US" dirty="0"/>
              <a:t>insert(x)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/>
              <a:t>count(x)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lvl="1"/>
            <a:r>
              <a:rPr lang="en-US" dirty="0"/>
              <a:t>erase(x)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958B-20E2-DDE7-3ADB-0D480855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D1C0-2E09-41F7-0927-4C922BC1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C0B73-5050-8F48-437D-18809952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711747"/>
            <a:ext cx="3505200" cy="25947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5362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6B0C-6E13-E2A5-382F-B30FD7AD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(Set)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73D1-3A32-95DE-11B9-07A9DAE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“[ ]”.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F5EB-C365-B7E1-F068-C93107F3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35C1-06ED-C667-3588-7D3C9BB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87AA9-B6EC-3EEC-17CE-7AF2C58C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21" y="3581400"/>
            <a:ext cx="3802558" cy="161149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2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7E-C836-5A17-8401-7D17745B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(Set)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ABB3-1DDD-44A5-4C2E-5F11A17B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vì</a:t>
            </a:r>
            <a:r>
              <a:rPr lang="en-US" sz="2800" dirty="0"/>
              <a:t> set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trùng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C++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ta CTDL </a:t>
            </a:r>
            <a:r>
              <a:rPr lang="en-US" sz="2800" b="1" dirty="0"/>
              <a:t>multiset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b="1" dirty="0" err="1"/>
              <a:t>unordered_multiset</a:t>
            </a:r>
            <a:r>
              <a:rPr lang="en-US" sz="2800" dirty="0"/>
              <a:t>.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so </a:t>
            </a:r>
            <a:r>
              <a:rPr lang="en-US" sz="2800" dirty="0" err="1"/>
              <a:t>sánh</a:t>
            </a:r>
            <a:r>
              <a:rPr lang="en-US" sz="2800" dirty="0"/>
              <a:t> 2 code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multiset: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CF38-ECC0-5B86-1AC1-56AA9F0A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591E-228C-113D-E790-4E139E22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009A-1726-6BBA-AFA5-7920C0AF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2" y="3343524"/>
            <a:ext cx="3567346" cy="140977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A419F-450F-5BB1-5B61-B74D423C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75" y="3352800"/>
            <a:ext cx="3457016" cy="138525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58C00C-A23D-96F5-B9C0-0C16FFC3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47" y="5530111"/>
            <a:ext cx="3668809" cy="57726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F0FE99-67F0-3284-67A6-2F0F58E30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75" y="5511322"/>
            <a:ext cx="3874332" cy="59605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679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A020-C441-23AE-2472-355B4C0E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(Map)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E8CC-FEAC-C02C-EAA1-BDD37F8D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CTDL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–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CTDL key-value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array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0,1,…n-1</a:t>
            </a:r>
          </a:p>
          <a:p>
            <a:pPr lvl="1"/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r>
              <a:rPr lang="en-US" dirty="0"/>
              <a:t>Trong C++:</a:t>
            </a:r>
          </a:p>
          <a:p>
            <a:pPr lvl="1"/>
            <a:r>
              <a:rPr lang="en-US" dirty="0"/>
              <a:t>map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unordered_map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CE59-7775-2606-D25D-A97BB7A7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6EEA-E5AF-5A1E-FF98-2F239264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0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A020-C441-23AE-2472-355B4C0E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(Map)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E8CC-FEAC-C02C-EAA1-BDD37F8D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b="1" dirty="0"/>
              <a:t>map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key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map, map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du: 0)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CE59-7775-2606-D25D-A97BB7A7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6EEA-E5AF-5A1E-FF98-2F239264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D8845-ED76-299D-F01F-A92C7F97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76" y="2286000"/>
            <a:ext cx="3556447" cy="1371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FA493-3F3D-7563-83A5-8EEE2174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82" y="5106335"/>
            <a:ext cx="4054460" cy="6648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2113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8E6F-C2A5-ED82-CEA3-C7B20BB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(Map)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E547-ADCD-5879-AE50-265D7227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key </a:t>
            </a:r>
            <a:r>
              <a:rPr lang="en-US" dirty="0" err="1"/>
              <a:t>trong</a:t>
            </a:r>
            <a:r>
              <a:rPr lang="en-US" dirty="0"/>
              <a:t> map hay </a:t>
            </a:r>
            <a:r>
              <a:rPr lang="en-US" dirty="0" err="1"/>
              <a:t>không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dirty="0"/>
              <a:t>count</a:t>
            </a:r>
            <a:r>
              <a:rPr lang="en-US" dirty="0"/>
              <a:t>(key):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key-value: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1786-F309-7DF3-4BF4-8BDCFAA8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88FB-C30E-B964-78BF-3F531DB4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E9A37-865E-2122-2332-964677EC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09" y="2590800"/>
            <a:ext cx="3363381" cy="1066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B00DD-BBB8-23BD-26BF-7ABE17C6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97" y="5057775"/>
            <a:ext cx="4170404" cy="762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8118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93B8-21C6-4954-A8E4-B2AA3652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7DEE-13EB-55AA-0372-7F998D20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Nhiều</a:t>
            </a:r>
            <a:r>
              <a:rPr lang="en-US" dirty="0"/>
              <a:t> CTDL </a:t>
            </a:r>
            <a:r>
              <a:rPr lang="en-US" dirty="0" err="1"/>
              <a:t>trong</a:t>
            </a:r>
            <a:r>
              <a:rPr lang="en-US" dirty="0"/>
              <a:t> C++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iterator</a:t>
            </a:r>
          </a:p>
          <a:p>
            <a:r>
              <a:rPr lang="en-US" dirty="0"/>
              <a:t>Iterator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CTDL. Trong </a:t>
            </a:r>
            <a:r>
              <a:rPr lang="en-US" dirty="0" err="1"/>
              <a:t>đó</a:t>
            </a:r>
            <a:r>
              <a:rPr lang="en-US" dirty="0"/>
              <a:t> begin() </a:t>
            </a:r>
            <a:r>
              <a:rPr lang="en-US" dirty="0" err="1"/>
              <a:t>và</a:t>
            </a:r>
            <a:r>
              <a:rPr lang="en-US" dirty="0"/>
              <a:t> end()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 ý: </a:t>
            </a:r>
          </a:p>
          <a:p>
            <a:pPr lvl="1"/>
            <a:r>
              <a:rPr lang="en-US" dirty="0"/>
              <a:t>begin():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/>
              <a:t>end():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CTDL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3B07-D9C0-1482-C31B-0048B5BD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79D5-384C-D08C-4316-F6145747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66063-F65D-044B-3243-325F8120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733800"/>
            <a:ext cx="4724400" cy="10237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4012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34D6-DD21-5049-B79E-1DFFDE55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3F1C-0018-AE01-9130-D9B0B2AD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62175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dirty="0"/>
              <a:t>Reverse: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ngược</a:t>
            </a:r>
            <a:endParaRPr lang="en-US" dirty="0"/>
          </a:p>
          <a:p>
            <a:pPr lvl="1"/>
            <a:r>
              <a:rPr lang="en-US" dirty="0" err="1"/>
              <a:t>Random_shuffle</a:t>
            </a:r>
            <a:r>
              <a:rPr lang="en-US" dirty="0"/>
              <a:t>: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6F8A-9D58-6DC9-704C-34416EB2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DBEA-F0B4-E070-F102-D5F303E8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F2119-D720-8D79-7607-0EA13A22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6" y="4302724"/>
            <a:ext cx="3497885" cy="81160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17A6A-DF6B-19A7-17C7-AE26F992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02725"/>
            <a:ext cx="2312504" cy="811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3818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A33F-3CF6-B042-1D8F-67FBD452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095D-52D4-9F26-D9D9-ABCB3277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dirty="0"/>
              <a:t>Iterators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set:</a:t>
            </a:r>
          </a:p>
          <a:p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*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AE33-B368-ACB0-1E7F-BAFD88E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1E80-2C6A-760E-D585-C60434DB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4E3E2-94DA-132D-0401-FB0ACF6D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11" y="2590800"/>
            <a:ext cx="4798002" cy="4991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5AA54-F5AA-995C-E3BE-4D2CA269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43" y="3762375"/>
            <a:ext cx="3208636" cy="4991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3A3E12-9481-B12F-DA08-833B8F28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911" y="4985797"/>
            <a:ext cx="2975916" cy="81463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6354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C65-2E95-D881-FE7E-94E36EE5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iterators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1824-5CB2-E547-06DA-9C29B43A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++ hay – </a:t>
            </a:r>
            <a:r>
              <a:rPr lang="en-US" sz="2800" dirty="0" err="1"/>
              <a:t>để</a:t>
            </a:r>
            <a:r>
              <a:rPr lang="en-US" sz="2800" dirty="0"/>
              <a:t> di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,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CC20-51B5-88A6-46AD-63C6A342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5416-3209-0022-0567-D35D1743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B9870-5B1F-8462-907F-3C7DAEDE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86100"/>
            <a:ext cx="4134396" cy="685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CD600-03DF-D4F1-6B25-EE2ED90D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93" y="3949700"/>
            <a:ext cx="3124200" cy="7007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97383-B64F-BC69-4C96-132B57167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61" y="4804427"/>
            <a:ext cx="3124200" cy="160431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090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Dymamic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arrays)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(Set)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(Map)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Iterators and ranges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sánh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6D65-1A82-FF18-B00D-233DABFA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iterators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236B-A4E7-8463-650A-3D49210D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686800" cy="4879975"/>
          </a:xfrm>
        </p:spPr>
        <p:txBody>
          <a:bodyPr/>
          <a:lstStyle/>
          <a:p>
            <a:r>
              <a:rPr lang="en-US" sz="2800" dirty="0"/>
              <a:t>Ta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lower_bound</a:t>
            </a:r>
            <a:r>
              <a:rPr lang="en-US" sz="2400" dirty="0"/>
              <a:t>(x): </a:t>
            </a:r>
            <a:r>
              <a:rPr lang="en-US" sz="2000" dirty="0"/>
              <a:t>iterator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x</a:t>
            </a:r>
          </a:p>
          <a:p>
            <a:pPr lvl="1"/>
            <a:r>
              <a:rPr lang="en-US" sz="2400" dirty="0" err="1"/>
              <a:t>upper_bound</a:t>
            </a:r>
            <a:r>
              <a:rPr lang="en-US" sz="2400" dirty="0"/>
              <a:t>(x): </a:t>
            </a:r>
            <a:r>
              <a:rPr lang="en-US" sz="2000" dirty="0"/>
              <a:t>iterator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x</a:t>
            </a:r>
          </a:p>
          <a:p>
            <a:pPr lvl="1"/>
            <a:r>
              <a:rPr lang="en-US" sz="2400" dirty="0" err="1"/>
              <a:t>Lưu</a:t>
            </a:r>
            <a:r>
              <a:rPr lang="en-US" sz="2400" dirty="0"/>
              <a:t> ý,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b="1" dirty="0" err="1"/>
              <a:t>unordered_set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b="1" dirty="0"/>
              <a:t>set</a:t>
            </a:r>
          </a:p>
          <a:p>
            <a:pPr lvl="1"/>
            <a:endParaRPr lang="en-US" sz="2400" b="1" dirty="0"/>
          </a:p>
          <a:p>
            <a:r>
              <a:rPr lang="en-US" sz="2800" b="1" dirty="0"/>
              <a:t>Code </a:t>
            </a:r>
            <a:r>
              <a:rPr lang="en-US" sz="2800" b="1" dirty="0" err="1"/>
              <a:t>bên</a:t>
            </a:r>
            <a:r>
              <a:rPr lang="en-US" sz="2800" b="1" dirty="0"/>
              <a:t> </a:t>
            </a:r>
            <a:r>
              <a:rPr lang="en-US" sz="2800" b="1" dirty="0" err="1"/>
              <a:t>tìm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tử</a:t>
            </a:r>
            <a:r>
              <a:rPr lang="en-US" sz="2800" b="1" dirty="0"/>
              <a:t> </a:t>
            </a:r>
            <a:r>
              <a:rPr lang="en-US" sz="2800" b="1" dirty="0" err="1"/>
              <a:t>gần</a:t>
            </a:r>
            <a:r>
              <a:rPr lang="en-US" sz="2800" b="1" dirty="0"/>
              <a:t> </a:t>
            </a:r>
            <a:r>
              <a:rPr lang="en-US" sz="2800" b="1" dirty="0" err="1"/>
              <a:t>với</a:t>
            </a:r>
            <a:r>
              <a:rPr lang="en-US" sz="2800" b="1" dirty="0"/>
              <a:t> x </a:t>
            </a:r>
            <a:r>
              <a:rPr lang="en-US" sz="2800" b="1" dirty="0" err="1"/>
              <a:t>nhất</a:t>
            </a:r>
            <a:endParaRPr lang="en-US" sz="2800" b="1" dirty="0"/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4DED-615D-6BD1-F9AD-9A2BE08D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50B-0CEA-1C4A-022B-960B3F1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87D7E-7E01-0715-02EC-A9B9EABA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770218"/>
            <a:ext cx="3276600" cy="252898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2977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5330-7741-CE4F-541A-3708CC17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D6DF-AAB4-D0B2-FBC4-D98400D4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Bitset</a:t>
            </a:r>
            <a:r>
              <a:rPr lang="en-US" dirty="0"/>
              <a:t>: CTDL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bitset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CF5E-2AB6-3718-06A4-E0119359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221C-DF30-D46D-0343-790AB91B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1E6BD-25A2-D403-229D-D9241298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60" y="2371785"/>
            <a:ext cx="3044269" cy="211443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42426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C044-6B88-2C79-6DFA-9A35C3D8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Bitset</a:t>
            </a:r>
            <a:r>
              <a:rPr lang="en-US" dirty="0"/>
              <a:t>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67F5-2A79-B757-D46F-42F5EA9F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bitset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65D5-662E-2C3E-8686-E78821C2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4FD6-9A29-CE1D-2A97-D04267F3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3549F-3C16-7119-0CFF-FC855B32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46" y="2057400"/>
            <a:ext cx="5628991" cy="7571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B97DD-BEE7-4A4A-4D32-5A6F01F6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95" y="3859212"/>
            <a:ext cx="4843633" cy="7451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A58B47-56C8-B3FA-E449-FF332BB7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825" y="4876799"/>
            <a:ext cx="4037612" cy="14464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6235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9907-28C8-CD7B-2084-5488D381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DA23-AA0D-295A-3F59-30DB709D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Deque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7707-049B-AD9A-006B-24AECE7D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E072-B71F-7ECD-50ED-1511941E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4D057-0136-643B-FC03-A1DC50CE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47" y="3037753"/>
            <a:ext cx="2933782" cy="164291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8850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4A39-449D-A3E3-655D-F3EC80B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A68D-766B-F634-7037-3FD8D83A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là</a:t>
            </a:r>
            <a:r>
              <a:rPr lang="en-US" dirty="0"/>
              <a:t> CTDL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O(1)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7C5B-BFA7-88DC-5F23-D9A86665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1B44-3F91-FDFE-7F43-8A1D8322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7E57F-5B48-19A8-DE21-E9E9205C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93" y="2743200"/>
            <a:ext cx="4034037" cy="289946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4136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D454-05E6-F67A-108C-496F35F4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84B6-B38A-E45B-9507-7FBC6C15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là</a:t>
            </a:r>
            <a:r>
              <a:rPr lang="en-US" dirty="0"/>
              <a:t> CTDL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 err="1"/>
              <a:t>cuối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O(1)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480B-8867-3FD2-907C-2C27F6C5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E595-4701-7338-A890-75F4FA3D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42D75-1A39-2DBD-818E-13A3B7EB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86" y="2932843"/>
            <a:ext cx="3333827" cy="229821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6725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0B83-205A-1AC9-5FE7-1E29E04C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890C-B92C-AF67-FB5B-D78E59EC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5334000" cy="2847975"/>
          </a:xfrm>
        </p:spPr>
        <p:txBody>
          <a:bodyPr/>
          <a:lstStyle/>
          <a:p>
            <a:r>
              <a:rPr lang="en-US" sz="2400" dirty="0" err="1"/>
              <a:t>Hằng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(Priority queue)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O(</a:t>
            </a:r>
            <a:r>
              <a:rPr lang="en-US" sz="2400" dirty="0" err="1"/>
              <a:t>logn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O(1). Priority queue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set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3906-A4DA-141F-A9CD-4FCCFAA3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E922-E1B1-D069-3BD7-FBEAD339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D21FD-6335-C293-B867-FE3567A6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73200"/>
            <a:ext cx="2895600" cy="266239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E08AD9-037B-13AE-C86D-414B01891D3E}"/>
              </a:ext>
            </a:extLst>
          </p:cNvPr>
          <p:cNvSpPr txBox="1">
            <a:spLocks/>
          </p:cNvSpPr>
          <p:nvPr/>
        </p:nvSpPr>
        <p:spPr bwMode="auto">
          <a:xfrm>
            <a:off x="706284" y="4277639"/>
            <a:ext cx="8132915" cy="184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/>
              <a:t>Bạn</a:t>
            </a:r>
            <a:r>
              <a:rPr lang="en-US" sz="2400" kern="0" dirty="0"/>
              <a:t> </a:t>
            </a:r>
            <a:r>
              <a:rPr lang="en-US" sz="2400" kern="0" dirty="0" err="1"/>
              <a:t>có</a:t>
            </a:r>
            <a:r>
              <a:rPr lang="en-US" sz="2400" kern="0" dirty="0"/>
              <a:t> </a:t>
            </a:r>
            <a:r>
              <a:rPr lang="en-US" sz="2400" kern="0" dirty="0" err="1"/>
              <a:t>thể</a:t>
            </a:r>
            <a:r>
              <a:rPr lang="en-US" sz="2400" kern="0" dirty="0"/>
              <a:t> </a:t>
            </a:r>
            <a:r>
              <a:rPr lang="en-US" sz="2400" kern="0" dirty="0" err="1"/>
              <a:t>định</a:t>
            </a:r>
            <a:r>
              <a:rPr lang="en-US" sz="2400" kern="0" dirty="0"/>
              <a:t> </a:t>
            </a:r>
            <a:r>
              <a:rPr lang="en-US" sz="2400" kern="0" dirty="0" err="1"/>
              <a:t>nghĩa</a:t>
            </a:r>
            <a:r>
              <a:rPr lang="en-US" sz="2400" kern="0" dirty="0"/>
              <a:t> </a:t>
            </a:r>
            <a:r>
              <a:rPr lang="en-US" sz="2400" kern="0" dirty="0" err="1"/>
              <a:t>lại</a:t>
            </a:r>
            <a:r>
              <a:rPr lang="en-US" sz="2400" kern="0" dirty="0"/>
              <a:t> </a:t>
            </a:r>
            <a:r>
              <a:rPr lang="en-US" sz="2400" kern="0" dirty="0" err="1"/>
              <a:t>để</a:t>
            </a:r>
            <a:r>
              <a:rPr lang="en-US" sz="2400" kern="0" dirty="0"/>
              <a:t> </a:t>
            </a:r>
            <a:r>
              <a:rPr lang="en-US" sz="2400" kern="0" dirty="0" err="1"/>
              <a:t>tìm</a:t>
            </a:r>
            <a:r>
              <a:rPr lang="en-US" sz="2400" kern="0" dirty="0"/>
              <a:t> </a:t>
            </a:r>
            <a:r>
              <a:rPr lang="en-US" sz="2400" kern="0" dirty="0" err="1"/>
              <a:t>và</a:t>
            </a:r>
            <a:r>
              <a:rPr lang="en-US" sz="2400" kern="0" dirty="0"/>
              <a:t> </a:t>
            </a:r>
            <a:r>
              <a:rPr lang="en-US" sz="2400" kern="0" dirty="0" err="1"/>
              <a:t>xóa</a:t>
            </a:r>
            <a:r>
              <a:rPr lang="en-US" sz="2400" kern="0" dirty="0"/>
              <a:t> </a:t>
            </a:r>
            <a:r>
              <a:rPr lang="en-US" sz="2400" kern="0" dirty="0" err="1"/>
              <a:t>phần</a:t>
            </a:r>
            <a:r>
              <a:rPr lang="en-US" sz="2400" kern="0" dirty="0"/>
              <a:t> </a:t>
            </a:r>
            <a:r>
              <a:rPr lang="en-US" sz="2400" kern="0" dirty="0" err="1"/>
              <a:t>tử</a:t>
            </a:r>
            <a:r>
              <a:rPr lang="en-US" sz="2400" kern="0" dirty="0"/>
              <a:t> </a:t>
            </a:r>
            <a:r>
              <a:rPr lang="en-US" sz="2400" kern="0" dirty="0" err="1"/>
              <a:t>từ</a:t>
            </a:r>
            <a:r>
              <a:rPr lang="en-US" sz="2400" kern="0" dirty="0"/>
              <a:t> </a:t>
            </a:r>
            <a:r>
              <a:rPr lang="en-US" sz="2400" kern="0" dirty="0" err="1"/>
              <a:t>nhỏ</a:t>
            </a:r>
            <a:r>
              <a:rPr lang="en-US" sz="2400" kern="0" dirty="0"/>
              <a:t> </a:t>
            </a:r>
            <a:r>
              <a:rPr lang="en-US" sz="2400" kern="0" dirty="0" err="1"/>
              <a:t>đến</a:t>
            </a:r>
            <a:r>
              <a:rPr lang="en-US" sz="2400" kern="0" dirty="0"/>
              <a:t> </a:t>
            </a:r>
            <a:r>
              <a:rPr lang="en-US" sz="2400" kern="0" dirty="0" err="1"/>
              <a:t>lớn</a:t>
            </a:r>
            <a:r>
              <a:rPr lang="en-US" sz="2400" kern="0" dirty="0"/>
              <a:t> </a:t>
            </a:r>
            <a:r>
              <a:rPr lang="en-US" sz="2400" kern="0" dirty="0" err="1"/>
              <a:t>bằng</a:t>
            </a:r>
            <a:r>
              <a:rPr lang="en-US" sz="2400" kern="0" dirty="0"/>
              <a:t> </a:t>
            </a:r>
            <a:r>
              <a:rPr lang="en-US" sz="2400" kern="0" dirty="0" err="1"/>
              <a:t>cách</a:t>
            </a:r>
            <a:endParaRPr lang="en-US" sz="24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DF7C0A-1705-291F-767F-999DFDB8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70" y="5438775"/>
            <a:ext cx="6686259" cy="43501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003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87FB-56A2-BB49-DD50-E19D9CFA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Policy-based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B202-78AD-D7A4-4632-22D811EE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800" dirty="0"/>
              <a:t>Trong g++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1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. </a:t>
            </a:r>
            <a:r>
              <a:rPr lang="en-US" sz="2800" dirty="0" err="1"/>
              <a:t>Tạm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Policy-based data structures.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O(</a:t>
            </a:r>
            <a:r>
              <a:rPr lang="en-US" sz="2800" dirty="0" err="1"/>
              <a:t>logn</a:t>
            </a:r>
            <a:r>
              <a:rPr lang="en-US" sz="2800" dirty="0"/>
              <a:t>):</a:t>
            </a:r>
          </a:p>
          <a:p>
            <a:pPr lvl="1"/>
            <a:r>
              <a:rPr lang="en-US" sz="2400" dirty="0" err="1"/>
              <a:t>Thêm</a:t>
            </a:r>
            <a:r>
              <a:rPr lang="en-US" sz="2400" dirty="0"/>
              <a:t>: </a:t>
            </a:r>
            <a:r>
              <a:rPr lang="en-US" sz="2400" dirty="0" err="1"/>
              <a:t>s.insert</a:t>
            </a:r>
            <a:r>
              <a:rPr lang="en-US" sz="2400" dirty="0"/>
              <a:t>(2)</a:t>
            </a:r>
          </a:p>
          <a:p>
            <a:pPr lvl="1"/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index: auto x = </a:t>
            </a:r>
            <a:r>
              <a:rPr lang="en-US" sz="2400" dirty="0" err="1"/>
              <a:t>s.find_by_order</a:t>
            </a:r>
            <a:r>
              <a:rPr lang="en-US" sz="2400" dirty="0"/>
              <a:t>(2);</a:t>
            </a:r>
          </a:p>
          <a:p>
            <a:pPr lvl="1"/>
            <a:r>
              <a:rPr lang="en-US" sz="2400" dirty="0" err="1"/>
              <a:t>Tìm</a:t>
            </a:r>
            <a:r>
              <a:rPr lang="en-US" sz="2400" dirty="0"/>
              <a:t> index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: </a:t>
            </a:r>
            <a:r>
              <a:rPr lang="en-US" sz="2400" dirty="0" err="1"/>
              <a:t>s.order_of_key</a:t>
            </a:r>
            <a:r>
              <a:rPr lang="en-US" sz="2400" dirty="0"/>
              <a:t>(7)</a:t>
            </a:r>
          </a:p>
          <a:p>
            <a:pPr lvl="1"/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: </a:t>
            </a:r>
            <a:r>
              <a:rPr lang="en-US" sz="2400" dirty="0" err="1"/>
              <a:t>s.erase</a:t>
            </a:r>
            <a:r>
              <a:rPr lang="en-US" sz="2400" dirty="0"/>
              <a:t>(2)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E6B5-16D0-25AF-6100-4CDA0434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75D0-4F70-3306-82C8-38F0E241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0043A-6393-0923-982A-FDAE371E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57" y="2362200"/>
            <a:ext cx="4959485" cy="65110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473C7-EA39-5555-7403-510D6699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46" y="3228684"/>
            <a:ext cx="5516454" cy="49756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19035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0C1B-C2F8-4ED8-BEBE-E8A9F0E7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2695-0B33-8FD0-69E5-6AF44655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Cho 2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Input: A = [5,2,8,9,4], B = [3,2,9,5]</a:t>
            </a:r>
          </a:p>
          <a:p>
            <a:pPr lvl="2"/>
            <a:r>
              <a:rPr lang="en-US" dirty="0" err="1"/>
              <a:t>Ouput</a:t>
            </a:r>
            <a:r>
              <a:rPr lang="en-US" dirty="0"/>
              <a:t>: 2,5,9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D966-7543-0A09-0D71-A4DD81F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AA6D-3373-8E9F-E15C-F321063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2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F594-0221-86F1-75BC-5BA1EFD3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C734-92CA-E411-D773-F2C53CC5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763000" cy="4879975"/>
          </a:xfrm>
        </p:spPr>
        <p:txBody>
          <a:bodyPr/>
          <a:lstStyle/>
          <a:p>
            <a:r>
              <a:rPr lang="en-US" sz="2400" dirty="0"/>
              <a:t>Algorithm 1: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set – 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</a:p>
          <a:p>
            <a:r>
              <a:rPr lang="en-US" sz="2400" dirty="0"/>
              <a:t>Algorithm 2: </a:t>
            </a:r>
            <a:r>
              <a:rPr lang="en-US" sz="2400" dirty="0" err="1"/>
              <a:t>unordered_set</a:t>
            </a:r>
            <a:r>
              <a:rPr lang="en-US" sz="2400" dirty="0"/>
              <a:t> – O(n)</a:t>
            </a:r>
          </a:p>
          <a:p>
            <a:r>
              <a:rPr lang="en-US" sz="2400" dirty="0"/>
              <a:t>Algorithm 3: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A </a:t>
            </a:r>
            <a:r>
              <a:rPr lang="en-US" sz="2400" dirty="0" err="1"/>
              <a:t>và</a:t>
            </a:r>
            <a:r>
              <a:rPr lang="en-US" sz="2400" dirty="0"/>
              <a:t> B </a:t>
            </a:r>
            <a:r>
              <a:rPr lang="en-US" sz="2400" dirty="0" err="1"/>
              <a:t>với</a:t>
            </a:r>
            <a:r>
              <a:rPr lang="en-US" sz="2400" dirty="0"/>
              <a:t> O(</a:t>
            </a:r>
            <a:r>
              <a:rPr lang="en-US" sz="2400" dirty="0" err="1"/>
              <a:t>nlogn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2 con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O(n)</a:t>
            </a:r>
          </a:p>
          <a:p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Cho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nhắc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CTDL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F169-031B-8C00-BAEB-AC0EB222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C1E2-D404-7D5B-22E5-DD364FDD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B21BE-3EA7-3A2B-B024-6CF57B99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83194"/>
            <a:ext cx="5031919" cy="17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</a:t>
            </a:r>
            <a:r>
              <a:rPr lang="vi-VN" sz="2800" dirty="0"/>
              <a:t>ấu trúc dữ liệu là cách lưu trữ dữ liệu trong bộ nhớ của máy tính. </a:t>
            </a:r>
            <a:endParaRPr lang="en-US" sz="2800" dirty="0"/>
          </a:p>
          <a:p>
            <a:r>
              <a:rPr lang="en-US" sz="2800" dirty="0"/>
              <a:t>V</a:t>
            </a:r>
            <a:r>
              <a:rPr lang="vi-VN" sz="2800" dirty="0"/>
              <a:t>ì mỗi cấu trúc dữ liệu đều có ưu điểm và nhược điểm riêng </a:t>
            </a:r>
            <a:r>
              <a:rPr lang="en-US" sz="2800" dirty="0" err="1"/>
              <a:t>nên</a:t>
            </a:r>
            <a:r>
              <a:rPr lang="en-US" sz="2800" dirty="0"/>
              <a:t> v</a:t>
            </a:r>
            <a:r>
              <a:rPr lang="vi-VN" sz="2800" dirty="0"/>
              <a:t>iệc lựa chọn một cấu trúc dữ liệu phù hợp cho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vi-VN" sz="2800" dirty="0"/>
              <a:t> là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vi-VN" sz="2800" dirty="0"/>
              <a:t> quan trọng</a:t>
            </a:r>
          </a:p>
          <a:p>
            <a:endParaRPr lang="vi-VN" sz="2800" dirty="0"/>
          </a:p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vi-VN" sz="2800" dirty="0"/>
              <a:t> giới thiệu các cấu trúc dữ liệu quan trọng trong thư viện chuẩn C++. 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1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CSES20_DISTINCTNUMBERS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Dymamic</a:t>
            </a:r>
            <a:r>
              <a:rPr lang="en-US" dirty="0"/>
              <a:t>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.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C++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/>
              <a:t>vector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rỗng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2679C-417F-5F21-C1D7-1379668B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89" y="3581400"/>
            <a:ext cx="2693021" cy="10633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44D8A-CD8F-7BD7-8176-BD67076B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89" y="5543901"/>
            <a:ext cx="2693021" cy="81363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4517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Dymamic</a:t>
            </a:r>
            <a:r>
              <a:rPr lang="en-US" dirty="0"/>
              <a:t> arrays) -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size()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vector.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4BACB-D9B3-2F42-8488-F6BABEF4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90800"/>
            <a:ext cx="4717432" cy="102872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660D76-AC33-14F2-0C3A-1C43136A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732386"/>
            <a:ext cx="3048000" cy="10985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6192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Dymamic</a:t>
            </a:r>
            <a:r>
              <a:rPr lang="en-US" dirty="0"/>
              <a:t> arrays) -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b="1" dirty="0"/>
              <a:t>back</a:t>
            </a:r>
            <a:r>
              <a:rPr lang="en-US" sz="2800" dirty="0"/>
              <a:t>()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,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b="1" dirty="0" err="1"/>
              <a:t>pop</a:t>
            </a:r>
            <a:r>
              <a:rPr lang="en-US" sz="2800" dirty="0" err="1"/>
              <a:t>_</a:t>
            </a:r>
            <a:r>
              <a:rPr lang="en-US" sz="2800" b="1" dirty="0" err="1"/>
              <a:t>back</a:t>
            </a:r>
            <a:r>
              <a:rPr lang="en-US" sz="2800" dirty="0"/>
              <a:t>()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21445-8904-3EFF-CCE1-FCDAF26E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3" y="2895600"/>
            <a:ext cx="4099605" cy="20799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3875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Dymamic</a:t>
            </a:r>
            <a:r>
              <a:rPr lang="en-US" dirty="0"/>
              <a:t> arrays) -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59" y="1430338"/>
            <a:ext cx="8229600" cy="5199062"/>
          </a:xfrm>
        </p:spPr>
        <p:txBody>
          <a:bodyPr/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vector:</a:t>
            </a:r>
          </a:p>
          <a:p>
            <a:pPr lvl="1"/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endParaRPr lang="en-US" sz="2400" dirty="0"/>
          </a:p>
          <a:p>
            <a:endParaRPr lang="en-US" sz="2800" dirty="0"/>
          </a:p>
          <a:p>
            <a:pPr lvl="1"/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* Khi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,  C++ 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1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ta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.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18F42-DEC7-5A05-AEBB-0BD2C445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08" y="2477092"/>
            <a:ext cx="3805692" cy="40386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C86ED-007B-964C-2E79-CBA4DA16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46" y="3424825"/>
            <a:ext cx="3657600" cy="69238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B1AA6F-EDA1-E4E2-5BFA-646944F9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646" y="4308384"/>
            <a:ext cx="3672649" cy="69238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8826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24DA-D151-7699-442B-D47EA3BD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Dymamic</a:t>
            </a:r>
            <a:r>
              <a:rPr lang="en-US" dirty="0"/>
              <a:t> arrays) -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15A4-6B35-5E1D-B96D-F6B44BB7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“+”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k,x</a:t>
            </a:r>
            <a:r>
              <a:rPr lang="en-US" dirty="0"/>
              <a:t>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2645-296F-3F3A-61A6-3569DC3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B97D-200C-D4DA-407E-91036FDB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1AEBC-8F0B-EB6F-4D73-D1B88FD0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34" y="4227090"/>
            <a:ext cx="3523436" cy="18990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7862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3A46-825A-E423-3F01-8C7C4618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6255-DBE5-2E3A-B801-7901968E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Set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CTDL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: </a:t>
            </a:r>
            <a:r>
              <a:rPr lang="en-US" sz="2800" b="1" dirty="0" err="1"/>
              <a:t>thêm</a:t>
            </a:r>
            <a:r>
              <a:rPr lang="en-US" sz="2800" b="1" dirty="0"/>
              <a:t>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tử</a:t>
            </a:r>
            <a:r>
              <a:rPr lang="en-US" sz="2800" dirty="0"/>
              <a:t>, </a:t>
            </a:r>
            <a:r>
              <a:rPr lang="en-US" sz="2800" b="1" dirty="0" err="1"/>
              <a:t>tìm</a:t>
            </a:r>
            <a:r>
              <a:rPr lang="en-US" sz="2800" b="1" dirty="0"/>
              <a:t> </a:t>
            </a:r>
            <a:r>
              <a:rPr lang="en-US" sz="2800" b="1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b="1" dirty="0" err="1"/>
              <a:t>xóa</a:t>
            </a:r>
            <a:r>
              <a:rPr lang="en-US" sz="2800" dirty="0"/>
              <a:t>.</a:t>
            </a:r>
          </a:p>
          <a:p>
            <a:r>
              <a:rPr lang="en-US" sz="2800" dirty="0"/>
              <a:t>Trong C++, </a:t>
            </a:r>
          </a:p>
          <a:p>
            <a:pPr lvl="1"/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“</a:t>
            </a:r>
            <a:r>
              <a:rPr lang="en-US" sz="2400" b="1" dirty="0" err="1"/>
              <a:t>cây</a:t>
            </a:r>
            <a:r>
              <a:rPr lang="en-US" sz="2400" b="1" dirty="0"/>
              <a:t> </a:t>
            </a:r>
            <a:r>
              <a:rPr lang="en-US" sz="2400" b="1" dirty="0" err="1"/>
              <a:t>cân</a:t>
            </a:r>
            <a:r>
              <a:rPr lang="en-US" sz="2400" b="1" dirty="0"/>
              <a:t> </a:t>
            </a:r>
            <a:r>
              <a:rPr lang="en-US" sz="2400" b="1" dirty="0" err="1"/>
              <a:t>bằng</a:t>
            </a:r>
            <a:r>
              <a:rPr lang="en-US" sz="2400" dirty="0"/>
              <a:t>”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O(</a:t>
            </a:r>
            <a:r>
              <a:rPr lang="en-US" sz="2400" dirty="0" err="1"/>
              <a:t>logn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 err="1"/>
              <a:t>unordered_set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dung </a:t>
            </a:r>
            <a:r>
              <a:rPr lang="en-US" sz="2400" dirty="0" err="1"/>
              <a:t>bởi</a:t>
            </a:r>
            <a:r>
              <a:rPr lang="en-US" sz="2400" dirty="0"/>
              <a:t> “</a:t>
            </a:r>
            <a:r>
              <a:rPr lang="en-US" sz="2400" b="1" dirty="0" err="1"/>
              <a:t>bảng</a:t>
            </a:r>
            <a:r>
              <a:rPr lang="en-US" sz="2400" b="1" dirty="0"/>
              <a:t> </a:t>
            </a:r>
            <a:r>
              <a:rPr lang="en-US" sz="2400" b="1" dirty="0" err="1"/>
              <a:t>băm</a:t>
            </a:r>
            <a:r>
              <a:rPr lang="en-US" sz="2400" dirty="0"/>
              <a:t>”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O(1)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b="1" dirty="0"/>
              <a:t>set</a:t>
            </a:r>
            <a:r>
              <a:rPr lang="en-US" sz="2400" dirty="0"/>
              <a:t>,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b="1" dirty="0" err="1"/>
              <a:t>unordered_set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77F4-4A72-2050-FDFF-7D1BB01C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D030-031E-FC4D-9F16-54D5ED99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18698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3060</TotalTime>
  <Words>1661</Words>
  <Application>Microsoft Office PowerPoint</Application>
  <PresentationFormat>On-screen Show (4:3)</PresentationFormat>
  <Paragraphs>240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Mảng động (Dymamic arrays)</vt:lpstr>
      <vt:lpstr>Mảng động (Dymamic arrays) -tt</vt:lpstr>
      <vt:lpstr>Mảng động (Dymamic arrays) -tt</vt:lpstr>
      <vt:lpstr>Mảng động (Dymamic arrays) -tt</vt:lpstr>
      <vt:lpstr>Mảng động (Dymamic arrays) -tt</vt:lpstr>
      <vt:lpstr>Tập hợp (Set)</vt:lpstr>
      <vt:lpstr>Tập hợp (Set) - tt</vt:lpstr>
      <vt:lpstr>Tập hợp (Set) - tt</vt:lpstr>
      <vt:lpstr>Tập hợp (Set) - tt</vt:lpstr>
      <vt:lpstr>Ánh xạ (Map)</vt:lpstr>
      <vt:lpstr>Ánh xạ (Map) - tt</vt:lpstr>
      <vt:lpstr>Ánh xạ (Map) - tt</vt:lpstr>
      <vt:lpstr>Iterators and ranges</vt:lpstr>
      <vt:lpstr>Một số phương thức thông dụng</vt:lpstr>
      <vt:lpstr>Set iterators</vt:lpstr>
      <vt:lpstr>Set iterators - tt</vt:lpstr>
      <vt:lpstr>Set iterators - tt</vt:lpstr>
      <vt:lpstr>Các cấu trúc khác</vt:lpstr>
      <vt:lpstr>Bitset - tt</vt:lpstr>
      <vt:lpstr>Deque</vt:lpstr>
      <vt:lpstr>Stack</vt:lpstr>
      <vt:lpstr>Queue</vt:lpstr>
      <vt:lpstr>Priority queue</vt:lpstr>
      <vt:lpstr>Policy-based data structures</vt:lpstr>
      <vt:lpstr>So sánh</vt:lpstr>
      <vt:lpstr>Các thuật toán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411</cp:revision>
  <dcterms:created xsi:type="dcterms:W3CDTF">2012-12-04T09:00:13Z</dcterms:created>
  <dcterms:modified xsi:type="dcterms:W3CDTF">2024-04-06T10:29:54Z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