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28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4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FF66FF"/>
    <a:srgbClr val="0000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555" autoAdjust="0"/>
  </p:normalViewPr>
  <p:slideViewPr>
    <p:cSldViewPr>
      <p:cViewPr varScale="1">
        <p:scale>
          <a:sx n="61" d="100"/>
          <a:sy n="61" d="100"/>
        </p:scale>
        <p:origin x="34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04A4-BAAE-33C3-0F71-7D94226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(Backtracking)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3B60-31FA-3F6C-B217-59CE2824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search(0)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AF8D-0634-AC83-E78A-C63714F6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BE54-47DC-EF46-E679-4B6EE6E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92471-4B75-DAE7-192A-2429563B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600"/>
            <a:ext cx="4351113" cy="211383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F7EBA-36BF-F553-2643-9D2B4A2C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48" y="4356998"/>
            <a:ext cx="3162517" cy="11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9F75-82BE-8858-5C93-97916B38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31838"/>
            <a:ext cx="8229600" cy="563562"/>
          </a:xfrm>
        </p:spPr>
        <p:txBody>
          <a:bodyPr/>
          <a:lstStyle/>
          <a:p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tỉa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- Pruning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4141-34CA-6BCF-B7DC-9875926D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305800" cy="4879975"/>
          </a:xfrm>
        </p:spPr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.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du: Cho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n*n ô,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ô (1,1) </a:t>
            </a:r>
            <a:r>
              <a:rPr lang="en-US" dirty="0" err="1"/>
              <a:t>đến</a:t>
            </a:r>
            <a:r>
              <a:rPr lang="en-US" dirty="0"/>
              <a:t> ô (</a:t>
            </a:r>
            <a:r>
              <a:rPr lang="en-US" dirty="0" err="1"/>
              <a:t>n,n</a:t>
            </a:r>
            <a:r>
              <a:rPr lang="en-US" dirty="0"/>
              <a:t>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7*7 ta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4CAE-69E5-0490-1B03-A8B086AA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F153-7C5B-3783-7C84-EBFB493F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2FBCC-F73B-9205-5FF3-A0DB858F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663161"/>
            <a:ext cx="1659383" cy="16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A78-2AF7-4CCE-A2ED-04D70C60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31838"/>
            <a:ext cx="8029575" cy="563562"/>
          </a:xfrm>
        </p:spPr>
        <p:txBody>
          <a:bodyPr/>
          <a:lstStyle/>
          <a:p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tỉa</a:t>
            </a:r>
            <a:r>
              <a:rPr lang="en-US" sz="2800" dirty="0"/>
              <a:t> </a:t>
            </a:r>
            <a:r>
              <a:rPr lang="en-US" sz="2800" dirty="0" err="1"/>
              <a:t>nhánh</a:t>
            </a:r>
            <a:r>
              <a:rPr lang="en-US" sz="2800" dirty="0"/>
              <a:t> - Pruning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932A-2AF8-8CAC-8F62-670DBDCE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backtracking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(1,1) </a:t>
            </a:r>
            <a:r>
              <a:rPr lang="en-US" dirty="0" err="1"/>
              <a:t>đến</a:t>
            </a:r>
            <a:r>
              <a:rPr lang="en-US" dirty="0"/>
              <a:t> (</a:t>
            </a:r>
            <a:r>
              <a:rPr lang="en-US" dirty="0" err="1"/>
              <a:t>n,n</a:t>
            </a:r>
            <a:r>
              <a:rPr lang="en-US" dirty="0"/>
              <a:t>):</a:t>
            </a:r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483s,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76 </a:t>
            </a:r>
            <a:r>
              <a:rPr lang="en-US" dirty="0" err="1"/>
              <a:t>tỉ</a:t>
            </a:r>
            <a:endParaRPr lang="en-US" dirty="0"/>
          </a:p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½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FEB3F-00AE-FB1F-F87E-477F07A8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0BC6-67DB-700F-AC66-F3FB72AD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8D1C3-9722-9B0B-63C1-6EC6A52E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28" y="5010682"/>
            <a:ext cx="3017669" cy="12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A78-2AF7-4CCE-A2ED-04D70C60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31838"/>
            <a:ext cx="8029575" cy="563562"/>
          </a:xfrm>
        </p:spPr>
        <p:txBody>
          <a:bodyPr/>
          <a:lstStyle/>
          <a:p>
            <a:r>
              <a:rPr lang="en-US" sz="2800"/>
              <a:t>Cắt tỉa nhánh - Pruning the search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932A-2AF8-8CAC-8F62-670DBDCE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5410200" cy="4879975"/>
          </a:xfrm>
        </p:spPr>
        <p:txBody>
          <a:bodyPr/>
          <a:lstStyle/>
          <a:p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2: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ta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góc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rồi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ô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,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qua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.</a:t>
            </a:r>
          </a:p>
          <a:p>
            <a:pPr lvl="1"/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: 119s,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20 </a:t>
            </a:r>
            <a:r>
              <a:rPr lang="en-US" sz="2400" dirty="0" err="1"/>
              <a:t>tỉ</a:t>
            </a:r>
            <a:endParaRPr lang="en-US" sz="2400" dirty="0"/>
          </a:p>
          <a:p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3: </a:t>
            </a:r>
            <a:r>
              <a:rPr lang="en-US" sz="2800" dirty="0" err="1"/>
              <a:t>Nếu</a:t>
            </a:r>
            <a:r>
              <a:rPr lang="en-US" sz="2800" dirty="0"/>
              <a:t> con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đâm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tường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2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endParaRPr lang="en-US" sz="2800" dirty="0"/>
          </a:p>
          <a:p>
            <a:pPr lvl="1"/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: 1.8s,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221 </a:t>
            </a:r>
            <a:r>
              <a:rPr lang="en-US" sz="2400" dirty="0" err="1"/>
              <a:t>triệu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FEB3F-00AE-FB1F-F87E-477F07A8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0BC6-67DB-700F-AC66-F3FB72AD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77721-8CC4-6763-6C03-E2635797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473199"/>
            <a:ext cx="2362200" cy="2423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A839F-780D-55C9-6DDB-C4E5159D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035744"/>
            <a:ext cx="2362200" cy="2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A78-2AF7-4CCE-A2ED-04D70C60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31838"/>
            <a:ext cx="8029575" cy="563562"/>
          </a:xfrm>
        </p:spPr>
        <p:txBody>
          <a:bodyPr/>
          <a:lstStyle/>
          <a:p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tỉa</a:t>
            </a:r>
            <a:r>
              <a:rPr lang="en-US" sz="2800" dirty="0"/>
              <a:t> </a:t>
            </a:r>
            <a:r>
              <a:rPr lang="en-US" sz="2800" dirty="0" err="1"/>
              <a:t>nhánh</a:t>
            </a:r>
            <a:r>
              <a:rPr lang="en-US" sz="2800" dirty="0"/>
              <a:t> - Pruning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932A-2AF8-8CAC-8F62-670DBDCE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4: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4,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ô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: 0.6s,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59 </a:t>
            </a:r>
            <a:r>
              <a:rPr lang="en-US" sz="2800" dirty="0" err="1"/>
              <a:t>triệu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FEB3F-00AE-FB1F-F87E-477F07A8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0BC6-67DB-700F-AC66-F3FB72AD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36457-17D2-E85F-6773-633FABC4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085234"/>
            <a:ext cx="2133600" cy="21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4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F7D6-93F6-B730-BD9F-3D4F3582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đôi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DB6E-3B40-F895-AB88-ABFAA026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610600" cy="4879975"/>
          </a:xfrm>
        </p:spPr>
        <p:txBody>
          <a:bodyPr/>
          <a:lstStyle/>
          <a:p>
            <a:r>
              <a:rPr lang="en-US" sz="2800" dirty="0"/>
              <a:t>Meet in the middle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chia </a:t>
            </a:r>
            <a:r>
              <a:rPr lang="en-US" sz="2800" dirty="0" err="1"/>
              <a:t>đôi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input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O(2</a:t>
            </a:r>
            <a:r>
              <a:rPr lang="en-US" sz="2800" baseline="30000" dirty="0"/>
              <a:t>n</a:t>
            </a:r>
            <a:r>
              <a:rPr lang="en-US" sz="2800" dirty="0"/>
              <a:t>)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thành O(2</a:t>
            </a:r>
            <a:r>
              <a:rPr lang="en-US" sz="2800" baseline="30000" dirty="0"/>
              <a:t>n/2</a:t>
            </a:r>
            <a:r>
              <a:rPr lang="en-US" sz="2800" dirty="0"/>
              <a:t>) </a:t>
            </a:r>
          </a:p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A,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con </a:t>
            </a:r>
            <a:r>
              <a:rPr lang="en-US" sz="2800" dirty="0" err="1"/>
              <a:t>của</a:t>
            </a:r>
            <a:r>
              <a:rPr lang="en-US" sz="2800" dirty="0"/>
              <a:t> A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x.</a:t>
            </a:r>
          </a:p>
          <a:p>
            <a:pPr lvl="1"/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1: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</a:t>
            </a:r>
            <a:r>
              <a:rPr lang="en-US" sz="2400" dirty="0" err="1"/>
              <a:t>của</a:t>
            </a:r>
            <a:r>
              <a:rPr lang="en-US" sz="2400" dirty="0"/>
              <a:t> A (2</a:t>
            </a:r>
            <a:r>
              <a:rPr lang="en-US" sz="2400" baseline="30000" dirty="0"/>
              <a:t>n </a:t>
            </a:r>
            <a:r>
              <a:rPr lang="en-US" sz="2400" dirty="0" err="1"/>
              <a:t>tập</a:t>
            </a:r>
            <a:r>
              <a:rPr lang="en-US" sz="2400" dirty="0"/>
              <a:t> con)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x hay </a:t>
            </a:r>
            <a:r>
              <a:rPr lang="en-US" sz="2400" dirty="0" err="1"/>
              <a:t>không</a:t>
            </a:r>
            <a:r>
              <a:rPr lang="en-US" sz="2400" dirty="0"/>
              <a:t>. O(</a:t>
            </a:r>
            <a:r>
              <a:rPr lang="en-US" sz="2400"/>
              <a:t>2</a:t>
            </a:r>
            <a:r>
              <a:rPr lang="en-US" sz="2400" baseline="30000"/>
              <a:t>n</a:t>
            </a:r>
            <a:r>
              <a:rPr lang="en-US" sz="2400"/>
              <a:t>).</a:t>
            </a:r>
            <a:endParaRPr lang="en-US" sz="2400" dirty="0"/>
          </a:p>
          <a:p>
            <a:pPr lvl="1"/>
            <a:r>
              <a:rPr lang="en-US" sz="2400" b="1" dirty="0" err="1"/>
              <a:t>Giải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2</a:t>
            </a:r>
            <a:r>
              <a:rPr lang="en-US" sz="2400" dirty="0"/>
              <a:t>: Chia thành 2 </a:t>
            </a:r>
            <a:r>
              <a:rPr lang="en-US" sz="2400" dirty="0" err="1"/>
              <a:t>tập</a:t>
            </a:r>
            <a:r>
              <a:rPr lang="en-US" sz="2400" dirty="0"/>
              <a:t> A1 </a:t>
            </a:r>
            <a:r>
              <a:rPr lang="en-US" sz="2400" dirty="0" err="1"/>
              <a:t>và</a:t>
            </a:r>
            <a:r>
              <a:rPr lang="en-US" sz="2400" dirty="0"/>
              <a:t> A2. Ta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</a:t>
            </a:r>
            <a:r>
              <a:rPr lang="en-US" sz="2400" dirty="0" err="1"/>
              <a:t>của</a:t>
            </a:r>
            <a:r>
              <a:rPr lang="en-US" sz="2400" dirty="0"/>
              <a:t> A1 </a:t>
            </a:r>
            <a:r>
              <a:rPr lang="en-US" sz="2400" dirty="0" err="1"/>
              <a:t>lưu</a:t>
            </a:r>
            <a:r>
              <a:rPr lang="en-US" sz="2400" dirty="0"/>
              <a:t> thành S1,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A2 </a:t>
            </a:r>
            <a:r>
              <a:rPr lang="en-US" sz="2400" dirty="0" err="1"/>
              <a:t>lưu</a:t>
            </a:r>
            <a:r>
              <a:rPr lang="en-US" sz="2400" dirty="0"/>
              <a:t> thành S2.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i,j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S1[</a:t>
            </a:r>
            <a:r>
              <a:rPr lang="en-US" sz="2400" dirty="0" err="1"/>
              <a:t>i</a:t>
            </a:r>
            <a:r>
              <a:rPr lang="en-US" sz="2400" dirty="0"/>
              <a:t>] + S2[j] == x.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set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O(2</a:t>
            </a:r>
            <a:r>
              <a:rPr lang="en-US" sz="2400" baseline="30000" dirty="0"/>
              <a:t>n/2</a:t>
            </a:r>
            <a:r>
              <a:rPr lang="en-US" sz="2400" dirty="0"/>
              <a:t>).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9EC4-F939-46DC-C74E-12B0FCA6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743D-9280-F179-C439-022596D0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269287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vét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cạn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con (Generating subsets)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Generating permutations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(Backtracking)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tỉa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(Pruning the search)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Meet in the middle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99-648D-625C-B1A0-DDA81A3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CF65-6739-AC24-532C-9F23D5C5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QHĐ hay </a:t>
            </a:r>
            <a:r>
              <a:rPr lang="en-US" dirty="0" err="1"/>
              <a:t>tham</a:t>
            </a:r>
            <a:r>
              <a:rPr lang="en-US" dirty="0"/>
              <a:t> lam.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801-33CE-555A-4FB5-CF262F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7F5-4D0B-6C5C-FE92-CDA2B1B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8FAE-367D-3DC1-768B-F65A1CBB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Sinh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61E0-06D4-8750-75DD-B36F33C7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{0,1,2}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con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{}, {0}, {1}, {2}, {0,1}, {0,2}, {1,2} </a:t>
            </a:r>
            <a:r>
              <a:rPr lang="en-US" sz="2400" dirty="0" err="1"/>
              <a:t>và</a:t>
            </a:r>
            <a:r>
              <a:rPr lang="en-US" sz="2400" dirty="0"/>
              <a:t> {0,1,2}</a:t>
            </a:r>
          </a:p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1: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A722-575C-3BA0-A17A-64F0E3F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E70-93A8-5F91-0866-F26ECE1D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5EDB6-5C27-C64A-7806-3B29C4A7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2" y="3268062"/>
            <a:ext cx="3048000" cy="287167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D57D9-5543-A33B-1A7D-47849545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32" y="3429000"/>
            <a:ext cx="5265876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5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40B4-14B5-6015-9C2C-25FB987D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Sinh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E283-353B-AB69-2D46-2E32CD93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2: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con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1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 </a:t>
            </a:r>
            <a:r>
              <a:rPr lang="en-US" sz="2800" dirty="0" err="1"/>
              <a:t>đến</a:t>
            </a:r>
            <a:r>
              <a:rPr lang="en-US" sz="2800" dirty="0"/>
              <a:t> 2</a:t>
            </a:r>
            <a:r>
              <a:rPr lang="en-US" sz="2800" baseline="30000" dirty="0"/>
              <a:t>n</a:t>
            </a:r>
            <a:r>
              <a:rPr lang="en-US" sz="2800" dirty="0"/>
              <a:t> -1. </a:t>
            </a:r>
            <a:r>
              <a:rPr lang="en-US" sz="2800" dirty="0" err="1"/>
              <a:t>Mỗi</a:t>
            </a:r>
            <a:r>
              <a:rPr lang="en-US" sz="2800" dirty="0"/>
              <a:t> bit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con </a:t>
            </a:r>
            <a:r>
              <a:rPr lang="en-US" sz="2800" dirty="0" err="1"/>
              <a:t>đó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552C-42D4-478D-B7B0-E664E9FD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7C14-3320-C103-799B-E687AA56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3BFBE-5CD8-F9DF-EEF0-76005C95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61" y="3407079"/>
            <a:ext cx="3259078" cy="7421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C26F88-90A9-F9EF-B972-77BD19F2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30" y="4849500"/>
            <a:ext cx="3458339" cy="13147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4815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704E-EFD9-09C5-CD9F-29FE89E2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Sinh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4E40-5738-19D9-D217-C7183CDB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686800" cy="1628775"/>
          </a:xfrm>
        </p:spPr>
        <p:txBody>
          <a:bodyPr/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{0,1,2}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hoán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(0,1,2), (0,2,1), (1,0,2), (1,2,0), (2,0,1) </a:t>
            </a:r>
            <a:r>
              <a:rPr lang="en-US" dirty="0" err="1"/>
              <a:t>và</a:t>
            </a:r>
            <a:r>
              <a:rPr lang="en-US" dirty="0"/>
              <a:t> (2,1,0)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1: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B55F-9DA4-380E-CB78-94C4DDF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6B18-2AA0-AB51-644B-CC3121A5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23CC6-33AE-FA4C-E2DA-7B81E1D7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73" y="3213604"/>
            <a:ext cx="3179559" cy="292299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1145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704E-EFD9-09C5-CD9F-29FE89E2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Sinh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4E40-5738-19D9-D217-C7183CDB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686800" cy="1628775"/>
          </a:xfrm>
        </p:spPr>
        <p:txBody>
          <a:bodyPr/>
          <a:lstStyle/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2: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next_permutation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B55F-9DA4-380E-CB78-94C4DDF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6B18-2AA0-AB51-644B-CC3121A5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76965-0F73-AF3E-91BB-A33059A1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39" y="2995613"/>
            <a:ext cx="5857521" cy="162877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475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67DF-4BC5-F099-E4B7-8C8A36FB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(Backtracking)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50F9-4854-CEEC-0884-353CEAFE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Backtracking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. 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n con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n*n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 = 4.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7908-BD96-D41A-224E-5B632C0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760E-3144-794E-5612-F50DCBA2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DF0A9-5FAA-3518-8F72-91565485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47" y="4776018"/>
            <a:ext cx="3089753" cy="13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E8B-DF67-4F7A-E24C-8E04C14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(Backtracking)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5881-46E4-62D2-F4D1-CB279114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9225"/>
            <a:ext cx="8839200" cy="4879975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77E6-EC4E-1D42-B46C-A8FD50F9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0329-3210-5E43-FB92-7F28FFDC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0551B-877D-89F2-A189-F65D5F04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06348"/>
            <a:ext cx="5006774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9396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3163</TotalTime>
  <Words>1067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Giới thiệu</vt:lpstr>
      <vt:lpstr>Sinh tất cả tập con</vt:lpstr>
      <vt:lpstr>Sinh tất cả tập con - tt</vt:lpstr>
      <vt:lpstr>Sinh tất các hoán vị</vt:lpstr>
      <vt:lpstr>Sinh tất các hoán vị - tt</vt:lpstr>
      <vt:lpstr>Quay lui (Backtracking)</vt:lpstr>
      <vt:lpstr>Quay lui (Backtracking) - tt</vt:lpstr>
      <vt:lpstr>Quay lui (Backtracking) - tt</vt:lpstr>
      <vt:lpstr>Cắt tỉa nhánh - Pruning the search</vt:lpstr>
      <vt:lpstr>Cắt tỉa nhánh - Pruning the search</vt:lpstr>
      <vt:lpstr>Cắt tỉa nhánh - Pruning the search</vt:lpstr>
      <vt:lpstr>Cắt tỉa nhánh - Pruning the search</vt:lpstr>
      <vt:lpstr>Phương pháp chia đôi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438</cp:revision>
  <dcterms:created xsi:type="dcterms:W3CDTF">2012-12-04T09:00:13Z</dcterms:created>
  <dcterms:modified xsi:type="dcterms:W3CDTF">2024-04-03T07:43:13Z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