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328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5" r:id="rId18"/>
    <p:sldId id="386" r:id="rId19"/>
    <p:sldId id="384" r:id="rId20"/>
    <p:sldId id="387" r:id="rId21"/>
    <p:sldId id="388" r:id="rId22"/>
    <p:sldId id="34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FF66FF"/>
    <a:srgbClr val="0000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555" autoAdjust="0"/>
  </p:normalViewPr>
  <p:slideViewPr>
    <p:cSldViewPr>
      <p:cViewPr varScale="1">
        <p:scale>
          <a:sx n="61" d="100"/>
          <a:sy n="61" d="100"/>
        </p:scale>
        <p:origin x="48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818E-8252-76BB-B34F-2FD3E71E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C34D-8876-56A9-CD96-57B479E5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7771"/>
            <a:ext cx="8229600" cy="5179229"/>
          </a:xfrm>
        </p:spPr>
        <p:txBody>
          <a:bodyPr/>
          <a:lstStyle/>
          <a:p>
            <a:r>
              <a:rPr lang="en-US" sz="2800" dirty="0" err="1"/>
              <a:t>Chiến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3: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sớm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.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sao</a:t>
            </a:r>
            <a:r>
              <a:rPr lang="en-US" sz="2800" dirty="0"/>
              <a:t>?</a:t>
            </a:r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, ta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lam (</a:t>
            </a:r>
            <a:r>
              <a:rPr lang="en-US" sz="2400" dirty="0" err="1"/>
              <a:t>s</a:t>
            </a:r>
            <a:r>
              <a:rPr lang="en-US" sz="2400" baseline="-25000" dirty="0" err="1"/>
              <a:t>tl</a:t>
            </a:r>
            <a:r>
              <a:rPr lang="en-US" sz="2400" dirty="0" err="1"/>
              <a:t>,e</a:t>
            </a:r>
            <a:r>
              <a:rPr lang="en-US" sz="2400" baseline="-25000" dirty="0" err="1"/>
              <a:t>tl</a:t>
            </a:r>
            <a:r>
              <a:rPr lang="en-US" sz="2400" dirty="0"/>
              <a:t>)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(</a:t>
            </a:r>
            <a:r>
              <a:rPr lang="en-US" sz="2400" dirty="0" err="1"/>
              <a:t>s</a:t>
            </a:r>
            <a:r>
              <a:rPr lang="en-US" sz="2400" baseline="-25000" dirty="0" err="1"/>
              <a:t>x</a:t>
            </a:r>
            <a:r>
              <a:rPr lang="en-US" sz="2400" dirty="0" err="1"/>
              <a:t>,e</a:t>
            </a:r>
            <a:r>
              <a:rPr lang="en-US" sz="2400" baseline="-25000" dirty="0" err="1"/>
              <a:t>x</a:t>
            </a:r>
            <a:r>
              <a:rPr lang="en-US" sz="2400" i="1" dirty="0"/>
              <a:t>&gt;</a:t>
            </a:r>
            <a:r>
              <a:rPr lang="en-US" sz="2400" dirty="0"/>
              <a:t> </a:t>
            </a:r>
            <a:r>
              <a:rPr lang="en-US" sz="2400" dirty="0" err="1"/>
              <a:t>e</a:t>
            </a:r>
            <a:r>
              <a:rPr lang="en-US" sz="2400" baseline="-25000" dirty="0" err="1"/>
              <a:t>tl</a:t>
            </a:r>
            <a:r>
              <a:rPr lang="en-US" sz="2400" dirty="0"/>
              <a:t>)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. Ta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lam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hề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,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lam.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6787-6FAB-5023-0192-266FF71E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396D-0AC8-0B28-4F58-C58FD082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7EC53-A5B8-2AD2-663C-6E7C10A4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33600"/>
            <a:ext cx="2743200" cy="10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5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F59A-2948-3EFC-C53A-2DC6D87B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AF25-A64A-70BE-A69F-A0321C6C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cho</a:t>
            </a:r>
            <a:r>
              <a:rPr lang="en-US" sz="2800" dirty="0"/>
              <a:t> n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l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dealine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d</a:t>
            </a:r>
            <a:r>
              <a:rPr lang="en-US" sz="2800" baseline="-25000" dirty="0"/>
              <a:t>i</a:t>
            </a:r>
            <a:r>
              <a:rPr lang="en-US" sz="2800" dirty="0"/>
              <a:t>.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Sum(d</a:t>
            </a:r>
            <a:r>
              <a:rPr lang="en-US" sz="2800" baseline="-25000" dirty="0"/>
              <a:t>i</a:t>
            </a:r>
            <a:r>
              <a:rPr lang="en-US" sz="2800" dirty="0"/>
              <a:t>-x</a:t>
            </a:r>
            <a:r>
              <a:rPr lang="en-US" sz="2800" baseline="-25000" dirty="0"/>
              <a:t>i</a:t>
            </a:r>
            <a:r>
              <a:rPr lang="en-US" sz="2800" dirty="0"/>
              <a:t>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, </a:t>
            </a:r>
            <a:r>
              <a:rPr lang="en-US" sz="2800" dirty="0" err="1"/>
              <a:t>với</a:t>
            </a:r>
            <a:r>
              <a:rPr lang="en-US" sz="2800" dirty="0"/>
              <a:t> x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.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4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31D9-00EE-A746-95A2-EA1798D6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6341-58FC-EEA0-18C9-F1BF491B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41EFB-4524-3864-6499-BFAAB21A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159918"/>
            <a:ext cx="2819551" cy="1398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8A7B5-82EB-3341-2409-CCE32C46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639" y="5298653"/>
            <a:ext cx="4706721" cy="8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4B9A-BDB8-8F08-C698-560732F3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49C6-57C0-8B93-F6C3-C5979D8F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9225"/>
            <a:ext cx="8763000" cy="4879975"/>
          </a:xfrm>
        </p:spPr>
        <p:txBody>
          <a:bodyPr/>
          <a:lstStyle/>
          <a:p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ta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lam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Scheduling</a:t>
            </a:r>
          </a:p>
          <a:p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lam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lang="en-US" sz="2400" dirty="0"/>
          </a:p>
          <a:p>
            <a:r>
              <a:rPr lang="en-US" sz="2400" dirty="0"/>
              <a:t>Lý do, </a:t>
            </a:r>
            <a:r>
              <a:rPr lang="en-US" sz="2400" dirty="0" err="1"/>
              <a:t>nếu</a:t>
            </a:r>
            <a:r>
              <a:rPr lang="en-US" sz="2400" dirty="0"/>
              <a:t> a &gt; b </a:t>
            </a:r>
            <a:r>
              <a:rPr lang="en-US" sz="2400" dirty="0" err="1"/>
              <a:t>mà</a:t>
            </a:r>
            <a:r>
              <a:rPr lang="en-US" sz="2400" dirty="0"/>
              <a:t> ta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hoạch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aseline="-25000" dirty="0" err="1"/>
              <a:t>X</a:t>
            </a:r>
            <a:r>
              <a:rPr lang="en-US" sz="2400" dirty="0"/>
              <a:t>-a</a:t>
            </a:r>
            <a:r>
              <a:rPr lang="en-US" sz="2400" baseline="-25000" dirty="0"/>
              <a:t> </a:t>
            </a:r>
            <a:r>
              <a:rPr lang="en-US" sz="2400" dirty="0"/>
              <a:t>+ </a:t>
            </a:r>
            <a:r>
              <a:rPr lang="en-US" sz="2400" dirty="0" err="1"/>
              <a:t>d</a:t>
            </a:r>
            <a:r>
              <a:rPr lang="en-US" sz="2400" baseline="-25000" dirty="0" err="1"/>
              <a:t>y</a:t>
            </a:r>
            <a:r>
              <a:rPr lang="en-US" sz="2400" dirty="0"/>
              <a:t>-(</a:t>
            </a:r>
            <a:r>
              <a:rPr lang="en-US" sz="2400" dirty="0" err="1"/>
              <a:t>a+b</a:t>
            </a:r>
            <a:r>
              <a:rPr lang="en-US" sz="2400" dirty="0"/>
              <a:t>) &lt; </a:t>
            </a:r>
            <a:r>
              <a:rPr lang="en-US" sz="2400" dirty="0" err="1"/>
              <a:t>d</a:t>
            </a:r>
            <a:r>
              <a:rPr lang="en-US" sz="2400" baseline="-25000" dirty="0" err="1"/>
              <a:t>y</a:t>
            </a:r>
            <a:r>
              <a:rPr lang="en-US" sz="2400" dirty="0"/>
              <a:t>-b</a:t>
            </a:r>
            <a:r>
              <a:rPr lang="en-US" sz="2400" baseline="-25000" dirty="0"/>
              <a:t> </a:t>
            </a:r>
            <a:r>
              <a:rPr lang="en-US" sz="2400" dirty="0"/>
              <a:t>+ d</a:t>
            </a:r>
            <a:r>
              <a:rPr lang="en-US" sz="2400" baseline="-25000" dirty="0"/>
              <a:t>x</a:t>
            </a:r>
            <a:r>
              <a:rPr lang="en-US" sz="2400" dirty="0"/>
              <a:t>-(</a:t>
            </a:r>
            <a:r>
              <a:rPr lang="en-US" sz="2400" dirty="0" err="1"/>
              <a:t>a+b</a:t>
            </a:r>
            <a:r>
              <a:rPr lang="en-US" sz="2400" dirty="0"/>
              <a:t>), </a:t>
            </a:r>
            <a:r>
              <a:rPr lang="en-US" sz="2400" dirty="0" err="1"/>
              <a:t>vây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hoán</a:t>
            </a:r>
            <a:r>
              <a:rPr lang="en-US" sz="2400" dirty="0"/>
              <a:t> </a:t>
            </a:r>
            <a:r>
              <a:rPr lang="en-US" sz="2400" dirty="0" err="1"/>
              <a:t>đôi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.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CA2F-D9CB-9142-1065-5ED2983C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4E7E-2EE6-C813-FEB4-70F9F7D5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C5CDA-8226-7F98-56AC-AB2447B4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442570"/>
            <a:ext cx="2921696" cy="856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3859F-058A-274D-3F51-082B5A57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5673698"/>
            <a:ext cx="2921696" cy="8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6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22B0-2080-677D-24BE-65465E16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1816-7670-7B3F-3EE2-873FDBE3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</a:t>
            </a:r>
            <a:r>
              <a:rPr lang="en-US" baseline="-25000" dirty="0"/>
              <a:t>i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</a:t>
            </a:r>
            <a:r>
              <a:rPr lang="en-US" dirty="0" err="1"/>
              <a:t>để</a:t>
            </a:r>
            <a:r>
              <a:rPr lang="en-US" dirty="0"/>
              <a:t> sum{(a</a:t>
            </a:r>
            <a:r>
              <a:rPr lang="en-US" baseline="-25000" dirty="0"/>
              <a:t>i</a:t>
            </a:r>
            <a:r>
              <a:rPr lang="en-US" dirty="0"/>
              <a:t>-x)</a:t>
            </a:r>
            <a:r>
              <a:rPr lang="en-US" baseline="30000" dirty="0"/>
              <a:t>c</a:t>
            </a:r>
            <a:r>
              <a:rPr lang="en-US" dirty="0"/>
              <a:t>}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c = 1 </a:t>
            </a:r>
            <a:r>
              <a:rPr lang="en-US" dirty="0" err="1"/>
              <a:t>hoặc</a:t>
            </a:r>
            <a:r>
              <a:rPr lang="en-US" dirty="0"/>
              <a:t> c = 2.</a:t>
            </a:r>
          </a:p>
          <a:p>
            <a:endParaRPr lang="en-US" dirty="0"/>
          </a:p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c = 1,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x =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c = 2,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x =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4A27-DBC6-78D3-F0C1-18134DE2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857E-6721-E7A8-D16D-BB3B5C1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8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8BEE-0EC2-A004-960F-62C82B93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32C3-BB52-3413-5214-0C0AD99F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305800" cy="4879975"/>
          </a:xfrm>
        </p:spPr>
        <p:txBody>
          <a:bodyPr/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(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codeword). </a:t>
            </a:r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dung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.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dung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</a:t>
            </a:r>
          </a:p>
          <a:p>
            <a:r>
              <a:rPr lang="en-US" sz="2800" dirty="0"/>
              <a:t>Sau 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A </a:t>
            </a:r>
            <a:r>
              <a:rPr lang="en-US" sz="2800" dirty="0" err="1"/>
              <a:t>đến</a:t>
            </a:r>
            <a:r>
              <a:rPr lang="en-US" sz="2800" dirty="0"/>
              <a:t> D</a:t>
            </a:r>
          </a:p>
          <a:p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“AABACDACA”</a:t>
            </a:r>
          </a:p>
          <a:p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thành:</a:t>
            </a:r>
          </a:p>
          <a:p>
            <a:pPr marL="0" indent="0">
              <a:buNone/>
            </a:pPr>
            <a:r>
              <a:rPr lang="en-US" sz="2800" dirty="0"/>
              <a:t>   “000001001011001000”</a:t>
            </a:r>
          </a:p>
          <a:p>
            <a:pPr marL="0" indent="0">
              <a:buNone/>
            </a:pPr>
            <a:r>
              <a:rPr lang="en-US" sz="2800" dirty="0"/>
              <a:t>   ***</a:t>
            </a:r>
            <a:r>
              <a:rPr lang="en-US" sz="2800" b="1" dirty="0"/>
              <a:t>18 bit </a:t>
            </a:r>
            <a:r>
              <a:rPr lang="en-US" sz="2800" b="1" dirty="0" err="1"/>
              <a:t>để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hóa</a:t>
            </a:r>
            <a:r>
              <a:rPr lang="en-US" sz="2800" b="1" dirty="0"/>
              <a:t> </a:t>
            </a:r>
            <a:r>
              <a:rPr lang="en-US" sz="2800" b="1" dirty="0" err="1"/>
              <a:t>chuỗi</a:t>
            </a:r>
            <a:endParaRPr lang="en-US" sz="28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E0A0B-C68C-D13A-77DF-4287735B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67DD-09FC-47B6-FF88-34B41392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76F12-5A01-389D-698E-3830B515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630" y="4267200"/>
            <a:ext cx="2719458" cy="172232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1473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1329-78CA-8895-1CBB-550C4242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8E42-4636-9D84-A408-200E4597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“AABACDACA” </a:t>
            </a:r>
            <a:r>
              <a:rPr lang="en-US" sz="2400" dirty="0" err="1"/>
              <a:t>nếu</a:t>
            </a:r>
            <a:r>
              <a:rPr lang="en-US" sz="2400" dirty="0"/>
              <a:t> ta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15 bit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thành 001100101110100</a:t>
            </a:r>
          </a:p>
          <a:p>
            <a:r>
              <a:rPr lang="en-US" sz="2400" dirty="0" err="1"/>
              <a:t>Lưu</a:t>
            </a:r>
            <a:r>
              <a:rPr lang="en-US" sz="2400" dirty="0"/>
              <a:t> ý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tứ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.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1011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ta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8271-B703-0E44-B5E6-F6AE9D79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7B476-13C7-5922-607A-32C4448F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E0E99-3E99-EF89-2442-35DA2D23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05000"/>
            <a:ext cx="1987201" cy="12192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81D6A-28ED-CE0B-7E07-5638555FE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9" y="4947242"/>
            <a:ext cx="2019701" cy="11789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6400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ADFE-E5AB-4FEA-4A88-924BF9B3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8613-DD0E-7E67-97FA-1E8B850B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Huffman coding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lam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đẻ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AABACDACA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ED14-C4FE-F0D4-B084-9BA8E73E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FE9C-3D15-FC06-3B2A-933F6836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DB8B-D02C-DAE6-D62D-ED7B6268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3587"/>
            <a:ext cx="3438565" cy="86518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6372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8678-54EC-430B-0008-548FFCA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FE1B-6076-0107-F695-EC1966A6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Gom</a:t>
            </a:r>
            <a:r>
              <a:rPr lang="en-US" dirty="0"/>
              <a:t> 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thành 1 </a:t>
            </a:r>
            <a:r>
              <a:rPr lang="en-US" dirty="0" err="1"/>
              <a:t>nhóm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thành 1 </a:t>
            </a:r>
            <a:r>
              <a:rPr lang="en-US" dirty="0" err="1"/>
              <a:t>nhóm</a:t>
            </a:r>
            <a:r>
              <a:rPr lang="en-US" dirty="0"/>
              <a:t> duy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codeword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9623-CB65-1CFE-E66D-61911B90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5BC4-B64A-CDDE-3A61-5E79093A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0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8678-54EC-430B-0008-548FFCA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FE1B-6076-0107-F695-EC1966A6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</a:t>
            </a:r>
          </a:p>
          <a:p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3: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9623-CB65-1CFE-E66D-61911B90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5BC4-B64A-CDDE-3A61-5E79093A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AD2BB-DE40-8071-618D-464868FEA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76400"/>
            <a:ext cx="2423370" cy="868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A9B55-6D42-7946-121E-B55F6FBD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62" y="2774146"/>
            <a:ext cx="2316681" cy="1196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C491BA-85CF-C0E7-198E-CA01162AB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092" y="4579168"/>
            <a:ext cx="1912786" cy="1546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A46B3E-CBAB-25C9-7629-BADCF6737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647" y="4579168"/>
            <a:ext cx="2411156" cy="147780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2229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752600"/>
            <a:ext cx="8269287" cy="4190999"/>
          </a:xfrm>
        </p:spPr>
        <p:txBody>
          <a:bodyPr/>
          <a:lstStyle/>
          <a:p>
            <a:pPr algn="ctr"/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lam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Coin problem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Scheduling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Tasks and deadlines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Minimizing sums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Data compression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Huffman 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499-648D-625C-B1A0-DDA81A38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CF65-6739-AC24-532C-9F23D5C5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801-33CE-555A-4FB5-CF262F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7F5-4D0B-6C5C-FE92-CDA2B1B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0485-8CDF-7DC9-25A7-8D106697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7D4-6C1D-E2CF-5F43-35579244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Cho k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,..., c</a:t>
            </a:r>
            <a:r>
              <a:rPr lang="en-US" baseline="-25000" dirty="0"/>
              <a:t>k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n thành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Input: coin = {1,2,5,10,20,50,100,200}, n = 520</a:t>
            </a:r>
          </a:p>
          <a:p>
            <a:pPr lvl="2"/>
            <a:r>
              <a:rPr lang="en-US" dirty="0"/>
              <a:t>Output: </a:t>
            </a:r>
            <a:r>
              <a:rPr lang="en-US" dirty="0" err="1"/>
              <a:t>Đổi</a:t>
            </a:r>
            <a:r>
              <a:rPr lang="en-US" dirty="0"/>
              <a:t> thành 4 </a:t>
            </a:r>
            <a:r>
              <a:rPr lang="en-US" dirty="0" err="1"/>
              <a:t>đồng</a:t>
            </a:r>
            <a:r>
              <a:rPr lang="en-US" dirty="0"/>
              <a:t> 200+200+100+20.</a:t>
            </a:r>
          </a:p>
          <a:p>
            <a:r>
              <a:rPr lang="en-US" dirty="0"/>
              <a:t> Trong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lam,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A6B9-1837-D90E-211B-EF89CA89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8D5F-F929-FD19-936F-B5E09349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6EFF-72A9-5DFC-5524-DC206636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03D4-83DD-E564-1638-2FCFBA43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9225"/>
            <a:ext cx="8610600" cy="4879975"/>
          </a:xfrm>
        </p:spPr>
        <p:txBody>
          <a:bodyPr/>
          <a:lstStyle/>
          <a:p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lam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coin = {1,2,5,10,20,50,100,200}?</a:t>
            </a:r>
          </a:p>
          <a:p>
            <a:r>
              <a:rPr lang="en-US" sz="2800" dirty="0"/>
              <a:t>Ta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Với</a:t>
            </a:r>
            <a:r>
              <a:rPr lang="en-US" sz="2400" dirty="0"/>
              <a:t> n=3, </a:t>
            </a: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ta </a:t>
            </a:r>
            <a:r>
              <a:rPr lang="en-US" sz="2400" dirty="0" err="1"/>
              <a:t>không</a:t>
            </a:r>
            <a:r>
              <a:rPr lang="en-US" sz="2400" dirty="0"/>
              <a:t> dung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lam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3 = 1 + 1 + 1. </a:t>
            </a:r>
            <a:r>
              <a:rPr lang="en-US" sz="2400" dirty="0" err="1"/>
              <a:t>Mà</a:t>
            </a:r>
            <a:r>
              <a:rPr lang="en-US" sz="2400" dirty="0"/>
              <a:t> 1 + 1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thành 2, </a:t>
            </a:r>
            <a:r>
              <a:rPr lang="en-US" sz="2400" dirty="0" err="1"/>
              <a:t>vậy</a:t>
            </a:r>
            <a:r>
              <a:rPr lang="en-US" sz="2400" dirty="0"/>
              <a:t> 3 = 2 + 1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lvl="1"/>
            <a:r>
              <a:rPr lang="en-US" sz="2400" dirty="0" err="1"/>
              <a:t>Với</a:t>
            </a:r>
            <a:r>
              <a:rPr lang="en-US" sz="2400" dirty="0"/>
              <a:t> n = 6,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lam 5 + 1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2 + 2+ 2. </a:t>
            </a:r>
          </a:p>
          <a:p>
            <a:pPr lvl="1"/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ràng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</a:t>
            </a:r>
            <a:r>
              <a:rPr lang="en-US" sz="2800" dirty="0" err="1"/>
              <a:t>minh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quát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ràng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AFA1-7E31-067A-68DD-AC366E1B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EF564-7A7C-1DD3-6DDD-9C938307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8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1F0B-F850-E3D9-529C-FDFDB13B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3CA1-725E-1DA8-DB37-20EF1D75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coin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Coin = {1, 4, 5}, b = 8.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dung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vây</a:t>
            </a:r>
            <a:r>
              <a:rPr lang="en-US" dirty="0"/>
              <a:t> 5+1+1+1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4+4.</a:t>
            </a:r>
          </a:p>
          <a:p>
            <a:pPr lvl="1"/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766C-1751-CE07-94E3-7FA7A45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0B55-23F5-7999-1828-8E5EFE5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8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807C-247B-A137-62D7-3C985614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3953-0914-215F-764D-DD764739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n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D22E-E473-F28D-E72C-D08D125D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DB79-6A80-F47F-19E9-088798D7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B2AE5-3013-6E1D-A708-BB096CE2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86" y="4415405"/>
            <a:ext cx="3811216" cy="151075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F30F7C-A6FD-2303-F1FA-CD929BB9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14" y="4690679"/>
            <a:ext cx="2461473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818E-8252-76BB-B34F-2FD3E71E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C34D-8876-56A9-CD96-57B479E5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1: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6787-6FAB-5023-0192-266FF71E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396D-0AC8-0B28-4F58-C58FD082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01E3C-AA49-8CBF-812E-337F4CF15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955" y="2821285"/>
            <a:ext cx="3350089" cy="1215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92FC2-2707-CCE3-07CF-3A8E4D03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201950"/>
            <a:ext cx="2702315" cy="9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0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818E-8252-76BB-B34F-2FD3E71E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C34D-8876-56A9-CD96-57B479E5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2: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6787-6FAB-5023-0192-266FF71E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396D-0AC8-0B28-4F58-C58FD082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943D59-18D4-5F67-58CB-A1E07997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4" y="3200400"/>
            <a:ext cx="3519171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07216-E374-EA57-8990-BC7CA5E1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395913"/>
            <a:ext cx="2785219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400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3356</TotalTime>
  <Words>1418</Words>
  <Application>Microsoft Office PowerPoint</Application>
  <PresentationFormat>On-screen Show (4:3)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Giới thiệu</vt:lpstr>
      <vt:lpstr>Coin problem</vt:lpstr>
      <vt:lpstr>Coin problem</vt:lpstr>
      <vt:lpstr>Coin problem</vt:lpstr>
      <vt:lpstr>Scheduling</vt:lpstr>
      <vt:lpstr>Scheduling</vt:lpstr>
      <vt:lpstr>Scheduling</vt:lpstr>
      <vt:lpstr>Scheduling</vt:lpstr>
      <vt:lpstr>Tasks and deadlines</vt:lpstr>
      <vt:lpstr>Tasks and deadlines</vt:lpstr>
      <vt:lpstr>Minimizing sums</vt:lpstr>
      <vt:lpstr>Data compression</vt:lpstr>
      <vt:lpstr>Data compression</vt:lpstr>
      <vt:lpstr>Huffman coding</vt:lpstr>
      <vt:lpstr>Huffman coding</vt:lpstr>
      <vt:lpstr>Huffman coding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470</cp:revision>
  <dcterms:created xsi:type="dcterms:W3CDTF">2012-12-04T09:00:13Z</dcterms:created>
  <dcterms:modified xsi:type="dcterms:W3CDTF">2024-04-03T14:07:35Z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