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328" r:id="rId6"/>
    <p:sldId id="373" r:id="rId7"/>
    <p:sldId id="374" r:id="rId8"/>
    <p:sldId id="375" r:id="rId9"/>
    <p:sldId id="376" r:id="rId10"/>
    <p:sldId id="377" r:id="rId11"/>
    <p:sldId id="378" r:id="rId12"/>
    <p:sldId id="380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3" r:id="rId26"/>
    <p:sldId id="392" r:id="rId27"/>
    <p:sldId id="394" r:id="rId28"/>
    <p:sldId id="395" r:id="rId29"/>
    <p:sldId id="396" r:id="rId30"/>
    <p:sldId id="397" r:id="rId31"/>
    <p:sldId id="398" r:id="rId32"/>
    <p:sldId id="399" r:id="rId33"/>
    <p:sldId id="34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FF66FF"/>
    <a:srgbClr val="0000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82018" autoAdjust="0"/>
  </p:normalViewPr>
  <p:slideViewPr>
    <p:cSldViewPr>
      <p:cViewPr varScale="1">
        <p:scale>
          <a:sx n="49" d="100"/>
          <a:sy n="49" d="100"/>
        </p:scale>
        <p:origin x="17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https://bkdnoj.com/problem/CSES69_INCREASINGSUBSEQUENCE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1EC70-458E-44EA-8661-997840278C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6F9C-A749-5026-24D3-63105F6C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-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1B26-F3A9-DC5C-380B-ECE21D76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C420-6874-63CC-B3D8-B72E70FF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4842-E1DE-64F4-A3AD-9D9823F7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81236-88B8-1696-D665-98ED6F35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557900"/>
            <a:ext cx="3695700" cy="356826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D458CCC1-BAFC-6964-D2E4-8F07B2EA48A4}"/>
              </a:ext>
            </a:extLst>
          </p:cNvPr>
          <p:cNvSpPr/>
          <p:nvPr/>
        </p:nvSpPr>
        <p:spPr>
          <a:xfrm>
            <a:off x="5867400" y="2476697"/>
            <a:ext cx="2895600" cy="18288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hay </a:t>
            </a:r>
            <a:r>
              <a:rPr lang="en-US" dirty="0" err="1"/>
              <a:t>chưa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41DF10E-CA6D-7675-0395-EDCF3EB136D6}"/>
              </a:ext>
            </a:extLst>
          </p:cNvPr>
          <p:cNvSpPr/>
          <p:nvPr/>
        </p:nvSpPr>
        <p:spPr>
          <a:xfrm>
            <a:off x="381000" y="2893187"/>
            <a:ext cx="1600200" cy="14478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9CB8C-F0CE-4744-B8C9-9890E05F72EF}"/>
              </a:ext>
            </a:extLst>
          </p:cNvPr>
          <p:cNvCxnSpPr>
            <a:cxnSpLocks/>
          </p:cNvCxnSpPr>
          <p:nvPr/>
        </p:nvCxnSpPr>
        <p:spPr>
          <a:xfrm flipV="1">
            <a:off x="1866900" y="2971800"/>
            <a:ext cx="342900" cy="15240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523FC0-6280-F143-C1F1-BEEC4B03DE68}"/>
              </a:ext>
            </a:extLst>
          </p:cNvPr>
          <p:cNvCxnSpPr>
            <a:cxnSpLocks/>
          </p:cNvCxnSpPr>
          <p:nvPr/>
        </p:nvCxnSpPr>
        <p:spPr>
          <a:xfrm flipH="1" flipV="1">
            <a:off x="3543300" y="2688650"/>
            <a:ext cx="2514600" cy="28315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76E81-C979-D6D8-6F86-3C769A94FD9D}"/>
              </a:ext>
            </a:extLst>
          </p:cNvPr>
          <p:cNvSpPr/>
          <p:nvPr/>
        </p:nvSpPr>
        <p:spPr>
          <a:xfrm>
            <a:off x="2438400" y="3810000"/>
            <a:ext cx="2895600" cy="300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A1528BC1-BBDB-A2D4-6FEF-8710CC2A5EDE}"/>
              </a:ext>
            </a:extLst>
          </p:cNvPr>
          <p:cNvSpPr/>
          <p:nvPr/>
        </p:nvSpPr>
        <p:spPr>
          <a:xfrm>
            <a:off x="5905500" y="4483297"/>
            <a:ext cx="2895600" cy="18288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75CDEC-41F7-AA15-9F39-87B0D86F18A9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4029272"/>
            <a:ext cx="914400" cy="734021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>
            <a:extLst>
              <a:ext uri="{FF2B5EF4-FFF2-40B4-BE49-F238E27FC236}">
                <a16:creationId xmlns:a16="http://schemas.microsoft.com/office/drawing/2014/main" id="{32EDAE07-941F-A7B2-641C-97E6BBF7A8F0}"/>
              </a:ext>
            </a:extLst>
          </p:cNvPr>
          <p:cNvSpPr/>
          <p:nvPr/>
        </p:nvSpPr>
        <p:spPr>
          <a:xfrm>
            <a:off x="190500" y="4784889"/>
            <a:ext cx="1600200" cy="14478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26387F-3B2A-2737-F3EC-6C04C3D757E6}"/>
              </a:ext>
            </a:extLst>
          </p:cNvPr>
          <p:cNvCxnSpPr>
            <a:cxnSpLocks/>
          </p:cNvCxnSpPr>
          <p:nvPr/>
        </p:nvCxnSpPr>
        <p:spPr>
          <a:xfrm>
            <a:off x="1790700" y="5243893"/>
            <a:ext cx="495300" cy="0"/>
          </a:xfrm>
          <a:prstGeom prst="straightConnector1">
            <a:avLst/>
          </a:prstGeom>
          <a:ln w="571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5B9A376-0713-ED9B-9A7A-D4F94645A9D8}"/>
              </a:ext>
            </a:extLst>
          </p:cNvPr>
          <p:cNvSpPr/>
          <p:nvPr/>
        </p:nvSpPr>
        <p:spPr>
          <a:xfrm>
            <a:off x="2476500" y="5017709"/>
            <a:ext cx="1524000" cy="544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8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8429-F2C8-0822-2599-CEC7F0FF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-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3B46-FC59-FF05-08DC-F409490E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tốn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.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vậy</a:t>
            </a:r>
            <a:r>
              <a:rPr lang="en-US" sz="2400" dirty="0"/>
              <a:t>, ta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khử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: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đương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C779-720A-FD15-B153-B4EA4E51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F299-BAF5-B1BF-AE7B-440FC81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D5BE5-81FA-8F9E-135A-67A81887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24" y="2745032"/>
            <a:ext cx="4727151" cy="222835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5737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9B4A-0EC5-8714-3E6C-F8A46A3A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-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C188-88BA-9043-F329-9678B98C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Trong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đòi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vậy</a:t>
            </a:r>
            <a:r>
              <a:rPr lang="en-US" sz="2400" dirty="0"/>
              <a:t>.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Coin problem </a:t>
            </a:r>
            <a:r>
              <a:rPr lang="en-US" sz="2400" dirty="0" err="1"/>
              <a:t>ngoài</a:t>
            </a:r>
            <a:r>
              <a:rPr lang="en-US" sz="2400" dirty="0"/>
              <a:t> in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in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141-05D0-C713-2A04-81330009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740E-7F89-2794-CD02-24D5B7A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FF503-6515-252C-3D5F-11AD462F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77" y="3951092"/>
            <a:ext cx="3682623" cy="218446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D3881-44FB-9CE1-220C-C665A216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146" y="3952136"/>
            <a:ext cx="2469162" cy="8731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2BACE2-61F9-A24A-ACE8-EDB7E828FB9C}"/>
              </a:ext>
            </a:extLst>
          </p:cNvPr>
          <p:cNvSpPr/>
          <p:nvPr/>
        </p:nvSpPr>
        <p:spPr>
          <a:xfrm>
            <a:off x="1676400" y="5257800"/>
            <a:ext cx="10668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E3218-4B5D-E088-21F5-E3F553716D8C}"/>
              </a:ext>
            </a:extLst>
          </p:cNvPr>
          <p:cNvSpPr txBox="1"/>
          <p:nvPr/>
        </p:nvSpPr>
        <p:spPr>
          <a:xfrm>
            <a:off x="5595455" y="4925719"/>
            <a:ext cx="2627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Truy</a:t>
            </a:r>
            <a:r>
              <a:rPr lang="en-US" sz="1800" dirty="0"/>
              <a:t> </a:t>
            </a:r>
            <a:r>
              <a:rPr lang="en-US" sz="1800" dirty="0" err="1"/>
              <a:t>vết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in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B362-34B1-DDA8-328F-8C355965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998D-E392-4A48-5587-0C8BA563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Ta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Coin problem thành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n thành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coi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”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coin = {1,3,4}; n = 5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1+1+1+1+1</a:t>
            </a:r>
          </a:p>
          <a:p>
            <a:pPr lvl="2"/>
            <a:r>
              <a:rPr lang="en-US" dirty="0"/>
              <a:t>1+1+3</a:t>
            </a:r>
          </a:p>
          <a:p>
            <a:pPr lvl="2"/>
            <a:r>
              <a:rPr lang="en-US" dirty="0"/>
              <a:t>1+3+1</a:t>
            </a:r>
          </a:p>
          <a:p>
            <a:pPr lvl="2"/>
            <a:r>
              <a:rPr lang="en-US" dirty="0"/>
              <a:t>3+1+1</a:t>
            </a:r>
          </a:p>
          <a:p>
            <a:pPr lvl="2"/>
            <a:r>
              <a:rPr lang="en-US" dirty="0"/>
              <a:t>1+4</a:t>
            </a:r>
          </a:p>
          <a:p>
            <a:pPr lvl="2"/>
            <a:r>
              <a:rPr lang="en-US" dirty="0"/>
              <a:t>4+1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47B4-14C9-1093-3A5D-5E91EC01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6C6A-72A6-04BA-7A90-9441BA6B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3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0F73-4F33-9527-38EA-D43C492A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0917-0EE3-36D1-2EC5-0386C66E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n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solve(n) = solve(n-1) + solve(n-3) + solve(n-4))</a:t>
            </a:r>
          </a:p>
          <a:p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quát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Code: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61AC-CF11-C23E-C5C1-6DC80542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F158-B5FB-BBD9-68A0-11E273E7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8C5B0-0190-B8DA-F62D-41C6D97F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44" y="2971800"/>
            <a:ext cx="3592065" cy="10090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B9DA7B-4AE4-B647-EF78-5DED93F5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844" y="4266468"/>
            <a:ext cx="3592064" cy="210409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8758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EBB1-A6B0-9238-CAB5-86D15CE9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3A992-40BF-1165-697A-D0641A14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con (subsequence)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(array)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n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Chuỗi</a:t>
            </a:r>
            <a:r>
              <a:rPr lang="en-US" sz="2800" dirty="0"/>
              <a:t> con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7A8C-1A19-FEDF-8D70-6627B28F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07FB-CCBE-BAF5-F260-852DD938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45A67-DB69-D4B5-F9CB-E52B237F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55" y="3124200"/>
            <a:ext cx="3490049" cy="872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07E0A-89F3-B4F4-4669-4DDF6360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54" y="5051400"/>
            <a:ext cx="3490049" cy="123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B62E-66B0-7463-779E-50BCBC76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377E-78B9-9AAA-C381-A6CD848C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(k)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con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k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0≤k≤n-1.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ta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(k) </a:t>
            </a:r>
            <a:r>
              <a:rPr lang="en-US" dirty="0" err="1"/>
              <a:t>với</a:t>
            </a:r>
            <a:r>
              <a:rPr lang="en-US" dirty="0"/>
              <a:t> k </a:t>
            </a:r>
            <a:r>
              <a:rPr lang="en-US" dirty="0" err="1"/>
              <a:t>nhỏ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(0) = 1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(1) = 1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(2) = 2</a:t>
            </a:r>
          </a:p>
          <a:p>
            <a:r>
              <a:rPr lang="en-US" dirty="0" err="1"/>
              <a:t>Với</a:t>
            </a:r>
            <a:r>
              <a:rPr lang="en-US" dirty="0"/>
              <a:t> k </a:t>
            </a:r>
            <a:r>
              <a:rPr lang="en-US" dirty="0" err="1"/>
              <a:t>lớn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hồi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E7F6-2A08-ECC6-7C97-5965F2B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793C-25DE-439D-6526-A13290F9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81BD-F2F5-A45A-21F5-8277DEBB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75" y="2556487"/>
            <a:ext cx="3490049" cy="87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4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9049-85BA-DC0D-6077-7421DBA5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4816-8649-EC47-7B9F-DACAF529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con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k,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(&lt;k)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rồi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k. </a:t>
            </a:r>
          </a:p>
          <a:p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: </a:t>
            </a:r>
            <a:r>
              <a:rPr lang="en-US" sz="2800" dirty="0" err="1"/>
              <a:t>len</a:t>
            </a:r>
            <a:r>
              <a:rPr lang="en-US" sz="2800" dirty="0"/>
              <a:t>(k) = max</a:t>
            </a:r>
            <a:r>
              <a:rPr lang="en-US" sz="2800" baseline="-25000" dirty="0"/>
              <a:t>i</a:t>
            </a:r>
            <a:r>
              <a:rPr lang="en-US" sz="2800" dirty="0"/>
              <a:t> {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+ 1}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hồi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. Code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O(n</a:t>
            </a:r>
            <a:r>
              <a:rPr lang="en-US" sz="2800" baseline="30000" dirty="0"/>
              <a:t>2</a:t>
            </a:r>
            <a:r>
              <a:rPr lang="en-US" sz="2800" dirty="0"/>
              <a:t>). </a:t>
            </a:r>
          </a:p>
          <a:p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thành O(</a:t>
            </a:r>
            <a:r>
              <a:rPr lang="en-US" sz="2800" dirty="0" err="1"/>
              <a:t>nlogn</a:t>
            </a:r>
            <a:r>
              <a:rPr lang="en-US" sz="2800" dirty="0"/>
              <a:t>),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??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F41B-28DC-EAC3-877D-AD14A680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AB15-D080-38C9-58EE-0C6201AA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C8E77-B7C9-647F-E0BD-DB168C8B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189" y="3429000"/>
            <a:ext cx="4489621" cy="1905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9465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C424-637E-424A-2E5B-7EA2D726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in a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5644-5DC9-3A58-4873-A328C713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 1 ma </a:t>
            </a:r>
            <a:r>
              <a:rPr lang="en-US" dirty="0" err="1"/>
              <a:t>trận</a:t>
            </a:r>
            <a:r>
              <a:rPr lang="en-US" dirty="0"/>
              <a:t> n * n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ô (1,1) </a:t>
            </a:r>
            <a:r>
              <a:rPr lang="en-US" dirty="0" err="1"/>
              <a:t>đến</a:t>
            </a:r>
            <a:r>
              <a:rPr lang="en-US" dirty="0"/>
              <a:t> ô (</a:t>
            </a:r>
            <a:r>
              <a:rPr lang="en-US" dirty="0" err="1"/>
              <a:t>n,n</a:t>
            </a:r>
            <a:r>
              <a:rPr lang="en-US" dirty="0"/>
              <a:t>)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qua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A6A8-BDB3-78C2-A498-B6ADC3A0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BA1A-C602-8397-C333-48460D83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3F31C-3EB9-0E27-2F50-BDF778F0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44" y="4038600"/>
            <a:ext cx="2268156" cy="22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1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326B-B19D-C254-C816-ED3CDDA1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in a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BEB3-14F0-01DA-D917-01D1B87C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dàng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rằng</a:t>
            </a:r>
            <a:r>
              <a:rPr lang="en-US" sz="2800" dirty="0"/>
              <a:t>,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tọa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(</a:t>
            </a:r>
            <a:r>
              <a:rPr lang="en-US" sz="2800" dirty="0" err="1"/>
              <a:t>x,y</a:t>
            </a:r>
            <a:r>
              <a:rPr lang="en-US" sz="2800" dirty="0"/>
              <a:t>) ta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(x-1,y) </a:t>
            </a:r>
            <a:r>
              <a:rPr lang="en-US" sz="2800" dirty="0" err="1"/>
              <a:t>hoặc</a:t>
            </a:r>
            <a:r>
              <a:rPr lang="en-US" sz="2800" dirty="0"/>
              <a:t> (x,y-1).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sum(</a:t>
            </a:r>
            <a:r>
              <a:rPr lang="en-US" sz="2800" dirty="0" err="1"/>
              <a:t>x,y</a:t>
            </a:r>
            <a:r>
              <a:rPr lang="en-US" sz="2800" dirty="0"/>
              <a:t>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(</a:t>
            </a:r>
            <a:r>
              <a:rPr lang="en-US" sz="2800" dirty="0" err="1"/>
              <a:t>x,y</a:t>
            </a:r>
            <a:r>
              <a:rPr lang="en-US" sz="2800" dirty="0"/>
              <a:t>) </a:t>
            </a:r>
            <a:r>
              <a:rPr lang="en-US" sz="2800" dirty="0" err="1"/>
              <a:t>thì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sum(</a:t>
            </a:r>
            <a:r>
              <a:rPr lang="en-US" sz="2400" dirty="0" err="1"/>
              <a:t>x,y</a:t>
            </a:r>
            <a:r>
              <a:rPr lang="en-US" sz="2400" dirty="0"/>
              <a:t>) = max(sum(x-1,y), sum(x,y-1)) + </a:t>
            </a:r>
            <a:r>
              <a:rPr lang="en-US" sz="2400" dirty="0" err="1"/>
              <a:t>arr</a:t>
            </a:r>
            <a:r>
              <a:rPr lang="en-US" sz="2400" dirty="0"/>
              <a:t>[x][y]</a:t>
            </a:r>
          </a:p>
          <a:p>
            <a:r>
              <a:rPr lang="en-US" sz="2800" dirty="0" err="1"/>
              <a:t>Vậy</a:t>
            </a:r>
            <a:r>
              <a:rPr lang="en-US" sz="2800" dirty="0"/>
              <a:t> code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O(n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76E3-184A-22E2-2788-9FC37A52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125D-8A40-492E-630B-4C11AEE6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3751A-A9F5-BAD1-F41D-F01B1DD0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56" y="4322763"/>
            <a:ext cx="5879888" cy="1371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4726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752600"/>
            <a:ext cx="8269287" cy="4190999"/>
          </a:xfrm>
        </p:spPr>
        <p:txBody>
          <a:bodyPr/>
          <a:lstStyle/>
          <a:p>
            <a:pPr algn="ctr"/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Quy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Coin problem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Longest increasing subsequence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Paths in a grid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Knapsack problems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Edit distance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Counting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tilings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18EB-B21C-63B2-4995-248FF9A2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28C1-FD8E-C53D-33CC-BE0D5E07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 Knapsack problems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)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Cho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[w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].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Sau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6E44-C277-4DBA-7DC2-A4C6E394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DBBF-BEDD-2F7B-32C4-997C5CC1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C52DF-2778-D7F1-8849-56B55934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438775"/>
            <a:ext cx="5269963" cy="6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666D-EF32-FCFE-E508-AC287084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9496-2294-88F9-51C9-912787BF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9225"/>
            <a:ext cx="9144000" cy="4879975"/>
          </a:xfrm>
        </p:spPr>
        <p:txBody>
          <a:bodyPr/>
          <a:lstStyle/>
          <a:p>
            <a:r>
              <a:rPr lang="en-US" sz="2400" dirty="0"/>
              <a:t>Cho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[w</a:t>
            </a:r>
            <a:r>
              <a:rPr lang="en-US" sz="2400" baseline="-25000" dirty="0"/>
              <a:t>1</a:t>
            </a:r>
            <a:r>
              <a:rPr lang="en-US" sz="2400" dirty="0"/>
              <a:t>,w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dirty="0" err="1"/>
              <a:t>w</a:t>
            </a:r>
            <a:r>
              <a:rPr lang="en-US" sz="2400" baseline="-25000" dirty="0" err="1"/>
              <a:t>n</a:t>
            </a:r>
            <a:r>
              <a:rPr lang="en-US" sz="2400" dirty="0"/>
              <a:t>].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Đặt</a:t>
            </a:r>
            <a:r>
              <a:rPr lang="en-US" sz="2400" dirty="0"/>
              <a:t> possible(x, k) = true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x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k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w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w</a:t>
            </a:r>
            <a:r>
              <a:rPr lang="en-US" sz="2400" baseline="-25000" dirty="0" err="1"/>
              <a:t>k</a:t>
            </a:r>
            <a:r>
              <a:rPr lang="en-US" sz="2400" dirty="0"/>
              <a:t>,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possible(x, k) = false. </a:t>
            </a:r>
          </a:p>
          <a:p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possible(x, k) = possible(x-</a:t>
            </a:r>
            <a:r>
              <a:rPr lang="en-US" sz="2000" dirty="0" err="1"/>
              <a:t>w</a:t>
            </a:r>
            <a:r>
              <a:rPr lang="en-US" sz="2000" baseline="-25000" dirty="0" err="1"/>
              <a:t>k</a:t>
            </a:r>
            <a:r>
              <a:rPr lang="en-US" sz="2000" dirty="0"/>
              <a:t>, k-1) OR possible(x, k-1) </a:t>
            </a:r>
          </a:p>
          <a:p>
            <a:pPr lvl="1"/>
            <a:r>
              <a:rPr lang="en-US" sz="2000" dirty="0" err="1"/>
              <a:t>Với</a:t>
            </a:r>
            <a:r>
              <a:rPr lang="en-US" sz="2000" dirty="0"/>
              <a:t>: </a:t>
            </a:r>
          </a:p>
          <a:p>
            <a:pPr lvl="2"/>
            <a:r>
              <a:rPr lang="en-US" sz="1800" dirty="0"/>
              <a:t>possible(x-</a:t>
            </a:r>
            <a:r>
              <a:rPr lang="en-US" sz="1800" dirty="0" err="1"/>
              <a:t>w</a:t>
            </a:r>
            <a:r>
              <a:rPr lang="en-US" sz="1800" baseline="-25000" dirty="0" err="1"/>
              <a:t>k</a:t>
            </a:r>
            <a:r>
              <a:rPr lang="en-US" sz="1800" dirty="0"/>
              <a:t>, k-1)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 </a:t>
            </a:r>
            <a:r>
              <a:rPr lang="en-US" sz="1800" dirty="0" err="1"/>
              <a:t>w</a:t>
            </a:r>
            <a:r>
              <a:rPr lang="en-US" sz="1800" baseline="-25000" dirty="0" err="1"/>
              <a:t>k</a:t>
            </a:r>
            <a:endParaRPr lang="en-US" sz="1800" baseline="-25000" dirty="0"/>
          </a:p>
          <a:p>
            <a:pPr lvl="2"/>
            <a:r>
              <a:rPr lang="en-US" sz="1800" dirty="0" err="1"/>
              <a:t>Và</a:t>
            </a:r>
            <a:r>
              <a:rPr lang="en-US" sz="1800" dirty="0"/>
              <a:t> possible(x, k-1)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 </a:t>
            </a:r>
            <a:r>
              <a:rPr lang="en-US" sz="1800" dirty="0" err="1"/>
              <a:t>w</a:t>
            </a:r>
            <a:r>
              <a:rPr lang="en-US" sz="1800" baseline="-25000" dirty="0" err="1"/>
              <a:t>k</a:t>
            </a:r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EEA1-DF11-E555-DDCD-672F3F79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B885-EA99-EA54-2D0C-E4D80C5D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370AE-0FA2-11F1-65B1-3582A57D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18" y="2133600"/>
            <a:ext cx="4558238" cy="7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0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666D-EF32-FCFE-E508-AC287084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9496-2294-88F9-51C9-912787BF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9225"/>
            <a:ext cx="8839200" cy="4706937"/>
          </a:xfrm>
        </p:spPr>
        <p:txBody>
          <a:bodyPr/>
          <a:lstStyle/>
          <a:p>
            <a:r>
              <a:rPr lang="en-US" sz="2400" dirty="0"/>
              <a:t>Cho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[w</a:t>
            </a:r>
            <a:r>
              <a:rPr lang="en-US" sz="2400" baseline="-25000" dirty="0"/>
              <a:t>1</a:t>
            </a:r>
            <a:r>
              <a:rPr lang="en-US" sz="2400" dirty="0"/>
              <a:t>,w</a:t>
            </a:r>
            <a:r>
              <a:rPr lang="en-US" sz="2400" baseline="-25000" dirty="0"/>
              <a:t>2</a:t>
            </a:r>
            <a:r>
              <a:rPr lang="en-US" sz="2400" dirty="0"/>
              <a:t>,…,</a:t>
            </a:r>
            <a:r>
              <a:rPr lang="en-US" sz="2400" dirty="0" err="1"/>
              <a:t>w</a:t>
            </a:r>
            <a:r>
              <a:rPr lang="en-US" sz="2400" baseline="-25000" dirty="0" err="1"/>
              <a:t>n</a:t>
            </a:r>
            <a:r>
              <a:rPr lang="en-US" sz="2400" dirty="0"/>
              <a:t>].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Ta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Vậy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W = [1,3,3,5]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 </a:t>
            </a:r>
            <a:endParaRPr lang="en-US" sz="1800" dirty="0"/>
          </a:p>
          <a:p>
            <a:pPr lvl="2"/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EEA1-DF11-E555-DDCD-672F3F79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B885-EA99-EA54-2D0C-E4D80C5D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370AE-0FA2-11F1-65B1-3582A57D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18" y="2133600"/>
            <a:ext cx="4558238" cy="718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311AF7-9E32-6D30-C4DF-54C53628A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99660"/>
            <a:ext cx="2768507" cy="71814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518D4-D045-7E82-62E8-3685417D3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149" y="4622521"/>
            <a:ext cx="4994496" cy="15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1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C061-C55F-4DF3-B69D-F38EDAED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9461-7B6D-2308-9BDB-71F69116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Code1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2: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Chú</a:t>
            </a:r>
            <a:r>
              <a:rPr lang="en-US" dirty="0"/>
              <a:t> ý: W = sum(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code 2 </a:t>
            </a:r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trùng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2668C-62A1-6343-A2DC-7C67DB0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D737-E625-BC55-A1F0-7AF4EBF8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F46F0-89E1-D347-3976-F92379B9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67" y="1600200"/>
            <a:ext cx="6361046" cy="1828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BB26DE-DB14-4B56-7946-DB114840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67" y="3859212"/>
            <a:ext cx="6304316" cy="1524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26962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B438-3BC1-4201-5ACD-8DCDAE6B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C568-7EAC-FAED-BE39-61DCC25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Edit distance hay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Levenshtein</a:t>
            </a:r>
            <a:r>
              <a:rPr lang="en-US" sz="2400" dirty="0"/>
              <a:t> distance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đây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xâu</a:t>
            </a:r>
            <a:r>
              <a:rPr lang="en-US" sz="2400" dirty="0"/>
              <a:t> A thành </a:t>
            </a:r>
            <a:r>
              <a:rPr lang="en-US" sz="2400" dirty="0" err="1"/>
              <a:t>xâu</a:t>
            </a:r>
            <a:r>
              <a:rPr lang="en-US" sz="2400" dirty="0"/>
              <a:t> B</a:t>
            </a:r>
          </a:p>
          <a:p>
            <a:pPr lvl="1"/>
            <a:r>
              <a:rPr lang="en-US" sz="2000" dirty="0"/>
              <a:t>1. </a:t>
            </a:r>
            <a:r>
              <a:rPr lang="en-US" sz="2000" dirty="0" err="1"/>
              <a:t>Chèn</a:t>
            </a:r>
            <a:r>
              <a:rPr lang="en-US" sz="2000" dirty="0"/>
              <a:t> 1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: ABC </a:t>
            </a:r>
            <a:r>
              <a:rPr lang="en-US" sz="2000" dirty="0">
                <a:sym typeface="Wingdings" panose="05000000000000000000" pitchFamily="2" charset="2"/>
              </a:rPr>
              <a:t> ABCA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2. </a:t>
            </a:r>
            <a:r>
              <a:rPr lang="en-US" sz="2000" dirty="0" err="1">
                <a:sym typeface="Wingdings" panose="05000000000000000000" pitchFamily="2" charset="2"/>
              </a:rPr>
              <a:t>Xóa</a:t>
            </a:r>
            <a:r>
              <a:rPr lang="en-US" sz="2000" dirty="0">
                <a:sym typeface="Wingdings" panose="05000000000000000000" pitchFamily="2" charset="2"/>
              </a:rPr>
              <a:t> 1 </a:t>
            </a:r>
            <a:r>
              <a:rPr lang="en-US" sz="2000" dirty="0" err="1">
                <a:sym typeface="Wingdings" panose="05000000000000000000" pitchFamily="2" charset="2"/>
              </a:rPr>
              <a:t>ký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tự</a:t>
            </a:r>
            <a:r>
              <a:rPr lang="en-US" sz="2000" dirty="0">
                <a:sym typeface="Wingdings" panose="05000000000000000000" pitchFamily="2" charset="2"/>
              </a:rPr>
              <a:t>: ABC  AC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3. </a:t>
            </a:r>
            <a:r>
              <a:rPr lang="en-US" sz="2000" dirty="0" err="1">
                <a:sym typeface="Wingdings" panose="05000000000000000000" pitchFamily="2" charset="2"/>
              </a:rPr>
              <a:t>Thay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đổi</a:t>
            </a:r>
            <a:r>
              <a:rPr lang="en-US" sz="2000" dirty="0">
                <a:sym typeface="Wingdings" panose="05000000000000000000" pitchFamily="2" charset="2"/>
              </a:rPr>
              <a:t> 1 </a:t>
            </a:r>
            <a:r>
              <a:rPr lang="en-US" sz="2000" dirty="0" err="1">
                <a:sym typeface="Wingdings" panose="05000000000000000000" pitchFamily="2" charset="2"/>
              </a:rPr>
              <a:t>ký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tự</a:t>
            </a:r>
            <a:r>
              <a:rPr lang="en-US" sz="2000" dirty="0">
                <a:sym typeface="Wingdings" panose="05000000000000000000" pitchFamily="2" charset="2"/>
              </a:rPr>
              <a:t>: ABC  ADC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Ví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dụ</a:t>
            </a:r>
            <a:r>
              <a:rPr lang="en-US" sz="2400" dirty="0">
                <a:sym typeface="Wingdings" panose="05000000000000000000" pitchFamily="2" charset="2"/>
              </a:rPr>
              <a:t> Edit distance </a:t>
            </a:r>
            <a:r>
              <a:rPr lang="en-US" sz="2400" dirty="0" err="1">
                <a:sym typeface="Wingdings" panose="05000000000000000000" pitchFamily="2" charset="2"/>
              </a:rPr>
              <a:t>của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xâu</a:t>
            </a:r>
            <a:r>
              <a:rPr lang="en-US" sz="2400" dirty="0">
                <a:sym typeface="Wingdings" panose="05000000000000000000" pitchFamily="2" charset="2"/>
              </a:rPr>
              <a:t> LOVE </a:t>
            </a:r>
            <a:r>
              <a:rPr lang="en-US" sz="2400" dirty="0" err="1">
                <a:sym typeface="Wingdings" panose="05000000000000000000" pitchFamily="2" charset="2"/>
              </a:rPr>
              <a:t>và</a:t>
            </a:r>
            <a:r>
              <a:rPr lang="en-US" sz="2400" dirty="0">
                <a:sym typeface="Wingdings" panose="05000000000000000000" pitchFamily="2" charset="2"/>
              </a:rPr>
              <a:t> MOVIE </a:t>
            </a:r>
            <a:r>
              <a:rPr lang="en-US" sz="2400" dirty="0" err="1">
                <a:sym typeface="Wingdings" panose="05000000000000000000" pitchFamily="2" charset="2"/>
              </a:rPr>
              <a:t>là</a:t>
            </a:r>
            <a:r>
              <a:rPr lang="en-US" sz="2400" dirty="0">
                <a:sym typeface="Wingdings" panose="05000000000000000000" pitchFamily="2" charset="2"/>
              </a:rPr>
              <a:t> 2 </a:t>
            </a:r>
            <a:r>
              <a:rPr lang="en-US" sz="2400" dirty="0" err="1">
                <a:sym typeface="Wingdings" panose="05000000000000000000" pitchFamily="2" charset="2"/>
              </a:rPr>
              <a:t>vì</a:t>
            </a:r>
            <a:r>
              <a:rPr lang="en-US" sz="2400" dirty="0">
                <a:sym typeface="Wingdings" panose="05000000000000000000" pitchFamily="2" charset="2"/>
              </a:rPr>
              <a:t> ta </a:t>
            </a:r>
            <a:r>
              <a:rPr lang="en-US" sz="2400" dirty="0" err="1">
                <a:sym typeface="Wingdings" panose="05000000000000000000" pitchFamily="2" charset="2"/>
              </a:rPr>
              <a:t>có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thể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biến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đổi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như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sau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LOVE  MOVE; (</a:t>
            </a:r>
            <a:r>
              <a:rPr lang="en-US" sz="2000" dirty="0" err="1">
                <a:sym typeface="Wingdings" panose="05000000000000000000" pitchFamily="2" charset="2"/>
              </a:rPr>
              <a:t>phép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biến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đổi</a:t>
            </a:r>
            <a:r>
              <a:rPr lang="en-US" sz="2000" dirty="0">
                <a:sym typeface="Wingdings" panose="05000000000000000000" pitchFamily="2" charset="2"/>
              </a:rPr>
              <a:t> 3)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MOVE  MOVIE; (</a:t>
            </a:r>
            <a:r>
              <a:rPr lang="en-US" sz="2000" dirty="0" err="1">
                <a:sym typeface="Wingdings" panose="05000000000000000000" pitchFamily="2" charset="2"/>
              </a:rPr>
              <a:t>phép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biến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đổi</a:t>
            </a:r>
            <a:r>
              <a:rPr lang="en-US" sz="2000" dirty="0">
                <a:sym typeface="Wingdings" panose="05000000000000000000" pitchFamily="2" charset="2"/>
              </a:rPr>
              <a:t> 1) 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710F-505C-26CB-B331-8898F011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6CC1-3EF3-59A5-BAEE-E2E49DD2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58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1BC8-C408-DA8E-E12B-F940C4AE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5DDE-FDB6-7CA2-F545-88C914C3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Gọi</a:t>
            </a:r>
            <a:r>
              <a:rPr lang="en-US" sz="2400" dirty="0"/>
              <a:t> distance(</a:t>
            </a:r>
            <a:r>
              <a:rPr lang="en-US" sz="2400" dirty="0" err="1"/>
              <a:t>a,b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A[1,…a] thành B[1,…,b].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Với</a:t>
            </a:r>
            <a:r>
              <a:rPr lang="en-US" sz="2400" dirty="0"/>
              <a:t> cost(</a:t>
            </a:r>
            <a:r>
              <a:rPr lang="en-US" sz="2400" dirty="0" err="1"/>
              <a:t>a,b</a:t>
            </a:r>
            <a:r>
              <a:rPr lang="en-US" sz="2400" dirty="0"/>
              <a:t>) = 0 </a:t>
            </a:r>
            <a:r>
              <a:rPr lang="en-US" sz="2400" dirty="0" err="1"/>
              <a:t>nếu</a:t>
            </a:r>
            <a:r>
              <a:rPr lang="en-US" sz="2400" dirty="0"/>
              <a:t> A[a]=B[b]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cost(</a:t>
            </a:r>
            <a:r>
              <a:rPr lang="en-US" sz="2400" dirty="0" err="1"/>
              <a:t>a,b</a:t>
            </a:r>
            <a:r>
              <a:rPr lang="en-US" sz="2400" dirty="0"/>
              <a:t>)=1</a:t>
            </a:r>
          </a:p>
          <a:p>
            <a:r>
              <a:rPr lang="en-US" sz="2400" dirty="0"/>
              <a:t>distance(a,b-1):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A[1,…a] </a:t>
            </a:r>
            <a:r>
              <a:rPr lang="en-US" sz="2400" dirty="0" err="1"/>
              <a:t>biến</a:t>
            </a:r>
            <a:r>
              <a:rPr lang="en-US" sz="2400" dirty="0"/>
              <a:t> thành B[1,…,b-1]. Ta </a:t>
            </a:r>
            <a:r>
              <a:rPr lang="en-US" sz="2400" dirty="0" err="1"/>
              <a:t>thêm</a:t>
            </a:r>
            <a:r>
              <a:rPr lang="en-US" sz="2400" dirty="0"/>
              <a:t> B[b]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B.</a:t>
            </a:r>
          </a:p>
          <a:p>
            <a:r>
              <a:rPr lang="en-US" sz="2400" dirty="0"/>
              <a:t>distance(a-1,b):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A[1,…a-1] </a:t>
            </a:r>
            <a:r>
              <a:rPr lang="en-US" sz="2400" dirty="0" err="1"/>
              <a:t>biến</a:t>
            </a:r>
            <a:r>
              <a:rPr lang="en-US" sz="2400" dirty="0"/>
              <a:t> thành B[1,…,b]. Ta </a:t>
            </a:r>
            <a:r>
              <a:rPr lang="en-US" sz="2400" dirty="0" err="1"/>
              <a:t>xóa</a:t>
            </a:r>
            <a:r>
              <a:rPr lang="en-US" sz="2400" dirty="0"/>
              <a:t> A[a] </a:t>
            </a:r>
            <a:r>
              <a:rPr lang="en-US" sz="2400" dirty="0" err="1"/>
              <a:t>từ</a:t>
            </a:r>
            <a:r>
              <a:rPr lang="en-US" sz="2400" dirty="0"/>
              <a:t> A.</a:t>
            </a:r>
          </a:p>
          <a:p>
            <a:r>
              <a:rPr lang="en-US" sz="2400" dirty="0"/>
              <a:t>distance(a-1,b-1):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A </a:t>
            </a:r>
            <a:r>
              <a:rPr lang="en-US" sz="2400" dirty="0" err="1"/>
              <a:t>và</a:t>
            </a:r>
            <a:r>
              <a:rPr lang="en-US" sz="2400" dirty="0"/>
              <a:t> B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,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1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83EF-05F5-D51D-4AF2-A310B063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E8BE-9ABD-BA09-1EDE-B70AEAE3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36CA0C-24E6-ECB7-0BBF-22AEA21A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38" y="2362200"/>
            <a:ext cx="5498124" cy="1066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7907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81B4-0EB2-1908-9EA7-9DC58DDF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5FC9-ACF9-38AC-1632-3A12F0F0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LOVE </a:t>
            </a:r>
            <a:r>
              <a:rPr lang="en-US" dirty="0">
                <a:sym typeface="Wingdings" panose="05000000000000000000" pitchFamily="2" charset="2"/>
              </a:rPr>
              <a:t> MOVIE ta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sau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Lưu</a:t>
            </a:r>
            <a:r>
              <a:rPr lang="en-US" dirty="0">
                <a:sym typeface="Wingdings" panose="05000000000000000000" pitchFamily="2" charset="2"/>
              </a:rPr>
              <a:t> ý:Ta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nhiều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đổi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biến</a:t>
            </a:r>
            <a:r>
              <a:rPr lang="en-US" dirty="0">
                <a:sym typeface="Wingdings" panose="05000000000000000000" pitchFamily="2" charset="2"/>
              </a:rPr>
              <a:t> LOVE  MOVIE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58FA3-BD50-D78B-F842-E7521E3F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C990-DB62-6315-0A79-68EC678E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F415-777B-D593-4CA4-F17AB9EE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12" y="2062213"/>
            <a:ext cx="3119114" cy="26533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AA8E1-C37F-56E5-D24B-C147DEC4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62" y="2071608"/>
            <a:ext cx="3037752" cy="264396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07155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DE5F-4442-5095-13B4-D6AF6DE8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EC23-C5B0-7EAC-D4CE-F0C50B3D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DP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Cho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gạch</a:t>
            </a:r>
            <a:r>
              <a:rPr lang="en-US" dirty="0"/>
              <a:t> 1x2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4x7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781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DP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FD4B-3951-1098-2728-9671AD4C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7B83-2BEE-2C4B-B4BD-8C7E8694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8D48C5-535A-B92B-9775-7211D02D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33" y="4537179"/>
            <a:ext cx="2895600" cy="174995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18339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E03E-521F-A310-FC32-B28A4BA2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9D3F-1DCD-224B-AD6A-5EC59DED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xâu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4D06-CC44-6701-D058-77470F51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70D6-F6AA-0CFA-3045-D4BD90DC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CC0BA5-2D88-AC9D-3CF2-31B6742AD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590800"/>
            <a:ext cx="1722329" cy="386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6B3CDB-678A-6E54-5970-7283974D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480142"/>
            <a:ext cx="1402339" cy="1630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6EBDA9-EAAF-FB7C-C067-3C24DFD3E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477" y="4425457"/>
            <a:ext cx="2895600" cy="174995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76197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7388-84A8-97A5-F6EA-5A3894B9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err="1"/>
              <a:t>tilings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6887-7BEB-2300-22E5-9EA80469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Nếu</a:t>
            </a:r>
            <a:r>
              <a:rPr lang="en-US" sz="2400" dirty="0"/>
              <a:t> ta </a:t>
            </a:r>
            <a:r>
              <a:rPr lang="en-US" sz="2400" dirty="0" err="1"/>
              <a:t>gọi</a:t>
            </a:r>
            <a:r>
              <a:rPr lang="en-US" sz="2400" dirty="0"/>
              <a:t> count(</a:t>
            </a:r>
            <a:r>
              <a:rPr lang="en-US" sz="2400" dirty="0" err="1"/>
              <a:t>k,x</a:t>
            </a:r>
            <a:r>
              <a:rPr lang="en-US" sz="2400" dirty="0"/>
              <a:t>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gạch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k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xâu</a:t>
            </a:r>
            <a:r>
              <a:rPr lang="en-US" sz="2400" dirty="0"/>
              <a:t> x. </a:t>
            </a:r>
          </a:p>
          <a:p>
            <a:r>
              <a:rPr lang="en-US" sz="2400" dirty="0" err="1"/>
              <a:t>Mà</a:t>
            </a:r>
            <a:r>
              <a:rPr lang="en-US" sz="2400" dirty="0"/>
              <a:t> x </a:t>
            </a:r>
            <a:r>
              <a:rPr lang="en-US" sz="2400" dirty="0" err="1"/>
              <a:t>có</a:t>
            </a:r>
            <a:r>
              <a:rPr lang="en-US" sz="2400" dirty="0"/>
              <a:t> 4</a:t>
            </a:r>
            <a:r>
              <a:rPr lang="en-US" sz="2400" baseline="30000" dirty="0"/>
              <a:t>m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(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dòng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)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O(n.4</a:t>
            </a:r>
            <a:r>
              <a:rPr lang="en-US" sz="2400" baseline="30000" dirty="0"/>
              <a:t>2m</a:t>
            </a:r>
            <a:r>
              <a:rPr lang="en-US" sz="2400" dirty="0"/>
              <a:t>). </a:t>
            </a:r>
            <a:r>
              <a:rPr lang="en-US" sz="2400" dirty="0" err="1"/>
              <a:t>Nếu</a:t>
            </a:r>
            <a:r>
              <a:rPr lang="en-US" sz="2400" dirty="0"/>
              <a:t> m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m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.</a:t>
            </a:r>
          </a:p>
          <a:p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2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Lúc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O(n2</a:t>
            </a:r>
            <a:r>
              <a:rPr lang="en-US" sz="2000" baseline="30000" dirty="0"/>
              <a:t>2m</a:t>
            </a:r>
            <a:r>
              <a:rPr lang="en-US" sz="2000" dirty="0"/>
              <a:t>)</a:t>
            </a:r>
          </a:p>
          <a:p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ta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514B-2302-AECC-2961-C3FD4ED6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16DB-FD8E-CAB7-9301-A12690F9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A66350-EB73-FB42-4A98-7F8735D6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859212"/>
            <a:ext cx="1066800" cy="347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AF4F9-F5EE-5B55-247A-6DDF15DD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831" y="5257800"/>
            <a:ext cx="3010161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6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499-648D-625C-B1A0-DDA81A38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CF65-6739-AC24-532C-9F23D5C5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400" dirty="0"/>
              <a:t> Quy </a:t>
            </a:r>
            <a:r>
              <a:rPr lang="en-US" sz="2400" dirty="0" err="1"/>
              <a:t>hoạch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(Dynamic programming - DP) </a:t>
            </a:r>
            <a:r>
              <a:rPr lang="en-US" sz="2400" dirty="0" err="1"/>
              <a:t>là</a:t>
            </a:r>
            <a:r>
              <a:rPr lang="en-US" sz="2400" dirty="0"/>
              <a:t> 1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đắn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vét</a:t>
            </a:r>
            <a:r>
              <a:rPr lang="en-US" sz="2400" dirty="0"/>
              <a:t> </a:t>
            </a:r>
            <a:r>
              <a:rPr lang="en-US" sz="2400" dirty="0" err="1"/>
              <a:t>cạn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chiến</a:t>
            </a:r>
            <a:r>
              <a:rPr lang="en-US" sz="2400" dirty="0"/>
              <a:t>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lam. </a:t>
            </a:r>
          </a:p>
          <a:p>
            <a:r>
              <a:rPr lang="en-US" sz="2400" dirty="0"/>
              <a:t>DP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chia thành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con</a:t>
            </a:r>
          </a:p>
          <a:p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DP:</a:t>
            </a:r>
          </a:p>
          <a:p>
            <a:pPr lvl="1"/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: </a:t>
            </a:r>
            <a:r>
              <a:rPr lang="en-US" sz="2000" dirty="0" err="1"/>
              <a:t>Tìm</a:t>
            </a:r>
            <a:r>
              <a:rPr lang="en-US" sz="2000" dirty="0"/>
              <a:t> 1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endParaRPr lang="en-US" sz="2000" dirty="0"/>
          </a:p>
          <a:p>
            <a:pPr lvl="1"/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DP, ta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801-33CE-555A-4FB5-CF262F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7F5-4D0B-6C5C-FE92-CDA2B1B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8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0485-8CDF-7DC9-25A7-8D106697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C7D4-6C1D-E2CF-5F43-35579244F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Cho k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,..., c</a:t>
            </a:r>
            <a:r>
              <a:rPr lang="en-US" baseline="-25000" dirty="0"/>
              <a:t>k</a:t>
            </a:r>
            <a:r>
              <a:rPr lang="en-US" dirty="0"/>
              <a:t>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tờ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n thành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Input: coin = {1,2,5,10,20,50,100,200}, n = 520</a:t>
            </a:r>
          </a:p>
          <a:p>
            <a:pPr lvl="2"/>
            <a:r>
              <a:rPr lang="en-US" dirty="0"/>
              <a:t>Output: </a:t>
            </a:r>
            <a:r>
              <a:rPr lang="en-US" dirty="0" err="1"/>
              <a:t>Đổi</a:t>
            </a:r>
            <a:r>
              <a:rPr lang="en-US" dirty="0"/>
              <a:t> thành 4 </a:t>
            </a:r>
            <a:r>
              <a:rPr lang="en-US" dirty="0" err="1"/>
              <a:t>đồng</a:t>
            </a:r>
            <a:r>
              <a:rPr lang="en-US" dirty="0"/>
              <a:t> 200+200+100+20.</a:t>
            </a:r>
          </a:p>
          <a:p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lam!!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coin = {1,3,4}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A6B9-1837-D90E-211B-EF89CA89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B8D5F-F929-FD19-936F-B5E09349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1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4C27-1568-4A1B-E18C-B9651B6C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-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1AC9-6CDF-9928-0572-53561D73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truy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hồi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. DP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 ở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Bộ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nhớ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68F1-5CB8-23FA-0236-3332904AD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109F-455F-5542-8E65-3A97E53F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931D-8AE9-C881-1D5C-8157B87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-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D206-9035-1B91-CA5B-53899DB8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DP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.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n </a:t>
            </a:r>
            <a:r>
              <a:rPr lang="en-US" sz="2400" dirty="0" err="1"/>
              <a:t>thì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tờ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rồi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n.</a:t>
            </a:r>
          </a:p>
          <a:p>
            <a:r>
              <a:rPr lang="en-US" sz="2400" dirty="0" err="1"/>
              <a:t>Gọi</a:t>
            </a:r>
            <a:r>
              <a:rPr lang="en-US" sz="2400" dirty="0"/>
              <a:t> solve(n)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tờ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n.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coin = {1,3,4} </a:t>
            </a:r>
            <a:r>
              <a:rPr lang="en-US" sz="2400" dirty="0" err="1"/>
              <a:t>với</a:t>
            </a:r>
            <a:r>
              <a:rPr lang="en-US" sz="2400" dirty="0"/>
              <a:t> n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256FA-1420-DADA-26B7-03F8161D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CEBC-1D8D-00C3-95FC-63FEA26C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263BC-8A03-C61C-29EC-F11A479F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91000"/>
            <a:ext cx="1508858" cy="1457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79EBE-3408-703C-0CEE-70505940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02" y="4191000"/>
            <a:ext cx="1530883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8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931D-8AE9-C881-1D5C-8157B87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-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D206-9035-1B91-CA5B-53899DB8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9225"/>
            <a:ext cx="8763000" cy="4879975"/>
          </a:xfrm>
        </p:spPr>
        <p:txBody>
          <a:bodyPr/>
          <a:lstStyle/>
          <a:p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tờ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, ta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tay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Cho </a:t>
            </a:r>
            <a:r>
              <a:rPr lang="en-US" sz="2000" dirty="0" err="1"/>
              <a:t>dù</a:t>
            </a:r>
            <a:r>
              <a:rPr lang="en-US" sz="2000" dirty="0"/>
              <a:t> </a:t>
            </a:r>
            <a:r>
              <a:rPr lang="en-US" sz="2000" dirty="0" err="1"/>
              <a:t>tờ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thế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nữa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1, 3 </a:t>
            </a:r>
            <a:r>
              <a:rPr lang="en-US" sz="2000" dirty="0" err="1"/>
              <a:t>hoặc</a:t>
            </a:r>
            <a:r>
              <a:rPr lang="en-US" sz="2000" dirty="0"/>
              <a:t> 4.</a:t>
            </a:r>
          </a:p>
          <a:p>
            <a:pPr lvl="1"/>
            <a:r>
              <a:rPr lang="en-US" sz="2000" dirty="0"/>
              <a:t>Trong 3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:</a:t>
            </a:r>
          </a:p>
          <a:p>
            <a:pPr lvl="2"/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1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n-1 </a:t>
            </a:r>
            <a:r>
              <a:rPr lang="en-US" sz="1600" dirty="0" err="1"/>
              <a:t>đồng</a:t>
            </a:r>
            <a:endParaRPr lang="en-US" sz="1600" dirty="0"/>
          </a:p>
          <a:p>
            <a:pPr lvl="2"/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3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n-3 </a:t>
            </a:r>
            <a:r>
              <a:rPr lang="en-US" sz="1600" dirty="0" err="1"/>
              <a:t>đồng</a:t>
            </a:r>
            <a:endParaRPr lang="en-US" sz="1600" dirty="0"/>
          </a:p>
          <a:p>
            <a:pPr lvl="2"/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4 </a:t>
            </a:r>
            <a:r>
              <a:rPr lang="en-US" sz="1600" dirty="0" err="1"/>
              <a:t>thì</a:t>
            </a:r>
            <a:r>
              <a:rPr lang="en-US" sz="1600" dirty="0"/>
              <a:t>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r>
              <a:rPr lang="en-US" sz="1600" dirty="0"/>
              <a:t> n-4 </a:t>
            </a:r>
            <a:r>
              <a:rPr lang="en-US" sz="1600" dirty="0" err="1"/>
              <a:t>đồng</a:t>
            </a:r>
            <a:endParaRPr lang="en-US" sz="1600" dirty="0"/>
          </a:p>
          <a:p>
            <a:pPr lvl="1"/>
            <a:r>
              <a:rPr lang="en-US" sz="2000" dirty="0" err="1"/>
              <a:t>Còn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ta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Vậy</a:t>
            </a:r>
            <a:r>
              <a:rPr lang="en-US" sz="2000" dirty="0"/>
              <a:t> solve(n) = min(solve(n-1), solve(n-3), solve(n-4))</a:t>
            </a:r>
          </a:p>
          <a:p>
            <a:r>
              <a:rPr lang="en-US" sz="2400" dirty="0" err="1"/>
              <a:t>Lưu</a:t>
            </a:r>
            <a:r>
              <a:rPr lang="en-US" sz="2400" dirty="0"/>
              <a:t> ý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hôi</a:t>
            </a:r>
            <a:r>
              <a:rPr lang="en-US" sz="2400" dirty="0"/>
              <a:t>,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solve(0) = 0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endParaRPr lang="en-US" sz="2000" dirty="0"/>
          </a:p>
          <a:p>
            <a:pPr lvl="1"/>
            <a:r>
              <a:rPr lang="en-US" sz="2000" dirty="0" err="1"/>
              <a:t>Với</a:t>
            </a:r>
            <a:r>
              <a:rPr lang="en-US" sz="2000" dirty="0"/>
              <a:t> x &lt; 0 </a:t>
            </a:r>
            <a:r>
              <a:rPr lang="en-US" sz="2000" dirty="0" err="1"/>
              <a:t>thì</a:t>
            </a:r>
            <a:r>
              <a:rPr lang="en-US" sz="2000" dirty="0"/>
              <a:t> solve(0)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, </a:t>
            </a:r>
            <a:r>
              <a:rPr lang="en-US" sz="2000" dirty="0" err="1"/>
              <a:t>đặt</a:t>
            </a:r>
            <a:r>
              <a:rPr lang="en-US" sz="2000" dirty="0"/>
              <a:t> solve(x)= inf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256FA-1420-DADA-26B7-03F8161D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CEBC-1D8D-00C3-95FC-63FEA26C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8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2108-41CF-A0FD-8C31-822EC018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- 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D50F-843D-182B-9659-65195BE0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,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lâu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E2B1-AEB7-B685-D83E-3EDBCA72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0FBB-480E-B34C-A7AD-2C1805B6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C2A50-BB82-6B8C-732D-3928C762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27" y="1905000"/>
            <a:ext cx="3343745" cy="83801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99665-EBD0-A5D0-6D2F-679CE4CFA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27" y="3237662"/>
            <a:ext cx="3343745" cy="20461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21109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D4AC-56BC-37BC-1004-74CB06EC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problem - DP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3167-CE19-A82E-8CA8-B911C0D8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3A9C-F285-1BEE-2D10-8D6B2DB9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D5FF5A-60F2-B0F3-3EC2-0DEC5B446498}"/>
              </a:ext>
            </a:extLst>
          </p:cNvPr>
          <p:cNvGrpSpPr/>
          <p:nvPr/>
        </p:nvGrpSpPr>
        <p:grpSpPr>
          <a:xfrm>
            <a:off x="418100" y="1981200"/>
            <a:ext cx="5885537" cy="3200265"/>
            <a:chOff x="134263" y="1775754"/>
            <a:chExt cx="8113474" cy="32002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FC6E5F-3B69-6E1F-4E71-DC6EDF863485}"/>
                </a:ext>
              </a:extLst>
            </p:cNvPr>
            <p:cNvSpPr/>
            <p:nvPr/>
          </p:nvSpPr>
          <p:spPr>
            <a:xfrm>
              <a:off x="3848100" y="1775754"/>
              <a:ext cx="685800" cy="7088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87FE82-1028-9C2A-9783-229BD343F0EE}"/>
                </a:ext>
              </a:extLst>
            </p:cNvPr>
            <p:cNvSpPr/>
            <p:nvPr/>
          </p:nvSpPr>
          <p:spPr>
            <a:xfrm>
              <a:off x="1135694" y="3074590"/>
              <a:ext cx="685800" cy="70881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C17FB-4092-29BC-4A01-34A621622010}"/>
                </a:ext>
              </a:extLst>
            </p:cNvPr>
            <p:cNvSpPr/>
            <p:nvPr/>
          </p:nvSpPr>
          <p:spPr>
            <a:xfrm>
              <a:off x="3838184" y="2959439"/>
              <a:ext cx="685800" cy="7088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3E67BC9-3606-B238-B88B-02CD31B06970}"/>
                </a:ext>
              </a:extLst>
            </p:cNvPr>
            <p:cNvSpPr/>
            <p:nvPr/>
          </p:nvSpPr>
          <p:spPr>
            <a:xfrm>
              <a:off x="6540674" y="2959438"/>
              <a:ext cx="685800" cy="7088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45103C-27AF-CFED-D587-7E3C80C644A8}"/>
                </a:ext>
              </a:extLst>
            </p:cNvPr>
            <p:cNvSpPr/>
            <p:nvPr/>
          </p:nvSpPr>
          <p:spPr>
            <a:xfrm>
              <a:off x="134263" y="4267200"/>
              <a:ext cx="685800" cy="7088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FEAD43-5B96-A2C9-EECC-689A84C5E58F}"/>
                </a:ext>
              </a:extLst>
            </p:cNvPr>
            <p:cNvSpPr/>
            <p:nvPr/>
          </p:nvSpPr>
          <p:spPr>
            <a:xfrm>
              <a:off x="1135694" y="4267199"/>
              <a:ext cx="685800" cy="70881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9A6255-CFF5-22A3-4013-3B2221560450}"/>
                </a:ext>
              </a:extLst>
            </p:cNvPr>
            <p:cNvSpPr/>
            <p:nvPr/>
          </p:nvSpPr>
          <p:spPr>
            <a:xfrm>
              <a:off x="2137125" y="4267198"/>
              <a:ext cx="685800" cy="70881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4B9CBC-7B58-4075-8961-7EBDE7F22A9C}"/>
                </a:ext>
              </a:extLst>
            </p:cNvPr>
            <p:cNvSpPr/>
            <p:nvPr/>
          </p:nvSpPr>
          <p:spPr>
            <a:xfrm>
              <a:off x="3848100" y="4267198"/>
              <a:ext cx="685800" cy="7088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C36D05-FABB-ADCB-AB4C-822DACB3398B}"/>
                </a:ext>
              </a:extLst>
            </p:cNvPr>
            <p:cNvSpPr/>
            <p:nvPr/>
          </p:nvSpPr>
          <p:spPr>
            <a:xfrm>
              <a:off x="2992612" y="4267198"/>
              <a:ext cx="685800" cy="708819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D0B603F-5C0E-C931-6435-61B1574BEE62}"/>
                </a:ext>
              </a:extLst>
            </p:cNvPr>
            <p:cNvSpPr/>
            <p:nvPr/>
          </p:nvSpPr>
          <p:spPr>
            <a:xfrm>
              <a:off x="4703588" y="4254175"/>
              <a:ext cx="685800" cy="70881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67E184-5A06-A8E0-C26F-395E7DEEB940}"/>
                </a:ext>
              </a:extLst>
            </p:cNvPr>
            <p:cNvSpPr/>
            <p:nvPr/>
          </p:nvSpPr>
          <p:spPr>
            <a:xfrm>
              <a:off x="5559075" y="4254174"/>
              <a:ext cx="685800" cy="70881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7C50C5-2D48-6EB9-A458-8B8FBEBFA945}"/>
                </a:ext>
              </a:extLst>
            </p:cNvPr>
            <p:cNvSpPr/>
            <p:nvPr/>
          </p:nvSpPr>
          <p:spPr>
            <a:xfrm>
              <a:off x="6560506" y="4267198"/>
              <a:ext cx="685800" cy="70881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C8A474D-EE59-47F2-2FCD-979CEAF17B51}"/>
                </a:ext>
              </a:extLst>
            </p:cNvPr>
            <p:cNvSpPr/>
            <p:nvPr/>
          </p:nvSpPr>
          <p:spPr>
            <a:xfrm>
              <a:off x="7561937" y="4267198"/>
              <a:ext cx="685800" cy="7088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F0414D-398E-A5F3-41D2-030C27EB7769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1721061" y="2380769"/>
              <a:ext cx="2227472" cy="79762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89527A-AA2E-5204-FEAB-9E3370127F88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4181084" y="2484573"/>
              <a:ext cx="9916" cy="47486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D1C3DAE-C866-027A-49A0-B2AE6B1BA378}"/>
                </a:ext>
              </a:extLst>
            </p:cNvPr>
            <p:cNvCxnSpPr>
              <a:cxnSpLocks/>
              <a:stCxn id="6" idx="5"/>
              <a:endCxn id="9" idx="1"/>
            </p:cNvCxnSpPr>
            <p:nvPr/>
          </p:nvCxnSpPr>
          <p:spPr>
            <a:xfrm>
              <a:off x="4433467" y="2380769"/>
              <a:ext cx="2207640" cy="68247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744D9DF-F843-2F26-B272-784CEABF7AD6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477163" y="3679605"/>
              <a:ext cx="758964" cy="58759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04E94-72EE-6C5B-10E0-CEF45B920F15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1478594" y="3783409"/>
              <a:ext cx="0" cy="48379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DF1F007-551D-55D6-799A-43FAF0DD4007}"/>
                </a:ext>
              </a:extLst>
            </p:cNvPr>
            <p:cNvCxnSpPr>
              <a:cxnSpLocks/>
              <a:stCxn id="7" idx="5"/>
              <a:endCxn id="12" idx="0"/>
            </p:cNvCxnSpPr>
            <p:nvPr/>
          </p:nvCxnSpPr>
          <p:spPr>
            <a:xfrm>
              <a:off x="1721061" y="3679605"/>
              <a:ext cx="758964" cy="58759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CDA220-E6BC-D2B4-49B7-D1552ACB922B}"/>
                </a:ext>
              </a:extLst>
            </p:cNvPr>
            <p:cNvCxnSpPr>
              <a:cxnSpLocks/>
              <a:stCxn id="8" idx="3"/>
              <a:endCxn id="14" idx="0"/>
            </p:cNvCxnSpPr>
            <p:nvPr/>
          </p:nvCxnSpPr>
          <p:spPr>
            <a:xfrm flipH="1">
              <a:off x="3335512" y="3564454"/>
              <a:ext cx="603105" cy="70274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2762B83-8B0F-7952-F3D2-9F6546AD866B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>
              <a:off x="4181084" y="3668258"/>
              <a:ext cx="9916" cy="59894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F462A86-FB3D-54C1-9AB8-E9184EEF888E}"/>
                </a:ext>
              </a:extLst>
            </p:cNvPr>
            <p:cNvCxnSpPr>
              <a:cxnSpLocks/>
              <a:stCxn id="8" idx="5"/>
              <a:endCxn id="15" idx="0"/>
            </p:cNvCxnSpPr>
            <p:nvPr/>
          </p:nvCxnSpPr>
          <p:spPr>
            <a:xfrm>
              <a:off x="4423551" y="3564454"/>
              <a:ext cx="622937" cy="68972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457FC64-E3F2-F8A8-D955-48A73C487FE5}"/>
                </a:ext>
              </a:extLst>
            </p:cNvPr>
            <p:cNvCxnSpPr>
              <a:cxnSpLocks/>
              <a:stCxn id="9" idx="3"/>
              <a:endCxn id="16" idx="0"/>
            </p:cNvCxnSpPr>
            <p:nvPr/>
          </p:nvCxnSpPr>
          <p:spPr>
            <a:xfrm flipH="1">
              <a:off x="5901975" y="3564453"/>
              <a:ext cx="739132" cy="68972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0D9934-8FB3-1AC5-60F5-6C66BB3E8F63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>
              <a:off x="6883574" y="3668257"/>
              <a:ext cx="19832" cy="59894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A97E77-BB1E-63D1-35DD-0293D5D3D7A5}"/>
                </a:ext>
              </a:extLst>
            </p:cNvPr>
            <p:cNvCxnSpPr>
              <a:cxnSpLocks/>
              <a:stCxn id="9" idx="5"/>
              <a:endCxn id="18" idx="0"/>
            </p:cNvCxnSpPr>
            <p:nvPr/>
          </p:nvCxnSpPr>
          <p:spPr>
            <a:xfrm>
              <a:off x="7126041" y="3564453"/>
              <a:ext cx="778796" cy="7027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569037E2-0424-75DE-5337-317E3844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10" y="1421220"/>
            <a:ext cx="3343745" cy="204617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8A99849-1756-897E-BAB6-F89DF0AFF588}"/>
              </a:ext>
            </a:extLst>
          </p:cNvPr>
          <p:cNvSpPr txBox="1"/>
          <p:nvPr/>
        </p:nvSpPr>
        <p:spPr>
          <a:xfrm>
            <a:off x="305601" y="5305206"/>
            <a:ext cx="87054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solve(*) </a:t>
            </a:r>
            <a:r>
              <a:rPr lang="en-US" sz="2000" dirty="0" err="1"/>
              <a:t>với</a:t>
            </a:r>
            <a:r>
              <a:rPr lang="en-US" sz="2000" dirty="0"/>
              <a:t> *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lắp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gây</a:t>
            </a:r>
            <a:r>
              <a:rPr lang="en-US" sz="2000" dirty="0"/>
              <a:t> </a:t>
            </a:r>
            <a:r>
              <a:rPr lang="en-US" sz="2000" dirty="0" err="1"/>
              <a:t>lãng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.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=&gt; </a:t>
            </a:r>
            <a:r>
              <a:rPr lang="en-US" sz="2000" b="1" dirty="0" err="1">
                <a:solidFill>
                  <a:srgbClr val="FF0000"/>
                </a:solidFill>
              </a:rPr>
              <a:t>Cần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có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giải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pháp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những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gì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đã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tính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rồi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không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tính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nữa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464074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3803</TotalTime>
  <Words>2411</Words>
  <Application>Microsoft Office PowerPoint</Application>
  <PresentationFormat>On-screen Show (4:3)</PresentationFormat>
  <Paragraphs>277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Giới thiệu</vt:lpstr>
      <vt:lpstr>Coin problem</vt:lpstr>
      <vt:lpstr>Coin problem - DP</vt:lpstr>
      <vt:lpstr>Coin problem - DP</vt:lpstr>
      <vt:lpstr>Coin problem - DP</vt:lpstr>
      <vt:lpstr>Coin problem - DP</vt:lpstr>
      <vt:lpstr>Coin problem - DP</vt:lpstr>
      <vt:lpstr>Coin problem - DP</vt:lpstr>
      <vt:lpstr>Coin problem - DP</vt:lpstr>
      <vt:lpstr>Coin problem - DP</vt:lpstr>
      <vt:lpstr>Coin problem 2 </vt:lpstr>
      <vt:lpstr>Coin problem 2 </vt:lpstr>
      <vt:lpstr>Longest increasing subsequence</vt:lpstr>
      <vt:lpstr>Longest increasing subsequence</vt:lpstr>
      <vt:lpstr>Longest increasing subsequence</vt:lpstr>
      <vt:lpstr>Paths in a grid</vt:lpstr>
      <vt:lpstr>Paths in a grid</vt:lpstr>
      <vt:lpstr>Knapsack problems</vt:lpstr>
      <vt:lpstr>Knapsack problems</vt:lpstr>
      <vt:lpstr>Knapsack problems</vt:lpstr>
      <vt:lpstr>Knapsack problems</vt:lpstr>
      <vt:lpstr>Edit distance</vt:lpstr>
      <vt:lpstr>Edit distance</vt:lpstr>
      <vt:lpstr>Edit distance</vt:lpstr>
      <vt:lpstr>Counting tilings</vt:lpstr>
      <vt:lpstr>Counting tilings</vt:lpstr>
      <vt:lpstr>Counting tilings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543</cp:revision>
  <dcterms:created xsi:type="dcterms:W3CDTF">2012-12-04T09:00:13Z</dcterms:created>
  <dcterms:modified xsi:type="dcterms:W3CDTF">2024-04-14T10:15:01Z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