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28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1" r:id="rId14"/>
    <p:sldId id="380" r:id="rId15"/>
    <p:sldId id="382" r:id="rId16"/>
    <p:sldId id="383" r:id="rId17"/>
    <p:sldId id="34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FF66FF"/>
    <a:srgbClr val="0000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3557" autoAdjust="0"/>
  </p:normalViewPr>
  <p:slideViewPr>
    <p:cSldViewPr>
      <p:cViewPr varScale="1">
        <p:scale>
          <a:sx n="57" d="100"/>
          <a:sy n="57" d="100"/>
        </p:scale>
        <p:origin x="14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AA44-D6BB-3720-B60A-B20FC303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A7509-F71F-02D0-21AB-7B475591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800" dirty="0"/>
              <a:t>Code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đếm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x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[1;s]: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O(</a:t>
            </a:r>
            <a:r>
              <a:rPr lang="en-US" sz="2800" dirty="0" err="1"/>
              <a:t>len</a:t>
            </a:r>
            <a:r>
              <a:rPr lang="en-US" sz="2800" dirty="0"/>
              <a:t>(s))</a:t>
            </a:r>
          </a:p>
          <a:p>
            <a:r>
              <a:rPr lang="en-US" sz="2800" dirty="0"/>
              <a:t>“</a:t>
            </a:r>
            <a:r>
              <a:rPr lang="en-US" sz="2800" dirty="0">
                <a:solidFill>
                  <a:srgbClr val="FF0000"/>
                </a:solidFill>
              </a:rPr>
              <a:t>if (pos&lt;0) return 1;</a:t>
            </a:r>
            <a:r>
              <a:rPr lang="en-US" sz="2800" dirty="0"/>
              <a:t>”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ta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thỏa</a:t>
            </a:r>
            <a:r>
              <a:rPr lang="en-US" sz="2800" dirty="0"/>
              <a:t> </a:t>
            </a:r>
            <a:r>
              <a:rPr lang="en-US" sz="2800" dirty="0" err="1"/>
              <a:t>mãn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ở </a:t>
            </a:r>
            <a:r>
              <a:rPr lang="en-US" sz="2800" dirty="0" err="1"/>
              <a:t>đây</a:t>
            </a:r>
            <a:r>
              <a:rPr lang="en-US" sz="2800" dirty="0"/>
              <a:t>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E354-4CF8-466C-802B-2195DA0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5F72-4137-4C5F-6100-891F77E3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05164-7AAF-691C-5EC4-8D617446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8" y="2087776"/>
            <a:ext cx="3313613" cy="268244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708D1-ED84-0564-A137-CCF7DBAF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54" y="2103087"/>
            <a:ext cx="5016758" cy="266713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1489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CC7A-A82C-BA50-7842-E190A67C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3C61-9E12-62A7-CD89-52131B76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x </a:t>
            </a:r>
            <a:r>
              <a:rPr lang="en-US" sz="2800" dirty="0" err="1"/>
              <a:t>bằng</a:t>
            </a:r>
            <a:r>
              <a:rPr lang="en-US" sz="2800" dirty="0"/>
              <a:t> k </a:t>
            </a:r>
            <a:r>
              <a:rPr lang="en-US" sz="2800" dirty="0" err="1"/>
              <a:t>thì</a:t>
            </a:r>
            <a:r>
              <a:rPr lang="en-US" sz="2800" dirty="0"/>
              <a:t>,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, ta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quyét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r>
              <a:rPr lang="en-US" sz="2800" dirty="0"/>
              <a:t>, ta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60EE-CFFF-63AE-7F46-187C32A7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AF85-F040-601B-F801-87EA3917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BBFB5-3B42-2B72-5C9A-B098A443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49465"/>
            <a:ext cx="5638800" cy="278529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E1A691-A91A-1055-3C9D-4ADF490FCDE1}"/>
              </a:ext>
            </a:extLst>
          </p:cNvPr>
          <p:cNvSpPr/>
          <p:nvPr/>
        </p:nvSpPr>
        <p:spPr>
          <a:xfrm>
            <a:off x="1905000" y="3625850"/>
            <a:ext cx="1524000" cy="26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F33E32-94AC-AD92-56EE-586F72808B77}"/>
              </a:ext>
            </a:extLst>
          </p:cNvPr>
          <p:cNvSpPr/>
          <p:nvPr/>
        </p:nvSpPr>
        <p:spPr>
          <a:xfrm>
            <a:off x="5105400" y="3349465"/>
            <a:ext cx="1143000" cy="15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FE4C78-B096-7A5A-433A-69D280C82E67}"/>
              </a:ext>
            </a:extLst>
          </p:cNvPr>
          <p:cNvSpPr/>
          <p:nvPr/>
        </p:nvSpPr>
        <p:spPr>
          <a:xfrm>
            <a:off x="6172200" y="4648200"/>
            <a:ext cx="762000" cy="15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426FC-CB89-1FC6-F4D2-C913FCAE1EF4}"/>
              </a:ext>
            </a:extLst>
          </p:cNvPr>
          <p:cNvSpPr/>
          <p:nvPr/>
        </p:nvSpPr>
        <p:spPr>
          <a:xfrm>
            <a:off x="3752850" y="5835650"/>
            <a:ext cx="304800" cy="15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E753-5864-5761-1C06-8705A248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06B7-2C28-E891-2523-9E4C0F06F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code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cứ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, ta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dp</a:t>
            </a:r>
            <a:r>
              <a:rPr lang="en-US" sz="2400" dirty="0"/>
              <a:t>.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Ưu</a:t>
            </a:r>
            <a:r>
              <a:rPr lang="en-US" sz="2000" dirty="0"/>
              <a:t>: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“</a:t>
            </a:r>
            <a:r>
              <a:rPr lang="en-US" sz="2000" dirty="0" err="1"/>
              <a:t>isall</a:t>
            </a:r>
            <a:r>
              <a:rPr lang="en-US" sz="2000" dirty="0"/>
              <a:t>” </a:t>
            </a:r>
            <a:r>
              <a:rPr lang="en-US" sz="2000" dirty="0" err="1"/>
              <a:t>của</a:t>
            </a:r>
            <a:r>
              <a:rPr lang="en-US" sz="2000" dirty="0"/>
              <a:t> pd,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endParaRPr lang="en-US" sz="2000" dirty="0"/>
          </a:p>
          <a:p>
            <a:pPr lvl="1"/>
            <a:r>
              <a:rPr lang="en-US" sz="2000" dirty="0" err="1"/>
              <a:t>Nhược</a:t>
            </a:r>
            <a:r>
              <a:rPr lang="en-US" sz="2000" dirty="0"/>
              <a:t>: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!</a:t>
            </a:r>
            <a:r>
              <a:rPr lang="en-US" sz="2000" dirty="0" err="1"/>
              <a:t>isall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(</a:t>
            </a:r>
            <a:r>
              <a:rPr lang="en-US" sz="2000" dirty="0" err="1"/>
              <a:t>tuy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0D81-46EE-2FE7-86DA-E19C13E2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87449-9502-1753-51F9-095CBDE5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2CBD4A-1BD0-0DD3-ED84-07B2DF53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0" y="2743200"/>
            <a:ext cx="4184865" cy="19432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9C376C-1EBB-BB7D-06BF-8D076C21A67C}"/>
              </a:ext>
            </a:extLst>
          </p:cNvPr>
          <p:cNvSpPr/>
          <p:nvPr/>
        </p:nvSpPr>
        <p:spPr>
          <a:xfrm>
            <a:off x="2819400" y="3048000"/>
            <a:ext cx="65532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EE1EE0-D48C-1835-0310-483DAAA8D952}"/>
              </a:ext>
            </a:extLst>
          </p:cNvPr>
          <p:cNvSpPr/>
          <p:nvPr/>
        </p:nvSpPr>
        <p:spPr>
          <a:xfrm>
            <a:off x="2491740" y="4191000"/>
            <a:ext cx="86106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EC42-6A9C-1AEC-4B8F-DD48A47A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31838"/>
            <a:ext cx="8610600" cy="563562"/>
          </a:xfrm>
        </p:spPr>
        <p:txBody>
          <a:bodyPr/>
          <a:lstStyle/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9EE6-027A-93CD-BC55-3E61E1FB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Đôi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thỏa</a:t>
            </a:r>
            <a:r>
              <a:rPr lang="en-US" sz="2800" dirty="0"/>
              <a:t> </a:t>
            </a:r>
            <a:r>
              <a:rPr lang="en-US" sz="2800" dirty="0" err="1"/>
              <a:t>mãn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chứ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đếm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2C0C-30CB-B63A-1895-41B06E70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0085-AD5B-B3CF-5720-9E38EA9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06885-19D2-E3B2-D740-DDBBF7D7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6039160" cy="238137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6F25FE-4A00-124C-8DE2-E48F27928759}"/>
              </a:ext>
            </a:extLst>
          </p:cNvPr>
          <p:cNvSpPr/>
          <p:nvPr/>
        </p:nvSpPr>
        <p:spPr>
          <a:xfrm>
            <a:off x="4038600" y="4038600"/>
            <a:ext cx="2057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752600"/>
            <a:ext cx="8269287" cy="4190999"/>
          </a:xfrm>
        </p:spPr>
        <p:txBody>
          <a:bodyPr/>
          <a:lstStyle/>
          <a:p>
            <a:pPr algn="ctr"/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7.1</a:t>
            </a:r>
            <a:r>
              <a:rPr lang="vi-VN" sz="4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Quy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1,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trâu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2,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offline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3,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499-648D-625C-B1A0-DDA81A38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CF65-6739-AC24-532C-9F23D5C5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x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</a:t>
            </a:r>
            <a:r>
              <a:rPr lang="en-US" i="1" baseline="-25000" dirty="0" err="1"/>
              <a:t>t</a:t>
            </a:r>
            <a:r>
              <a:rPr lang="en-US" dirty="0" err="1"/>
              <a:t>,b</a:t>
            </a:r>
            <a:r>
              <a:rPr lang="en-US" i="1" baseline="-25000" dirty="0" err="1"/>
              <a:t>t</a:t>
            </a:r>
            <a:r>
              <a:rPr lang="en-US" dirty="0"/>
              <a:t>]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f(x)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test case.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k. </a:t>
            </a:r>
            <a:r>
              <a:rPr lang="en-US" dirty="0" err="1"/>
              <a:t>Với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Subtask 1: 0 ≤ a ≤ b ≤ 10</a:t>
            </a:r>
            <a:r>
              <a:rPr lang="en-US" baseline="30000" dirty="0"/>
              <a:t>3</a:t>
            </a:r>
            <a:r>
              <a:rPr lang="en-US" dirty="0"/>
              <a:t> , 0 ≤ k ≤ 100, 0 ≤ t ≤ 10</a:t>
            </a:r>
            <a:r>
              <a:rPr lang="en-US" baseline="30000" dirty="0"/>
              <a:t>3</a:t>
            </a:r>
          </a:p>
          <a:p>
            <a:pPr lvl="2"/>
            <a:r>
              <a:rPr lang="en-US" dirty="0"/>
              <a:t>Subtask 2: 0 ≤ a ≤ b ≤ 10</a:t>
            </a:r>
            <a:r>
              <a:rPr lang="en-US" baseline="30000" dirty="0"/>
              <a:t>6</a:t>
            </a:r>
            <a:r>
              <a:rPr lang="en-US" dirty="0"/>
              <a:t> , 0 ≤ k ≤ 100, 0 ≤ t ≤ 10</a:t>
            </a:r>
            <a:r>
              <a:rPr lang="en-US" baseline="30000" dirty="0"/>
              <a:t>3</a:t>
            </a:r>
          </a:p>
          <a:p>
            <a:pPr lvl="2"/>
            <a:r>
              <a:rPr lang="en-US" dirty="0"/>
              <a:t>Subtask 3: 0 ≤ a ≤ b ≤ 10</a:t>
            </a:r>
            <a:r>
              <a:rPr lang="en-US" baseline="30000" dirty="0"/>
              <a:t>18</a:t>
            </a:r>
            <a:r>
              <a:rPr lang="en-US" dirty="0"/>
              <a:t>, 0 ≤ k ≤ 100, 0 ≤ t ≤ 10</a:t>
            </a:r>
            <a:r>
              <a:rPr lang="en-US" baseline="30000" dirty="0"/>
              <a:t>3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801-33CE-555A-4FB5-CF262F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7F5-4D0B-6C5C-FE92-CDA2B1B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4695-00B8-C0D5-8F11-C5CE11C3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B019-C1CF-8C5A-E9B5-FAB4EFBB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subtask 1,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Gọi</a:t>
            </a:r>
            <a:r>
              <a:rPr lang="en-US" dirty="0"/>
              <a:t> Sol(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x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a ≤ x ≤ 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dirty="0" err="1"/>
              <a:t>bằng</a:t>
            </a:r>
            <a:r>
              <a:rPr lang="en-US" dirty="0"/>
              <a:t> k.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G(s),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x </a:t>
            </a:r>
            <a:r>
              <a:rPr lang="en-US" dirty="0" err="1"/>
              <a:t>từ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b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E9FC-85A6-AA07-DE01-3D2F92DA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EE4B2-8416-6384-F014-2BE48D87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0615C-6FD5-C467-A1A8-99DEBC6A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0"/>
            <a:ext cx="4694462" cy="1371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05A95-3416-CEAB-8AC9-4E78A61AF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40" y="4572000"/>
            <a:ext cx="2233860" cy="135005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0397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FE49-16BD-82C8-1B42-6BF1F226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C594-BB17-115B-E8AD-7629934D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9225"/>
            <a:ext cx="8610600" cy="5210175"/>
          </a:xfrm>
        </p:spPr>
        <p:txBody>
          <a:bodyPr/>
          <a:lstStyle/>
          <a:p>
            <a:pPr algn="just"/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1,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Sol(</a:t>
            </a:r>
            <a:r>
              <a:rPr lang="en-US" sz="2800" dirty="0" err="1"/>
              <a:t>a,b</a:t>
            </a:r>
            <a:r>
              <a:rPr lang="en-US" sz="2800" dirty="0"/>
              <a:t>) </a:t>
            </a:r>
            <a:r>
              <a:rPr lang="en-US" sz="2800" dirty="0" err="1"/>
              <a:t>là</a:t>
            </a:r>
            <a:r>
              <a:rPr lang="en-US" sz="2800" dirty="0"/>
              <a:t> O(b),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t testcase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O(b*t). </a:t>
            </a:r>
            <a:r>
              <a:rPr lang="en-US" sz="2800" dirty="0" err="1"/>
              <a:t>Chỉ</a:t>
            </a:r>
            <a:r>
              <a:rPr lang="en-US" sz="2800" dirty="0"/>
              <a:t> pass qua subtask 1.</a:t>
            </a:r>
          </a:p>
          <a:p>
            <a:pPr algn="just"/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2:</a:t>
            </a:r>
          </a:p>
          <a:p>
            <a:pPr lvl="1" algn="just"/>
            <a:r>
              <a:rPr lang="en-US" sz="2400" dirty="0" err="1"/>
              <a:t>Gọi</a:t>
            </a:r>
            <a:r>
              <a:rPr lang="en-US" sz="2400" dirty="0"/>
              <a:t> G(s)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x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0 ≤ x ≤ s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x </a:t>
            </a:r>
            <a:r>
              <a:rPr lang="en-US" sz="2400" dirty="0" err="1"/>
              <a:t>bằng</a:t>
            </a:r>
            <a:r>
              <a:rPr lang="en-US" sz="2400" dirty="0"/>
              <a:t> k. </a:t>
            </a:r>
            <a:r>
              <a:rPr lang="en-US" sz="2400" dirty="0" err="1"/>
              <a:t>Vậy</a:t>
            </a:r>
            <a:r>
              <a:rPr lang="en-US" sz="2400" dirty="0"/>
              <a:t> Sol(</a:t>
            </a:r>
            <a:r>
              <a:rPr lang="en-US" sz="2400" dirty="0" err="1"/>
              <a:t>a,b</a:t>
            </a:r>
            <a:r>
              <a:rPr lang="en-US" sz="2400" dirty="0"/>
              <a:t>) = G(b) – G(a-1).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hoạch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G(s)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:</a:t>
            </a:r>
          </a:p>
          <a:p>
            <a:pPr lvl="2" algn="just"/>
            <a:r>
              <a:rPr lang="en-US" sz="2000" dirty="0"/>
              <a:t>G(s) = G(s-1) + f(</a:t>
            </a:r>
            <a:r>
              <a:rPr lang="en-US" sz="2000" dirty="0" err="1"/>
              <a:t>s,k</a:t>
            </a:r>
            <a:r>
              <a:rPr lang="en-US" sz="2000" dirty="0"/>
              <a:t>). </a:t>
            </a:r>
          </a:p>
          <a:p>
            <a:pPr lvl="2" algn="just"/>
            <a:r>
              <a:rPr lang="en-US" sz="2000" dirty="0" err="1"/>
              <a:t>Với</a:t>
            </a:r>
            <a:r>
              <a:rPr lang="en-US" sz="2000" dirty="0"/>
              <a:t> f(s)=1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x </a:t>
            </a:r>
            <a:r>
              <a:rPr lang="en-US" sz="2000" dirty="0" err="1"/>
              <a:t>bằng</a:t>
            </a:r>
            <a:r>
              <a:rPr lang="en-US" sz="2000" dirty="0"/>
              <a:t> k,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f(s) = 0;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AE5B-E7C0-5681-8EB5-899DB7BB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F65A-3CD4-89C0-897B-05EA1940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4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54E0-5CBA-FCD0-0A14-C8823739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2 -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8AC4-E1FB-99CC-77F7-002517D7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EF4B-0EBA-71C9-6DE0-542FF2BF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91FBC-C114-7C4E-959A-62150FDE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29" y="1828800"/>
            <a:ext cx="6184341" cy="403832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7B2D3-5D01-F31D-DBA7-F99E9EE2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47800"/>
            <a:ext cx="2233860" cy="135005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734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094B-C3C7-BE13-24BD-0989F5D4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7A6A-0F07-1B5C-494D-1FAB3338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2,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phức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Sol2(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O(1); 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Init() </a:t>
            </a:r>
            <a:r>
              <a:rPr lang="en-US" dirty="0" err="1"/>
              <a:t>và</a:t>
            </a:r>
            <a:r>
              <a:rPr lang="en-US" dirty="0"/>
              <a:t> G(s) </a:t>
            </a:r>
            <a:r>
              <a:rPr lang="en-US" dirty="0" err="1"/>
              <a:t>là</a:t>
            </a:r>
            <a:r>
              <a:rPr lang="en-US" dirty="0"/>
              <a:t> O(b). 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t testcase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</a:t>
            </a:r>
            <a:r>
              <a:rPr lang="en-US" dirty="0" err="1"/>
              <a:t>b+t</a:t>
            </a:r>
            <a:r>
              <a:rPr lang="en-US" dirty="0"/>
              <a:t>).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pass qua subtask 2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pass qua subtask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C416-2957-10C8-4E59-F7697C6E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D6A3-006F-7643-15C4-69A3FE7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4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CC21-BE2E-B4AB-44F2-8CA5DB71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EC04-3190-ECF3-52E9-75EFAE55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Sol3(</a:t>
            </a:r>
            <a:r>
              <a:rPr lang="en-US" dirty="0" err="1"/>
              <a:t>a,b</a:t>
            </a:r>
            <a:r>
              <a:rPr lang="en-US" dirty="0"/>
              <a:t>) = G(b) – G(a-1)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G(s)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1A806-6BD0-785A-841D-BC0A9C9B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F75F6-AC6A-29E8-E17C-8588D67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7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DE11-5942-D9FB-47E6-9BFD938F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AF1-BA49-1B43-13E1-A28A111F1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34400" cy="4879975"/>
              </a:xfrm>
            </p:spPr>
            <p:txBody>
              <a:bodyPr/>
              <a:lstStyle/>
              <a:p>
                <a:r>
                  <a:rPr lang="en-US" sz="2800" dirty="0"/>
                  <a:t>Để </a:t>
                </a:r>
                <a:r>
                  <a:rPr lang="en-US" sz="2800" dirty="0" err="1"/>
                  <a:t>tìm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hàm</a:t>
                </a:r>
                <a:r>
                  <a:rPr lang="en-US" sz="2800" dirty="0"/>
                  <a:t> G(s) ta </a:t>
                </a:r>
                <a:r>
                  <a:rPr lang="en-US" sz="2800" dirty="0" err="1"/>
                  <a:t>cần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đếm</a:t>
                </a:r>
                <a:r>
                  <a:rPr lang="en-US" sz="2800" dirty="0"/>
                  <a:t> (</a:t>
                </a:r>
                <a:r>
                  <a:rPr lang="en-US" sz="2800" dirty="0" err="1"/>
                  <a:t>liệt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kê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x </a:t>
                </a:r>
                <a:r>
                  <a:rPr lang="en-US" sz="2800" dirty="0" err="1"/>
                  <a:t>thỏa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mãn</a:t>
                </a:r>
                <a:r>
                  <a:rPr lang="en-US" sz="2800" dirty="0"/>
                  <a:t> 0 ≤ x ≤ s </a:t>
                </a:r>
                <a:r>
                  <a:rPr lang="en-US" sz="2800" dirty="0" err="1"/>
                  <a:t>và</a:t>
                </a:r>
                <a:r>
                  <a:rPr lang="en-US" sz="2800" dirty="0"/>
                  <a:t> f(</a:t>
                </a:r>
                <a:r>
                  <a:rPr lang="en-US" sz="2800" dirty="0" err="1"/>
                  <a:t>x,k</a:t>
                </a:r>
                <a:r>
                  <a:rPr lang="en-US" sz="2800" dirty="0"/>
                  <a:t>). </a:t>
                </a:r>
                <a:r>
                  <a:rPr lang="en-US" sz="2800" dirty="0" err="1"/>
                  <a:t>Tuy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nhiên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dễ</a:t>
                </a:r>
                <a:r>
                  <a:rPr lang="en-US" sz="2800" dirty="0"/>
                  <a:t>, ta </a:t>
                </a:r>
                <a:r>
                  <a:rPr lang="en-US" sz="2800" dirty="0" err="1"/>
                  <a:t>tạm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thời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không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đề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cập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tới</a:t>
                </a:r>
                <a:r>
                  <a:rPr lang="en-US" sz="2800" dirty="0"/>
                  <a:t> f(</a:t>
                </a:r>
                <a:r>
                  <a:rPr lang="en-US" sz="2800" dirty="0" err="1"/>
                  <a:t>x,k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mà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trước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tiên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đếm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cả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x </a:t>
                </a:r>
                <a:r>
                  <a:rPr lang="en-US" sz="2800" dirty="0" err="1"/>
                  <a:t>thỏa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mãn</a:t>
                </a:r>
                <a:r>
                  <a:rPr lang="en-US" sz="2800" dirty="0"/>
                  <a:t> 0 ≤ x ≤ s. </a:t>
                </a:r>
              </a:p>
              <a:p>
                <a:r>
                  <a:rPr lang="en-US" sz="2800" dirty="0" err="1"/>
                  <a:t>Gọi</a:t>
                </a:r>
                <a:r>
                  <a:rPr lang="en-US" sz="2800" dirty="0"/>
                  <a:t> s = s</a:t>
                </a:r>
                <a:r>
                  <a:rPr lang="en-US" sz="2800" baseline="-25000" dirty="0"/>
                  <a:t>n-1</a:t>
                </a:r>
                <a:r>
                  <a:rPr lang="en-US" sz="2800" dirty="0"/>
                  <a:t>s</a:t>
                </a:r>
                <a:r>
                  <a:rPr lang="en-US" sz="2800" baseline="-25000" dirty="0"/>
                  <a:t>n-2</a:t>
                </a:r>
                <a:r>
                  <a:rPr lang="en-US" sz="2800" dirty="0"/>
                  <a:t>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s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s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. </a:t>
                </a:r>
                <a:r>
                  <a:rPr lang="en-US" sz="2800" dirty="0" err="1"/>
                  <a:t>Với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chữ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thứ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s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từ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bên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phải</a:t>
                </a:r>
                <a:r>
                  <a:rPr lang="en-US" sz="2800" dirty="0"/>
                  <a:t> qua </a:t>
                </a:r>
                <a:r>
                  <a:rPr lang="en-US" sz="2800" dirty="0" err="1"/>
                  <a:t>trái</a:t>
                </a:r>
                <a:r>
                  <a:rPr lang="en-US" sz="2800" dirty="0"/>
                  <a:t>. </a:t>
                </a:r>
                <a:r>
                  <a:rPr lang="en-US" sz="2800" dirty="0" err="1"/>
                  <a:t>Ví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dụ</a:t>
                </a:r>
                <a:r>
                  <a:rPr lang="en-US" sz="2800" dirty="0"/>
                  <a:t> 3845 </a:t>
                </a:r>
                <a:r>
                  <a:rPr lang="en-US" sz="2800" dirty="0" err="1"/>
                  <a:t>thì</a:t>
                </a:r>
                <a:r>
                  <a:rPr lang="en-US" sz="2800" dirty="0"/>
                  <a:t> s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= 8.</a:t>
                </a:r>
              </a:p>
              <a:p>
                <a:r>
                  <a:rPr lang="en-US" sz="2800" dirty="0" err="1"/>
                  <a:t>Vậy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x </a:t>
                </a:r>
                <a:r>
                  <a:rPr lang="en-US" sz="2800" dirty="0" err="1"/>
                  <a:t>phải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dạng</a:t>
                </a:r>
                <a:r>
                  <a:rPr lang="en-US" sz="2800" dirty="0"/>
                  <a:t> x = x</a:t>
                </a:r>
                <a:r>
                  <a:rPr lang="en-US" sz="2800" baseline="-25000" dirty="0"/>
                  <a:t>n-1</a:t>
                </a:r>
                <a:r>
                  <a:rPr lang="en-US" sz="2800" dirty="0"/>
                  <a:t>x</a:t>
                </a:r>
                <a:r>
                  <a:rPr lang="en-US" sz="2800" baseline="-25000" dirty="0"/>
                  <a:t>n-2</a:t>
                </a:r>
                <a:r>
                  <a:rPr lang="en-US" sz="2800" dirty="0"/>
                  <a:t>x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x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x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thỏa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>
                    <a:solidFill>
                      <a:srgbClr val="FF0000"/>
                    </a:solidFill>
                  </a:rPr>
                  <a:t>Không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tồn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tại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trường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hợp</a:t>
                </a:r>
                <a:r>
                  <a:rPr lang="en-US" sz="2400" dirty="0">
                    <a:solidFill>
                      <a:srgbClr val="FF0000"/>
                    </a:solidFill>
                  </a:rPr>
                  <a:t> x[:j] &gt; s[:j]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vì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như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vậy</a:t>
                </a:r>
                <a:r>
                  <a:rPr lang="en-US" sz="2400" dirty="0">
                    <a:solidFill>
                      <a:srgbClr val="FF0000"/>
                    </a:solidFill>
                  </a:rPr>
                  <a:t> x &gt; s</a:t>
                </a:r>
              </a:p>
              <a:p>
                <a:pPr lvl="1"/>
                <a:r>
                  <a:rPr lang="en-US" sz="2400" dirty="0" err="1">
                    <a:solidFill>
                      <a:srgbClr val="FF0000"/>
                    </a:solidFill>
                  </a:rPr>
                  <a:t>Nếu</a:t>
                </a:r>
                <a:r>
                  <a:rPr lang="en-US" sz="2400" dirty="0">
                    <a:solidFill>
                      <a:srgbClr val="FF0000"/>
                    </a:solidFill>
                  </a:rPr>
                  <a:t> x[:j] = s[:j]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thì</a:t>
                </a:r>
                <a:r>
                  <a:rPr lang="en-US" sz="2400" dirty="0">
                    <a:solidFill>
                      <a:srgbClr val="FF0000"/>
                    </a:solidFill>
                  </a:rPr>
                  <a:t> x[j-1]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[0, s[j-1]] </a:t>
                </a:r>
              </a:p>
              <a:p>
                <a:pPr lvl="1"/>
                <a:r>
                  <a:rPr lang="en-US" sz="2400" dirty="0" err="1">
                    <a:solidFill>
                      <a:srgbClr val="FF0000"/>
                    </a:solidFill>
                  </a:rPr>
                  <a:t>Nếu</a:t>
                </a:r>
                <a:r>
                  <a:rPr lang="en-US" sz="2400" dirty="0">
                    <a:solidFill>
                      <a:srgbClr val="FF0000"/>
                    </a:solidFill>
                  </a:rPr>
                  <a:t> x[:j] &lt; s[:j]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thì</a:t>
                </a:r>
                <a:r>
                  <a:rPr lang="en-US" sz="2400" dirty="0">
                    <a:solidFill>
                      <a:srgbClr val="FF0000"/>
                    </a:solidFill>
                  </a:rPr>
                  <a:t> x[j-1]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[0, 9] </a:t>
                </a:r>
              </a:p>
              <a:p>
                <a:r>
                  <a:rPr lang="en-US" sz="2800" dirty="0" err="1"/>
                  <a:t>Với</a:t>
                </a:r>
                <a:r>
                  <a:rPr lang="en-US" sz="2800" dirty="0"/>
                  <a:t> s[:j]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tiền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s. </a:t>
                </a:r>
                <a:r>
                  <a:rPr lang="en-US" sz="2800" dirty="0" err="1"/>
                  <a:t>Ví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dụ</a:t>
                </a:r>
                <a:r>
                  <a:rPr lang="en-US" sz="2800" dirty="0"/>
                  <a:t> s[:2] = 384 </a:t>
                </a:r>
              </a:p>
              <a:p>
                <a:pPr lvl="1"/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6A0AF1-BA49-1B43-13E1-A28A111F1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34400" cy="4879975"/>
              </a:xfrm>
              <a:blipFill>
                <a:blip r:embed="rId2"/>
                <a:stretch>
                  <a:fillRect l="-1214" t="-1375" r="-643" b="-7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F57F-727A-AFD2-C5F8-12FCBCDD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75D8-881E-6302-BCF2-8EC4D325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73996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4124</TotalTime>
  <Words>1141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Times New Roman</vt:lpstr>
      <vt:lpstr>Verdana</vt:lpstr>
      <vt:lpstr>Wingdings</vt:lpstr>
      <vt:lpstr>cdb2004c002l</vt:lpstr>
      <vt:lpstr>  </vt:lpstr>
      <vt:lpstr>PowerPoint Presentation</vt:lpstr>
      <vt:lpstr>Giới thiệu bài toán</vt:lpstr>
      <vt:lpstr>Cách giải 1</vt:lpstr>
      <vt:lpstr>Cách giải 2</vt:lpstr>
      <vt:lpstr>Cách giải 2 - Code</vt:lpstr>
      <vt:lpstr>Nhận xét</vt:lpstr>
      <vt:lpstr>Quy hoạch động chữ số </vt:lpstr>
      <vt:lpstr>Quy hoạch động chữ số (tt)</vt:lpstr>
      <vt:lpstr>Quy hoạch động chữ số (tt)</vt:lpstr>
      <vt:lpstr>Quy hoạch động chữ số (tt)</vt:lpstr>
      <vt:lpstr>Giảm thiểu việc khởi tạo pd</vt:lpstr>
      <vt:lpstr>Muốn tính tổng các số thỏa điều kiện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605</cp:revision>
  <dcterms:created xsi:type="dcterms:W3CDTF">2012-12-04T09:00:13Z</dcterms:created>
  <dcterms:modified xsi:type="dcterms:W3CDTF">2024-04-24T07:45:16Z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