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4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CC66"/>
    <a:srgbClr val="FF66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82018" autoAdjust="0"/>
  </p:normalViewPr>
  <p:slideViewPr>
    <p:cSldViewPr>
      <p:cViewPr varScale="1">
        <p:scale>
          <a:sx n="49" d="100"/>
          <a:sy n="49" d="100"/>
        </p:scale>
        <p:origin x="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4799-D9DD-57B0-091F-45E090F7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05BA-0C28-6AD1-B5B3-03AB64F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78EA-ABCB-40CC-F235-3BE0028A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0BF34-CF6F-5507-0869-D32D4B69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08" y="1702209"/>
            <a:ext cx="3306227" cy="563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19647-7AF8-A3B4-66DE-FBD89D20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6" y="3440181"/>
            <a:ext cx="3306227" cy="87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82229-3B19-19E3-F813-E2C33BDB5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3" y="5002228"/>
            <a:ext cx="3297519" cy="876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942C6-2CB8-8B6D-7DE3-0B3D367AD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27" y="3332702"/>
            <a:ext cx="3293165" cy="994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81964D-2A90-9C54-6000-03E1B742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1702209"/>
            <a:ext cx="3385220" cy="10030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FAF974-0B1C-A51B-7BC1-C39CCD97E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5002228"/>
            <a:ext cx="3385220" cy="10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Two pointers method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Nearest smaller elements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Sliding window minimum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vi-VN" sz="2400" dirty="0"/>
              <a:t>Thường thì, độ phức tạp của một thuật toán có thể dễ dàng phân tích bằng cách xem xét cấu trúc của thuật toán: thuật toán chứa các vòng lặp nào và các vòng lặp được thực hiện bao nhiêu lần. </a:t>
            </a:r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Tuy nhiên, đôi khi một phân tích trực tiếp như vậy không đưa ra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vi-VN" sz="2400" dirty="0"/>
              <a:t> chính xác về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vi-VN" sz="2400" dirty="0"/>
              <a:t> của thuật toán.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Sau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485-8CDF-7DC9-25A7-8D10669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pointers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7D4-6C1D-E2CF-5F43-35579244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Two pointers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2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1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2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1 </a:t>
            </a:r>
            <a:r>
              <a:rPr lang="en-US" sz="2800" dirty="0" err="1"/>
              <a:t>hướng</a:t>
            </a:r>
            <a:r>
              <a:rPr lang="en-US" sz="2800" dirty="0"/>
              <a:t>.</a:t>
            </a:r>
          </a:p>
          <a:p>
            <a:r>
              <a:rPr lang="en-US" sz="2800" dirty="0"/>
              <a:t>Ta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b="1" dirty="0"/>
              <a:t>Subarray sum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Cho 1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n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dương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x:</a:t>
            </a:r>
          </a:p>
          <a:p>
            <a:pPr lvl="1"/>
            <a:r>
              <a:rPr lang="en-US" sz="2400" dirty="0" err="1"/>
              <a:t>Ví</a:t>
            </a:r>
            <a:r>
              <a:rPr lang="en-US" sz="2400" dirty="0"/>
              <a:t> du: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Với</a:t>
            </a:r>
            <a:r>
              <a:rPr lang="en-US" sz="2400" dirty="0"/>
              <a:t> x = 8: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A6B9-1837-D90E-211B-EF89CA8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8D5F-F929-FD19-936F-B5E0934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3B38F-32DA-E6B8-9D45-A376B49F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114800"/>
            <a:ext cx="4226435" cy="685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638F66-1948-0BA2-C903-519429EF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5095875"/>
            <a:ext cx="4226435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ABB-BF66-526B-4289-4FC9DA19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Subarray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CADA-8BBD-600B-C279-C8FCEA6B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ta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 con </a:t>
            </a:r>
            <a:r>
              <a:rPr lang="en-US" sz="2400" dirty="0" err="1"/>
              <a:t>trỏ</a:t>
            </a:r>
            <a:r>
              <a:rPr lang="en-US" sz="2400" dirty="0"/>
              <a:t> (l </a:t>
            </a:r>
            <a:r>
              <a:rPr lang="en-US" sz="2400" dirty="0" err="1"/>
              <a:t>và</a:t>
            </a:r>
            <a:r>
              <a:rPr lang="en-US" sz="2400" dirty="0"/>
              <a:t> r) </a:t>
            </a:r>
            <a:r>
              <a:rPr lang="en-US" sz="2400" dirty="0" err="1"/>
              <a:t>chỉ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1 </a:t>
            </a:r>
            <a:r>
              <a:rPr lang="en-US" sz="2400" dirty="0" err="1"/>
              <a:t>hướng</a:t>
            </a:r>
            <a:r>
              <a:rPr lang="en-US" sz="2400" dirty="0"/>
              <a:t>.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sum[</a:t>
            </a:r>
            <a:r>
              <a:rPr lang="en-US" sz="2400" dirty="0" err="1"/>
              <a:t>l;r</a:t>
            </a:r>
            <a:r>
              <a:rPr lang="en-US" sz="2400" dirty="0"/>
              <a:t>]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x </a:t>
            </a:r>
            <a:r>
              <a:rPr lang="en-US" sz="2400" dirty="0" err="1"/>
              <a:t>thì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r,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sum[</a:t>
            </a:r>
            <a:r>
              <a:rPr lang="en-US" sz="2400" dirty="0" err="1"/>
              <a:t>l;r</a:t>
            </a:r>
            <a:r>
              <a:rPr lang="en-US" sz="2400" dirty="0"/>
              <a:t>]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x </a:t>
            </a:r>
            <a:r>
              <a:rPr lang="en-US" sz="2400" dirty="0" err="1"/>
              <a:t>thì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dù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lồng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37C0-182F-4C7D-D4BD-83D846F3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250FE-D078-2799-9AA0-FE11A731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DDA2A-BFF2-8996-78EB-C716298E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4226435" cy="6857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CEE302-C03D-22CF-F7D3-D9DD1F9D671F}"/>
              </a:ext>
            </a:extLst>
          </p:cNvPr>
          <p:cNvCxnSpPr/>
          <p:nvPr/>
        </p:nvCxnSpPr>
        <p:spPr>
          <a:xfrm flipV="1">
            <a:off x="609600" y="3581399"/>
            <a:ext cx="0" cy="447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F69B2E-4092-9F7B-9034-070C73D221BC}"/>
              </a:ext>
            </a:extLst>
          </p:cNvPr>
          <p:cNvCxnSpPr/>
          <p:nvPr/>
        </p:nvCxnSpPr>
        <p:spPr>
          <a:xfrm flipV="1">
            <a:off x="838200" y="3581399"/>
            <a:ext cx="0" cy="44717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F5A4143-3AF3-F26A-182E-7115C071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08" y="2895600"/>
            <a:ext cx="4226435" cy="68579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C99D19-6CBB-A155-345D-4FDA5872852A}"/>
              </a:ext>
            </a:extLst>
          </p:cNvPr>
          <p:cNvCxnSpPr/>
          <p:nvPr/>
        </p:nvCxnSpPr>
        <p:spPr>
          <a:xfrm flipV="1">
            <a:off x="5038508" y="3581399"/>
            <a:ext cx="0" cy="447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0CB0F-114B-02B6-C02E-7E5FB7C9A157}"/>
              </a:ext>
            </a:extLst>
          </p:cNvPr>
          <p:cNvCxnSpPr/>
          <p:nvPr/>
        </p:nvCxnSpPr>
        <p:spPr>
          <a:xfrm flipV="1">
            <a:off x="6710555" y="3581399"/>
            <a:ext cx="0" cy="44717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2A9FD7C-603C-6E79-4C0B-52E67013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4" y="4258493"/>
            <a:ext cx="4226435" cy="68579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087C0-1C4B-EFB7-20C5-0FE26A0429D3}"/>
              </a:ext>
            </a:extLst>
          </p:cNvPr>
          <p:cNvCxnSpPr/>
          <p:nvPr/>
        </p:nvCxnSpPr>
        <p:spPr>
          <a:xfrm flipV="1">
            <a:off x="1757555" y="4944292"/>
            <a:ext cx="0" cy="447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1B246-4D1D-22E9-9391-B9FF69E9A777}"/>
              </a:ext>
            </a:extLst>
          </p:cNvPr>
          <p:cNvCxnSpPr/>
          <p:nvPr/>
        </p:nvCxnSpPr>
        <p:spPr>
          <a:xfrm flipV="1">
            <a:off x="2232961" y="4944292"/>
            <a:ext cx="0" cy="44717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B11F15-8453-C1FE-C898-5A0B0DA7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71" y="4255996"/>
            <a:ext cx="4226435" cy="68579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F70E39-ED6F-F9B0-2677-CE0A16A65DB9}"/>
              </a:ext>
            </a:extLst>
          </p:cNvPr>
          <p:cNvCxnSpPr/>
          <p:nvPr/>
        </p:nvCxnSpPr>
        <p:spPr>
          <a:xfrm flipV="1">
            <a:off x="6248212" y="4941795"/>
            <a:ext cx="0" cy="447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145EE-05F4-19FD-D698-F1F7F42D48DC}"/>
              </a:ext>
            </a:extLst>
          </p:cNvPr>
          <p:cNvCxnSpPr/>
          <p:nvPr/>
        </p:nvCxnSpPr>
        <p:spPr>
          <a:xfrm flipV="1">
            <a:off x="7243955" y="4963022"/>
            <a:ext cx="0" cy="44717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51AEC04-C363-22BF-D2B7-FC5BC4097D38}"/>
              </a:ext>
            </a:extLst>
          </p:cNvPr>
          <p:cNvSpPr/>
          <p:nvPr/>
        </p:nvSpPr>
        <p:spPr>
          <a:xfrm>
            <a:off x="145380" y="2792412"/>
            <a:ext cx="452245" cy="388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B41FBC-2E02-DD2C-F8F0-393DC2CDD9A7}"/>
              </a:ext>
            </a:extLst>
          </p:cNvPr>
          <p:cNvSpPr/>
          <p:nvPr/>
        </p:nvSpPr>
        <p:spPr>
          <a:xfrm>
            <a:off x="8748361" y="2721858"/>
            <a:ext cx="452245" cy="388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ECAF52-FD91-72E5-223E-6116EA990662}"/>
              </a:ext>
            </a:extLst>
          </p:cNvPr>
          <p:cNvSpPr/>
          <p:nvPr/>
        </p:nvSpPr>
        <p:spPr>
          <a:xfrm>
            <a:off x="105703" y="4096568"/>
            <a:ext cx="452245" cy="388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27C1B7-A668-A7F5-F68C-B81A702FD122}"/>
              </a:ext>
            </a:extLst>
          </p:cNvPr>
          <p:cNvSpPr/>
          <p:nvPr/>
        </p:nvSpPr>
        <p:spPr>
          <a:xfrm>
            <a:off x="8748361" y="4107634"/>
            <a:ext cx="452245" cy="388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57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983C-C51A-D11C-2C44-CECD1624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2SUM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9C3-5AF7-07E0-9353-EBDF38F0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2 pointers:</a:t>
            </a:r>
          </a:p>
          <a:p>
            <a:pPr lvl="1"/>
            <a:r>
              <a:rPr lang="en-US" sz="2400" dirty="0"/>
              <a:t>Cho 1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n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dương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2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2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x.</a:t>
            </a:r>
          </a:p>
          <a:p>
            <a:pPr lvl="1"/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,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x = 12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dung 2 con </a:t>
            </a:r>
            <a:r>
              <a:rPr lang="en-US" sz="2400" dirty="0" err="1"/>
              <a:t>trỏ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l = 1 </a:t>
            </a:r>
            <a:r>
              <a:rPr lang="en-US" sz="2400" dirty="0" err="1"/>
              <a:t>và</a:t>
            </a:r>
            <a:r>
              <a:rPr lang="en-US" sz="2400" dirty="0"/>
              <a:t> r = n, 2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a[l]+a[r] &lt; 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l, </a:t>
            </a:r>
            <a:r>
              <a:rPr lang="en-US" sz="2400" dirty="0" err="1"/>
              <a:t>còn</a:t>
            </a:r>
            <a:r>
              <a:rPr lang="en-US" sz="2400" dirty="0"/>
              <a:t> a[l]+a[r] &gt; x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r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a[l]+a[r] == x.</a:t>
            </a:r>
          </a:p>
          <a:p>
            <a:r>
              <a:rPr lang="en-US" sz="2800" dirty="0"/>
              <a:t>3SUM problem,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O(n</a:t>
            </a:r>
            <a:r>
              <a:rPr lang="en-US" sz="2800" baseline="30000" dirty="0"/>
              <a:t>2</a:t>
            </a:r>
            <a:r>
              <a:rPr lang="en-US" sz="2800" dirty="0"/>
              <a:t>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0CFC-9651-48A0-CFA1-A98110A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5F55-43C7-BA6B-9BC6-84FF755B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4D6C3-89ED-ACCB-BA32-D23A2B0B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54" y="3581400"/>
            <a:ext cx="4343400" cy="7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0DB2-5B38-F592-70FE-27A69183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smaller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19F8-1459-A0FD-4170-E70542BA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Cho </a:t>
            </a:r>
            <a:r>
              <a:rPr lang="en-US" sz="2800" dirty="0" err="1"/>
              <a:t>mảng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.</a:t>
            </a:r>
          </a:p>
          <a:p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: </a:t>
            </a:r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stack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Ban </a:t>
            </a:r>
            <a:r>
              <a:rPr lang="en-US" sz="2400" dirty="0" err="1"/>
              <a:t>đầu</a:t>
            </a:r>
            <a:r>
              <a:rPr lang="en-US" sz="2400" dirty="0"/>
              <a:t> stack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endParaRPr lang="en-US" sz="2400" dirty="0"/>
          </a:p>
          <a:p>
            <a:pPr lvl="1"/>
            <a:r>
              <a:rPr lang="en-US" sz="2400" dirty="0" err="1"/>
              <a:t>Quét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qua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, </a:t>
            </a:r>
          </a:p>
          <a:p>
            <a:pPr lvl="2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stack </a:t>
            </a:r>
            <a:r>
              <a:rPr lang="en-US" sz="2000" dirty="0" err="1"/>
              <a:t>thì</a:t>
            </a:r>
            <a:r>
              <a:rPr lang="en-US" sz="2000" dirty="0"/>
              <a:t> add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stack.</a:t>
            </a:r>
          </a:p>
          <a:p>
            <a:pPr lvl="2"/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pop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trng</a:t>
            </a:r>
            <a:r>
              <a:rPr lang="en-US" sz="2000" dirty="0"/>
              <a:t> stack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stack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, </a:t>
            </a:r>
            <a:r>
              <a:rPr lang="en-US" sz="2000" dirty="0" err="1"/>
              <a:t>rồi</a:t>
            </a:r>
            <a:r>
              <a:rPr lang="en-US" sz="2000" dirty="0"/>
              <a:t> add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stack.</a:t>
            </a:r>
          </a:p>
          <a:p>
            <a:r>
              <a:rPr lang="en-US" sz="2800" dirty="0" err="1"/>
              <a:t>Thoạt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ta </a:t>
            </a:r>
            <a:r>
              <a:rPr lang="en-US" sz="2800" dirty="0" err="1"/>
              <a:t>thấy</a:t>
            </a:r>
            <a:r>
              <a:rPr lang="en-US" sz="2800" dirty="0"/>
              <a:t> 2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ĐPT </a:t>
            </a:r>
            <a:r>
              <a:rPr lang="en-US" sz="2800" dirty="0" err="1"/>
              <a:t>là</a:t>
            </a:r>
            <a:r>
              <a:rPr lang="en-US" sz="2800" dirty="0"/>
              <a:t> O(n).</a:t>
            </a:r>
          </a:p>
          <a:p>
            <a:pPr lvl="3"/>
            <a:endParaRPr lang="en-US" sz="1600" dirty="0"/>
          </a:p>
          <a:p>
            <a:pPr lvl="2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FB79-588D-6CE4-9815-E18E753C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4B73-C3CB-EBAA-360A-2E9623A1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0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C5D-AA7C-E220-1F75-B13BEE8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BF61-9E2A-904D-E019-33E6CFCD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C0800-E6D5-45CD-91B4-5EDBD8B7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15DA7-C998-1605-AD04-BB3CB3D3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0" y="1882049"/>
            <a:ext cx="3720310" cy="60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C8E39-5012-69EA-8E03-6F2F6E43C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90" y="3115053"/>
            <a:ext cx="3734350" cy="1095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54545-F1CD-86A0-B58A-587E9308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2" y="4760010"/>
            <a:ext cx="3748388" cy="1151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6CBE11-0AE5-5C71-7EFC-ED2287BC5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013" y="1788726"/>
            <a:ext cx="3608709" cy="1121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9171F1-10A6-C77C-48C1-4C2709374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99" y="3136039"/>
            <a:ext cx="3636598" cy="1095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A58615-A1D9-CC0D-46E7-BA0745DFC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025" y="4724399"/>
            <a:ext cx="3640990" cy="10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40A7-EC51-02C6-7281-39D0C8CC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DF16-86CD-D4C2-D04A-D8C43EB0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Cho </a:t>
            </a:r>
            <a:r>
              <a:rPr lang="en-US" sz="2800" dirty="0" err="1"/>
              <a:t>mảng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k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,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r>
              <a:rPr lang="vi-VN" sz="2800" dirty="0"/>
              <a:t>Ý tưởng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“Nearest smaller elements”</a:t>
            </a:r>
            <a:r>
              <a:rPr lang="vi-VN" sz="2800" dirty="0"/>
              <a:t>:Ta có thể sử dụng </a:t>
            </a:r>
            <a:r>
              <a:rPr lang="en-US" sz="2800" dirty="0"/>
              <a:t>queue</a:t>
            </a:r>
            <a:r>
              <a:rPr lang="vi-VN" sz="2800" dirty="0"/>
              <a:t> để giải quyết bài toán như sau:</a:t>
            </a:r>
            <a:endParaRPr lang="en-US" sz="2800" dirty="0"/>
          </a:p>
          <a:p>
            <a:pPr lvl="1"/>
            <a:r>
              <a:rPr lang="en-US" sz="2400" dirty="0"/>
              <a:t>Ban </a:t>
            </a:r>
            <a:r>
              <a:rPr lang="en-US" sz="2400" dirty="0" err="1"/>
              <a:t>đầu</a:t>
            </a:r>
            <a:r>
              <a:rPr lang="en-US" sz="2400" dirty="0"/>
              <a:t> queue </a:t>
            </a:r>
            <a:r>
              <a:rPr lang="en-US" sz="2400" dirty="0" err="1"/>
              <a:t>rỗng</a:t>
            </a:r>
            <a:endParaRPr lang="en-US" sz="2400" dirty="0"/>
          </a:p>
          <a:p>
            <a:pPr lvl="1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stack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endParaRPr lang="en-US" sz="2400" dirty="0"/>
          </a:p>
          <a:p>
            <a:pPr lvl="1"/>
            <a:r>
              <a:rPr lang="en-US" sz="2400" dirty="0" err="1"/>
              <a:t>Quét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qua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, </a:t>
            </a:r>
          </a:p>
          <a:p>
            <a:pPr lvl="2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top, </a:t>
            </a:r>
            <a:r>
              <a:rPr lang="en-US" sz="2000" dirty="0" err="1"/>
              <a:t>nếu</a:t>
            </a:r>
            <a:r>
              <a:rPr lang="en-US" sz="2000" dirty="0"/>
              <a:t> top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top.</a:t>
            </a:r>
          </a:p>
          <a:p>
            <a:pPr lvl="2"/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queue.</a:t>
            </a:r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2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/>
              <a:t> O(n).</a:t>
            </a:r>
            <a:endParaRPr lang="vi-VN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2525-DB79-5007-59CA-23CB4A48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4F14-1271-D265-925A-6893A1B0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93379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4123</TotalTime>
  <Words>810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Two pointers method</vt:lpstr>
      <vt:lpstr>Subarray sum</vt:lpstr>
      <vt:lpstr>2SUM problem</vt:lpstr>
      <vt:lpstr>Nearest smaller elements</vt:lpstr>
      <vt:lpstr>Giải thích</vt:lpstr>
      <vt:lpstr>Sliding window minimum</vt:lpstr>
      <vt:lpstr>Giải thích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563</cp:revision>
  <dcterms:created xsi:type="dcterms:W3CDTF">2012-12-04T09:00:13Z</dcterms:created>
  <dcterms:modified xsi:type="dcterms:W3CDTF">2024-04-12T09:03:57Z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