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sldIdLst>
    <p:sldId id="256" r:id="rId5"/>
    <p:sldId id="328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1" r:id="rId24"/>
    <p:sldId id="390" r:id="rId25"/>
    <p:sldId id="392" r:id="rId26"/>
    <p:sldId id="393" r:id="rId27"/>
    <p:sldId id="394" r:id="rId28"/>
    <p:sldId id="395" r:id="rId29"/>
    <p:sldId id="396" r:id="rId30"/>
    <p:sldId id="345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FFCC66"/>
    <a:srgbClr val="FF66FF"/>
    <a:srgbClr val="C0C0C0"/>
    <a:srgbClr val="447EC4"/>
    <a:srgbClr val="2A684C"/>
    <a:srgbClr val="CFD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4" autoAdjust="0"/>
    <p:restoredTop sz="82018" autoAdjust="0"/>
  </p:normalViewPr>
  <p:slideViewPr>
    <p:cSldViewPr>
      <p:cViewPr varScale="1">
        <p:scale>
          <a:sx n="88" d="100"/>
          <a:sy n="88" d="100"/>
        </p:scale>
        <p:origin x="218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43462-8E1F-4A9C-B9A9-9D8E5DE814AF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1EC70-458E-44EA-8661-997840278C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5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 descr="a1"/>
          <p:cNvSpPr>
            <a:spLocks noChangeArrowheads="1"/>
          </p:cNvSpPr>
          <p:nvPr/>
        </p:nvSpPr>
        <p:spPr bwMode="gray">
          <a:xfrm>
            <a:off x="2286000" y="0"/>
            <a:ext cx="2286000" cy="31242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4648200" y="0"/>
            <a:ext cx="2209800" cy="3124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 descr="a2"/>
          <p:cNvSpPr>
            <a:spLocks noChangeArrowheads="1"/>
          </p:cNvSpPr>
          <p:nvPr/>
        </p:nvSpPr>
        <p:spPr bwMode="gray">
          <a:xfrm>
            <a:off x="6934200" y="0"/>
            <a:ext cx="2209800" cy="31242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gray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048000"/>
            <a:ext cx="6705600" cy="6858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Verdana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51613"/>
            <a:ext cx="2133600" cy="169862"/>
          </a:xfrm>
        </p:spPr>
        <p:txBody>
          <a:bodyPr/>
          <a:lstStyle>
            <a:lvl1pPr>
              <a:defRPr>
                <a:effectLst/>
                <a:latin typeface="+mn-lt"/>
              </a:defRPr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>
                <a:effectLst/>
                <a:latin typeface="+mn-lt"/>
              </a:defRPr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>
                <a:effectLst/>
                <a:latin typeface="+mn-lt"/>
              </a:defRPr>
            </a:lvl1pPr>
          </a:lstStyle>
          <a:p>
            <a:fld id="{59323DA7-B298-4385-8BED-AFBCEACDB5F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44500" y="2514600"/>
            <a:ext cx="1765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041906-1343-4658-ACC1-7DFF93C766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5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D8629-0F44-41F0-97AD-3D57B13995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68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11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4770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7F59D283-4EF2-4639-8CAB-B3259381DB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3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E76AD5-B0DC-4EAB-9738-1B7DC0B6A9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2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31D3B-FFEC-4F91-AF64-2413E9455E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4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1F424-5B33-4974-BB87-10312B897B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B8E95-EFED-43B3-9EAF-32856F6B1D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0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864DC-D0F4-4317-9F77-081040547E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3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30192-9780-4F53-9085-C7FC18A27C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1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710490-536E-47B4-B717-92AD3649B8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1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920EAB-F045-41A5-9F4C-2B46ED7DFF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23" descr="a1"/>
          <p:cNvSpPr>
            <a:spLocks noChangeArrowheads="1"/>
          </p:cNvSpPr>
          <p:nvPr/>
        </p:nvSpPr>
        <p:spPr bwMode="gray">
          <a:xfrm>
            <a:off x="592138" y="0"/>
            <a:ext cx="2066925" cy="838200"/>
          </a:xfrm>
          <a:prstGeom prst="rect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2730500" y="0"/>
            <a:ext cx="2138363" cy="838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9" name="Rectangle 25" descr="a2"/>
          <p:cNvSpPr>
            <a:spLocks noChangeArrowheads="1"/>
          </p:cNvSpPr>
          <p:nvPr/>
        </p:nvSpPr>
        <p:spPr bwMode="gray">
          <a:xfrm>
            <a:off x="4938713" y="0"/>
            <a:ext cx="2066925" cy="838200"/>
          </a:xfrm>
          <a:prstGeom prst="rect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7077075" y="0"/>
            <a:ext cx="2066925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457200" y="6477000"/>
            <a:ext cx="8686800" cy="381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1" name="Group 27"/>
          <p:cNvGrpSpPr>
            <a:grpSpLocks/>
          </p:cNvGrpSpPr>
          <p:nvPr/>
        </p:nvGrpSpPr>
        <p:grpSpPr bwMode="auto">
          <a:xfrm>
            <a:off x="0" y="685800"/>
            <a:ext cx="9144000" cy="609600"/>
            <a:chOff x="0" y="432"/>
            <a:chExt cx="5760" cy="384"/>
          </a:xfrm>
        </p:grpSpPr>
        <p:sp>
          <p:nvSpPr>
            <p:cNvPr id="1052" name="Rectangle 28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Rectangle 29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r>
              <a:rPr lang="en-US"/>
              <a:t>Khoa CNTT - Đại Học Bách Khoa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fld id="{CECEE0C6-A834-4BA2-AACD-264C2B73889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55" name="Text Box 31"/>
          <p:cNvSpPr txBox="1">
            <a:spLocks noChangeArrowheads="1"/>
          </p:cNvSpPr>
          <p:nvPr/>
        </p:nvSpPr>
        <p:spPr bwMode="auto">
          <a:xfrm>
            <a:off x="7391400" y="76200"/>
            <a:ext cx="1765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itchFamily="34" charset="0"/>
              </a:rPr>
              <a:t> I   T   F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2438400"/>
            <a:ext cx="6705600" cy="1447800"/>
          </a:xfrm>
        </p:spPr>
        <p:txBody>
          <a:bodyPr/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800600"/>
            <a:ext cx="73914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				</a:t>
            </a:r>
          </a:p>
          <a:p>
            <a:pPr>
              <a:lnSpc>
                <a:spcPct val="90000"/>
              </a:lnSpc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		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Tuấn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3" name="Picture 5" descr="D:\Entertainment\Picture\IT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144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"/>
            <a:ext cx="9144000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ĐẠI HỌC BÁCH KHOA – ĐẠI HỌC ĐÀ NẴNG</a:t>
            </a:r>
          </a:p>
          <a:p>
            <a:pPr algn="ctr"/>
            <a:r>
              <a:rPr lang="en-US" sz="2000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KHOA CÔNG NGHỆ THÔNG TIN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3867090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CSES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0" y="32004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Phạm Minh Tuấn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124200" y="6553201"/>
            <a:ext cx="3352800" cy="152400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Khoa CNTT - Đại Học Bách Khoa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8EDC-CAA9-96FA-3826-11A72317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indexed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5D662-E4B9-DFE3-1905-415A4607E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Cây</a:t>
            </a:r>
            <a:r>
              <a:rPr lang="en-US" dirty="0"/>
              <a:t> BIT hay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Fenwick. </a:t>
            </a:r>
          </a:p>
          <a:p>
            <a:r>
              <a:rPr lang="en-US" dirty="0" err="1"/>
              <a:t>Cây</a:t>
            </a:r>
            <a:r>
              <a:rPr lang="en-US" dirty="0"/>
              <a:t> BIT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2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O(</a:t>
            </a:r>
            <a:r>
              <a:rPr lang="en-US" dirty="0" err="1"/>
              <a:t>log</a:t>
            </a:r>
            <a:r>
              <a:rPr lang="en-US" i="1" dirty="0" err="1"/>
              <a:t>n</a:t>
            </a:r>
            <a:r>
              <a:rPr lang="en-US" dirty="0"/>
              <a:t>).</a:t>
            </a:r>
          </a:p>
          <a:p>
            <a:pPr lvl="1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a, b</a:t>
            </a:r>
          </a:p>
          <a:p>
            <a:pPr lvl="1"/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/>
              <a:t> x.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191F5-0C12-6261-3097-32A9F39C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EB70A-37A0-710D-A81A-3E2E3D1C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02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4247-393B-4F08-3385-8E07AFD4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C9908-E358-FEB2-9123-795A81D8C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 </a:t>
            </a:r>
            <a:r>
              <a:rPr lang="en-US" sz="2800" dirty="0" err="1"/>
              <a:t>Mặc</a:t>
            </a:r>
            <a:r>
              <a:rPr lang="en-US" sz="2800" dirty="0"/>
              <a:t> </a:t>
            </a:r>
            <a:r>
              <a:rPr lang="en-US" sz="2800" dirty="0" err="1"/>
              <a:t>dù</a:t>
            </a:r>
            <a:r>
              <a:rPr lang="en-US" sz="2800" dirty="0"/>
              <a:t> </a:t>
            </a:r>
            <a:r>
              <a:rPr lang="en-US" sz="2800" dirty="0" err="1"/>
              <a:t>tên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cây</a:t>
            </a:r>
            <a:r>
              <a:rPr lang="en-US" sz="2800" dirty="0"/>
              <a:t> BIT </a:t>
            </a:r>
            <a:r>
              <a:rPr lang="en-US" sz="2800" dirty="0" err="1"/>
              <a:t>nhưng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diễn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mảng</a:t>
            </a:r>
            <a:r>
              <a:rPr lang="en-US" sz="2800" dirty="0"/>
              <a:t>. </a:t>
            </a:r>
          </a:p>
          <a:p>
            <a:r>
              <a:rPr lang="en-US" sz="2800" dirty="0" err="1"/>
              <a:t>Gọi</a:t>
            </a:r>
            <a:r>
              <a:rPr lang="en-US" sz="2800" dirty="0"/>
              <a:t> p(k)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lớn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2</a:t>
            </a:r>
            <a:r>
              <a:rPr lang="en-US" sz="2800" baseline="30000" dirty="0"/>
              <a:t>x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k chia </a:t>
            </a:r>
            <a:r>
              <a:rPr lang="en-US" sz="2800" dirty="0" err="1"/>
              <a:t>hết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. </a:t>
            </a: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 p(6) = 2 hay p(20) = 4</a:t>
            </a:r>
          </a:p>
          <a:p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b="1" dirty="0"/>
              <a:t>sparse table</a:t>
            </a:r>
            <a:r>
              <a:rPr lang="en-US" sz="2800" dirty="0"/>
              <a:t> </a:t>
            </a:r>
            <a:r>
              <a:rPr lang="en-US" sz="2800" dirty="0" err="1"/>
              <a:t>nhưng</a:t>
            </a:r>
            <a:r>
              <a:rPr lang="en-US" sz="2800" dirty="0"/>
              <a:t> ta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lưu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tree[k] = </a:t>
            </a:r>
            <a:r>
              <a:rPr lang="en-US" sz="2400" dirty="0" err="1"/>
              <a:t>sum</a:t>
            </a:r>
            <a:r>
              <a:rPr lang="en-US" sz="2400" baseline="-25000" dirty="0" err="1"/>
              <a:t>q</a:t>
            </a:r>
            <a:r>
              <a:rPr lang="en-US" sz="2400" dirty="0"/>
              <a:t>(k-p(k)+1,k).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Vậy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mảng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trước</a:t>
            </a:r>
            <a:r>
              <a:rPr lang="en-US" sz="2800" dirty="0"/>
              <a:t>:</a:t>
            </a:r>
          </a:p>
          <a:p>
            <a:r>
              <a:rPr lang="en-US" sz="2800" dirty="0"/>
              <a:t>Ta </a:t>
            </a:r>
            <a:r>
              <a:rPr lang="en-US" sz="2800" dirty="0" err="1"/>
              <a:t>có</a:t>
            </a:r>
            <a:r>
              <a:rPr lang="en-US" sz="2800" dirty="0"/>
              <a:t> BIT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03B80-EBA9-983C-956E-681F5190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6B846-73A6-C4E1-FE6E-60F84319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EF87C2-866E-5304-C6D1-2E8435164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114800"/>
            <a:ext cx="2895600" cy="6682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DA8CCA-100A-84C2-5623-A750C5F8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638" y="4950793"/>
            <a:ext cx="2879762" cy="14293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9A13D7-A4D7-D056-44A5-99264B869159}"/>
              </a:ext>
            </a:extLst>
          </p:cNvPr>
          <p:cNvSpPr txBox="1"/>
          <p:nvPr/>
        </p:nvSpPr>
        <p:spPr>
          <a:xfrm>
            <a:off x="3290914" y="5665478"/>
            <a:ext cx="1658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p(k): </a:t>
            </a:r>
            <a:r>
              <a:rPr lang="en-US" sz="1800" dirty="0" err="1"/>
              <a:t>chiều</a:t>
            </a:r>
            <a:r>
              <a:rPr lang="en-US" sz="1800" dirty="0"/>
              <a:t> </a:t>
            </a:r>
            <a:r>
              <a:rPr lang="en-US" sz="1800" dirty="0" err="1"/>
              <a:t>dài</a:t>
            </a:r>
            <a:endParaRPr lang="en-US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42A890D-2B49-B3DF-3B5D-226D32B2B439}"/>
              </a:ext>
            </a:extLst>
          </p:cNvPr>
          <p:cNvSpPr/>
          <p:nvPr/>
        </p:nvSpPr>
        <p:spPr>
          <a:xfrm>
            <a:off x="4949760" y="5498345"/>
            <a:ext cx="246154" cy="813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06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3DA4-1D4D-82A9-E9AB-73B8215D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Cây</a:t>
            </a:r>
            <a:r>
              <a:rPr lang="en-US" dirty="0"/>
              <a:t> BIT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579F0-AE03-E500-C8A4-56767E768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9225"/>
            <a:ext cx="8077200" cy="4879975"/>
          </a:xfrm>
        </p:spPr>
        <p:txBody>
          <a:bodyPr/>
          <a:lstStyle/>
          <a:p>
            <a:r>
              <a:rPr lang="en-US" sz="2800" dirty="0" err="1"/>
              <a:t>Muốn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1 </a:t>
            </a:r>
            <a:r>
              <a:rPr lang="en-US" sz="2800" dirty="0" err="1"/>
              <a:t>đến</a:t>
            </a:r>
            <a:r>
              <a:rPr lang="en-US" sz="2800" dirty="0"/>
              <a:t> x ta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 chia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, </a:t>
            </a:r>
            <a:r>
              <a:rPr lang="en-US" sz="2800" dirty="0" err="1"/>
              <a:t>muốn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đoạn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1 </a:t>
            </a:r>
            <a:r>
              <a:rPr lang="en-US" sz="2800" dirty="0" err="1"/>
              <a:t>đến</a:t>
            </a:r>
            <a:r>
              <a:rPr lang="en-US" sz="2800" dirty="0"/>
              <a:t> 7:</a:t>
            </a:r>
          </a:p>
          <a:p>
            <a:r>
              <a:rPr lang="en-US" sz="2800" dirty="0"/>
              <a:t>Ta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bởi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sum</a:t>
            </a:r>
            <a:r>
              <a:rPr lang="en-US" sz="2400" baseline="-25000" dirty="0" err="1"/>
              <a:t>q</a:t>
            </a:r>
            <a:r>
              <a:rPr lang="en-US" sz="2400" dirty="0"/>
              <a:t>(1,7) </a:t>
            </a:r>
          </a:p>
          <a:p>
            <a:pPr marL="457200" lvl="1" indent="0">
              <a:buNone/>
            </a:pPr>
            <a:r>
              <a:rPr lang="en-US" sz="2400" dirty="0"/>
              <a:t>= </a:t>
            </a:r>
            <a:r>
              <a:rPr lang="en-US" sz="2400" dirty="0" err="1"/>
              <a:t>sum</a:t>
            </a:r>
            <a:r>
              <a:rPr lang="en-US" sz="2400" baseline="-25000" dirty="0" err="1"/>
              <a:t>q</a:t>
            </a:r>
            <a:r>
              <a:rPr lang="en-US" sz="2400" dirty="0"/>
              <a:t>(7,7)</a:t>
            </a:r>
          </a:p>
          <a:p>
            <a:pPr marL="457200" lvl="1" indent="0">
              <a:buNone/>
            </a:pPr>
            <a:r>
              <a:rPr lang="en-US" sz="2400" dirty="0"/>
              <a:t>+ </a:t>
            </a:r>
            <a:r>
              <a:rPr lang="en-US" sz="2400" dirty="0" err="1"/>
              <a:t>sum</a:t>
            </a:r>
            <a:r>
              <a:rPr lang="en-US" sz="2400" baseline="-25000" dirty="0" err="1"/>
              <a:t>q</a:t>
            </a:r>
            <a:r>
              <a:rPr lang="en-US" sz="2400" dirty="0"/>
              <a:t>(5,6)</a:t>
            </a:r>
          </a:p>
          <a:p>
            <a:pPr marL="457200" lvl="1" indent="0">
              <a:buNone/>
            </a:pPr>
            <a:r>
              <a:rPr lang="en-US" sz="2400" dirty="0"/>
              <a:t>+ </a:t>
            </a:r>
            <a:r>
              <a:rPr lang="en-US" sz="2400" dirty="0" err="1"/>
              <a:t>sum</a:t>
            </a:r>
            <a:r>
              <a:rPr lang="en-US" sz="2400" baseline="-25000" dirty="0" err="1"/>
              <a:t>q</a:t>
            </a:r>
            <a:r>
              <a:rPr lang="en-US" sz="2400" dirty="0"/>
              <a:t>(1,4)</a:t>
            </a:r>
          </a:p>
          <a:p>
            <a:pPr marL="457200" lvl="1" indent="0">
              <a:buNone/>
            </a:pPr>
            <a:r>
              <a:rPr lang="en-US" sz="2400" dirty="0"/>
              <a:t>= 4 + 7 + 16 = 27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30F2D-EDAD-0213-3894-5E2F10B8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CD657-6674-0506-7409-D44D5D69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42EBEA-C7DF-816A-CCCA-2A630EF39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048" y="2921727"/>
            <a:ext cx="3124200" cy="251459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E8D113-3683-453F-4312-3B397C44A59B}"/>
              </a:ext>
            </a:extLst>
          </p:cNvPr>
          <p:cNvCxnSpPr>
            <a:cxnSpLocks/>
          </p:cNvCxnSpPr>
          <p:nvPr/>
        </p:nvCxnSpPr>
        <p:spPr>
          <a:xfrm>
            <a:off x="2927985" y="4102826"/>
            <a:ext cx="4158615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59E3BC-FF8A-9BFE-AB0F-4F92FBA54669}"/>
              </a:ext>
            </a:extLst>
          </p:cNvPr>
          <p:cNvCxnSpPr>
            <a:cxnSpLocks/>
          </p:cNvCxnSpPr>
          <p:nvPr/>
        </p:nvCxnSpPr>
        <p:spPr>
          <a:xfrm>
            <a:off x="2961866" y="4495800"/>
            <a:ext cx="3362734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42EC73-216C-461E-F9B8-E9FB1883D1F4}"/>
              </a:ext>
            </a:extLst>
          </p:cNvPr>
          <p:cNvCxnSpPr>
            <a:cxnSpLocks/>
          </p:cNvCxnSpPr>
          <p:nvPr/>
        </p:nvCxnSpPr>
        <p:spPr>
          <a:xfrm>
            <a:off x="2961866" y="4953000"/>
            <a:ext cx="1937182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248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D54B-5229-10BC-AF91-AB675FD7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Cây</a:t>
            </a:r>
            <a:r>
              <a:rPr lang="en-US" dirty="0"/>
              <a:t> BIT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651F7-D91E-B1EB-E895-B2A8FC4E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đoạn</a:t>
            </a:r>
            <a:r>
              <a:rPr lang="en-US" sz="2800" dirty="0"/>
              <a:t> a, b:</a:t>
            </a:r>
          </a:p>
          <a:p>
            <a:pPr lvl="1"/>
            <a:r>
              <a:rPr lang="en-US" sz="2400" dirty="0" err="1"/>
              <a:t>sum</a:t>
            </a:r>
            <a:r>
              <a:rPr lang="en-US" sz="2400" baseline="-25000" dirty="0" err="1"/>
              <a:t>q</a:t>
            </a:r>
            <a:r>
              <a:rPr lang="en-US" sz="2400" dirty="0"/>
              <a:t>(</a:t>
            </a:r>
            <a:r>
              <a:rPr lang="en-US" sz="2400" dirty="0" err="1"/>
              <a:t>a,b</a:t>
            </a:r>
            <a:r>
              <a:rPr lang="en-US" sz="2400" dirty="0"/>
              <a:t>) = </a:t>
            </a:r>
            <a:r>
              <a:rPr lang="en-US" sz="2400" dirty="0" err="1"/>
              <a:t>sum</a:t>
            </a:r>
            <a:r>
              <a:rPr lang="en-US" sz="2400" baseline="-25000" dirty="0" err="1"/>
              <a:t>q</a:t>
            </a:r>
            <a:r>
              <a:rPr lang="en-US" sz="2400" dirty="0"/>
              <a:t>(1,b) - </a:t>
            </a:r>
            <a:r>
              <a:rPr lang="en-US" sz="2400" dirty="0" err="1"/>
              <a:t>sum</a:t>
            </a:r>
            <a:r>
              <a:rPr lang="en-US" sz="2400" baseline="-25000" dirty="0" err="1"/>
              <a:t>q</a:t>
            </a:r>
            <a:r>
              <a:rPr lang="en-US" sz="2400" dirty="0"/>
              <a:t>(1,a-1)</a:t>
            </a:r>
          </a:p>
          <a:p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trường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nhật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ta </a:t>
            </a:r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nhật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chiều</a:t>
            </a:r>
            <a:r>
              <a:rPr lang="en-US" sz="2800" dirty="0"/>
              <a:t> </a:t>
            </a:r>
            <a:r>
              <a:rPr lang="en-US" sz="2800" dirty="0" err="1"/>
              <a:t>ngược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. </a:t>
            </a: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 </a:t>
            </a:r>
            <a:r>
              <a:rPr lang="en-US" sz="2800" dirty="0" err="1"/>
              <a:t>muốn</a:t>
            </a:r>
            <a:r>
              <a:rPr lang="en-US" sz="2800" dirty="0"/>
              <a:t> </a:t>
            </a:r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nhật</a:t>
            </a:r>
            <a:r>
              <a:rPr lang="en-US" sz="2800" dirty="0"/>
              <a:t> </a:t>
            </a:r>
            <a:r>
              <a:rPr lang="en-US" sz="2800" dirty="0" err="1"/>
              <a:t>tại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3.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F53B4-8D1A-8B36-6F30-D70E05C3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0A30C-A1A5-01F8-055D-FBF9D0096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619967-9A5C-697C-3D50-AD699F7AE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143" y="3429000"/>
            <a:ext cx="3810000" cy="28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70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BBF2-D746-981C-394F-289C83AF3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Cây</a:t>
            </a:r>
            <a:r>
              <a:rPr lang="en-US" dirty="0"/>
              <a:t> BIT -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EE27E-7AD3-BB35-6C0D-52BE38985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p(k) = k&amp;-k.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-k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đảo</a:t>
            </a:r>
            <a:r>
              <a:rPr lang="en-US" dirty="0"/>
              <a:t> bit </a:t>
            </a:r>
            <a:r>
              <a:rPr lang="en-US" dirty="0" err="1"/>
              <a:t>của</a:t>
            </a:r>
            <a:r>
              <a:rPr lang="en-US" dirty="0"/>
              <a:t> k </a:t>
            </a:r>
            <a:r>
              <a:rPr lang="en-US" dirty="0" err="1"/>
              <a:t>cộng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6 = 00000110</a:t>
            </a:r>
            <a:r>
              <a:rPr lang="en-US" baseline="-25000" dirty="0"/>
              <a:t>2</a:t>
            </a:r>
            <a:r>
              <a:rPr lang="en-US" dirty="0"/>
              <a:t>. </a:t>
            </a:r>
            <a:r>
              <a:rPr lang="en-US" dirty="0" err="1"/>
              <a:t>thì</a:t>
            </a:r>
            <a:r>
              <a:rPr lang="en-US" dirty="0"/>
              <a:t> -6 = 11111001</a:t>
            </a:r>
            <a:r>
              <a:rPr lang="en-US" baseline="-25000" dirty="0"/>
              <a:t>2</a:t>
            </a:r>
            <a:r>
              <a:rPr lang="en-US" dirty="0"/>
              <a:t> + 1</a:t>
            </a:r>
            <a:endParaRPr lang="en-US" baseline="-25000" dirty="0"/>
          </a:p>
          <a:p>
            <a:pPr lvl="1"/>
            <a:r>
              <a:rPr lang="en-US" dirty="0" err="1"/>
              <a:t>Vậy</a:t>
            </a:r>
            <a:r>
              <a:rPr lang="en-US" dirty="0"/>
              <a:t> p(k) = k&amp;-k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0..010..0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  <a:p>
            <a:r>
              <a:rPr lang="en-US" dirty="0"/>
              <a:t> Code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sum</a:t>
            </a:r>
            <a:r>
              <a:rPr lang="en-US" baseline="-25000" dirty="0" err="1"/>
              <a:t>q</a:t>
            </a:r>
            <a:r>
              <a:rPr lang="en-US" dirty="0"/>
              <a:t>(1,k)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add(</a:t>
            </a:r>
            <a:r>
              <a:rPr lang="en-US" dirty="0" err="1"/>
              <a:t>k,x</a:t>
            </a:r>
            <a:r>
              <a:rPr lang="en-US" dirty="0"/>
              <a:t>):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76083-6F1C-CA8E-246B-A6A53CA8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C67D3-C532-17DE-34B1-74158571E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2AC2B3-490A-0BDB-0886-30AF33BAA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420476"/>
            <a:ext cx="1765324" cy="170568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966CBD-982D-A66E-2128-317373A1F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0"/>
            <a:ext cx="2190324" cy="1403381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219132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DAEA-8D59-FE86-0F8B-AB14481E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(Segment tree)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E13FD-9946-F662-EA1D-B981AF8D1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O(</a:t>
            </a:r>
            <a:r>
              <a:rPr lang="en-US" dirty="0" err="1"/>
              <a:t>log</a:t>
            </a:r>
            <a:r>
              <a:rPr lang="en-US" i="1" dirty="0" err="1"/>
              <a:t>n</a:t>
            </a:r>
            <a:r>
              <a:rPr lang="en-US" dirty="0"/>
              <a:t>).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BIT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ở </a:t>
            </a:r>
            <a:r>
              <a:rPr lang="en-US" dirty="0" err="1"/>
              <a:t>chỗ</a:t>
            </a:r>
            <a:r>
              <a:rPr lang="en-US" dirty="0"/>
              <a:t> BIT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/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đoạn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8FB6-CA6A-93EF-FB5D-4EB448A97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5CD8F-723F-825F-4D09-2607BA3D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53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F435-5FCF-5CAA-B1A1-C72C55D8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đoạn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6BE5A-D580-E482-3F5C-22F64D217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 </a:t>
            </a:r>
            <a:r>
              <a:rPr lang="en-US" sz="2800" dirty="0" err="1"/>
              <a:t>Cây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đoạn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1 </a:t>
            </a: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trúc</a:t>
            </a:r>
            <a:r>
              <a:rPr lang="en-US" sz="2800" dirty="0"/>
              <a:t> </a:t>
            </a:r>
            <a:r>
              <a:rPr lang="en-US" sz="2800" dirty="0" err="1"/>
              <a:t>cây</a:t>
            </a:r>
            <a:r>
              <a:rPr lang="en-US" sz="2800" dirty="0"/>
              <a:t> </a:t>
            </a:r>
            <a:r>
              <a:rPr lang="en-US" sz="2800" dirty="0" err="1"/>
              <a:t>nhị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,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mỗi</a:t>
            </a:r>
            <a:r>
              <a:rPr lang="en-US" sz="2800" dirty="0"/>
              <a:t> node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cây</a:t>
            </a:r>
            <a:r>
              <a:rPr lang="en-US" sz="2800" dirty="0"/>
              <a:t> </a:t>
            </a:r>
            <a:r>
              <a:rPr lang="en-US" sz="2800" dirty="0" err="1"/>
              <a:t>chứa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xử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đoạn</a:t>
            </a:r>
            <a:r>
              <a:rPr lang="en-US" sz="2800" dirty="0"/>
              <a:t> </a:t>
            </a:r>
            <a:r>
              <a:rPr lang="en-US" sz="2800" dirty="0" err="1"/>
              <a:t>chứa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node con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 err="1"/>
              <a:t>Vì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cây</a:t>
            </a:r>
            <a:r>
              <a:rPr lang="en-US" sz="2800" dirty="0"/>
              <a:t> </a:t>
            </a:r>
            <a:r>
              <a:rPr lang="en-US" sz="2800" dirty="0" err="1"/>
              <a:t>nhị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nên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</a:t>
            </a:r>
            <a:r>
              <a:rPr lang="en-US" sz="2800" dirty="0" err="1"/>
              <a:t>thường</a:t>
            </a:r>
            <a:r>
              <a:rPr lang="en-US" sz="2800" dirty="0"/>
              <a:t> </a:t>
            </a:r>
            <a:r>
              <a:rPr lang="en-US" sz="2800" dirty="0" err="1"/>
              <a:t>mảng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xử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ở </a:t>
            </a:r>
            <a:r>
              <a:rPr lang="en-US" sz="2800" dirty="0" err="1"/>
              <a:t>dạng</a:t>
            </a:r>
            <a:r>
              <a:rPr lang="en-US" sz="2800" dirty="0"/>
              <a:t> 2</a:t>
            </a:r>
            <a:r>
              <a:rPr lang="en-US" sz="2800" baseline="30000" dirty="0"/>
              <a:t>x</a:t>
            </a:r>
            <a:r>
              <a:rPr lang="en-US" sz="2800" dirty="0"/>
              <a:t>. </a:t>
            </a: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thì</a:t>
            </a:r>
            <a:r>
              <a:rPr lang="en-US" sz="2800" dirty="0"/>
              <a:t> ta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thêm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“</a:t>
            </a:r>
            <a:r>
              <a:rPr lang="en-US" sz="2800" dirty="0" err="1"/>
              <a:t>không</a:t>
            </a:r>
            <a:r>
              <a:rPr lang="en-US" sz="2800" dirty="0"/>
              <a:t>” </a:t>
            </a:r>
            <a:r>
              <a:rPr lang="en-US" sz="2800" dirty="0" err="1"/>
              <a:t>để</a:t>
            </a:r>
            <a:r>
              <a:rPr lang="en-US" sz="2800" dirty="0"/>
              <a:t> thành </a:t>
            </a:r>
            <a:r>
              <a:rPr lang="en-US" sz="2800" dirty="0" err="1"/>
              <a:t>dạng</a:t>
            </a:r>
            <a:r>
              <a:rPr lang="en-US" sz="2800" dirty="0"/>
              <a:t> 2</a:t>
            </a:r>
            <a:r>
              <a:rPr lang="en-US" sz="2800" baseline="30000" dirty="0"/>
              <a:t>x</a:t>
            </a:r>
            <a:r>
              <a:rPr lang="en-US" sz="28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ECA74-AFF7-0853-6F2E-7DA0E3F66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B94F8-94DD-205F-C393-E03612D0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81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03C1-D3ED-6EF4-0253-F5FE0D18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DE4B-3705-89E4-0B54-60B6C2515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đoạn</a:t>
            </a:r>
            <a:r>
              <a:rPr lang="en-US" sz="2800" dirty="0"/>
              <a:t>.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mảng</a:t>
            </a:r>
            <a:r>
              <a:rPr lang="en-US" sz="2800" dirty="0"/>
              <a:t> </a:t>
            </a:r>
            <a:r>
              <a:rPr lang="en-US" sz="2800" dirty="0" err="1"/>
              <a:t>gồm</a:t>
            </a:r>
            <a:r>
              <a:rPr lang="en-US" sz="2800" dirty="0"/>
              <a:t> 8 (= 2</a:t>
            </a:r>
            <a:r>
              <a:rPr lang="en-US" sz="2800" baseline="30000" dirty="0"/>
              <a:t>3</a:t>
            </a:r>
            <a:r>
              <a:rPr lang="en-US" sz="2800" dirty="0"/>
              <a:t>)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Ta </a:t>
            </a:r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dựng</a:t>
            </a:r>
            <a:r>
              <a:rPr lang="en-US" sz="2800" dirty="0"/>
              <a:t> </a:t>
            </a:r>
            <a:r>
              <a:rPr lang="en-US" sz="2800" dirty="0" err="1"/>
              <a:t>cây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đoạn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mỗi</a:t>
            </a:r>
            <a:r>
              <a:rPr lang="en-US" sz="2800" dirty="0"/>
              <a:t> node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2</a:t>
            </a:r>
            <a:br>
              <a:rPr lang="en-US" sz="2800" dirty="0"/>
            </a:br>
            <a:r>
              <a:rPr lang="en-US" sz="2800" dirty="0"/>
              <a:t>node con (</a:t>
            </a:r>
            <a:r>
              <a:rPr lang="en-US" sz="2800" dirty="0" err="1"/>
              <a:t>trái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B7F4-1B46-DA36-12F7-DBB18699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6A2F5-D88D-77FB-DF3E-6759EB7C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19AAD7-0F2A-1F09-771A-5FA171065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977" y="2514600"/>
            <a:ext cx="2971800" cy="6789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9A4ED-9ADF-AEEB-55B2-A7AAFEA5D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776" y="3530060"/>
            <a:ext cx="2741023" cy="239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73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50FC-3C14-5FFD-5CFA-26B1883F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A1345-5F5B-CA6E-2B13-CEF82CB75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 </a:t>
            </a: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 </a:t>
            </a:r>
            <a:r>
              <a:rPr lang="en-US" sz="2800" dirty="0" err="1"/>
              <a:t>muốn</a:t>
            </a:r>
            <a:r>
              <a:rPr lang="en-US" sz="2800" dirty="0"/>
              <a:t> </a:t>
            </a:r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đạn</a:t>
            </a:r>
            <a:r>
              <a:rPr lang="en-US" sz="2800" dirty="0"/>
              <a:t> [</a:t>
            </a:r>
            <a:r>
              <a:rPr lang="en-US" sz="2800" dirty="0" err="1"/>
              <a:t>a,b</a:t>
            </a:r>
            <a:r>
              <a:rPr lang="en-US" sz="2800" dirty="0"/>
              <a:t>], ta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chia </a:t>
            </a:r>
            <a:r>
              <a:rPr lang="en-US" sz="2800" dirty="0" err="1"/>
              <a:t>nó</a:t>
            </a:r>
            <a:r>
              <a:rPr lang="en-US" sz="2800" dirty="0"/>
              <a:t> thành O(</a:t>
            </a:r>
            <a:r>
              <a:rPr lang="en-US" sz="2800" dirty="0" err="1"/>
              <a:t>logn</a:t>
            </a:r>
            <a:r>
              <a:rPr lang="en-US" sz="2800" dirty="0"/>
              <a:t>) </a:t>
            </a:r>
            <a:r>
              <a:rPr lang="en-US" sz="2800" dirty="0" err="1"/>
              <a:t>đoạn</a:t>
            </a:r>
            <a:r>
              <a:rPr lang="en-US" sz="2800" dirty="0"/>
              <a:t> </a:t>
            </a:r>
            <a:r>
              <a:rPr lang="en-US" sz="2800" dirty="0" err="1"/>
              <a:t>nhỏ</a:t>
            </a:r>
            <a:r>
              <a:rPr lang="en-US" sz="2800" dirty="0"/>
              <a:t>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chứa</a:t>
            </a:r>
            <a:r>
              <a:rPr lang="en-US" sz="2800" dirty="0"/>
              <a:t> ở </a:t>
            </a:r>
            <a:r>
              <a:rPr lang="en-US" sz="2800" dirty="0" err="1"/>
              <a:t>các</a:t>
            </a:r>
            <a:r>
              <a:rPr lang="en-US" sz="2800" dirty="0"/>
              <a:t> node. </a:t>
            </a: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: </a:t>
            </a:r>
            <a:r>
              <a:rPr lang="en-US" sz="2800" dirty="0" err="1"/>
              <a:t>đoạn</a:t>
            </a:r>
            <a:r>
              <a:rPr lang="en-US" sz="2800" dirty="0"/>
              <a:t> [2,7]: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Ta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2 node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br>
              <a:rPr lang="en-US" sz="2800" dirty="0"/>
            </a:br>
            <a:r>
              <a:rPr lang="en-US" sz="2800" dirty="0" err="1"/>
              <a:t>thay</a:t>
            </a:r>
            <a:r>
              <a:rPr lang="en-US" sz="2800" dirty="0"/>
              <a:t> </a:t>
            </a:r>
            <a:r>
              <a:rPr lang="en-US" sz="2800" dirty="0" err="1"/>
              <a:t>vì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6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endParaRPr lang="en-US" sz="2800" dirty="0"/>
          </a:p>
          <a:p>
            <a:r>
              <a:rPr lang="en-US" sz="2800" dirty="0" err="1"/>
              <a:t>Vì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cây</a:t>
            </a:r>
            <a:r>
              <a:rPr lang="en-US" sz="2800" dirty="0"/>
              <a:t> </a:t>
            </a:r>
            <a:r>
              <a:rPr lang="en-US" sz="2800" dirty="0" err="1"/>
              <a:t>nhị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nên</a:t>
            </a:r>
            <a:r>
              <a:rPr lang="en-US" sz="2800" dirty="0"/>
              <a:t>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 err="1"/>
              <a:t>tầng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tối</a:t>
            </a:r>
            <a:r>
              <a:rPr lang="en-US" sz="2800" dirty="0"/>
              <a:t> </a:t>
            </a:r>
            <a:r>
              <a:rPr lang="en-US" sz="2800" dirty="0" err="1"/>
              <a:t>đa</a:t>
            </a:r>
            <a:r>
              <a:rPr lang="en-US" sz="2800" dirty="0"/>
              <a:t> 2 node </a:t>
            </a:r>
            <a:r>
              <a:rPr lang="en-US" sz="2800" dirty="0" err="1"/>
              <a:t>được</a:t>
            </a:r>
            <a:br>
              <a:rPr lang="en-US" sz="2800" dirty="0"/>
            </a:b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,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O(</a:t>
            </a:r>
            <a:r>
              <a:rPr lang="en-US" sz="2800" dirty="0" err="1"/>
              <a:t>log</a:t>
            </a:r>
            <a:r>
              <a:rPr lang="en-US" sz="2800" i="1" dirty="0" err="1"/>
              <a:t>n</a:t>
            </a:r>
            <a:r>
              <a:rPr lang="en-US" sz="2800" dirty="0"/>
              <a:t>) </a:t>
            </a:r>
            <a:r>
              <a:rPr lang="en-US" sz="2800" dirty="0" err="1"/>
              <a:t>tầng</a:t>
            </a:r>
            <a:r>
              <a:rPr lang="en-US" sz="28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D8D3B-16AF-312B-E867-900074676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73549-5919-0990-54FC-588D091F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EC7805-9102-43CD-BC90-6A5A36D3D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22" y="2895600"/>
            <a:ext cx="3073356" cy="7175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CA781C-2292-8587-A26D-78D0A1586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994" y="3736992"/>
            <a:ext cx="2736847" cy="232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65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72F0-B676-B2A0-F88B-89E383F3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đoạn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A8CF1-CDFA-C7B6-263F-3966950A6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code </a:t>
            </a:r>
            <a:r>
              <a:rPr lang="en-US" sz="2400" dirty="0" err="1"/>
              <a:t>cây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</a:t>
            </a:r>
            <a:r>
              <a:rPr lang="en-US" sz="2400" dirty="0" err="1"/>
              <a:t>tuy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hữu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vì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trữ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mảng</a:t>
            </a:r>
            <a:r>
              <a:rPr lang="en-US" sz="2400" dirty="0"/>
              <a:t> (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mảng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tree).</a:t>
            </a:r>
          </a:p>
          <a:p>
            <a:pPr algn="just"/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trữ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node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cây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1 </a:t>
            </a:r>
            <a:r>
              <a:rPr lang="en-US" sz="2400" dirty="0" err="1"/>
              <a:t>mảng</a:t>
            </a:r>
            <a:r>
              <a:rPr lang="en-US" sz="2400" dirty="0"/>
              <a:t> 2n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, </a:t>
            </a:r>
            <a:r>
              <a:rPr lang="en-US" sz="2400" dirty="0" err="1"/>
              <a:t>với</a:t>
            </a:r>
            <a:r>
              <a:rPr lang="en-US" sz="2400" dirty="0"/>
              <a:t> n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input.</a:t>
            </a:r>
          </a:p>
          <a:p>
            <a:pPr algn="just"/>
            <a:r>
              <a:rPr lang="en-US" sz="2400" dirty="0" err="1"/>
              <a:t>Bắt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node </a:t>
            </a:r>
            <a:r>
              <a:rPr lang="en-US" sz="2400" dirty="0" err="1"/>
              <a:t>gốc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ở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tree[1], node con </a:t>
            </a:r>
            <a:r>
              <a:rPr lang="en-US" sz="2400" dirty="0" err="1"/>
              <a:t>của</a:t>
            </a:r>
            <a:r>
              <a:rPr lang="en-US" sz="2400" dirty="0"/>
              <a:t> node </a:t>
            </a:r>
            <a:r>
              <a:rPr lang="en-US" sz="2400" dirty="0" err="1"/>
              <a:t>gốc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tree[2] </a:t>
            </a:r>
            <a:r>
              <a:rPr lang="en-US" sz="2400" dirty="0" err="1"/>
              <a:t>và</a:t>
            </a:r>
            <a:r>
              <a:rPr lang="en-US" sz="2400" dirty="0"/>
              <a:t> tree[3].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, 2 node con </a:t>
            </a:r>
            <a:r>
              <a:rPr lang="en-US" sz="2400" dirty="0" err="1"/>
              <a:t>của</a:t>
            </a:r>
            <a:r>
              <a:rPr lang="en-US" sz="2400" dirty="0"/>
              <a:t> tree[k] </a:t>
            </a:r>
            <a:r>
              <a:rPr lang="en-US" sz="2400" dirty="0" err="1"/>
              <a:t>là</a:t>
            </a:r>
            <a:r>
              <a:rPr lang="en-US" sz="2400" dirty="0"/>
              <a:t> tree[2*k] (</a:t>
            </a:r>
            <a:r>
              <a:rPr lang="en-US" sz="2400" dirty="0" err="1"/>
              <a:t>trái</a:t>
            </a:r>
            <a:r>
              <a:rPr lang="en-US" sz="2400" dirty="0"/>
              <a:t>) </a:t>
            </a:r>
            <a:r>
              <a:rPr lang="en-US" sz="2400" dirty="0" err="1"/>
              <a:t>và</a:t>
            </a:r>
            <a:r>
              <a:rPr lang="en-US" sz="2400" dirty="0"/>
              <a:t> tree[2*k+1] (</a:t>
            </a:r>
            <a:r>
              <a:rPr lang="en-US" sz="2400" dirty="0" err="1"/>
              <a:t>phải</a:t>
            </a:r>
            <a:r>
              <a:rPr lang="en-US" sz="2400" dirty="0"/>
              <a:t>). </a:t>
            </a: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F71D2-E489-AEB2-02AF-4BA7BE7C2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5D667-2E3E-3737-445A-3AB2A6E8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A0CC0E-C004-BF38-2DEE-2EBF7E3EA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638480"/>
            <a:ext cx="2133599" cy="1855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F6F4C3-062C-F834-B4A4-4BECFA8F4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955" y="5201927"/>
            <a:ext cx="4352845" cy="60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4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752600"/>
            <a:ext cx="8269287" cy="4190999"/>
          </a:xfrm>
        </p:spPr>
        <p:txBody>
          <a:bodyPr/>
          <a:lstStyle/>
          <a:p>
            <a:pPr algn="ctr"/>
            <a:r>
              <a:rPr lang="en-US" sz="6000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vi-VN" sz="6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vi-VN" sz="60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 vi 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tĩnh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Binary indexed tree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Segment tree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Additional techniques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4"/>
    </mc:Choice>
    <mc:Fallback xmlns="">
      <p:transition spd="slow" advTm="196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22FA-F73C-E9B0-889E-336DD279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đoạn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C0554-3BA9-7749-10C9-A3780D1EB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19225"/>
            <a:ext cx="4038600" cy="4879975"/>
          </a:xfrm>
        </p:spPr>
        <p:txBody>
          <a:bodyPr/>
          <a:lstStyle/>
          <a:p>
            <a:r>
              <a:rPr lang="en-US" sz="2400" dirty="0"/>
              <a:t> Code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[</a:t>
            </a:r>
            <a:r>
              <a:rPr lang="en-US" sz="2400" dirty="0" err="1"/>
              <a:t>a,b</a:t>
            </a:r>
            <a:r>
              <a:rPr lang="en-US" sz="2400" dirty="0"/>
              <a:t>]: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[2,7]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56C1D-3DDF-09F3-82DF-5E5F6504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0116F-5A05-84C5-ED55-07A9F6EDB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FD8B2E-BF74-1C4D-E59A-9BFE3E577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92" y="2438400"/>
            <a:ext cx="2971800" cy="21463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481BFD-3EA6-ACBB-3FD3-A9210BC74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091" y="4915712"/>
            <a:ext cx="1598154" cy="13580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8F526A-7290-01E1-EF80-D3293EF8C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869" y="1638972"/>
            <a:ext cx="4352845" cy="6066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56D836B-82D4-6094-75A0-B149C75EF20E}"/>
              </a:ext>
            </a:extLst>
          </p:cNvPr>
          <p:cNvSpPr/>
          <p:nvPr/>
        </p:nvSpPr>
        <p:spPr>
          <a:xfrm>
            <a:off x="6942669" y="1606659"/>
            <a:ext cx="304800" cy="582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217FA8-3C62-BB93-7D8F-60E979EF6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69" y="5303812"/>
            <a:ext cx="3073356" cy="7175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A18114B-FB99-EA72-C019-B23AB37FDBD2}"/>
              </a:ext>
            </a:extLst>
          </p:cNvPr>
          <p:cNvSpPr/>
          <p:nvPr/>
        </p:nvSpPr>
        <p:spPr>
          <a:xfrm>
            <a:off x="8364343" y="1619722"/>
            <a:ext cx="304800" cy="582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32B43C-CFCC-106A-467A-D969BAAE6083}"/>
              </a:ext>
            </a:extLst>
          </p:cNvPr>
          <p:cNvSpPr txBox="1"/>
          <p:nvPr/>
        </p:nvSpPr>
        <p:spPr>
          <a:xfrm>
            <a:off x="6942669" y="119680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DACA7A-4A10-6A60-63EA-837F084EE2BD}"/>
              </a:ext>
            </a:extLst>
          </p:cNvPr>
          <p:cNvSpPr txBox="1"/>
          <p:nvPr/>
        </p:nvSpPr>
        <p:spPr>
          <a:xfrm>
            <a:off x="8323714" y="121397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0DA00B4-D011-BCC9-236A-9FEE301A2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869" y="2591194"/>
            <a:ext cx="4352845" cy="60663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4A321B4-8A66-2D21-4FBA-824A16C3C071}"/>
              </a:ext>
            </a:extLst>
          </p:cNvPr>
          <p:cNvSpPr/>
          <p:nvPr/>
        </p:nvSpPr>
        <p:spPr>
          <a:xfrm>
            <a:off x="5537929" y="2534011"/>
            <a:ext cx="304800" cy="58261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3335BE-17F6-F2CF-60F8-AE610C058601}"/>
              </a:ext>
            </a:extLst>
          </p:cNvPr>
          <p:cNvSpPr/>
          <p:nvPr/>
        </p:nvSpPr>
        <p:spPr>
          <a:xfrm>
            <a:off x="6104833" y="2539305"/>
            <a:ext cx="304800" cy="582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39A213-673A-7255-0394-05691EB6275B}"/>
              </a:ext>
            </a:extLst>
          </p:cNvPr>
          <p:cNvSpPr txBox="1"/>
          <p:nvPr/>
        </p:nvSpPr>
        <p:spPr>
          <a:xfrm>
            <a:off x="5537929" y="212415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ABFC3E-269A-09C8-AFA5-EE7804FFC844}"/>
              </a:ext>
            </a:extLst>
          </p:cNvPr>
          <p:cNvSpPr txBox="1"/>
          <p:nvPr/>
        </p:nvSpPr>
        <p:spPr>
          <a:xfrm>
            <a:off x="6064204" y="213355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3404C72-5C49-25E5-7F0A-332D02A4B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3660198"/>
            <a:ext cx="4352845" cy="60663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0968900-357C-9A3A-7162-65C3E31AF3AC}"/>
              </a:ext>
            </a:extLst>
          </p:cNvPr>
          <p:cNvSpPr/>
          <p:nvPr/>
        </p:nvSpPr>
        <p:spPr>
          <a:xfrm>
            <a:off x="4982024" y="3603150"/>
            <a:ext cx="304800" cy="58261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6A1E17-1377-FA22-F32F-C3B80E02BE2A}"/>
              </a:ext>
            </a:extLst>
          </p:cNvPr>
          <p:cNvSpPr txBox="1"/>
          <p:nvPr/>
        </p:nvSpPr>
        <p:spPr>
          <a:xfrm>
            <a:off x="4836157" y="3212808"/>
            <a:ext cx="59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b,a</a:t>
            </a:r>
            <a:endParaRPr lang="en-US" dirty="0"/>
          </a:p>
        </p:txBody>
      </p:sp>
      <p:sp>
        <p:nvSpPr>
          <p:cNvPr id="34" name="Arrow: Curved Down 33">
            <a:extLst>
              <a:ext uri="{FF2B5EF4-FFF2-40B4-BE49-F238E27FC236}">
                <a16:creationId xmlns:a16="http://schemas.microsoft.com/office/drawing/2014/main" id="{8F83F18C-77FB-1F62-CB63-85779587C8B4}"/>
              </a:ext>
            </a:extLst>
          </p:cNvPr>
          <p:cNvSpPr/>
          <p:nvPr/>
        </p:nvSpPr>
        <p:spPr>
          <a:xfrm>
            <a:off x="5737332" y="2295658"/>
            <a:ext cx="286886" cy="24788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6EA0C19-E70C-64F5-F09C-BD7B5CE5A147}"/>
              </a:ext>
            </a:extLst>
          </p:cNvPr>
          <p:cNvSpPr/>
          <p:nvPr/>
        </p:nvSpPr>
        <p:spPr>
          <a:xfrm>
            <a:off x="1219200" y="3276600"/>
            <a:ext cx="2438400" cy="24174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Curved Down 36">
            <a:extLst>
              <a:ext uri="{FF2B5EF4-FFF2-40B4-BE49-F238E27FC236}">
                <a16:creationId xmlns:a16="http://schemas.microsoft.com/office/drawing/2014/main" id="{81A02AB8-0DB8-D2F5-9C1B-689921B2B574}"/>
              </a:ext>
            </a:extLst>
          </p:cNvPr>
          <p:cNvSpPr/>
          <p:nvPr/>
        </p:nvSpPr>
        <p:spPr>
          <a:xfrm>
            <a:off x="5279948" y="3276600"/>
            <a:ext cx="286886" cy="24788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626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22FA-F73C-E9B0-889E-336DD279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đoạn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C0554-3BA9-7749-10C9-A3780D1EB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19225"/>
            <a:ext cx="4038600" cy="4879975"/>
          </a:xfrm>
        </p:spPr>
        <p:txBody>
          <a:bodyPr/>
          <a:lstStyle/>
          <a:p>
            <a:r>
              <a:rPr lang="en-US" sz="2400" kern="0" dirty="0"/>
              <a:t> Code </a:t>
            </a:r>
            <a:r>
              <a:rPr lang="en-US" sz="2400" kern="0" dirty="0" err="1"/>
              <a:t>cập</a:t>
            </a:r>
            <a:r>
              <a:rPr lang="en-US" sz="2400" kern="0" dirty="0"/>
              <a:t> </a:t>
            </a:r>
            <a:r>
              <a:rPr lang="en-US" sz="2400" kern="0" dirty="0" err="1"/>
              <a:t>nhật</a:t>
            </a:r>
            <a:r>
              <a:rPr lang="en-US" sz="2400" kern="0" dirty="0"/>
              <a:t> </a:t>
            </a:r>
            <a:r>
              <a:rPr lang="en-US" sz="2400" kern="0" dirty="0" err="1"/>
              <a:t>giá</a:t>
            </a:r>
            <a:r>
              <a:rPr lang="en-US" sz="2400" kern="0" dirty="0"/>
              <a:t> </a:t>
            </a:r>
            <a:r>
              <a:rPr lang="en-US" sz="2400" kern="0" dirty="0" err="1"/>
              <a:t>trị</a:t>
            </a:r>
            <a:r>
              <a:rPr lang="en-US" sz="2400" kern="0" dirty="0"/>
              <a:t> </a:t>
            </a:r>
            <a:r>
              <a:rPr lang="en-US" sz="2400" kern="0" dirty="0" err="1"/>
              <a:t>tại</a:t>
            </a:r>
            <a:r>
              <a:rPr lang="en-US" sz="2400" kern="0" dirty="0"/>
              <a:t> </a:t>
            </a:r>
            <a:r>
              <a:rPr lang="en-US" sz="2400" kern="0" dirty="0" err="1"/>
              <a:t>phần</a:t>
            </a:r>
            <a:r>
              <a:rPr lang="en-US" sz="2400" kern="0" dirty="0"/>
              <a:t> </a:t>
            </a:r>
            <a:r>
              <a:rPr lang="en-US" sz="2400" kern="0" dirty="0" err="1"/>
              <a:t>tử</a:t>
            </a:r>
            <a:r>
              <a:rPr lang="en-US" sz="2400" kern="0" dirty="0"/>
              <a:t> k:</a:t>
            </a:r>
          </a:p>
          <a:p>
            <a:endParaRPr lang="en-US" sz="2400" dirty="0"/>
          </a:p>
          <a:p>
            <a:endParaRPr lang="en-US" sz="2400" kern="0" dirty="0"/>
          </a:p>
          <a:p>
            <a:endParaRPr lang="en-US" sz="2400" dirty="0"/>
          </a:p>
          <a:p>
            <a:endParaRPr lang="en-US" sz="2400" kern="0" dirty="0"/>
          </a:p>
          <a:p>
            <a:endParaRPr lang="en-US" sz="2400" dirty="0"/>
          </a:p>
          <a:p>
            <a:r>
              <a:rPr lang="en-US" sz="2400" kern="0" dirty="0" err="1"/>
              <a:t>Ví</a:t>
            </a:r>
            <a:r>
              <a:rPr lang="en-US" sz="2400" kern="0" dirty="0"/>
              <a:t> </a:t>
            </a:r>
            <a:r>
              <a:rPr lang="en-US" sz="2400" kern="0" dirty="0" err="1"/>
              <a:t>dụ</a:t>
            </a:r>
            <a:r>
              <a:rPr lang="en-US" sz="2400" kern="0" dirty="0"/>
              <a:t> </a:t>
            </a:r>
            <a:r>
              <a:rPr lang="en-US" sz="2400" kern="0" dirty="0" err="1"/>
              <a:t>cập</a:t>
            </a:r>
            <a:r>
              <a:rPr lang="en-US" sz="2400" kern="0" dirty="0"/>
              <a:t> </a:t>
            </a:r>
            <a:r>
              <a:rPr lang="en-US" sz="2400" kern="0" dirty="0" err="1"/>
              <a:t>nhật</a:t>
            </a:r>
            <a:r>
              <a:rPr lang="en-US" sz="2400" kern="0" dirty="0"/>
              <a:t> </a:t>
            </a:r>
            <a:r>
              <a:rPr lang="en-US" sz="2400" kern="0" dirty="0" err="1"/>
              <a:t>tại</a:t>
            </a:r>
            <a:r>
              <a:rPr lang="en-US" sz="2400" kern="0" dirty="0"/>
              <a:t> </a:t>
            </a:r>
            <a:r>
              <a:rPr lang="en-US" sz="2400" kern="0" dirty="0" err="1"/>
              <a:t>vị</a:t>
            </a:r>
            <a:r>
              <a:rPr lang="en-US" sz="2400" kern="0" dirty="0"/>
              <a:t> </a:t>
            </a:r>
            <a:r>
              <a:rPr lang="en-US" sz="2400" kern="0" dirty="0" err="1"/>
              <a:t>trí</a:t>
            </a:r>
            <a:r>
              <a:rPr lang="en-US" sz="2400" kern="0" dirty="0"/>
              <a:t> 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56C1D-3DDF-09F3-82DF-5E5F6504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0116F-5A05-84C5-ED55-07A9F6EDB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150C25-99AE-20CE-C776-978816755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01" y="2438400"/>
            <a:ext cx="3309198" cy="156368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1281C49-9147-226D-5269-48B79B9E3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4270860"/>
            <a:ext cx="2133599" cy="1855302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22FCD15C-B81E-A270-D3BB-5F03327C9D94}"/>
              </a:ext>
            </a:extLst>
          </p:cNvPr>
          <p:cNvSpPr/>
          <p:nvPr/>
        </p:nvSpPr>
        <p:spPr>
          <a:xfrm>
            <a:off x="6951133" y="5775750"/>
            <a:ext cx="228601" cy="3033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4E7B159-B8A1-D236-8B0F-1C7EFEC71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1646238"/>
            <a:ext cx="4352845" cy="60663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2573D95-4065-73EC-1D43-4A444B14AD0C}"/>
              </a:ext>
            </a:extLst>
          </p:cNvPr>
          <p:cNvSpPr/>
          <p:nvPr/>
        </p:nvSpPr>
        <p:spPr>
          <a:xfrm>
            <a:off x="7499637" y="1612370"/>
            <a:ext cx="304800" cy="582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39C59F-3C7A-21C5-A48B-048A685024EC}"/>
              </a:ext>
            </a:extLst>
          </p:cNvPr>
          <p:cNvSpPr txBox="1"/>
          <p:nvPr/>
        </p:nvSpPr>
        <p:spPr>
          <a:xfrm>
            <a:off x="7491170" y="125228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21" name="Arrow: Curved Down 20">
            <a:extLst>
              <a:ext uri="{FF2B5EF4-FFF2-40B4-BE49-F238E27FC236}">
                <a16:creationId xmlns:a16="http://schemas.microsoft.com/office/drawing/2014/main" id="{CC317A5C-BF9F-B1A5-58CF-A6C8193FCBE1}"/>
              </a:ext>
            </a:extLst>
          </p:cNvPr>
          <p:cNvSpPr/>
          <p:nvPr/>
        </p:nvSpPr>
        <p:spPr>
          <a:xfrm flipH="1">
            <a:off x="5943600" y="1320021"/>
            <a:ext cx="1634182" cy="28363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AA99AD5-4F08-F1EA-8EC1-F23E8A5D5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333" y="2696313"/>
            <a:ext cx="4352845" cy="60663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CCEA28E-C26A-CE72-DD51-5F17AB7CA9C4}"/>
              </a:ext>
            </a:extLst>
          </p:cNvPr>
          <p:cNvSpPr/>
          <p:nvPr/>
        </p:nvSpPr>
        <p:spPr>
          <a:xfrm>
            <a:off x="5848637" y="2653728"/>
            <a:ext cx="304800" cy="58261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5DBD30-44E6-83FE-E151-82791180C5B7}"/>
              </a:ext>
            </a:extLst>
          </p:cNvPr>
          <p:cNvSpPr txBox="1"/>
          <p:nvPr/>
        </p:nvSpPr>
        <p:spPr>
          <a:xfrm>
            <a:off x="5844978" y="232698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25" name="Arrow: Curved Down 24">
            <a:extLst>
              <a:ext uri="{FF2B5EF4-FFF2-40B4-BE49-F238E27FC236}">
                <a16:creationId xmlns:a16="http://schemas.microsoft.com/office/drawing/2014/main" id="{077C5D48-791D-7EEB-AEE7-DEB49CF8963F}"/>
              </a:ext>
            </a:extLst>
          </p:cNvPr>
          <p:cNvSpPr/>
          <p:nvPr/>
        </p:nvSpPr>
        <p:spPr>
          <a:xfrm flipH="1">
            <a:off x="5122333" y="2391389"/>
            <a:ext cx="745067" cy="28363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0D240-83BC-13DB-489E-C99E4945B8F2}"/>
              </a:ext>
            </a:extLst>
          </p:cNvPr>
          <p:cNvSpPr/>
          <p:nvPr/>
        </p:nvSpPr>
        <p:spPr>
          <a:xfrm>
            <a:off x="7065433" y="5273254"/>
            <a:ext cx="228601" cy="303316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F9DE09C-4AC5-19A0-B4FA-EB183132E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814" y="3694683"/>
            <a:ext cx="4352845" cy="60663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798218D-F48F-AA48-F400-B4DDEC757CE0}"/>
              </a:ext>
            </a:extLst>
          </p:cNvPr>
          <p:cNvSpPr/>
          <p:nvPr/>
        </p:nvSpPr>
        <p:spPr>
          <a:xfrm>
            <a:off x="5034151" y="3674633"/>
            <a:ext cx="304800" cy="58261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151FAD-749C-DEAF-939D-6117FC384F6A}"/>
              </a:ext>
            </a:extLst>
          </p:cNvPr>
          <p:cNvSpPr txBox="1"/>
          <p:nvPr/>
        </p:nvSpPr>
        <p:spPr>
          <a:xfrm>
            <a:off x="5030492" y="334788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7BD9D1CE-2E0E-9193-F675-1991046522A5}"/>
              </a:ext>
            </a:extLst>
          </p:cNvPr>
          <p:cNvSpPr/>
          <p:nvPr/>
        </p:nvSpPr>
        <p:spPr>
          <a:xfrm flipH="1">
            <a:off x="4572000" y="3409202"/>
            <a:ext cx="458492" cy="240540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0E0524B-122C-5D9A-BB8B-871FEBAAF3E7}"/>
              </a:ext>
            </a:extLst>
          </p:cNvPr>
          <p:cNvSpPr/>
          <p:nvPr/>
        </p:nvSpPr>
        <p:spPr>
          <a:xfrm>
            <a:off x="7300140" y="4794519"/>
            <a:ext cx="277642" cy="30331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D8357E2-63E2-E47B-6EB4-49E213B47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289" y="5198511"/>
            <a:ext cx="2971800" cy="67890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56D836B-82D4-6094-75A0-B149C75EF20E}"/>
              </a:ext>
            </a:extLst>
          </p:cNvPr>
          <p:cNvSpPr/>
          <p:nvPr/>
        </p:nvSpPr>
        <p:spPr>
          <a:xfrm>
            <a:off x="2055012" y="5193137"/>
            <a:ext cx="307188" cy="603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16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7705-BEBD-B65F-3917-BEE1F21E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(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Bài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tập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8C98F-B16F-6FF9-C592-28FFBDEE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tập1: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x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[1,x]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f.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x=n.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Input: f = 30</a:t>
            </a:r>
          </a:p>
          <a:p>
            <a:pPr lvl="1"/>
            <a:r>
              <a:rPr lang="en-US" dirty="0" err="1"/>
              <a:t>Ouput</a:t>
            </a:r>
            <a:r>
              <a:rPr lang="en-US" dirty="0"/>
              <a:t>: x =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5161B-50E2-4E6D-3611-C7AF34B4A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603E9-E7D4-9C8F-8938-154AA7F6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5E2920-51B6-16CD-9275-D280FFE9D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3797573"/>
            <a:ext cx="2971800" cy="67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46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EA7A-076A-F810-3D0B-0DA0AD92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88146-148A-4C47-C61A-3A05C8D80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Cây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đoạn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áp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mảng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chia thành 2 </a:t>
            </a:r>
            <a:r>
              <a:rPr lang="en-US" sz="2800" dirty="0" err="1"/>
              <a:t>mảng</a:t>
            </a:r>
            <a:r>
              <a:rPr lang="en-US" sz="2800" dirty="0"/>
              <a:t> con,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2 </a:t>
            </a:r>
            <a:r>
              <a:rPr lang="en-US" sz="2800" dirty="0" err="1"/>
              <a:t>mảng</a:t>
            </a:r>
            <a:r>
              <a:rPr lang="en-US" sz="2800" dirty="0"/>
              <a:t> </a:t>
            </a:r>
            <a:r>
              <a:rPr lang="en-US" sz="2800" dirty="0" err="1"/>
              <a:t>độc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ta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2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thành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chung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toàn</a:t>
            </a:r>
            <a:r>
              <a:rPr lang="en-US" sz="2800" dirty="0"/>
              <a:t> </a:t>
            </a:r>
            <a:r>
              <a:rPr lang="en-US" sz="2800" dirty="0" err="1"/>
              <a:t>mảng</a:t>
            </a:r>
            <a:r>
              <a:rPr lang="en-US" sz="2800" dirty="0"/>
              <a:t>. </a:t>
            </a: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:</a:t>
            </a:r>
          </a:p>
          <a:p>
            <a:pPr lvl="1"/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[</a:t>
            </a:r>
            <a:r>
              <a:rPr lang="en-US" dirty="0" err="1"/>
              <a:t>a,b</a:t>
            </a:r>
            <a:r>
              <a:rPr lang="en-US" dirty="0"/>
              <a:t>]</a:t>
            </a:r>
          </a:p>
          <a:p>
            <a:pPr lvl="1"/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[</a:t>
            </a:r>
            <a:r>
              <a:rPr lang="en-US" dirty="0" err="1"/>
              <a:t>a,b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UCLN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[</a:t>
            </a:r>
            <a:r>
              <a:rPr lang="en-US" dirty="0" err="1"/>
              <a:t>a,b</a:t>
            </a:r>
            <a:r>
              <a:rPr lang="en-US" dirty="0"/>
              <a:t>]</a:t>
            </a:r>
          </a:p>
          <a:p>
            <a:pPr lvl="1"/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bit (and, or, </a:t>
            </a:r>
            <a:r>
              <a:rPr lang="en-US" dirty="0" err="1"/>
              <a:t>xor</a:t>
            </a:r>
            <a:r>
              <a:rPr lang="en-US" dirty="0"/>
              <a:t>)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[</a:t>
            </a:r>
            <a:r>
              <a:rPr lang="en-US" dirty="0" err="1"/>
              <a:t>a,b</a:t>
            </a:r>
            <a:r>
              <a:rPr lang="en-US" dirty="0"/>
              <a:t>].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1FF5E-19A0-520A-8F87-F50055A4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5C422-1ED7-E571-2883-4194053CE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19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604D-FE29-50DE-FF7B-5E7F4747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54CC0-6321-984A-0993-32878A0D4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225"/>
            <a:ext cx="4794289" cy="487997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[</a:t>
            </a:r>
            <a:r>
              <a:rPr lang="en-US" dirty="0" err="1"/>
              <a:t>a,b</a:t>
            </a:r>
            <a:r>
              <a:rPr lang="en-US" dirty="0"/>
              <a:t>]</a:t>
            </a:r>
          </a:p>
          <a:p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ta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O(</a:t>
            </a:r>
            <a:r>
              <a:rPr lang="en-US" dirty="0" err="1"/>
              <a:t>logn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Bài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tập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 err="1">
                <a:sym typeface="Wingdings" panose="05000000000000000000" pitchFamily="2" charset="2"/>
              </a:rPr>
              <a:t>hãy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viết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hàm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đó</a:t>
            </a:r>
            <a:r>
              <a:rPr lang="en-US" dirty="0">
                <a:sym typeface="Wingdings" panose="05000000000000000000" pitchFamily="2" charset="2"/>
              </a:rPr>
              <a:t>!!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A4456-CA53-84AD-848B-A5B49D40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D2EF6-C881-D4C1-94B5-9C99AC45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EA9094-E046-41A6-F02E-CB7B8F862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565973"/>
            <a:ext cx="2362200" cy="20048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155BB3-4354-3A4F-5D88-3B75A9DE0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4057029"/>
            <a:ext cx="2514600" cy="211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00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8622-E370-D192-6C09-F8E08E1D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4E821-5373-3A88-1D8F-8A6C979CE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225"/>
            <a:ext cx="8382000" cy="4879975"/>
          </a:xfrm>
        </p:spPr>
        <p:txBody>
          <a:bodyPr/>
          <a:lstStyle/>
          <a:p>
            <a:pPr algn="just"/>
            <a:r>
              <a:rPr lang="en-US" sz="2800" dirty="0"/>
              <a:t> </a:t>
            </a:r>
            <a:r>
              <a:rPr lang="en-US" sz="2800" b="1" dirty="0"/>
              <a:t>Index compression</a:t>
            </a:r>
            <a:r>
              <a:rPr lang="en-US" sz="2800" dirty="0"/>
              <a:t>: </a:t>
            </a:r>
            <a:r>
              <a:rPr lang="en-US" sz="2800" dirty="0" err="1"/>
              <a:t>Nhược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cây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đoạn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cây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đoạn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nguyên</a:t>
            </a:r>
            <a:r>
              <a:rPr lang="en-US" sz="2800" dirty="0"/>
              <a:t> </a:t>
            </a:r>
            <a:r>
              <a:rPr lang="en-US" sz="2800" dirty="0" err="1"/>
              <a:t>liên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. </a:t>
            </a: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lớn</a:t>
            </a:r>
            <a:r>
              <a:rPr lang="en-US" sz="2800" dirty="0"/>
              <a:t> (</a:t>
            </a: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 10</a:t>
            </a:r>
            <a:r>
              <a:rPr lang="en-US" sz="2800" baseline="30000" dirty="0"/>
              <a:t>9</a:t>
            </a:r>
            <a:r>
              <a:rPr lang="en-US" sz="2800" dirty="0"/>
              <a:t>)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trúc</a:t>
            </a:r>
            <a:r>
              <a:rPr lang="en-US" sz="2800" dirty="0"/>
              <a:t> </a:t>
            </a:r>
            <a:r>
              <a:rPr lang="en-US" sz="2800" dirty="0" err="1"/>
              <a:t>cây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đoạn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. </a:t>
            </a:r>
          </a:p>
          <a:p>
            <a:pPr algn="just"/>
            <a:r>
              <a:rPr lang="en-US" sz="2800" dirty="0"/>
              <a:t>Ta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nén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tại</a:t>
            </a:r>
            <a:r>
              <a:rPr lang="en-US" sz="2800" dirty="0"/>
              <a:t> x thành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mới</a:t>
            </a:r>
            <a:r>
              <a:rPr lang="en-US" sz="2800" dirty="0"/>
              <a:t> c(x) </a:t>
            </a: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a&lt;b </a:t>
            </a:r>
            <a:r>
              <a:rPr lang="en-US" sz="2800" dirty="0" err="1"/>
              <a:t>thỏa</a:t>
            </a:r>
            <a:r>
              <a:rPr lang="en-US" sz="2800" dirty="0"/>
              <a:t> c(a)&lt;c(b)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mọi</a:t>
            </a:r>
            <a:r>
              <a:rPr lang="en-US" sz="2800" dirty="0"/>
              <a:t> </a:t>
            </a:r>
            <a:r>
              <a:rPr lang="en-US" sz="2800" dirty="0" err="1"/>
              <a:t>a,b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trước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nén</a:t>
            </a:r>
            <a:r>
              <a:rPr lang="en-US" sz="2800" dirty="0"/>
              <a:t>. </a:t>
            </a:r>
            <a:r>
              <a:rPr lang="en-US" sz="2800" dirty="0" err="1"/>
              <a:t>Ví</a:t>
            </a:r>
            <a:r>
              <a:rPr lang="en-US" sz="2800" dirty="0"/>
              <a:t> du:</a:t>
            </a:r>
          </a:p>
          <a:p>
            <a:pPr lvl="1" algn="just"/>
            <a:r>
              <a:rPr lang="en-US" sz="2400" dirty="0"/>
              <a:t>c(8) = 1</a:t>
            </a:r>
          </a:p>
          <a:p>
            <a:pPr lvl="1" algn="just"/>
            <a:r>
              <a:rPr lang="en-US" sz="2400" dirty="0"/>
              <a:t>c(555) = 2</a:t>
            </a:r>
          </a:p>
          <a:p>
            <a:pPr lvl="1" algn="just"/>
            <a:r>
              <a:rPr lang="en-US" sz="2400" dirty="0"/>
              <a:t>c(10</a:t>
            </a:r>
            <a:r>
              <a:rPr lang="en-US" sz="2400" baseline="30000" dirty="0"/>
              <a:t>9</a:t>
            </a:r>
            <a:r>
              <a:rPr lang="en-US" sz="2400" dirty="0"/>
              <a:t>) = 3</a:t>
            </a:r>
          </a:p>
          <a:p>
            <a:pPr algn="just"/>
            <a:r>
              <a:rPr lang="en-US" sz="2800" dirty="0"/>
              <a:t>Ta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map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!!!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5AB4E-2DA1-5DD5-9613-F3A78557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5212B-196E-74F7-4E48-F0B27A19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23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C03A-1252-B4F2-085F-11558526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67F45-3756-33DE-9AFF-F12198DE8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r>
              <a:rPr lang="en-US" sz="2400" dirty="0"/>
              <a:t> </a:t>
            </a:r>
            <a:r>
              <a:rPr lang="en-US" sz="2400" dirty="0" err="1"/>
              <a:t>Cây</a:t>
            </a:r>
            <a:r>
              <a:rPr lang="en-US" sz="2400" dirty="0"/>
              <a:t> </a:t>
            </a:r>
            <a:r>
              <a:rPr lang="en-US" sz="2400" dirty="0" err="1"/>
              <a:t>phận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</a:t>
            </a:r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1 </a:t>
            </a:r>
            <a:r>
              <a:rPr lang="en-US" sz="2400" dirty="0" err="1"/>
              <a:t>đoạn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tùy</a:t>
            </a:r>
            <a:r>
              <a:rPr lang="en-US" sz="2400" dirty="0"/>
              <a:t> </a:t>
            </a:r>
            <a:r>
              <a:rPr lang="en-US" sz="2400" dirty="0" err="1"/>
              <a:t>tùy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. </a:t>
            </a: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[</a:t>
            </a:r>
            <a:r>
              <a:rPr lang="en-US" sz="2400" dirty="0" err="1"/>
              <a:t>a,b</a:t>
            </a:r>
            <a:r>
              <a:rPr lang="en-US" sz="2400" dirty="0"/>
              <a:t>] </a:t>
            </a:r>
            <a:r>
              <a:rPr lang="en-US" sz="2400" dirty="0" err="1"/>
              <a:t>thêm</a:t>
            </a:r>
            <a:r>
              <a:rPr lang="en-US" sz="2400" dirty="0"/>
              <a:t> x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Ta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mảng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thành </a:t>
            </a:r>
            <a:r>
              <a:rPr lang="en-US" sz="2400" dirty="0" err="1"/>
              <a:t>mảng</a:t>
            </a:r>
            <a:r>
              <a:rPr lang="en-US" sz="2400" dirty="0"/>
              <a:t> </a:t>
            </a:r>
            <a:r>
              <a:rPr lang="en-US" sz="2400" dirty="0" err="1"/>
              <a:t>sai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Khi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ta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a </a:t>
            </a:r>
            <a:r>
              <a:rPr lang="en-US" sz="2400" dirty="0" err="1"/>
              <a:t>thêm</a:t>
            </a:r>
            <a:r>
              <a:rPr lang="en-US" sz="2400" dirty="0"/>
              <a:t> x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giảm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b+1 </a:t>
            </a:r>
            <a:r>
              <a:rPr lang="en-US" sz="2400" dirty="0" err="1"/>
              <a:t>thêm</a:t>
            </a:r>
            <a:r>
              <a:rPr lang="en-US" sz="2400" dirty="0"/>
              <a:t> x.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err="1">
                <a:sym typeface="Wingdings" panose="05000000000000000000" pitchFamily="2" charset="2"/>
              </a:rPr>
              <a:t>có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thể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dùng</a:t>
            </a:r>
            <a:r>
              <a:rPr lang="en-US" sz="2400" dirty="0"/>
              <a:t> BIT hay segment tree</a:t>
            </a:r>
          </a:p>
          <a:p>
            <a:r>
              <a:rPr lang="en-US" sz="2400" dirty="0" err="1"/>
              <a:t>Tuy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tường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1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. 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00"/>
                </a:highlight>
              </a:rPr>
              <a:t>Cần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00"/>
                </a:highlight>
              </a:rPr>
              <a:t>có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00"/>
                </a:highlight>
              </a:rPr>
              <a:t>phương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00"/>
                </a:highlight>
              </a:rPr>
              <a:t>pháp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00"/>
                </a:highlight>
              </a:rPr>
              <a:t>tốt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00"/>
                </a:highlight>
              </a:rPr>
              <a:t>hơn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!!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ECFB2-162A-441B-960D-F839F54ED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0978B-11C0-88C0-D18B-4F474930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BBB408-EC42-9882-B5F6-68CFD746E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567" y="2525728"/>
            <a:ext cx="3110564" cy="7465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331E97-B59A-1A34-4F84-13BBF2435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566" y="4002105"/>
            <a:ext cx="3098554" cy="73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74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625F-26EB-16C6-D373-A3AB37D3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F848-ECA0-DC87-4A4F-C10FA6E75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15CB1-ED9F-28F2-EB1D-075D5F01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677FF-E2B2-B9AA-9252-09D18FA5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8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1499-648D-625C-B1A0-DDA81A38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CF65-6739-AC24-532C-9F23D5C54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225"/>
            <a:ext cx="8458200" cy="4879975"/>
          </a:xfrm>
        </p:spPr>
        <p:txBody>
          <a:bodyPr/>
          <a:lstStyle/>
          <a:p>
            <a:r>
              <a:rPr lang="en-US" sz="2400" dirty="0"/>
              <a:t>Trong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, ta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mảng</a:t>
            </a:r>
            <a:r>
              <a:rPr lang="en-US" sz="2400" dirty="0"/>
              <a:t> con </a:t>
            </a:r>
            <a:r>
              <a:rPr lang="en-US" sz="2400" dirty="0" err="1"/>
              <a:t>của</a:t>
            </a:r>
            <a:r>
              <a:rPr lang="en-US" sz="2400" dirty="0"/>
              <a:t> 1 </a:t>
            </a:r>
            <a:r>
              <a:rPr lang="en-US" sz="2400" dirty="0" err="1"/>
              <a:t>mảng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trước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phức</a:t>
            </a:r>
            <a:r>
              <a:rPr lang="en-US" sz="2400" dirty="0"/>
              <a:t> </a:t>
            </a:r>
            <a:r>
              <a:rPr lang="en-US" sz="2400" dirty="0" err="1"/>
              <a:t>tạp</a:t>
            </a:r>
            <a:r>
              <a:rPr lang="en-US" sz="2400" dirty="0"/>
              <a:t> </a:t>
            </a:r>
            <a:r>
              <a:rPr lang="en-US" sz="2400" dirty="0" err="1"/>
              <a:t>thấp</a:t>
            </a:r>
            <a:r>
              <a:rPr lang="vi-VN" sz="2400" dirty="0"/>
              <a:t>.</a:t>
            </a:r>
            <a:r>
              <a:rPr lang="en-US" sz="2400" dirty="0"/>
              <a:t> </a:t>
            </a: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Sum</a:t>
            </a:r>
            <a:r>
              <a:rPr lang="en-US" sz="2000" baseline="-25000" dirty="0" err="1"/>
              <a:t>q</a:t>
            </a:r>
            <a:r>
              <a:rPr lang="en-US" sz="2000" dirty="0"/>
              <a:t>(</a:t>
            </a:r>
            <a:r>
              <a:rPr lang="en-US" sz="2000" dirty="0" err="1"/>
              <a:t>a,b</a:t>
            </a:r>
            <a:r>
              <a:rPr lang="en-US" sz="2000" dirty="0"/>
              <a:t>):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đoạn</a:t>
            </a:r>
            <a:r>
              <a:rPr lang="en-US" sz="2000" dirty="0"/>
              <a:t> [</a:t>
            </a:r>
            <a:r>
              <a:rPr lang="en-US" sz="2000" dirty="0" err="1"/>
              <a:t>a,b</a:t>
            </a:r>
            <a:r>
              <a:rPr lang="en-US" sz="2000" dirty="0"/>
              <a:t>]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mảng</a:t>
            </a:r>
            <a:endParaRPr lang="en-US" sz="2000" dirty="0"/>
          </a:p>
          <a:p>
            <a:pPr lvl="1"/>
            <a:r>
              <a:rPr lang="en-US" sz="2000" dirty="0" err="1"/>
              <a:t>Min</a:t>
            </a:r>
            <a:r>
              <a:rPr lang="en-US" sz="2000" baseline="-25000" dirty="0" err="1"/>
              <a:t>q</a:t>
            </a:r>
            <a:r>
              <a:rPr lang="en-US" sz="2000" dirty="0"/>
              <a:t>(</a:t>
            </a:r>
            <a:r>
              <a:rPr lang="en-US" sz="2000" dirty="0" err="1"/>
              <a:t>a,b</a:t>
            </a:r>
            <a:r>
              <a:rPr lang="en-US" sz="2000" dirty="0"/>
              <a:t>):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nhỏ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đoạn</a:t>
            </a:r>
            <a:r>
              <a:rPr lang="en-US" sz="2000" dirty="0"/>
              <a:t> [</a:t>
            </a:r>
            <a:r>
              <a:rPr lang="en-US" sz="2000" dirty="0" err="1"/>
              <a:t>a,b</a:t>
            </a:r>
            <a:r>
              <a:rPr lang="en-US" sz="2000" dirty="0"/>
              <a:t>]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mảng</a:t>
            </a:r>
            <a:endParaRPr lang="en-US" sz="2000" dirty="0"/>
          </a:p>
          <a:p>
            <a:pPr lvl="1"/>
            <a:r>
              <a:rPr lang="en-US" sz="2000" dirty="0" err="1"/>
              <a:t>Max</a:t>
            </a:r>
            <a:r>
              <a:rPr lang="en-US" sz="2000" baseline="-25000" dirty="0" err="1"/>
              <a:t>q</a:t>
            </a:r>
            <a:r>
              <a:rPr lang="en-US" sz="2000" dirty="0"/>
              <a:t>(</a:t>
            </a:r>
            <a:r>
              <a:rPr lang="en-US" sz="2000" dirty="0" err="1"/>
              <a:t>a,b</a:t>
            </a:r>
            <a:r>
              <a:rPr lang="en-US" sz="2000" dirty="0"/>
              <a:t>):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đoạn</a:t>
            </a:r>
            <a:r>
              <a:rPr lang="en-US" sz="2000" dirty="0"/>
              <a:t> [</a:t>
            </a:r>
            <a:r>
              <a:rPr lang="en-US" sz="2000" dirty="0" err="1"/>
              <a:t>a,b</a:t>
            </a:r>
            <a:r>
              <a:rPr lang="en-US" sz="2000" dirty="0"/>
              <a:t>]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mảng</a:t>
            </a:r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ta </a:t>
            </a:r>
            <a:r>
              <a:rPr lang="en-US" sz="2000" dirty="0" err="1"/>
              <a:t>có</a:t>
            </a:r>
            <a:r>
              <a:rPr lang="en-US" sz="2000" dirty="0"/>
              <a:t>: </a:t>
            </a:r>
            <a:r>
              <a:rPr lang="en-US" sz="2000" dirty="0" err="1"/>
              <a:t>Sum</a:t>
            </a:r>
            <a:r>
              <a:rPr lang="en-US" sz="2000" baseline="-25000" dirty="0" err="1"/>
              <a:t>q</a:t>
            </a:r>
            <a:r>
              <a:rPr lang="en-US" sz="2000" dirty="0"/>
              <a:t>(3,6) = 14, </a:t>
            </a:r>
            <a:r>
              <a:rPr lang="en-US" sz="2000" dirty="0" err="1"/>
              <a:t>Min</a:t>
            </a:r>
            <a:r>
              <a:rPr lang="en-US" sz="2000" baseline="-25000" dirty="0" err="1"/>
              <a:t>q</a:t>
            </a:r>
            <a:r>
              <a:rPr lang="en-US" sz="2000" baseline="-25000" dirty="0"/>
              <a:t> </a:t>
            </a:r>
            <a:r>
              <a:rPr lang="en-US" sz="2000" dirty="0"/>
              <a:t>(3,6) = 1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Max</a:t>
            </a:r>
            <a:r>
              <a:rPr lang="en-US" sz="2000" baseline="-25000" dirty="0" err="1"/>
              <a:t>q</a:t>
            </a:r>
            <a:r>
              <a:rPr lang="en-US" sz="2000" baseline="-25000" dirty="0"/>
              <a:t> </a:t>
            </a:r>
            <a:r>
              <a:rPr lang="en-US" sz="2000" dirty="0"/>
              <a:t>(3,6)=6.</a:t>
            </a:r>
          </a:p>
          <a:p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vòng</a:t>
            </a:r>
            <a:r>
              <a:rPr lang="en-US" sz="2400" dirty="0"/>
              <a:t> </a:t>
            </a:r>
            <a:r>
              <a:rPr lang="en-US" sz="2400" dirty="0" err="1"/>
              <a:t>lặp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mất</a:t>
            </a:r>
            <a:r>
              <a:rPr lang="en-US" sz="2400" dirty="0"/>
              <a:t> O(n), </a:t>
            </a:r>
            <a:r>
              <a:rPr lang="en-US" sz="2400" dirty="0" err="1"/>
              <a:t>có</a:t>
            </a:r>
            <a:r>
              <a:rPr lang="en-US" sz="2400" dirty="0"/>
              <a:t> q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O(nq) </a:t>
            </a:r>
            <a:r>
              <a:rPr lang="en-US" sz="2400" dirty="0" err="1"/>
              <a:t>nếu</a:t>
            </a:r>
            <a:r>
              <a:rPr lang="en-US" sz="2400" dirty="0"/>
              <a:t> n </a:t>
            </a:r>
            <a:r>
              <a:rPr lang="en-US" sz="2400" dirty="0" err="1"/>
              <a:t>và</a:t>
            </a:r>
            <a:r>
              <a:rPr lang="en-US" sz="2400" dirty="0"/>
              <a:t> q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TLE.</a:t>
            </a:r>
          </a:p>
          <a:p>
            <a:endParaRPr lang="en-US" sz="2400" dirty="0"/>
          </a:p>
          <a:p>
            <a:r>
              <a:rPr lang="en-US" sz="24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30801-33CE-555A-4FB5-CF262FFF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627F5-4D0B-6C5C-FE92-CDA2B1BD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847074-E324-8AFF-8DB1-263E96DE2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859212"/>
            <a:ext cx="2241665" cy="57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1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B12AF-DA9C-C366-BE0C-AE13B80E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array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A4391-309A-B1C0-5FBC-A85EAD70B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Trước</a:t>
            </a:r>
            <a:r>
              <a:rPr lang="en-US" sz="2800" dirty="0"/>
              <a:t> </a:t>
            </a:r>
            <a:r>
              <a:rPr lang="en-US" sz="2800" dirty="0" err="1"/>
              <a:t>tiên</a:t>
            </a:r>
            <a:r>
              <a:rPr lang="en-US" sz="2800" dirty="0"/>
              <a:t>, ta </a:t>
            </a:r>
            <a:r>
              <a:rPr lang="en-US" sz="2800" dirty="0" err="1"/>
              <a:t>xét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mảng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thay</a:t>
            </a:r>
            <a:r>
              <a:rPr lang="en-US" sz="2800" dirty="0"/>
              <a:t> </a:t>
            </a:r>
            <a:r>
              <a:rPr lang="en-US" sz="2800" dirty="0" err="1"/>
              <a:t>đổi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quá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quy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(</a:t>
            </a:r>
            <a:r>
              <a:rPr lang="en-US" sz="2800" dirty="0" err="1"/>
              <a:t>mảng</a:t>
            </a:r>
            <a:r>
              <a:rPr lang="en-US" sz="2800" dirty="0"/>
              <a:t> </a:t>
            </a:r>
            <a:r>
              <a:rPr lang="en-US" sz="2800" dirty="0" err="1"/>
              <a:t>tĩnh</a:t>
            </a:r>
            <a:r>
              <a:rPr lang="en-US" sz="2800" dirty="0"/>
              <a:t>). Ta </a:t>
            </a:r>
            <a:r>
              <a:rPr lang="en-US" sz="2800" dirty="0" err="1"/>
              <a:t>có</a:t>
            </a:r>
            <a:r>
              <a:rPr lang="en-US" sz="2800" dirty="0"/>
              <a:t> 1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từng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cụ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. </a:t>
            </a: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Sum queries, ta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b="1" dirty="0"/>
              <a:t>prefix sum array </a:t>
            </a:r>
            <a:r>
              <a:rPr lang="en-US" sz="2400" dirty="0"/>
              <a:t>hay </a:t>
            </a:r>
            <a:r>
              <a:rPr lang="en-US" sz="2400" dirty="0" err="1"/>
              <a:t>mảng</a:t>
            </a:r>
            <a:r>
              <a:rPr lang="en-US" sz="2400" dirty="0"/>
              <a:t> </a:t>
            </a:r>
            <a:r>
              <a:rPr lang="en-US" sz="2400" dirty="0" err="1"/>
              <a:t>cộng</a:t>
            </a:r>
            <a:r>
              <a:rPr lang="en-US" sz="2400" dirty="0"/>
              <a:t> </a:t>
            </a:r>
            <a:r>
              <a:rPr lang="en-US" sz="2400" dirty="0" err="1"/>
              <a:t>dồn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Minimum queries ta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b="1" dirty="0"/>
              <a:t>sparse table</a:t>
            </a:r>
            <a:r>
              <a:rPr lang="en-US" sz="2400" dirty="0"/>
              <a:t>.</a:t>
            </a:r>
            <a:endParaRPr lang="en-US" sz="24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84883-3E6D-4BA9-0026-51F2D672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7064D-E615-D296-617E-B2C89EBD0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87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2A699-8F06-A2D4-D0D2-A22D449D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sz="3200" b="1" dirty="0"/>
              <a:t>refix sum 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489B1-A4CE-DC18-1494-955FB36DD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Ta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dễ</a:t>
            </a:r>
            <a:r>
              <a:rPr lang="en-US" sz="2800" dirty="0"/>
              <a:t> </a:t>
            </a:r>
            <a:r>
              <a:rPr lang="en-US" sz="2800" dirty="0" err="1"/>
              <a:t>dàng</a:t>
            </a:r>
            <a:r>
              <a:rPr lang="en-US" sz="2800" dirty="0"/>
              <a:t> </a:t>
            </a:r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dựng</a:t>
            </a:r>
            <a:r>
              <a:rPr lang="en-US" sz="2800" dirty="0"/>
              <a:t> </a:t>
            </a:r>
            <a:r>
              <a:rPr lang="en-US" sz="2800" dirty="0" err="1"/>
              <a:t>mảng</a:t>
            </a:r>
            <a:r>
              <a:rPr lang="en-US" sz="2800" dirty="0"/>
              <a:t> </a:t>
            </a:r>
            <a:r>
              <a:rPr lang="en-US" sz="2800" dirty="0" err="1"/>
              <a:t>cộng</a:t>
            </a:r>
            <a:r>
              <a:rPr lang="en-US" sz="2800" dirty="0"/>
              <a:t> </a:t>
            </a:r>
            <a:r>
              <a:rPr lang="en-US" sz="2800" dirty="0" err="1"/>
              <a:t>dồn</a:t>
            </a:r>
            <a:r>
              <a:rPr lang="en-US" sz="2800" dirty="0"/>
              <a:t> </a:t>
            </a:r>
            <a:r>
              <a:rPr lang="en-US" sz="2800" dirty="0" err="1"/>
              <a:t>sum</a:t>
            </a:r>
            <a:r>
              <a:rPr lang="en-US" sz="2800" baseline="-25000" dirty="0" err="1"/>
              <a:t>q</a:t>
            </a:r>
            <a:r>
              <a:rPr lang="en-US" sz="2800" dirty="0"/>
              <a:t>(0,k)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0 </a:t>
            </a:r>
            <a:r>
              <a:rPr lang="en-US" sz="2800" dirty="0" err="1"/>
              <a:t>đến</a:t>
            </a:r>
            <a:r>
              <a:rPr lang="en-US" sz="2800" dirty="0"/>
              <a:t> k. </a:t>
            </a: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mảng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r>
              <a:rPr lang="en-US" sz="2800" dirty="0"/>
              <a:t>Ta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mảng</a:t>
            </a:r>
            <a:r>
              <a:rPr lang="en-US" sz="2800" dirty="0"/>
              <a:t> </a:t>
            </a:r>
            <a:r>
              <a:rPr lang="en-US" sz="2800" dirty="0" err="1"/>
              <a:t>cộng</a:t>
            </a:r>
            <a:r>
              <a:rPr lang="en-US" sz="2800" dirty="0"/>
              <a:t> </a:t>
            </a:r>
            <a:r>
              <a:rPr lang="en-US" sz="2800" dirty="0" err="1"/>
              <a:t>dồn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Vậy</a:t>
            </a:r>
            <a:r>
              <a:rPr lang="en-US" sz="2800" dirty="0"/>
              <a:t> ta </a:t>
            </a:r>
            <a:r>
              <a:rPr lang="en-US" sz="2800" dirty="0" err="1"/>
              <a:t>dễ</a:t>
            </a:r>
            <a:r>
              <a:rPr lang="en-US" sz="2800" dirty="0"/>
              <a:t> </a:t>
            </a:r>
            <a:r>
              <a:rPr lang="en-US" sz="2800" dirty="0" err="1"/>
              <a:t>dàng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a </a:t>
            </a:r>
            <a:r>
              <a:rPr lang="en-US" sz="2800" dirty="0" err="1"/>
              <a:t>đến</a:t>
            </a:r>
            <a:r>
              <a:rPr lang="en-US" sz="2800" dirty="0"/>
              <a:t> b </a:t>
            </a:r>
            <a:r>
              <a:rPr lang="en-US" sz="2800" dirty="0" err="1"/>
              <a:t>bởi</a:t>
            </a:r>
            <a:r>
              <a:rPr lang="en-US" sz="2800" dirty="0"/>
              <a:t>: </a:t>
            </a:r>
          </a:p>
          <a:p>
            <a:pPr lvl="1"/>
            <a:r>
              <a:rPr lang="en-US" sz="2400" dirty="0" err="1"/>
              <a:t>sum</a:t>
            </a:r>
            <a:r>
              <a:rPr lang="en-US" sz="2400" baseline="-25000" dirty="0" err="1"/>
              <a:t>q</a:t>
            </a:r>
            <a:r>
              <a:rPr lang="en-US" sz="2400" dirty="0"/>
              <a:t>(</a:t>
            </a:r>
            <a:r>
              <a:rPr lang="en-US" sz="2400" dirty="0" err="1"/>
              <a:t>a,b</a:t>
            </a:r>
            <a:r>
              <a:rPr lang="en-US" sz="2400" dirty="0"/>
              <a:t>) = </a:t>
            </a:r>
            <a:r>
              <a:rPr lang="en-US" sz="2400" dirty="0" err="1"/>
              <a:t>sum</a:t>
            </a:r>
            <a:r>
              <a:rPr lang="en-US" sz="2400" baseline="-25000" dirty="0" err="1"/>
              <a:t>q</a:t>
            </a:r>
            <a:r>
              <a:rPr lang="en-US" sz="2400" dirty="0"/>
              <a:t>(0,b) - </a:t>
            </a:r>
            <a:r>
              <a:rPr lang="en-US" sz="2400" dirty="0" err="1"/>
              <a:t>sum</a:t>
            </a:r>
            <a:r>
              <a:rPr lang="en-US" sz="2400" baseline="-25000" dirty="0" err="1"/>
              <a:t>q</a:t>
            </a:r>
            <a:r>
              <a:rPr lang="en-US" sz="2400" dirty="0"/>
              <a:t>(0,a-1)</a:t>
            </a: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6B89E-0BFB-6F32-B8BE-A480B979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E1E38-3D5C-86A0-6C2A-AAFDD62B4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B70EA1-A503-AA76-2137-A48C454CB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438400"/>
            <a:ext cx="2661381" cy="726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0821FA-BA78-542B-9F69-DC179B636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930622"/>
            <a:ext cx="2661381" cy="6476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889D64-116C-C32A-7D7D-1ED4C67CA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10" y="5867400"/>
            <a:ext cx="2661380" cy="5585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AEF689-A4B9-153A-8D27-9AA041018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5855557"/>
            <a:ext cx="2549890" cy="52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3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89DE-76DD-F88F-FC89-74078BE3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sz="3200" b="1" dirty="0"/>
              <a:t>refix sum 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68225-DB19-D28C-2F1F-B50680EC0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mảng</a:t>
            </a:r>
            <a:r>
              <a:rPr lang="en-US" sz="2800" dirty="0"/>
              <a:t> 2 </a:t>
            </a:r>
            <a:r>
              <a:rPr lang="en-US" sz="2800" dirty="0" err="1"/>
              <a:t>chiều</a:t>
            </a:r>
            <a:r>
              <a:rPr lang="en-US" sz="2800" dirty="0"/>
              <a:t> </a:t>
            </a:r>
            <a:r>
              <a:rPr lang="en-US" sz="2800" dirty="0" err="1"/>
              <a:t>cộng</a:t>
            </a:r>
            <a:r>
              <a:rPr lang="en-US" sz="2800" dirty="0"/>
              <a:t> </a:t>
            </a:r>
            <a:r>
              <a:rPr lang="en-US" sz="2800" dirty="0" err="1"/>
              <a:t>dồn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mảng</a:t>
            </a:r>
            <a:r>
              <a:rPr lang="en-US" sz="2800" dirty="0"/>
              <a:t> con 2 </a:t>
            </a:r>
            <a:r>
              <a:rPr lang="en-US" sz="2800" dirty="0" err="1"/>
              <a:t>chiều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S(X)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góc</a:t>
            </a:r>
            <a:r>
              <a:rPr lang="en-US" sz="2800" dirty="0"/>
              <a:t> </a:t>
            </a:r>
            <a:r>
              <a:rPr lang="en-US" sz="2800" dirty="0" err="1"/>
              <a:t>trái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X </a:t>
            </a:r>
            <a:r>
              <a:rPr lang="en-US" sz="2800" dirty="0" err="1"/>
              <a:t>thì</a:t>
            </a:r>
            <a:r>
              <a:rPr lang="en-US" sz="2800" dirty="0"/>
              <a:t>, </a:t>
            </a:r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mảng</a:t>
            </a:r>
            <a:r>
              <a:rPr lang="en-US" sz="2800" dirty="0"/>
              <a:t> con </a:t>
            </a:r>
            <a:r>
              <a:rPr lang="en-US" sz="2800" dirty="0" err="1"/>
              <a:t>là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S(A)-S(B)-S(C)+S(D)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Đây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1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Viola-John!!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54678-1895-627F-ADD6-2C0CC4E56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397C4-570C-E7C0-9AED-52C604F4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07A13C-4901-E9CA-FB8C-1DCE4D1F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269" y="2514600"/>
            <a:ext cx="2127285" cy="150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7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09D30-E0EE-9D00-666C-1A288EA5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Minimum queries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53654-49C3-DD2C-DB04-A0E331110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nhỏ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đoạn</a:t>
            </a:r>
            <a:r>
              <a:rPr lang="en-US" sz="2800" dirty="0"/>
              <a:t> [</a:t>
            </a:r>
            <a:r>
              <a:rPr lang="en-US" sz="2800" dirty="0" err="1"/>
              <a:t>a,b</a:t>
            </a:r>
            <a:r>
              <a:rPr lang="en-US" sz="2800" dirty="0"/>
              <a:t>] </a:t>
            </a:r>
            <a:r>
              <a:rPr lang="en-US" sz="2800" dirty="0" err="1"/>
              <a:t>thì</a:t>
            </a:r>
            <a:r>
              <a:rPr lang="en-US" sz="2800" dirty="0"/>
              <a:t> ta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“</a:t>
            </a:r>
            <a:r>
              <a:rPr lang="en-US" sz="2800" dirty="0" err="1"/>
              <a:t>Cộng</a:t>
            </a:r>
            <a:r>
              <a:rPr lang="en-US" sz="2800" dirty="0"/>
              <a:t> </a:t>
            </a:r>
            <a:r>
              <a:rPr lang="en-US" sz="2800" dirty="0" err="1"/>
              <a:t>dồn</a:t>
            </a:r>
            <a:r>
              <a:rPr lang="en-US" sz="2800" dirty="0"/>
              <a:t>”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tổng</a:t>
            </a:r>
            <a:r>
              <a:rPr lang="en-US" sz="2800" dirty="0"/>
              <a:t>.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nhưng</a:t>
            </a:r>
            <a:r>
              <a:rPr lang="en-US" sz="2800" dirty="0"/>
              <a:t>,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dễ</a:t>
            </a:r>
            <a:r>
              <a:rPr lang="en-US" sz="2800" dirty="0"/>
              <a:t> </a:t>
            </a:r>
            <a:r>
              <a:rPr lang="en-US" sz="2800" dirty="0" err="1"/>
              <a:t>dàng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b="1" dirty="0"/>
              <a:t>sparse table</a:t>
            </a:r>
            <a:r>
              <a:rPr lang="en-US" sz="2800" dirty="0"/>
              <a:t>,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tiền</a:t>
            </a:r>
            <a:r>
              <a:rPr lang="en-US" sz="2800" dirty="0"/>
              <a:t> </a:t>
            </a:r>
            <a:r>
              <a:rPr lang="en-US" sz="2800" dirty="0" err="1"/>
              <a:t>xử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O(</a:t>
            </a:r>
            <a:r>
              <a:rPr lang="en-US" sz="2800" i="1" dirty="0" err="1"/>
              <a:t>n</a:t>
            </a:r>
            <a:r>
              <a:rPr lang="en-US" sz="2800" dirty="0" err="1"/>
              <a:t>log</a:t>
            </a:r>
            <a:r>
              <a:rPr lang="en-US" sz="2800" i="1" dirty="0" err="1"/>
              <a:t>n</a:t>
            </a:r>
            <a:r>
              <a:rPr lang="en-US" sz="2800" dirty="0"/>
              <a:t>)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O(1).</a:t>
            </a:r>
          </a:p>
          <a:p>
            <a:r>
              <a:rPr lang="en-US" sz="2800" dirty="0"/>
              <a:t>Ý </a:t>
            </a:r>
            <a:r>
              <a:rPr lang="en-US" sz="2800" dirty="0" err="1"/>
              <a:t>tưởng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ta </a:t>
            </a:r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dựng</a:t>
            </a:r>
            <a:r>
              <a:rPr lang="en-US" sz="2800" dirty="0"/>
              <a:t> </a:t>
            </a:r>
            <a:r>
              <a:rPr lang="en-US" sz="2800" dirty="0" err="1"/>
              <a:t>tất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min</a:t>
            </a:r>
            <a:r>
              <a:rPr lang="en-US" sz="2800" baseline="-25000" dirty="0" err="1"/>
              <a:t>q</a:t>
            </a:r>
            <a:r>
              <a:rPr lang="en-US" sz="2800" dirty="0"/>
              <a:t>(</a:t>
            </a:r>
            <a:r>
              <a:rPr lang="en-US" sz="2800" dirty="0" err="1"/>
              <a:t>a,b</a:t>
            </a:r>
            <a:r>
              <a:rPr lang="en-US" sz="2800" dirty="0"/>
              <a:t>)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chiều</a:t>
            </a:r>
            <a:r>
              <a:rPr lang="en-US" sz="2800" dirty="0"/>
              <a:t> </a:t>
            </a:r>
            <a:r>
              <a:rPr lang="en-US" sz="2800" dirty="0" err="1"/>
              <a:t>dài</a:t>
            </a:r>
            <a:r>
              <a:rPr lang="en-US" sz="2800" dirty="0"/>
              <a:t> </a:t>
            </a:r>
            <a:r>
              <a:rPr lang="en-US" sz="2800" dirty="0" err="1"/>
              <a:t>đoạn</a:t>
            </a:r>
            <a:r>
              <a:rPr lang="en-US" sz="2800" dirty="0"/>
              <a:t> [</a:t>
            </a:r>
            <a:r>
              <a:rPr lang="en-US" sz="2800" dirty="0" err="1"/>
              <a:t>a,b</a:t>
            </a:r>
            <a:r>
              <a:rPr lang="en-US" sz="2800" dirty="0"/>
              <a:t>] ở </a:t>
            </a:r>
            <a:r>
              <a:rPr lang="en-US" sz="2800" dirty="0" err="1"/>
              <a:t>dạng</a:t>
            </a:r>
            <a:r>
              <a:rPr lang="en-US" sz="2800" dirty="0"/>
              <a:t> 2</a:t>
            </a:r>
            <a:r>
              <a:rPr lang="en-US" sz="2800" baseline="30000" dirty="0"/>
              <a:t>x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Xét</a:t>
            </a:r>
            <a:r>
              <a:rPr lang="en-US" sz="2800" dirty="0"/>
              <a:t> </a:t>
            </a: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52E86-5EAB-D4A2-28AF-572D2B29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1093E-89AD-CD5A-4AD7-020B878C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E39EC9-6413-F749-126B-17236CD81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5105400"/>
            <a:ext cx="3886200" cy="95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9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36CD-F9BA-AE2F-23FE-EB077F6E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Minimum queries (</a:t>
            </a:r>
            <a:r>
              <a:rPr lang="en-US" sz="3200" dirty="0" err="1"/>
              <a:t>tt</a:t>
            </a:r>
            <a:r>
              <a:rPr lang="en-US" sz="32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78C5F-C3BC-706D-582C-2C0620B29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33975"/>
          </a:xfrm>
        </p:spPr>
        <p:txBody>
          <a:bodyPr/>
          <a:lstStyle/>
          <a:p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dirty="0"/>
              <a:t>Ta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ta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log</a:t>
            </a:r>
            <a:r>
              <a:rPr lang="en-US" sz="2400" i="1" dirty="0" err="1"/>
              <a:t>n</a:t>
            </a:r>
            <a:r>
              <a:rPr lang="en-US" sz="2400" i="1" dirty="0"/>
              <a:t> </a:t>
            </a:r>
            <a:r>
              <a:rPr lang="en-US" sz="2400" i="1" dirty="0" err="1"/>
              <a:t>bảng</a:t>
            </a:r>
            <a:r>
              <a:rPr lang="en-US" sz="2400" dirty="0"/>
              <a:t> </a:t>
            </a:r>
            <a:r>
              <a:rPr lang="en-US" sz="2400" dirty="0" err="1"/>
              <a:t>vì</a:t>
            </a:r>
            <a:r>
              <a:rPr lang="en-US" sz="2400" dirty="0"/>
              <a:t> </a:t>
            </a:r>
            <a:r>
              <a:rPr lang="en-US" sz="2400" dirty="0" err="1"/>
              <a:t>len</a:t>
            </a:r>
            <a:r>
              <a:rPr lang="en-US" sz="2400" dirty="0"/>
              <a:t>([</a:t>
            </a:r>
            <a:r>
              <a:rPr lang="en-US" sz="2400" dirty="0" err="1"/>
              <a:t>a,b</a:t>
            </a:r>
            <a:r>
              <a:rPr lang="en-US" sz="2400" dirty="0"/>
              <a:t>]) = b-a+1 </a:t>
            </a:r>
            <a:r>
              <a:rPr lang="en-US" sz="2400" dirty="0" err="1"/>
              <a:t>là</a:t>
            </a:r>
            <a:r>
              <a:rPr lang="en-US" sz="2400" dirty="0"/>
              <a:t> 2</a:t>
            </a:r>
            <a:r>
              <a:rPr lang="en-US" sz="2400" baseline="30000" dirty="0"/>
              <a:t>x</a:t>
            </a:r>
            <a:r>
              <a:rPr lang="en-US" sz="2400" dirty="0"/>
              <a:t>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bảng</a:t>
            </a:r>
            <a:r>
              <a:rPr lang="en-US" sz="2400" dirty="0"/>
              <a:t> x </a:t>
            </a:r>
            <a:r>
              <a:rPr lang="en-US" sz="2400" dirty="0" err="1"/>
              <a:t>chạy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0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log</a:t>
            </a:r>
            <a:r>
              <a:rPr lang="en-US" sz="2400" i="1" dirty="0" err="1"/>
              <a:t>n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bảng</a:t>
            </a:r>
            <a:r>
              <a:rPr lang="en-US" sz="2400" dirty="0"/>
              <a:t> ta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hồi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min</a:t>
            </a:r>
            <a:r>
              <a:rPr lang="en-US" sz="2000" baseline="-25000" dirty="0" err="1"/>
              <a:t>q</a:t>
            </a:r>
            <a:r>
              <a:rPr lang="en-US" sz="2000" dirty="0"/>
              <a:t>(</a:t>
            </a:r>
            <a:r>
              <a:rPr lang="en-US" sz="2000" dirty="0" err="1"/>
              <a:t>a,b</a:t>
            </a:r>
            <a:r>
              <a:rPr lang="en-US" sz="2000" dirty="0"/>
              <a:t>) = min(</a:t>
            </a:r>
            <a:r>
              <a:rPr lang="en-US" sz="2000" dirty="0" err="1"/>
              <a:t>min</a:t>
            </a:r>
            <a:r>
              <a:rPr lang="en-US" sz="2000" baseline="-25000" dirty="0" err="1"/>
              <a:t>q</a:t>
            </a:r>
            <a:r>
              <a:rPr lang="en-US" sz="2000" dirty="0"/>
              <a:t>(</a:t>
            </a:r>
            <a:r>
              <a:rPr lang="en-US" sz="2000" dirty="0" err="1"/>
              <a:t>a,a</a:t>
            </a:r>
            <a:r>
              <a:rPr lang="en-US" sz="2000" dirty="0"/>
              <a:t> + mid - 1),</a:t>
            </a:r>
            <a:r>
              <a:rPr lang="en-US" sz="2000" dirty="0" err="1"/>
              <a:t>min</a:t>
            </a:r>
            <a:r>
              <a:rPr lang="en-US" sz="2000" baseline="-25000" dirty="0" err="1"/>
              <a:t>q</a:t>
            </a:r>
            <a:r>
              <a:rPr lang="en-US" sz="2000" dirty="0"/>
              <a:t>(a + mid, b))</a:t>
            </a:r>
          </a:p>
          <a:p>
            <a:pPr lvl="1"/>
            <a:r>
              <a:rPr lang="en-US" sz="2000" dirty="0" err="1"/>
              <a:t>Với</a:t>
            </a:r>
            <a:r>
              <a:rPr lang="en-US" sz="2000" dirty="0"/>
              <a:t> mid = (b-a+1)/2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0E927-DCF8-52EC-8F8D-1FE9B6E3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7AD2A-2C4D-6DB6-B002-FBF8471D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04773B-C72D-DFE3-9A7B-4063FE9D1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391552"/>
            <a:ext cx="2880448" cy="7046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ED50FC-5428-7C48-B21F-31206976A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167" y="2355659"/>
            <a:ext cx="4394161" cy="1840118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502138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B322-0C0E-0042-12C5-5DF15C6E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Minimum queries (</a:t>
            </a:r>
            <a:r>
              <a:rPr lang="en-US" sz="3200" dirty="0" err="1"/>
              <a:t>tt</a:t>
            </a:r>
            <a:r>
              <a:rPr lang="en-US" sz="32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EB5E8-CF15-5C45-399C-092F96910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sz="3200" b="1" dirty="0"/>
              <a:t>sparse table</a:t>
            </a:r>
            <a:r>
              <a:rPr lang="en-US" sz="3200" dirty="0"/>
              <a:t> </a:t>
            </a:r>
            <a:r>
              <a:rPr lang="en-US" sz="3200" dirty="0" err="1"/>
              <a:t>xong</a:t>
            </a:r>
            <a:r>
              <a:rPr lang="en-US" sz="3200" dirty="0"/>
              <a:t>,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thể</a:t>
            </a:r>
            <a:r>
              <a:rPr lang="en-US" sz="3200" dirty="0"/>
              <a:t> </a:t>
            </a:r>
            <a:r>
              <a:rPr lang="en-US" sz="3200" dirty="0" err="1"/>
              <a:t>truy</a:t>
            </a:r>
            <a:r>
              <a:rPr lang="en-US" sz="3200" dirty="0"/>
              <a:t> </a:t>
            </a:r>
            <a:r>
              <a:rPr lang="en-US" sz="3200" dirty="0" err="1"/>
              <a:t>vấn</a:t>
            </a:r>
            <a:r>
              <a:rPr lang="en-US" sz="3200" dirty="0"/>
              <a:t> </a:t>
            </a:r>
            <a:r>
              <a:rPr lang="en-US" sz="3200" dirty="0" err="1"/>
              <a:t>min</a:t>
            </a:r>
            <a:r>
              <a:rPr lang="en-US" sz="3200" baseline="-25000" dirty="0" err="1"/>
              <a:t>q</a:t>
            </a:r>
            <a:r>
              <a:rPr lang="en-US" sz="3200" dirty="0"/>
              <a:t>(</a:t>
            </a:r>
            <a:r>
              <a:rPr lang="en-US" sz="3200" dirty="0" err="1"/>
              <a:t>x,y</a:t>
            </a:r>
            <a:r>
              <a:rPr lang="en-US" sz="3200" dirty="0"/>
              <a:t>) </a:t>
            </a:r>
            <a:r>
              <a:rPr lang="en-US" sz="3200" dirty="0" err="1"/>
              <a:t>bất</a:t>
            </a:r>
            <a:r>
              <a:rPr lang="en-US" sz="3200" dirty="0"/>
              <a:t> </a:t>
            </a:r>
            <a:r>
              <a:rPr lang="en-US" sz="3200" dirty="0" err="1"/>
              <a:t>kỳ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O(1):</a:t>
            </a:r>
          </a:p>
          <a:p>
            <a:pPr lvl="1"/>
            <a:r>
              <a:rPr lang="en-US" dirty="0"/>
              <a:t> </a:t>
            </a:r>
            <a:r>
              <a:rPr lang="en-US" sz="2800" dirty="0" err="1"/>
              <a:t>min</a:t>
            </a:r>
            <a:r>
              <a:rPr lang="en-US" sz="2800" baseline="-25000" dirty="0" err="1"/>
              <a:t>q</a:t>
            </a:r>
            <a:r>
              <a:rPr lang="en-US" sz="2800" dirty="0"/>
              <a:t>(</a:t>
            </a:r>
            <a:r>
              <a:rPr lang="en-US" sz="2800" dirty="0" err="1"/>
              <a:t>x,y</a:t>
            </a:r>
            <a:r>
              <a:rPr lang="en-US" sz="2800" dirty="0"/>
              <a:t>) = min(</a:t>
            </a:r>
            <a:r>
              <a:rPr lang="en-US" sz="2800" dirty="0" err="1"/>
              <a:t>min</a:t>
            </a:r>
            <a:r>
              <a:rPr lang="en-US" sz="2800" baseline="-25000" dirty="0" err="1"/>
              <a:t>q</a:t>
            </a:r>
            <a:r>
              <a:rPr lang="en-US" sz="2800" dirty="0"/>
              <a:t>(x,x+k-1), </a:t>
            </a:r>
            <a:r>
              <a:rPr lang="en-US" sz="2800" dirty="0" err="1"/>
              <a:t>min</a:t>
            </a:r>
            <a:r>
              <a:rPr lang="en-US" sz="2800" baseline="-25000" dirty="0" err="1"/>
              <a:t>q</a:t>
            </a:r>
            <a:r>
              <a:rPr lang="en-US" sz="2800" dirty="0"/>
              <a:t>(</a:t>
            </a:r>
            <a:r>
              <a:rPr lang="en-US" dirty="0"/>
              <a:t>y-k+1</a:t>
            </a:r>
            <a:r>
              <a:rPr lang="en-US" sz="2800" dirty="0"/>
              <a:t>,y))</a:t>
            </a:r>
          </a:p>
          <a:p>
            <a:pPr lvl="1"/>
            <a:r>
              <a:rPr lang="en-US" dirty="0" err="1"/>
              <a:t>Với</a:t>
            </a:r>
            <a:r>
              <a:rPr lang="en-US" dirty="0"/>
              <a:t> k= 2</a:t>
            </a:r>
            <a:r>
              <a:rPr lang="en-US" baseline="30000" dirty="0"/>
              <a:t>x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2</a:t>
            </a:r>
            <a:r>
              <a:rPr lang="en-US" baseline="30000" dirty="0"/>
              <a:t>x</a:t>
            </a:r>
            <a:r>
              <a:rPr lang="en-US" dirty="0"/>
              <a:t> ≤ y-x+1.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min</a:t>
            </a:r>
            <a:r>
              <a:rPr lang="en-US" baseline="-25000" dirty="0" err="1"/>
              <a:t>q</a:t>
            </a:r>
            <a:r>
              <a:rPr lang="en-US" dirty="0"/>
              <a:t>(1,6)</a:t>
            </a:r>
          </a:p>
          <a:p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bởi</a:t>
            </a:r>
            <a:endParaRPr lang="en-US" dirty="0"/>
          </a:p>
          <a:p>
            <a:pPr lvl="1"/>
            <a:r>
              <a:rPr lang="en-US" dirty="0" err="1"/>
              <a:t>min</a:t>
            </a:r>
            <a:r>
              <a:rPr lang="en-US" baseline="-25000" dirty="0" err="1"/>
              <a:t>q</a:t>
            </a:r>
            <a:r>
              <a:rPr lang="en-US" dirty="0"/>
              <a:t>(1,6) = min(</a:t>
            </a:r>
            <a:r>
              <a:rPr lang="en-US" dirty="0" err="1"/>
              <a:t>min</a:t>
            </a:r>
            <a:r>
              <a:rPr lang="en-US" baseline="-25000" dirty="0" err="1"/>
              <a:t>q</a:t>
            </a:r>
            <a:r>
              <a:rPr lang="en-US" dirty="0"/>
              <a:t>(1,4),</a:t>
            </a:r>
            <a:r>
              <a:rPr lang="en-US" dirty="0" err="1"/>
              <a:t>min</a:t>
            </a:r>
            <a:r>
              <a:rPr lang="en-US" baseline="-25000" dirty="0" err="1"/>
              <a:t>q</a:t>
            </a:r>
            <a:r>
              <a:rPr lang="en-US" dirty="0"/>
              <a:t>(3,6)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16C4F-A03F-B124-6BE3-875E048C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FAD9F-321F-D9B6-31D6-D2B23103B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1A1F2F-6ED4-227C-8C26-4AD73E250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3496463"/>
            <a:ext cx="3111266" cy="7254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6C60AC-E165-B2B6-8B32-95546BC9E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626" y="5438775"/>
            <a:ext cx="2882974" cy="6633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9CDBC0-963A-3645-3DCA-C9FD5235F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087" y="5418080"/>
            <a:ext cx="2882974" cy="70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63935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c002l">
  <a:themeElements>
    <a:clrScheme name="sampl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52EA90F2573D429BF38B4503D1A545" ma:contentTypeVersion="4" ma:contentTypeDescription="Create a new document." ma:contentTypeScope="" ma:versionID="ccef5f48e25a3b773bc29fae1855d0e1">
  <xsd:schema xmlns:xsd="http://www.w3.org/2001/XMLSchema" xmlns:xs="http://www.w3.org/2001/XMLSchema" xmlns:p="http://schemas.microsoft.com/office/2006/metadata/properties" xmlns:ns2="0bbb9b0e-4aeb-4e33-bb8a-62cde3840654" targetNamespace="http://schemas.microsoft.com/office/2006/metadata/properties" ma:root="true" ma:fieldsID="bcdac1e536f6cb5e6a86dead59784d39" ns2:_="">
    <xsd:import namespace="0bbb9b0e-4aeb-4e33-bb8a-62cde38406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bb9b0e-4aeb-4e33-bb8a-62cde38406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4E1A6E-A584-4DAE-BCE1-23077F91D4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bb9b0e-4aeb-4e33-bb8a-62cde38406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C3D1F7-927C-48BA-946D-57D0A7F378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D190AB-C9FB-4701-AF94-E1731E863F68}">
  <ds:schemaRefs>
    <ds:schemaRef ds:uri="0bbb9b0e-4aeb-4e33-bb8a-62cde3840654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cdb2004c002l</Template>
  <TotalTime>4660</TotalTime>
  <Words>2332</Words>
  <Application>Microsoft Office PowerPoint</Application>
  <PresentationFormat>On-screen Show (4:3)</PresentationFormat>
  <Paragraphs>240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Black</vt:lpstr>
      <vt:lpstr>Calibri</vt:lpstr>
      <vt:lpstr>Times New Roman</vt:lpstr>
      <vt:lpstr>Verdana</vt:lpstr>
      <vt:lpstr>Wingdings</vt:lpstr>
      <vt:lpstr>cdb2004c002l</vt:lpstr>
      <vt:lpstr>  </vt:lpstr>
      <vt:lpstr>PowerPoint Presentation</vt:lpstr>
      <vt:lpstr>Giới thiệu</vt:lpstr>
      <vt:lpstr>Static array queries</vt:lpstr>
      <vt:lpstr>Prefix sum array</vt:lpstr>
      <vt:lpstr>Prefix sum array</vt:lpstr>
      <vt:lpstr>Minimum queries</vt:lpstr>
      <vt:lpstr>Minimum queries (tt)</vt:lpstr>
      <vt:lpstr>Minimum queries (tt)</vt:lpstr>
      <vt:lpstr>Binary indexed tree</vt:lpstr>
      <vt:lpstr>Cấu trúc cây BIT</vt:lpstr>
      <vt:lpstr>Cây BIT (tt)</vt:lpstr>
      <vt:lpstr>Cây BIT (tt)</vt:lpstr>
      <vt:lpstr>Cây BIT - Implementation</vt:lpstr>
      <vt:lpstr>Cây phân đoạn (Segment tree)</vt:lpstr>
      <vt:lpstr>Cấu trúc cây phân đoạn</vt:lpstr>
      <vt:lpstr>Cấu trúc cây phân đoạn (tt)</vt:lpstr>
      <vt:lpstr>Cấu trúc cây phân đoạn (tt)</vt:lpstr>
      <vt:lpstr>Code cây phân đoạn</vt:lpstr>
      <vt:lpstr>Code cây phân đoạn</vt:lpstr>
      <vt:lpstr>Code cây phân đoạn</vt:lpstr>
      <vt:lpstr>Code cây phân đoạn (Bài tập)</vt:lpstr>
      <vt:lpstr>Code cây phân đoạn (tt)</vt:lpstr>
      <vt:lpstr>Code cây phân đoạn (tt)</vt:lpstr>
      <vt:lpstr>Một số kỹ thuật liên quan</vt:lpstr>
      <vt:lpstr>Một số kỹ thuật liên quan (tt)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Toan</dc:creator>
  <cp:lastModifiedBy>Pham Minh Tuan - CNTT</cp:lastModifiedBy>
  <cp:revision>664</cp:revision>
  <dcterms:created xsi:type="dcterms:W3CDTF">2012-12-04T09:00:13Z</dcterms:created>
  <dcterms:modified xsi:type="dcterms:W3CDTF">2024-04-27T03:08:04Z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0x0101009A52EA90F2573D429BF38B4503D1A545</vt:lpwstr>
  </property>
</Properties>
</file>