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58"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90"/>
    <p:restoredTop sz="50000"/>
  </p:normalViewPr>
  <p:slideViewPr>
    <p:cSldViewPr snapToGrid="0" snapToObjects="1">
      <p:cViewPr varScale="1">
        <p:scale>
          <a:sx n="45" d="100"/>
          <a:sy n="45" d="100"/>
        </p:scale>
        <p:origin x="1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313A0-A202-2C41-809A-530FC5FD398F}" type="datetimeFigureOut">
              <a:t>7/26/16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94949-D26E-1948-92CB-6A4AD539FA5D}" type="slidenum">
              <a:t>‹#›</a:t>
            </a:fld>
            <a:endParaRPr lang="en-US"/>
          </a:p>
        </p:txBody>
      </p:sp>
    </p:spTree>
    <p:extLst>
      <p:ext uri="{BB962C8B-B14F-4D97-AF65-F5344CB8AC3E}">
        <p14:creationId xmlns:p14="http://schemas.microsoft.com/office/powerpoint/2010/main" val="187332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2</a:t>
            </a:fld>
            <a:endParaRPr lang="uk-UA"/>
          </a:p>
        </p:txBody>
      </p:sp>
    </p:spTree>
    <p:extLst>
      <p:ext uri="{BB962C8B-B14F-4D97-AF65-F5344CB8AC3E}">
        <p14:creationId xmlns:p14="http://schemas.microsoft.com/office/powerpoint/2010/main" val="749797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Tại</a:t>
            </a:r>
            <a:r>
              <a:rPr lang="en-US" baseline="0"/>
              <a:t> sao lại là delegate properties. Vì là thuộc tính này không phải lúc nào cũng có giá trị.</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Weak: kiểu dữ liệu này có thể được trả về là nil.</a:t>
            </a:r>
          </a:p>
          <a:p>
            <a:pPr marL="0" marR="0" indent="0" algn="l" defTabSz="914400" rtl="0" eaLnBrk="1" fontAlgn="auto" latinLnBrk="0" hangingPunct="1">
              <a:lnSpc>
                <a:spcPct val="100000"/>
              </a:lnSpc>
              <a:spcBef>
                <a:spcPts val="0"/>
              </a:spcBef>
              <a:spcAft>
                <a:spcPts val="0"/>
              </a:spcAft>
              <a:buClrTx/>
              <a:buSzTx/>
              <a:buFontTx/>
              <a:buNone/>
              <a:tabLst/>
              <a:defRPr/>
            </a:pPr>
            <a:r>
              <a:rPr lang="en-US"/>
              <a:t>Large resource:</a:t>
            </a:r>
            <a:r>
              <a:rPr lang="en-US" baseline="0"/>
              <a:t> Dữ liệu lớn có thể bị giải phóng khi mà thiết bị bị thiếu bộ nhớ.</a:t>
            </a:r>
          </a:p>
          <a:p>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11</a:t>
            </a:fld>
            <a:endParaRPr lang="uk-UA"/>
          </a:p>
        </p:txBody>
      </p:sp>
    </p:spTree>
    <p:extLst>
      <p:ext uri="{BB962C8B-B14F-4D97-AF65-F5344CB8AC3E}">
        <p14:creationId xmlns:p14="http://schemas.microsoft.com/office/powerpoint/2010/main" val="46299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//Đối với kiểu khai báo biến bình thường (không phải kiểu optional) thì biến đó chắc chắn là sẽ luôn có giá trị, tức là chúng ta sẽ không phải lo lắng kiểm tra biến đó = nil hay không trước khi sử dụng. (Trong objective C thì bắt buộc bạn phải nhớ những biến nào sẽ có đặc điểm này.)</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//Còn với biến thuộc kiểu optional khiến cho việc kiểm tra trạng thái không tồn tại giá trị của biến trở nên dễ dàng và tự động tức là lập viên sẽ không lo mình đã bỏ qua việc kiểm tra này. Có lẽ vì vậy mà swift được gọi là ngôn ngữ lập trình an toàn.</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//Bản chất của việc sử dụng biến thuộc kiểu optional là khi khai báo một biến thuộc kiểu ontional thì bạn bắt buộc phải unwrap ( Forced Unwrapping, Optional Chaining, Optional Binding, Implicitly Unwrapped Optional Type ) nó trước khi bạn có thể lấy được giá trị. Việc unwrap trước khi lấy được giá trị bạn cần sẽ khiến bạn phải suy xét đến trường hợp biến không có giá trị và tất nhiên bạn sẽ ít bỏ sót lỗi không có giá trị hơn</a:t>
            </a:r>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12</a:t>
            </a:fld>
            <a:endParaRPr lang="uk-UA"/>
          </a:p>
        </p:txBody>
      </p:sp>
    </p:spTree>
    <p:extLst>
      <p:ext uri="{BB962C8B-B14F-4D97-AF65-F5344CB8AC3E}">
        <p14:creationId xmlns:p14="http://schemas.microsoft.com/office/powerpoint/2010/main" val="172134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a:t>
            </a:r>
            <a:r>
              <a:rPr lang="en-US" baseline="0"/>
              <a:t> ý: Giá trị nil trong objective khác với gái trị nil trong swift.</a:t>
            </a:r>
          </a:p>
          <a:p>
            <a:endParaRPr lang="en-US"/>
          </a:p>
        </p:txBody>
      </p:sp>
      <p:sp>
        <p:nvSpPr>
          <p:cNvPr id="4" name="Slide Number Placeholder 3"/>
          <p:cNvSpPr>
            <a:spLocks noGrp="1"/>
          </p:cNvSpPr>
          <p:nvPr>
            <p:ph type="sldNum" sz="quarter" idx="10"/>
          </p:nvPr>
        </p:nvSpPr>
        <p:spPr/>
        <p:txBody>
          <a:bodyPr/>
          <a:lstStyle/>
          <a:p>
            <a:fld id="{C4894949-D26E-1948-92CB-6A4AD539FA5D}" type="slidenum">
              <a:t>3</a:t>
            </a:fld>
            <a:endParaRPr lang="en-US"/>
          </a:p>
        </p:txBody>
      </p:sp>
    </p:spTree>
    <p:extLst>
      <p:ext uri="{BB962C8B-B14F-4D97-AF65-F5344CB8AC3E}">
        <p14:creationId xmlns:p14="http://schemas.microsoft.com/office/powerpoint/2010/main" val="292721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Trong swift</a:t>
            </a:r>
            <a:r>
              <a:rPr lang="en-US" sz="1200" kern="1200" baseline="0" smtClean="0">
                <a:solidFill>
                  <a:schemeClr val="tx1"/>
                </a:solidFill>
                <a:latin typeface="+mn-lt"/>
                <a:ea typeface="+mn-ea"/>
                <a:cs typeface="+mn-cs"/>
              </a:rPr>
              <a:t> thì chỉ có biến kiểu Optional mới có thể được gán bằng nil (trạng thái vô trị). Biến khác kiểu optional bắt buộc phải gán giá trị ngay từ lúc khai báo.</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Khái niệm optional không tồn tại trong C hoặc objective-C. Trong</a:t>
            </a:r>
            <a:r>
              <a:rPr lang="en-US" sz="1200" kern="1200" baseline="0" smtClean="0">
                <a:solidFill>
                  <a:schemeClr val="tx1"/>
                </a:solidFill>
                <a:latin typeface="+mn-lt"/>
                <a:ea typeface="+mn-ea"/>
                <a:cs typeface="+mn-cs"/>
              </a:rPr>
              <a:t> Objective C thì 1 biến có thể được khai báo nhưng chưa cần gán giá trị ngay hoặc có thể được gán bằng nil ở một chỗ nào đó. Điều này khiến cho ứng dụng có thể bị crash và cũng không chỉ ra nguyên nhân rõ ràng.</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Trong objective-C có</a:t>
            </a:r>
            <a:r>
              <a:rPr lang="en-US" sz="1200" kern="1200" baseline="0" smtClean="0">
                <a:solidFill>
                  <a:schemeClr val="tx1"/>
                </a:solidFill>
                <a:latin typeface="+mn-lt"/>
                <a:ea typeface="+mn-ea"/>
                <a:cs typeface="+mn-cs"/>
              </a:rPr>
              <a:t> thể </a:t>
            </a:r>
            <a:r>
              <a:rPr lang="en-US" sz="1200" kern="1200" smtClean="0">
                <a:solidFill>
                  <a:schemeClr val="tx1"/>
                </a:solidFill>
                <a:latin typeface="+mn-lt"/>
                <a:ea typeface="+mn-ea"/>
                <a:cs typeface="+mn-cs"/>
              </a:rPr>
              <a:t>gán</a:t>
            </a:r>
            <a:r>
              <a:rPr lang="en-US" sz="1200" kern="1200" baseline="0" smtClean="0">
                <a:solidFill>
                  <a:schemeClr val="tx1"/>
                </a:solidFill>
                <a:latin typeface="+mn-lt"/>
                <a:ea typeface="+mn-ea"/>
                <a:cs typeface="+mn-cs"/>
              </a:rPr>
              <a:t> một biến có giá trị bằng</a:t>
            </a:r>
            <a:r>
              <a:rPr lang="en-US" sz="1200" kern="1200" smtClean="0">
                <a:solidFill>
                  <a:schemeClr val="tx1"/>
                </a:solidFill>
                <a:latin typeface="+mn-lt"/>
                <a:ea typeface="+mn-ea"/>
                <a:cs typeface="+mn-cs"/>
              </a:rPr>
              <a:t> nil, khi</a:t>
            </a:r>
            <a:r>
              <a:rPr lang="en-US" sz="1200" kern="1200" baseline="0" smtClean="0">
                <a:solidFill>
                  <a:schemeClr val="tx1"/>
                </a:solidFill>
                <a:latin typeface="+mn-lt"/>
                <a:ea typeface="+mn-ea"/>
                <a:cs typeface="+mn-cs"/>
              </a:rPr>
              <a:t> một biến được gán bằng </a:t>
            </a:r>
            <a:r>
              <a:rPr lang="en-US" sz="1200" kern="1200" smtClean="0">
                <a:solidFill>
                  <a:schemeClr val="tx1"/>
                </a:solidFill>
                <a:latin typeface="+mn-lt"/>
                <a:ea typeface="+mn-ea"/>
                <a:cs typeface="+mn-cs"/>
              </a:rPr>
              <a:t>nil có nghĩa là không tồn tại đối tượng hợp lệ. Tuy nhiên, nó chỉ có đối với object, còn structrures, và các kiểu biến khác thì không. Đối với những kiểu này thì hàm trong objective-C trả về một giá trị đặc biệt (ví dụ như NSNotFound) để thể hiện sự không tồn tại giá trị. Cách tiếp cận này buộc người sử dụng phải biết đến giá trị đặc biệt này để nhớ kiểm tra trường hợp không tồn tại giá trị. Swift cho phép chỉ ra trạng thái không có giá trị ở tất cả các kiểu biến mà không cần đến một giá trị đặc biệt. Khái niệm này chính là optional.</a:t>
            </a:r>
            <a:endParaRPr lang="en-US"/>
          </a:p>
        </p:txBody>
      </p:sp>
      <p:sp>
        <p:nvSpPr>
          <p:cNvPr id="4" name="Slide Number Placeholder 3"/>
          <p:cNvSpPr>
            <a:spLocks noGrp="1"/>
          </p:cNvSpPr>
          <p:nvPr>
            <p:ph type="sldNum" sz="quarter" idx="10"/>
          </p:nvPr>
        </p:nvSpPr>
        <p:spPr/>
        <p:txBody>
          <a:bodyPr/>
          <a:lstStyle/>
          <a:p>
            <a:fld id="{C4894949-D26E-1948-92CB-6A4AD539FA5D}" type="slidenum">
              <a:t>4</a:t>
            </a:fld>
            <a:endParaRPr lang="en-US"/>
          </a:p>
        </p:txBody>
      </p:sp>
    </p:spTree>
    <p:extLst>
      <p:ext uri="{BB962C8B-B14F-4D97-AF65-F5344CB8AC3E}">
        <p14:creationId xmlns:p14="http://schemas.microsoft.com/office/powerpoint/2010/main" val="202886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5</a:t>
            </a:fld>
            <a:endParaRPr lang="uk-UA"/>
          </a:p>
        </p:txBody>
      </p:sp>
    </p:spTree>
    <p:extLst>
      <p:ext uri="{BB962C8B-B14F-4D97-AF65-F5344CB8AC3E}">
        <p14:creationId xmlns:p14="http://schemas.microsoft.com/office/powerpoint/2010/main" val="141255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Như</a:t>
            </a:r>
            <a:r>
              <a:rPr lang="en-US" baseline="0"/>
              <a:t> đã biết thì </a:t>
            </a:r>
            <a:r>
              <a:rPr lang="en-US" sz="1200" kern="1200" baseline="0" smtClean="0">
                <a:solidFill>
                  <a:schemeClr val="tx1"/>
                </a:solidFill>
                <a:latin typeface="+mn-lt"/>
                <a:ea typeface="+mn-ea"/>
                <a:cs typeface="+mn-cs"/>
              </a:rPr>
              <a:t>k</a:t>
            </a:r>
            <a:r>
              <a:rPr lang="en-US" sz="1200" kern="1200" smtClean="0">
                <a:solidFill>
                  <a:schemeClr val="tx1"/>
                </a:solidFill>
                <a:latin typeface="+mn-lt"/>
                <a:ea typeface="+mn-ea"/>
                <a:cs typeface="+mn-cs"/>
              </a:rPr>
              <a:t>iểu Optional không thể xử lý giống kiểu không phải Optional</a:t>
            </a:r>
            <a:endParaRPr lang="en-US"/>
          </a:p>
          <a:p>
            <a:r>
              <a:rPr lang="en-US" sz="1200" kern="1200" smtClean="0">
                <a:solidFill>
                  <a:schemeClr val="tx1"/>
                </a:solidFill>
                <a:latin typeface="+mn-lt"/>
                <a:ea typeface="+mn-ea"/>
                <a:cs typeface="+mn-cs"/>
              </a:rPr>
              <a:t>Vậy</a:t>
            </a:r>
            <a:r>
              <a:rPr lang="en-US" sz="1200" kern="1200" baseline="0" smtClean="0">
                <a:solidFill>
                  <a:schemeClr val="tx1"/>
                </a:solidFill>
                <a:latin typeface="+mn-lt"/>
                <a:ea typeface="+mn-ea"/>
                <a:cs typeface="+mn-cs"/>
              </a:rPr>
              <a:t> nên </a:t>
            </a:r>
            <a:r>
              <a:rPr lang="en-US" sz="1200" kern="1200" smtClean="0">
                <a:solidFill>
                  <a:schemeClr val="tx1"/>
                </a:solidFill>
                <a:latin typeface="+mn-lt"/>
                <a:ea typeface="+mn-ea"/>
                <a:cs typeface="+mn-cs"/>
              </a:rPr>
              <a:t>để có thể tương tác, sử dụng trực tiếp với dữ liệu bên trong</a:t>
            </a:r>
            <a:r>
              <a:rPr lang="en-US" sz="1200" kern="1200" baseline="0" smtClean="0">
                <a:solidFill>
                  <a:schemeClr val="tx1"/>
                </a:solidFill>
                <a:latin typeface="+mn-lt"/>
                <a:ea typeface="+mn-ea"/>
                <a:cs typeface="+mn-cs"/>
              </a:rPr>
              <a:t> ta cần phải unwrapping.</a:t>
            </a:r>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6</a:t>
            </a:fld>
            <a:endParaRPr lang="uk-UA"/>
          </a:p>
        </p:txBody>
      </p:sp>
    </p:spTree>
    <p:extLst>
      <p:ext uri="{BB962C8B-B14F-4D97-AF65-F5344CB8AC3E}">
        <p14:creationId xmlns:p14="http://schemas.microsoft.com/office/powerpoint/2010/main" val="3677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7</a:t>
            </a:fld>
            <a:endParaRPr lang="uk-UA"/>
          </a:p>
        </p:txBody>
      </p:sp>
    </p:spTree>
    <p:extLst>
      <p:ext uri="{BB962C8B-B14F-4D97-AF65-F5344CB8AC3E}">
        <p14:creationId xmlns:p14="http://schemas.microsoft.com/office/powerpoint/2010/main" val="201928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//Từ đây thì ta thấy được rằng việc Optional Chaining thật sự là linh động hơn khi ta biết được rằng chương trình của chúng ta vẫn muốn chạy tiếp cho dù dữ liệu trả về kia là nil. Có thể nói đến như là khi chúng ta call api từ server có thể dữ liệu trả về sẽ là nil nhưng chương trình sẽ vẫn chạy tiếp mà k bị crash.</a:t>
            </a:r>
          </a:p>
          <a:p>
            <a:r>
              <a:rPr lang="en-US" sz="1200" kern="1200" smtClean="0">
                <a:solidFill>
                  <a:schemeClr val="tx1"/>
                </a:solidFill>
                <a:latin typeface="+mn-lt"/>
                <a:ea typeface="+mn-ea"/>
                <a:cs typeface="+mn-cs"/>
              </a:rPr>
              <a:t>//Nếu Forced Unwrapping chúng ta sẽ dễ dàng theo dõi được vị trí sảy ra bug (bug khi mà dữ liệu bị nil)</a:t>
            </a:r>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8</a:t>
            </a:fld>
            <a:endParaRPr lang="uk-UA"/>
          </a:p>
        </p:txBody>
      </p:sp>
    </p:spTree>
    <p:extLst>
      <p:ext uri="{BB962C8B-B14F-4D97-AF65-F5344CB8AC3E}">
        <p14:creationId xmlns:p14="http://schemas.microsoft.com/office/powerpoint/2010/main" val="1348929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Nhiều lập trình viên thì coi việc này như hành động kiểm tra dữ liệu bên trong optional có bị nil hay không. Trước</a:t>
            </a:r>
            <a:r>
              <a:rPr lang="en-US" sz="1200" kern="1200" baseline="0" smtClean="0">
                <a:solidFill>
                  <a:schemeClr val="tx1"/>
                </a:solidFill>
                <a:latin typeface="+mn-lt"/>
                <a:ea typeface="+mn-ea"/>
                <a:cs typeface="+mn-cs"/>
              </a:rPr>
              <a:t> khi thực hiện chức năng tiếp theo.</a:t>
            </a:r>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9</a:t>
            </a:fld>
            <a:endParaRPr lang="uk-UA"/>
          </a:p>
        </p:txBody>
      </p:sp>
    </p:spTree>
    <p:extLst>
      <p:ext uri="{BB962C8B-B14F-4D97-AF65-F5344CB8AC3E}">
        <p14:creationId xmlns:p14="http://schemas.microsoft.com/office/powerpoint/2010/main" val="156037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cách khiến cho mọi người hay nhầm tưởng, không rõ ràng giữa dấu chấm hỏi và chấm than trong khai báo biến.</a:t>
            </a:r>
          </a:p>
          <a:p>
            <a:endParaRPr lang="en-US" baseline="0"/>
          </a:p>
          <a:p>
            <a:r>
              <a:rPr lang="en-US" sz="1200" kern="1200" smtClean="0">
                <a:solidFill>
                  <a:schemeClr val="tx1"/>
                </a:solidFill>
                <a:latin typeface="+mn-lt"/>
                <a:ea typeface="+mn-ea"/>
                <a:cs typeface="+mn-cs"/>
              </a:rPr>
              <a:t>// Nhiều người sẽ dễ hiểu nhầm là ? và ! nó ngang nhau, nhưng thật chất là không phải như thế. ? là cách viết tắt của 1 kiểu dữ liệu Optional. Còn ! là một cách thức để unwrap kiểu dữ liệu optional.</a:t>
            </a:r>
          </a:p>
          <a:p>
            <a:r>
              <a:rPr lang="en-US" sz="1200" kern="1200" smtClean="0">
                <a:solidFill>
                  <a:schemeClr val="tx1"/>
                </a:solidFill>
                <a:latin typeface="+mn-lt"/>
                <a:ea typeface="+mn-ea"/>
                <a:cs typeface="+mn-cs"/>
              </a:rPr>
              <a:t>// Nếu 1 biến được khai báo như text ở trên thì ta sẽ hiểu là. Đây là biến kiểu optional nhưng mà nó sẽ được unwrap tại mọi nơi. (chả khác vẹo gì kiểu dữ liệu thường)</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Thế</a:t>
            </a:r>
            <a:r>
              <a:rPr lang="en-US" sz="1200" kern="1200" baseline="0" smtClean="0">
                <a:solidFill>
                  <a:schemeClr val="tx1"/>
                </a:solidFill>
                <a:latin typeface="+mn-lt"/>
                <a:ea typeface="+mn-ea"/>
                <a:cs typeface="+mn-cs"/>
              </a:rPr>
              <a:t> nên dùng kiểu này khi nào? Khi mà chúng ta có những biến chưa thể có giá trị ngay ban đầu, nhưng chắc chắn sẽ có giá trị sau đó. Sử dụng kiểu này sẽ giúp cho trong code thông thoáng hơn, và chũng ta ngầm định không cần quan tâm kiểm tra dữ liệu của những biến này nữa.</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Chú ý rằng nếu trong quá trình chạy, có thể gặp lỗi error như trường hợp forced unwrap.</a:t>
            </a:r>
            <a:endParaRPr lang="en-US"/>
          </a:p>
        </p:txBody>
      </p:sp>
      <p:sp>
        <p:nvSpPr>
          <p:cNvPr id="4" name="Slide Number Placeholder 3"/>
          <p:cNvSpPr>
            <a:spLocks noGrp="1"/>
          </p:cNvSpPr>
          <p:nvPr>
            <p:ph type="sldNum" sz="quarter" idx="10"/>
          </p:nvPr>
        </p:nvSpPr>
        <p:spPr/>
        <p:txBody>
          <a:bodyPr/>
          <a:lstStyle/>
          <a:p>
            <a:fld id="{C4894949-D26E-1948-92CB-6A4AD539FA5D}" type="slidenum">
              <a:rPr lang="uk-UA"/>
              <a:t>10</a:t>
            </a:fld>
            <a:endParaRPr lang="uk-UA"/>
          </a:p>
        </p:txBody>
      </p:sp>
    </p:spTree>
    <p:extLst>
      <p:ext uri="{BB962C8B-B14F-4D97-AF65-F5344CB8AC3E}">
        <p14:creationId xmlns:p14="http://schemas.microsoft.com/office/powerpoint/2010/main" val="150159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0E1F71-4C38-B545-87EE-60BB043BBA1B}" type="datetimeFigureOut">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195025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E1F71-4C38-B545-87EE-60BB043BBA1B}" type="datetimeFigureOut">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37614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E1F71-4C38-B545-87EE-60BB043BBA1B}" type="datetimeFigureOut">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17883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E1F71-4C38-B545-87EE-60BB043BBA1B}" type="datetimeFigureOut">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108410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E1F71-4C38-B545-87EE-60BB043BBA1B}" type="datetimeFigureOut">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124263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E1F71-4C38-B545-87EE-60BB043BBA1B}" type="datetimeFigureOut">
              <a:t>7/26/16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64671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E1F71-4C38-B545-87EE-60BB043BBA1B}" type="datetimeFigureOut">
              <a:t>7/26/16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95351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0E1F71-4C38-B545-87EE-60BB043BBA1B}" type="datetimeFigureOut">
              <a:t>7/26/16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114838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E1F71-4C38-B545-87EE-60BB043BBA1B}" type="datetimeFigureOut">
              <a:t>7/26/16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149598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0E1F71-4C38-B545-87EE-60BB043BBA1B}" type="datetimeFigureOut">
              <a:t>7/26/16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25362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0E1F71-4C38-B545-87EE-60BB043BBA1B}" type="datetimeFigureOut">
              <a:t>7/26/16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DC3B-5360-1147-9F70-EAD31FBF2CB5}" type="slidenum">
              <a:t>‹#›</a:t>
            </a:fld>
            <a:endParaRPr lang="en-US"/>
          </a:p>
        </p:txBody>
      </p:sp>
    </p:spTree>
    <p:extLst>
      <p:ext uri="{BB962C8B-B14F-4D97-AF65-F5344CB8AC3E}">
        <p14:creationId xmlns:p14="http://schemas.microsoft.com/office/powerpoint/2010/main" val="20572981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E1F71-4C38-B545-87EE-60BB043BBA1B}" type="datetimeFigureOut">
              <a:t>7/26/16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7DC3B-5360-1147-9F70-EAD31FBF2CB5}" type="slidenum">
              <a:t>‹#›</a:t>
            </a:fld>
            <a:endParaRPr lang="en-US"/>
          </a:p>
        </p:txBody>
      </p:sp>
    </p:spTree>
    <p:extLst>
      <p:ext uri="{BB962C8B-B14F-4D97-AF65-F5344CB8AC3E}">
        <p14:creationId xmlns:p14="http://schemas.microsoft.com/office/powerpoint/2010/main" val="62773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Kiểu dữ liệu Optional</a:t>
            </a:r>
          </a:p>
        </p:txBody>
      </p:sp>
      <p:sp>
        <p:nvSpPr>
          <p:cNvPr id="3" name="Subtitle 2"/>
          <p:cNvSpPr>
            <a:spLocks noGrp="1"/>
          </p:cNvSpPr>
          <p:nvPr>
            <p:ph type="subTitle" idx="1"/>
          </p:nvPr>
        </p:nvSpPr>
        <p:spPr/>
        <p:txBody>
          <a:bodyPr/>
          <a:lstStyle/>
          <a:p>
            <a:r>
              <a:rPr lang="en-US"/>
              <a:t>Lê Phúc</a:t>
            </a:r>
          </a:p>
          <a:p>
            <a:endParaRPr lang="en-US"/>
          </a:p>
        </p:txBody>
      </p:sp>
    </p:spTree>
    <p:extLst>
      <p:ext uri="{BB962C8B-B14F-4D97-AF65-F5344CB8AC3E}">
        <p14:creationId xmlns:p14="http://schemas.microsoft.com/office/powerpoint/2010/main" val="863250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Implicitly Unwrapped Optional</a:t>
            </a:r>
          </a:p>
        </p:txBody>
      </p:sp>
      <p:sp>
        <p:nvSpPr>
          <p:cNvPr id="3" name="Content Placeholder 2"/>
          <p:cNvSpPr>
            <a:spLocks noGrp="1"/>
          </p:cNvSpPr>
          <p:nvPr>
            <p:ph idx="1"/>
          </p:nvPr>
        </p:nvSpPr>
        <p:spPr/>
        <p:txBody>
          <a:bodyPr/>
          <a:lstStyle/>
          <a:p>
            <a:r>
              <a:rPr lang="en-US"/>
              <a:t>Khi khai báo 1 biến thuộc kiểu Implicitly unwrapped optional nghĩa là biến được khai báo sẽ có kiểu optional tuy nhiên sẽ được nhầm định unwrap tại mọi nơi.</a:t>
            </a:r>
          </a:p>
          <a:p>
            <a:r>
              <a:rPr lang="en-US"/>
              <a:t>Cách khai báo:</a:t>
            </a:r>
          </a:p>
          <a:p>
            <a:pPr marL="0" indent="0">
              <a:buNone/>
            </a:pPr>
            <a:r>
              <a:rPr lang="en-US"/>
              <a:t>	var a: T!</a:t>
            </a:r>
          </a:p>
          <a:p>
            <a:pPr marL="0" indent="0">
              <a:buNone/>
            </a:pPr>
            <a:r>
              <a:rPr lang="en-US"/>
              <a:t>	var a: ImplicitlyUnwrappedOptional&lt;T&gt;</a:t>
            </a:r>
          </a:p>
          <a:p>
            <a:pPr marL="0" indent="0">
              <a:buNone/>
            </a:pP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103585"/>
            <a:ext cx="10379875" cy="513443"/>
          </a:xfrm>
          <a:prstGeom prst="rect">
            <a:avLst/>
          </a:prstGeom>
        </p:spPr>
      </p:pic>
    </p:spTree>
    <p:extLst>
      <p:ext uri="{BB962C8B-B14F-4D97-AF65-F5344CB8AC3E}">
        <p14:creationId xmlns:p14="http://schemas.microsoft.com/office/powerpoint/2010/main" val="133303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Khi nào sử dụng kiểu optional</a:t>
            </a:r>
          </a:p>
        </p:txBody>
      </p:sp>
      <p:sp>
        <p:nvSpPr>
          <p:cNvPr id="3" name="Content Placeholder 2"/>
          <p:cNvSpPr>
            <a:spLocks noGrp="1"/>
          </p:cNvSpPr>
          <p:nvPr>
            <p:ph idx="1"/>
          </p:nvPr>
        </p:nvSpPr>
        <p:spPr/>
        <p:txBody>
          <a:bodyPr>
            <a:normAutofit/>
          </a:bodyPr>
          <a:lstStyle/>
          <a:p>
            <a:r>
              <a:rPr lang="en-US"/>
              <a:t>Khi một thuộc tính là có thể tồn tại hoặc không. (Ví dụ: tên đệm</a:t>
            </a:r>
            <a:r>
              <a:rPr lang="is-IS"/>
              <a:t>…</a:t>
            </a:r>
            <a:r>
              <a:rPr lang="en-US"/>
              <a:t>)</a:t>
            </a:r>
          </a:p>
          <a:p>
            <a:r>
              <a:rPr lang="en-US"/>
              <a:t>Khi một phương thức có thể trả về dữ liệu hoặc không. (Ví dụ: search</a:t>
            </a:r>
            <a:r>
              <a:rPr lang="is-IS"/>
              <a:t>…</a:t>
            </a:r>
            <a:r>
              <a:rPr lang="en-US"/>
              <a:t>)</a:t>
            </a:r>
          </a:p>
          <a:p>
            <a:r>
              <a:rPr lang="en-US"/>
              <a:t>Khi một phương thức có thể trả về hoặc là kết quả, hoặc là một lỗi và không trả về gì cả. (try catch)</a:t>
            </a:r>
          </a:p>
          <a:p>
            <a:r>
              <a:rPr lang="en-US"/>
              <a:t>Weak properties. (Ví dụ: delegate properties).</a:t>
            </a:r>
          </a:p>
          <a:p>
            <a:r>
              <a:rPr lang="en-US"/>
              <a:t>Large resource.</a:t>
            </a:r>
          </a:p>
          <a:p>
            <a:r>
              <a:rPr lang="en-US"/>
              <a:t>Khi kết nối một đối tượng từ IB.</a:t>
            </a:r>
          </a:p>
        </p:txBody>
      </p:sp>
    </p:spTree>
    <p:extLst>
      <p:ext uri="{BB962C8B-B14F-4D97-AF65-F5344CB8AC3E}">
        <p14:creationId xmlns:p14="http://schemas.microsoft.com/office/powerpoint/2010/main" val="46957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Tại sao lại sử dụng kiểu optional.</a:t>
            </a:r>
          </a:p>
        </p:txBody>
      </p:sp>
      <p:sp>
        <p:nvSpPr>
          <p:cNvPr id="3" name="Content Placeholder 2"/>
          <p:cNvSpPr>
            <a:spLocks noGrp="1"/>
          </p:cNvSpPr>
          <p:nvPr>
            <p:ph idx="1"/>
          </p:nvPr>
        </p:nvSpPr>
        <p:spPr/>
        <p:txBody>
          <a:bodyPr/>
          <a:lstStyle/>
          <a:p>
            <a:r>
              <a:rPr lang="en-US"/>
              <a:t>Khái niệm optional khiến cho</a:t>
            </a:r>
          </a:p>
          <a:p>
            <a:pPr lvl="1"/>
            <a:r>
              <a:rPr lang="en-US"/>
              <a:t>Việc khai báo và sử dụng biến trở nên rất rõ ràng.</a:t>
            </a:r>
          </a:p>
          <a:p>
            <a:pPr lvl="1"/>
            <a:r>
              <a:rPr lang="en-US"/>
              <a:t>Việc debug code dễ dàng hơn.</a:t>
            </a:r>
          </a:p>
          <a:p>
            <a:pPr lvl="1"/>
            <a:r>
              <a:rPr lang="en-US"/>
              <a:t>Chương trình an toàn hơn.</a:t>
            </a:r>
          </a:p>
          <a:p>
            <a:pPr lvl="1"/>
            <a:endParaRPr lang="en-US"/>
          </a:p>
        </p:txBody>
      </p:sp>
    </p:spTree>
    <p:extLst>
      <p:ext uri="{BB962C8B-B14F-4D97-AF65-F5344CB8AC3E}">
        <p14:creationId xmlns:p14="http://schemas.microsoft.com/office/powerpoint/2010/main" val="1884395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t>Optional type.</a:t>
            </a:r>
          </a:p>
          <a:p>
            <a:r>
              <a:rPr lang="en-US"/>
              <a:t>Unwrap optional type.</a:t>
            </a:r>
          </a:p>
          <a:p>
            <a:r>
              <a:rPr lang="en-US"/>
              <a:t>Khi nào sử dụng kiểu optional.</a:t>
            </a:r>
          </a:p>
          <a:p>
            <a:r>
              <a:rPr lang="en-US"/>
              <a:t>Điểm mạnh của optional trong swift.</a:t>
            </a:r>
          </a:p>
        </p:txBody>
      </p:sp>
    </p:spTree>
    <p:extLst>
      <p:ext uri="{BB962C8B-B14F-4D97-AF65-F5344CB8AC3E}">
        <p14:creationId xmlns:p14="http://schemas.microsoft.com/office/powerpoint/2010/main" val="1414628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nil</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791349"/>
              </p:ext>
            </p:extLst>
          </p:nvPr>
        </p:nvGraphicFramePr>
        <p:xfrm>
          <a:off x="838200" y="1676400"/>
          <a:ext cx="10515600" cy="4606833"/>
        </p:xfrm>
        <a:graphic>
          <a:graphicData uri="http://schemas.openxmlformats.org/drawingml/2006/table">
            <a:tbl>
              <a:tblPr firstRow="1" bandRow="1">
                <a:tableStyleId>{5940675A-B579-460E-94D1-54222C63F5DA}</a:tableStyleId>
              </a:tblPr>
              <a:tblGrid>
                <a:gridCol w="5257800"/>
                <a:gridCol w="5257800"/>
              </a:tblGrid>
              <a:tr h="1054329">
                <a:tc>
                  <a:txBody>
                    <a:bodyPr/>
                    <a:lstStyle/>
                    <a:p>
                      <a:r>
                        <a:rPr lang="en-US" sz="3200"/>
                        <a:t>Objective</a:t>
                      </a:r>
                      <a:r>
                        <a:rPr lang="en-US" sz="3200" baseline="0"/>
                        <a:t> C</a:t>
                      </a:r>
                      <a:endParaRPr lang="en-US" sz="3200"/>
                    </a:p>
                  </a:txBody>
                  <a:tcPr/>
                </a:tc>
                <a:tc>
                  <a:txBody>
                    <a:bodyPr/>
                    <a:lstStyle/>
                    <a:p>
                      <a:r>
                        <a:rPr lang="en-US" sz="3200"/>
                        <a:t>Swift</a:t>
                      </a:r>
                    </a:p>
                  </a:txBody>
                  <a:tcPr/>
                </a:tc>
              </a:tr>
              <a:tr h="1776252">
                <a:tc>
                  <a:txBody>
                    <a:bodyPr/>
                    <a:lstStyle/>
                    <a:p>
                      <a:r>
                        <a:rPr lang="en-US" sz="3200"/>
                        <a:t>Nil là</a:t>
                      </a:r>
                      <a:r>
                        <a:rPr lang="en-US" sz="3200" baseline="0"/>
                        <a:t> một con trỏ trỏ đến một đối tượng (id) không tồn tại.</a:t>
                      </a:r>
                      <a:endParaRPr lang="en-US" sz="3200"/>
                    </a:p>
                  </a:txBody>
                  <a:tcPr/>
                </a:tc>
                <a:tc>
                  <a:txBody>
                    <a:bodyPr/>
                    <a:lstStyle/>
                    <a:p>
                      <a:r>
                        <a:rPr lang="en-US" sz="3200"/>
                        <a:t>Nil không</a:t>
                      </a:r>
                      <a:r>
                        <a:rPr lang="en-US" sz="3200" baseline="0"/>
                        <a:t> phải là một con trỏ, nó là trạng thái không có giá trị của 1 kiểu dữ liệu nào đó.</a:t>
                      </a:r>
                      <a:endParaRPr lang="en-US" sz="3200"/>
                    </a:p>
                  </a:txBody>
                  <a:tcPr/>
                </a:tc>
              </a:tr>
              <a:tr h="1776252">
                <a:tc>
                  <a:txBody>
                    <a:bodyPr/>
                    <a:lstStyle/>
                    <a:p>
                      <a:r>
                        <a:rPr lang="en-US" sz="3200"/>
                        <a:t>Chỉ</a:t>
                      </a:r>
                      <a:r>
                        <a:rPr lang="en-US" sz="3200" baseline="0"/>
                        <a:t> được gán cho dữ liệu kiểu con trỏ.</a:t>
                      </a:r>
                      <a:endParaRPr lang="en-US" sz="3200"/>
                    </a:p>
                  </a:txBody>
                  <a:tcPr/>
                </a:tc>
                <a:tc>
                  <a:txBody>
                    <a:bodyPr/>
                    <a:lstStyle/>
                    <a:p>
                      <a:r>
                        <a:rPr lang="en-US" sz="3200"/>
                        <a:t>Có</a:t>
                      </a:r>
                      <a:r>
                        <a:rPr lang="en-US" sz="3200" baseline="0"/>
                        <a:t> thể được gán cho tất cả các kiều dữ liệu.</a:t>
                      </a:r>
                      <a:endParaRPr lang="en-US" sz="3200"/>
                    </a:p>
                  </a:txBody>
                  <a:tcPr/>
                </a:tc>
              </a:tr>
            </a:tbl>
          </a:graphicData>
        </a:graphic>
      </p:graphicFrame>
    </p:spTree>
    <p:extLst>
      <p:ext uri="{BB962C8B-B14F-4D97-AF65-F5344CB8AC3E}">
        <p14:creationId xmlns:p14="http://schemas.microsoft.com/office/powerpoint/2010/main" val="151607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Optional type</a:t>
            </a:r>
          </a:p>
        </p:txBody>
      </p:sp>
      <p:sp>
        <p:nvSpPr>
          <p:cNvPr id="3" name="Content Placeholder 2"/>
          <p:cNvSpPr>
            <a:spLocks noGrp="1"/>
          </p:cNvSpPr>
          <p:nvPr>
            <p:ph idx="1"/>
          </p:nvPr>
        </p:nvSpPr>
        <p:spPr/>
        <p:txBody>
          <a:bodyPr/>
          <a:lstStyle/>
          <a:p>
            <a:r>
              <a:rPr lang="en-US"/>
              <a:t>Là 1 kiểu dữ liệu.</a:t>
            </a:r>
          </a:p>
          <a:p>
            <a:r>
              <a:rPr lang="en-US"/>
              <a:t>Một biến thuộc kiểu dữ liệu Optional&lt;T&gt; nghĩa là biến đó có thể chứa giá trị kiểu T hoặc không chứa gì cả.</a:t>
            </a:r>
          </a:p>
          <a:p>
            <a:r>
              <a:rPr lang="en-US"/>
              <a:t>Khai báo:</a:t>
            </a:r>
          </a:p>
          <a:p>
            <a:pPr lvl="1"/>
            <a:r>
              <a:rPr lang="en-US"/>
              <a:t>var tên_biến: Kiểu_dữ_liệu?</a:t>
            </a:r>
          </a:p>
          <a:p>
            <a:pPr lvl="1"/>
            <a:r>
              <a:rPr lang="en-US"/>
              <a:t>var tên_biến: Optional&lt;Kiểu dữ liệu&gt;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624" y="3072720"/>
            <a:ext cx="3147133" cy="2108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248" y="4653530"/>
            <a:ext cx="3336552" cy="772502"/>
          </a:xfrm>
          <a:prstGeom prst="rect">
            <a:avLst/>
          </a:prstGeom>
        </p:spPr>
      </p:pic>
    </p:spTree>
    <p:extLst>
      <p:ext uri="{BB962C8B-B14F-4D97-AF65-F5344CB8AC3E}">
        <p14:creationId xmlns:p14="http://schemas.microsoft.com/office/powerpoint/2010/main" val="918454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Unwrap</a:t>
            </a:r>
          </a:p>
        </p:txBody>
      </p:sp>
      <p:sp>
        <p:nvSpPr>
          <p:cNvPr id="3" name="Content Placeholder 2"/>
          <p:cNvSpPr>
            <a:spLocks noGrp="1"/>
          </p:cNvSpPr>
          <p:nvPr>
            <p:ph idx="1"/>
          </p:nvPr>
        </p:nvSpPr>
        <p:spPr/>
        <p:txBody>
          <a:bodyPr/>
          <a:lstStyle/>
          <a:p>
            <a:r>
              <a:rPr lang="en-US"/>
              <a:t>Biến số thuộc kiểu optional được gọi là “đang được wrap”</a:t>
            </a:r>
          </a:p>
          <a:p>
            <a:r>
              <a:rPr lang="en-US"/>
              <a:t>Để có thể lấy ra và sử dụng được dữ liệu kiểu T từ Optional&lt;T&gt; thì ta phải thực hiện công việc unwrap.</a:t>
            </a:r>
          </a:p>
          <a:p>
            <a:r>
              <a:rPr lang="en-US"/>
              <a:t>Có 4 phương pháp để unwrap biến kiểu optional.</a:t>
            </a:r>
          </a:p>
          <a:p>
            <a:pPr lvl="1"/>
            <a:r>
              <a:rPr lang="en-US"/>
              <a:t>Forced Unwrapping</a:t>
            </a:r>
          </a:p>
          <a:p>
            <a:pPr lvl="1"/>
            <a:r>
              <a:rPr lang="en-US"/>
              <a:t>Optional Chaining</a:t>
            </a:r>
          </a:p>
          <a:p>
            <a:pPr lvl="1"/>
            <a:r>
              <a:rPr lang="en-US"/>
              <a:t>Optional Binding</a:t>
            </a:r>
          </a:p>
          <a:p>
            <a:pPr lvl="1"/>
            <a:r>
              <a:rPr lang="en-US"/>
              <a:t>Implicitly Unwrapped Optional Type</a:t>
            </a:r>
          </a:p>
        </p:txBody>
      </p:sp>
    </p:spTree>
    <p:extLst>
      <p:ext uri="{BB962C8B-B14F-4D97-AF65-F5344CB8AC3E}">
        <p14:creationId xmlns:p14="http://schemas.microsoft.com/office/powerpoint/2010/main" val="1674423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6679"/>
            <a:ext cx="10515600" cy="1132896"/>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275565"/>
            <a:ext cx="10515600" cy="1540747"/>
          </a:xfrm>
          <a:prstGeom prst="rect">
            <a:avLst/>
          </a:prstGeom>
        </p:spPr>
      </p:pic>
    </p:spTree>
    <p:extLst>
      <p:ext uri="{BB962C8B-B14F-4D97-AF65-F5344CB8AC3E}">
        <p14:creationId xmlns:p14="http://schemas.microsoft.com/office/powerpoint/2010/main" val="451854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Forced Unwrapping.</a:t>
            </a:r>
          </a:p>
        </p:txBody>
      </p:sp>
      <p:sp>
        <p:nvSpPr>
          <p:cNvPr id="3" name="Content Placeholder 2"/>
          <p:cNvSpPr>
            <a:spLocks noGrp="1"/>
          </p:cNvSpPr>
          <p:nvPr>
            <p:ph idx="1"/>
          </p:nvPr>
        </p:nvSpPr>
        <p:spPr/>
        <p:txBody>
          <a:bodyPr/>
          <a:lstStyle/>
          <a:p>
            <a:r>
              <a:rPr lang="en-US"/>
              <a:t>Sử dụng dấu chấm than sau biến kiểu optional để unwrap nó.</a:t>
            </a:r>
          </a:p>
          <a:p>
            <a:r>
              <a:rPr lang="en-US"/>
              <a:t>Với cách này thì ta có thể gặp lỗi runtime nếu biến optional sau khi bị unwrap không có giá trị. (nil)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15494"/>
            <a:ext cx="10515600" cy="1435758"/>
          </a:xfrm>
          <a:prstGeom prst="rect">
            <a:avLst/>
          </a:prstGeom>
        </p:spPr>
      </p:pic>
    </p:spTree>
    <p:extLst>
      <p:ext uri="{BB962C8B-B14F-4D97-AF65-F5344CB8AC3E}">
        <p14:creationId xmlns:p14="http://schemas.microsoft.com/office/powerpoint/2010/main" val="509377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Optional Chaining</a:t>
            </a:r>
          </a:p>
        </p:txBody>
      </p:sp>
      <p:sp>
        <p:nvSpPr>
          <p:cNvPr id="3" name="Content Placeholder 2"/>
          <p:cNvSpPr>
            <a:spLocks noGrp="1"/>
          </p:cNvSpPr>
          <p:nvPr>
            <p:ph idx="1"/>
          </p:nvPr>
        </p:nvSpPr>
        <p:spPr/>
        <p:txBody>
          <a:bodyPr/>
          <a:lstStyle/>
          <a:p>
            <a:r>
              <a:rPr lang="en-US"/>
              <a:t>Optional Chaining là một quá trình unwrap để gọi tới các thuộc tính, phương thức, kí hiệu của một optional type mà hiện tại có thể là nil. Dữ liệu sau khi optional chaining sẽ luôn là kiểu optional.</a:t>
            </a:r>
          </a:p>
          <a:p>
            <a:r>
              <a:rPr lang="en-US"/>
              <a:t>Sử dụng dấu hỏi chấm sau biến kiểu Optional để unwrap nó.</a:t>
            </a:r>
          </a:p>
          <a:p>
            <a:r>
              <a:rPr lang="en-US"/>
              <a:t>Đối với optionl chaining, nếu biến là nil thì dữ liệu sẽ trả về nil. Và không làm chương trình bị crash.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800600"/>
            <a:ext cx="10604500" cy="1511300"/>
          </a:xfrm>
          <a:prstGeom prst="rect">
            <a:avLst/>
          </a:prstGeom>
        </p:spPr>
      </p:pic>
    </p:spTree>
    <p:extLst>
      <p:ext uri="{BB962C8B-B14F-4D97-AF65-F5344CB8AC3E}">
        <p14:creationId xmlns:p14="http://schemas.microsoft.com/office/powerpoint/2010/main" val="865555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Optional Binding</a:t>
            </a:r>
          </a:p>
        </p:txBody>
      </p:sp>
      <p:sp>
        <p:nvSpPr>
          <p:cNvPr id="3" name="Content Placeholder 2"/>
          <p:cNvSpPr>
            <a:spLocks noGrp="1"/>
          </p:cNvSpPr>
          <p:nvPr>
            <p:ph idx="1"/>
          </p:nvPr>
        </p:nvSpPr>
        <p:spPr/>
        <p:txBody>
          <a:bodyPr/>
          <a:lstStyle/>
          <a:p>
            <a:r>
              <a:rPr lang="en-US"/>
              <a:t>Biến được gán bằng kiểu Optional mà được khai báo trong biểu thức điều kiện IF hay WHILE thì trở thành kiểu không phải là Optional.</a:t>
            </a:r>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 y="2679700"/>
            <a:ext cx="10693400" cy="3314700"/>
          </a:xfrm>
          <a:prstGeom prst="rect">
            <a:avLst/>
          </a:prstGeom>
        </p:spPr>
      </p:pic>
    </p:spTree>
    <p:extLst>
      <p:ext uri="{BB962C8B-B14F-4D97-AF65-F5344CB8AC3E}">
        <p14:creationId xmlns:p14="http://schemas.microsoft.com/office/powerpoint/2010/main" val="909493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1448</Words>
  <Application>Microsoft Macintosh PowerPoint</Application>
  <PresentationFormat>Widescreen</PresentationFormat>
  <Paragraphs>92</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Kiểu dữ liệu Optional</vt:lpstr>
      <vt:lpstr>Nội dung</vt:lpstr>
      <vt:lpstr>nil</vt:lpstr>
      <vt:lpstr>Optional type</vt:lpstr>
      <vt:lpstr>Unwrap</vt:lpstr>
      <vt:lpstr>PowerPoint Presentation</vt:lpstr>
      <vt:lpstr>Forced Unwrapping.</vt:lpstr>
      <vt:lpstr>Optional Chaining</vt:lpstr>
      <vt:lpstr>Optional Binding</vt:lpstr>
      <vt:lpstr>Implicitly Unwrapped Optional</vt:lpstr>
      <vt:lpstr>Khi nào sử dụng kiểu optional</vt:lpstr>
      <vt:lpstr>Tại sao lại sử dụng kiểu optional.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Kiểu dữ liệu Optional</dc:title>
  <dc:creator>Microsoft Office User</dc:creator>
  <cp:lastModifiedBy>Microsoft Office User</cp:lastModifiedBy>
  <cp:revision>86</cp:revision>
  <dcterms:created xsi:type="dcterms:W3CDTF">2016-07-20T09:23:16Z</dcterms:created>
  <dcterms:modified xsi:type="dcterms:W3CDTF">2016-07-26T05:00:27Z</dcterms:modified>
</cp:coreProperties>
</file>