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3" r:id="rId5"/>
    <p:sldId id="259" r:id="rId6"/>
    <p:sldId id="260" r:id="rId7"/>
    <p:sldId id="261" r:id="rId8"/>
    <p:sldId id="262"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58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539AC-B433-4144-BF82-571F8E79E096}" type="datetimeFigureOut">
              <a:rPr lang="en-US" smtClean="0"/>
              <a:t>3/12/2015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8E700-4659-44EB-9520-5D39C5C5C2CD}" type="slidenum">
              <a:rPr lang="en-US" smtClean="0"/>
              <a:t>‹#›</a:t>
            </a:fld>
            <a:endParaRPr lang="en-US"/>
          </a:p>
        </p:txBody>
      </p:sp>
    </p:spTree>
    <p:extLst>
      <p:ext uri="{BB962C8B-B14F-4D97-AF65-F5344CB8AC3E}">
        <p14:creationId xmlns:p14="http://schemas.microsoft.com/office/powerpoint/2010/main" val="257101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1 sẽ trình bày lần lượt về: Lý do chọn đề tài, Đối tượng hướng tới, Phạm vi áp dụng và Nội dung nghiên cứu.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3</a:t>
            </a:fld>
            <a:endParaRPr lang="en-US"/>
          </a:p>
        </p:txBody>
      </p:sp>
    </p:spTree>
    <p:extLst>
      <p:ext uri="{BB962C8B-B14F-4D97-AF65-F5344CB8AC3E}">
        <p14:creationId xmlns:p14="http://schemas.microsoft.com/office/powerpoint/2010/main" val="336623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12</a:t>
            </a:fld>
            <a:endParaRPr lang="en-US"/>
          </a:p>
        </p:txBody>
      </p:sp>
    </p:spTree>
    <p:extLst>
      <p:ext uri="{BB962C8B-B14F-4D97-AF65-F5344CB8AC3E}">
        <p14:creationId xmlns:p14="http://schemas.microsoft.com/office/powerpoint/2010/main" val="4031110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thực là ntn.</a:t>
            </a:r>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13</a:t>
            </a:fld>
            <a:endParaRPr lang="en-US"/>
          </a:p>
        </p:txBody>
      </p:sp>
    </p:spTree>
    <p:extLst>
      <p:ext uri="{BB962C8B-B14F-4D97-AF65-F5344CB8AC3E}">
        <p14:creationId xmlns:p14="http://schemas.microsoft.com/office/powerpoint/2010/main" val="202069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thực là ntn.</a:t>
            </a:r>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14</a:t>
            </a:fld>
            <a:endParaRPr lang="en-US"/>
          </a:p>
        </p:txBody>
      </p:sp>
    </p:spTree>
    <p:extLst>
      <p:ext uri="{BB962C8B-B14F-4D97-AF65-F5344CB8AC3E}">
        <p14:creationId xmlns:p14="http://schemas.microsoft.com/office/powerpoint/2010/main" val="54901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Hiện nay, các cửa hàng vừa và nhỏ ở Việt Nam phần nhiều vẫn còn quản lý qua giấy tờ, việc thanh toán vẫn còn thông lời nói. Không bảo mật, thiếu pháp lý rõ ràng và hiệu quả thấp. Một phần nguyên nhân của hiện tượng này đó là do những phần mềm quản lý, thu ngân vẫn còn khá ít, chức năng nghèo nàn, giao diện sử dụng thiếu tính thân thiện, cần phải mua hoặc đầu tư cơ sở phần cứng lớn. Nhận thấy điều này, nhóm đã quyết định chọn đề tài nhằm mục đính xây dựng 1 phần mềm quản lý và thu ngân mới. Giao diện thân thiện hơn, cơ sở dữ liệu rõ ràng, có tính an toàn cao.</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4</a:t>
            </a:fld>
            <a:endParaRPr lang="en-US"/>
          </a:p>
        </p:txBody>
      </p:sp>
    </p:spTree>
    <p:extLst>
      <p:ext uri="{BB962C8B-B14F-4D97-AF65-F5344CB8AC3E}">
        <p14:creationId xmlns:p14="http://schemas.microsoft.com/office/powerpoint/2010/main" val="3523975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5</a:t>
            </a:fld>
            <a:endParaRPr lang="en-US"/>
          </a:p>
        </p:txBody>
      </p:sp>
    </p:spTree>
    <p:extLst>
      <p:ext uri="{BB962C8B-B14F-4D97-AF65-F5344CB8AC3E}">
        <p14:creationId xmlns:p14="http://schemas.microsoft.com/office/powerpoint/2010/main" val="138680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6</a:t>
            </a:fld>
            <a:endParaRPr lang="en-US"/>
          </a:p>
        </p:txBody>
      </p:sp>
    </p:spTree>
    <p:extLst>
      <p:ext uri="{BB962C8B-B14F-4D97-AF65-F5344CB8AC3E}">
        <p14:creationId xmlns:p14="http://schemas.microsoft.com/office/powerpoint/2010/main" val="14603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7</a:t>
            </a:fld>
            <a:endParaRPr lang="en-US"/>
          </a:p>
        </p:txBody>
      </p:sp>
    </p:spTree>
    <p:extLst>
      <p:ext uri="{BB962C8B-B14F-4D97-AF65-F5344CB8AC3E}">
        <p14:creationId xmlns:p14="http://schemas.microsoft.com/office/powerpoint/2010/main" val="220729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Phần</a:t>
            </a:r>
            <a:r>
              <a:rPr lang="en-US" baseline="0" smtClean="0"/>
              <a:t> 2 sẽ trình bày lần lượt về: Mô tả hệ cơ sở dữ liệu, Giới thiệu sơ đồ quan hệ của cơ sở dữ liệu, Tăng hiệu suất, tính bảo mật, tính toàn vẹn của cơ sở dữ liệu.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8</a:t>
            </a:fld>
            <a:endParaRPr lang="en-US"/>
          </a:p>
        </p:txBody>
      </p:sp>
    </p:spTree>
    <p:extLst>
      <p:ext uri="{BB962C8B-B14F-4D97-AF65-F5344CB8AC3E}">
        <p14:creationId xmlns:p14="http://schemas.microsoft.com/office/powerpoint/2010/main" val="53319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Cơ sở dữ liệu bao gồm thông tin về 1 cửa hàng gồm: các mặt hàng, các nhà cung cấp, nhân viên, các sự kiện khuyến mại, hóa đơn thanh toán).</a:t>
            </a:r>
            <a:endParaRPr lang="vi-VN" b="0" smtClean="0">
              <a:effectLst/>
            </a:endParaRPr>
          </a:p>
          <a:p>
            <a:pPr rtl="0" fontAlgn="base"/>
            <a:r>
              <a:rPr lang="vi-VN" sz="1200" b="0" i="0" u="none" strike="noStrike" kern="1200" smtClean="0">
                <a:solidFill>
                  <a:schemeClr val="tx1"/>
                </a:solidFill>
                <a:effectLst/>
                <a:latin typeface="+mn-lt"/>
                <a:ea typeface="+mn-ea"/>
                <a:cs typeface="+mn-cs"/>
              </a:rPr>
              <a:t>Thông tin của một mặt hàng bao gồm: mã số, tên, giá bán.</a:t>
            </a:r>
          </a:p>
          <a:p>
            <a:pPr rtl="0" fontAlgn="base"/>
            <a:r>
              <a:rPr lang="vi-VN" sz="1200" b="0" i="0" u="none" strike="noStrike" kern="1200" smtClean="0">
                <a:solidFill>
                  <a:schemeClr val="tx1"/>
                </a:solidFill>
                <a:effectLst/>
                <a:latin typeface="+mn-lt"/>
                <a:ea typeface="+mn-ea"/>
                <a:cs typeface="+mn-cs"/>
              </a:rPr>
              <a:t>Các sản phẩm sẽ được cung cấp qua nhà cung cấp. một mặt hàng có thể được cung cấp bởi nhiều nhà cung cấp và giá khác nhau.</a:t>
            </a:r>
          </a:p>
          <a:p>
            <a:pPr rtl="0" fontAlgn="base"/>
            <a:r>
              <a:rPr lang="vi-VN" sz="1200" b="0" i="0" u="none" strike="noStrike" kern="1200" smtClean="0">
                <a:solidFill>
                  <a:schemeClr val="tx1"/>
                </a:solidFill>
                <a:effectLst/>
                <a:latin typeface="+mn-lt"/>
                <a:ea typeface="+mn-ea"/>
                <a:cs typeface="+mn-cs"/>
              </a:rPr>
              <a:t>Thông tin của một nhà cung cấp bao gồm: mã số, tên, thông tin liên hệ.</a:t>
            </a:r>
          </a:p>
          <a:p>
            <a:pPr rtl="0" fontAlgn="base"/>
            <a:r>
              <a:rPr lang="vi-VN" sz="1200" b="0" i="0" u="none" strike="noStrike" kern="1200" smtClean="0">
                <a:solidFill>
                  <a:schemeClr val="tx1"/>
                </a:solidFill>
                <a:effectLst/>
                <a:latin typeface="+mn-lt"/>
                <a:ea typeface="+mn-ea"/>
                <a:cs typeface="+mn-cs"/>
              </a:rPr>
              <a:t>Mỗi sản phẩm thuộc vào một hoặc nhiều nhóm hàng. Một nhóm hàng có thể có nhiều mặt hàng.</a:t>
            </a:r>
          </a:p>
          <a:p>
            <a:pPr rtl="0" fontAlgn="base"/>
            <a:r>
              <a:rPr lang="vi-VN" sz="1200" b="0" i="0" u="none" strike="noStrike" kern="1200" smtClean="0">
                <a:solidFill>
                  <a:schemeClr val="tx1"/>
                </a:solidFill>
                <a:effectLst/>
                <a:latin typeface="+mn-lt"/>
                <a:ea typeface="+mn-ea"/>
                <a:cs typeface="+mn-cs"/>
              </a:rPr>
              <a:t>Cửa hàng có các đợt khuyến mại. Mỗi đợt khuyến mại được đánh dấu bằng một mã duy nhất, thời gian bắt đầu và kết thúc mỗi đợt sự kiện. Trong mỗi đợt sự kiện, một vài mặt hàng sẽ được giảm giá, và các mặt hàng cũng có thể được giảm giá nhiều lần trong các sự kiện khác nhau.</a:t>
            </a:r>
          </a:p>
          <a:p>
            <a:pPr rtl="0" fontAlgn="base"/>
            <a:r>
              <a:rPr lang="vi-VN" sz="1200" b="0" i="0" u="none" strike="noStrike" kern="1200" smtClean="0">
                <a:solidFill>
                  <a:schemeClr val="tx1"/>
                </a:solidFill>
                <a:effectLst/>
                <a:latin typeface="+mn-lt"/>
                <a:ea typeface="+mn-ea"/>
                <a:cs typeface="+mn-cs"/>
              </a:rPr>
              <a:t>Để quản lý và phân quyền làm việc cho các nhân viên, ta tạo ra các tài khoản đăng nhập vào hệ thống. Gồm các thông tin: mã nhân viên, tên tài khoản, mật khẩu sử dụng, tên nhân viên, thông tin liên hệ, trạng thái hoạt động.</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9</a:t>
            </a:fld>
            <a:endParaRPr lang="en-US"/>
          </a:p>
        </p:txBody>
      </p:sp>
    </p:spTree>
    <p:extLst>
      <p:ext uri="{BB962C8B-B14F-4D97-AF65-F5344CB8AC3E}">
        <p14:creationId xmlns:p14="http://schemas.microsoft.com/office/powerpoint/2010/main" val="428548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quan hệ của cơ sở dữ liệu.</a:t>
            </a:r>
            <a:endParaRPr lang="en-US" smtClean="0"/>
          </a:p>
          <a:p>
            <a:r>
              <a:rPr lang="en-US" smtClean="0"/>
              <a:t>Giới</a:t>
            </a:r>
            <a:r>
              <a:rPr lang="en-US" baseline="0" smtClean="0"/>
              <a:t> thiệu khái quát các bảng dữ liệu.</a:t>
            </a:r>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10</a:t>
            </a:fld>
            <a:endParaRPr lang="en-US"/>
          </a:p>
        </p:txBody>
      </p:sp>
    </p:spTree>
    <p:extLst>
      <p:ext uri="{BB962C8B-B14F-4D97-AF65-F5344CB8AC3E}">
        <p14:creationId xmlns:p14="http://schemas.microsoft.com/office/powerpoint/2010/main" val="420665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smtClean="0">
                <a:solidFill>
                  <a:schemeClr val="tx1"/>
                </a:solidFill>
                <a:effectLst/>
                <a:latin typeface="+mn-lt"/>
                <a:ea typeface="+mn-ea"/>
                <a:cs typeface="+mn-cs"/>
              </a:rPr>
              <a:t>Nhận</a:t>
            </a:r>
            <a:r>
              <a:rPr lang="en-US" sz="1200" b="0" i="0" u="none" strike="noStrike" kern="1200" baseline="0" smtClean="0">
                <a:solidFill>
                  <a:schemeClr val="tx1"/>
                </a:solidFill>
                <a:effectLst/>
                <a:latin typeface="+mn-lt"/>
                <a:ea typeface="+mn-ea"/>
                <a:cs typeface="+mn-cs"/>
              </a:rPr>
              <a:t> thấy </a:t>
            </a:r>
            <a:r>
              <a:rPr lang="vi-VN" sz="1200" b="0" i="0" u="none" strike="noStrike" kern="1200" smtClean="0">
                <a:solidFill>
                  <a:schemeClr val="tx1"/>
                </a:solidFill>
                <a:effectLst/>
                <a:latin typeface="+mn-lt"/>
                <a:ea typeface="+mn-ea"/>
                <a:cs typeface="+mn-cs"/>
              </a:rPr>
              <a:t>Đặc điểm phần mềm.</a:t>
            </a:r>
            <a:endParaRPr lang="vi-VN" b="0" smtClean="0">
              <a:effectLst/>
            </a:endParaRPr>
          </a:p>
          <a:p>
            <a:pPr rtl="0" fontAlgn="base"/>
            <a:r>
              <a:rPr lang="vi-VN" sz="1200" b="0" i="0" u="none" strike="noStrike" kern="1200" smtClean="0">
                <a:solidFill>
                  <a:schemeClr val="tx1"/>
                </a:solidFill>
                <a:effectLst/>
                <a:latin typeface="+mn-lt"/>
                <a:ea typeface="+mn-ea"/>
                <a:cs typeface="+mn-cs"/>
              </a:rPr>
              <a:t>Phần mềm sẽ phải truy suất, tìm kiếm thông tin rất nhiều từ bảng mặt hàng, thông qua mã số mặt hàng.</a:t>
            </a:r>
          </a:p>
          <a:p>
            <a:pPr rtl="0" fontAlgn="base"/>
            <a:r>
              <a:rPr lang="vi-VN" sz="1200" b="0" i="0" u="none" strike="noStrike" kern="1200" smtClean="0">
                <a:solidFill>
                  <a:schemeClr val="tx1"/>
                </a:solidFill>
                <a:effectLst/>
                <a:latin typeface="+mn-lt"/>
                <a:ea typeface="+mn-ea"/>
                <a:cs typeface="+mn-cs"/>
              </a:rPr>
              <a:t>Phần mềm sẽ hỗ trợ truy xuất thêm, sửa, xóa dữ liệu từ tất cả các bảng. Dữ liệu đàu vào là dạng chuỗi kí tự, khó kiểm soát.</a:t>
            </a:r>
          </a:p>
          <a:p>
            <a:pPr rtl="0" fontAlgn="base"/>
            <a:r>
              <a:rPr lang="vi-VN" sz="1200" b="0" i="0" u="none" strike="noStrike" kern="1200" smtClean="0">
                <a:solidFill>
                  <a:schemeClr val="tx1"/>
                </a:solidFill>
                <a:effectLst/>
                <a:latin typeface="+mn-lt"/>
                <a:ea typeface="+mn-ea"/>
                <a:cs typeface="+mn-cs"/>
              </a:rPr>
              <a:t>Cần phải bảo mật, tăng tính chính xác của các thông tin liên quan đến hóa đơn, số lượng hàng hóa, giá cả nhập vào, bán ra.</a:t>
            </a:r>
          </a:p>
          <a:p>
            <a:pPr rtl="0" fontAlgn="base"/>
            <a:r>
              <a:rPr lang="vi-VN" sz="1200" b="0" i="0" u="none" strike="noStrike" kern="1200" smtClean="0">
                <a:solidFill>
                  <a:schemeClr val="tx1"/>
                </a:solidFill>
                <a:effectLst/>
                <a:latin typeface="+mn-lt"/>
                <a:ea typeface="+mn-ea"/>
                <a:cs typeface="+mn-cs"/>
              </a:rPr>
              <a:t>Cần phải tăng hiệu năng các của các biểu thức truy vấn qua mã hoặc tên sản phẩm.</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11</a:t>
            </a:fld>
            <a:endParaRPr lang="en-US"/>
          </a:p>
        </p:txBody>
      </p:sp>
    </p:spTree>
    <p:extLst>
      <p:ext uri="{BB962C8B-B14F-4D97-AF65-F5344CB8AC3E}">
        <p14:creationId xmlns:p14="http://schemas.microsoft.com/office/powerpoint/2010/main" val="6838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smtClean="0">
                <a:latin typeface="Palatino Linotype" panose="02040502050505030304" pitchFamily="18" charset="0"/>
                <a:cs typeface="Times New Roman" panose="02020603050405020304" pitchFamily="18" charset="0"/>
              </a:rPr>
              <a:t>Giới thiệu phần mềm.</a:t>
            </a:r>
            <a:br>
              <a:rPr lang="en-US" sz="5400" smtClean="0">
                <a:latin typeface="Palatino Linotype" panose="02040502050505030304" pitchFamily="18" charset="0"/>
                <a:cs typeface="Times New Roman" panose="02020603050405020304" pitchFamily="18" charset="0"/>
              </a:rPr>
            </a:br>
            <a:r>
              <a:rPr lang="en-US" sz="5400" smtClean="0">
                <a:latin typeface="Palatino Linotype" panose="02040502050505030304" pitchFamily="18" charset="0"/>
                <a:cs typeface="Times New Roman" panose="02020603050405020304" pitchFamily="18" charset="0"/>
              </a:rPr>
              <a:t/>
            </a:r>
            <a:br>
              <a:rPr lang="en-US" sz="5400" smtClean="0">
                <a:latin typeface="Palatino Linotype" panose="02040502050505030304" pitchFamily="18" charset="0"/>
                <a:cs typeface="Times New Roman" panose="02020603050405020304" pitchFamily="18" charset="0"/>
              </a:rPr>
            </a:br>
            <a:r>
              <a:rPr lang="en-US" sz="5400" smtClean="0">
                <a:latin typeface="Palatino Linotype" panose="02040502050505030304" pitchFamily="18" charset="0"/>
                <a:cs typeface="Times New Roman" panose="02020603050405020304" pitchFamily="18" charset="0"/>
              </a:rPr>
              <a:t/>
            </a:r>
            <a:br>
              <a:rPr lang="en-US" sz="5400" smtClean="0">
                <a:latin typeface="Palatino Linotype" panose="02040502050505030304" pitchFamily="18" charset="0"/>
                <a:cs typeface="Times New Roman" panose="02020603050405020304" pitchFamily="18" charset="0"/>
              </a:rPr>
            </a:br>
            <a:endParaRPr lang="en-US" sz="5400">
              <a:latin typeface="Palatino Linotype" panose="02040502050505030304" pitchFamily="18" charset="0"/>
              <a:cs typeface="Times New Roman" panose="02020603050405020304" pitchFamily="18" charset="0"/>
            </a:endParaRPr>
          </a:p>
        </p:txBody>
      </p:sp>
      <p:sp>
        <p:nvSpPr>
          <p:cNvPr id="3" name="Subtitle 2"/>
          <p:cNvSpPr>
            <a:spLocks noGrp="1"/>
          </p:cNvSpPr>
          <p:nvPr>
            <p:ph type="subTitle" idx="1"/>
          </p:nvPr>
        </p:nvSpPr>
        <p:spPr>
          <a:xfrm>
            <a:off x="1154955" y="3451538"/>
            <a:ext cx="8825658" cy="2187262"/>
          </a:xfrm>
        </p:spPr>
        <p:txBody>
          <a:bodyPr>
            <a:normAutofit/>
          </a:bodyPr>
          <a:lstStyle/>
          <a:p>
            <a:r>
              <a:rPr lang="en-US" smtClean="0"/>
              <a:t>Nhóm 2: 	Lê Đình Phúc (Trưởng nhóm)	20132979</a:t>
            </a:r>
          </a:p>
          <a:p>
            <a:r>
              <a:rPr lang="en-US"/>
              <a:t>	</a:t>
            </a:r>
            <a:r>
              <a:rPr lang="en-US" smtClean="0"/>
              <a:t>		Nguyễn Tiến Trường				</a:t>
            </a:r>
          </a:p>
          <a:p>
            <a:r>
              <a:rPr lang="en-US"/>
              <a:t>	</a:t>
            </a:r>
            <a:r>
              <a:rPr lang="en-US" smtClean="0"/>
              <a:t>		Trần Mạnh linh.</a:t>
            </a:r>
          </a:p>
          <a:p>
            <a:r>
              <a:rPr lang="en-US"/>
              <a:t>	</a:t>
            </a:r>
            <a:r>
              <a:rPr lang="en-US" smtClean="0"/>
              <a:t>		Lê Đình Hoàng Sơn.</a:t>
            </a:r>
          </a:p>
          <a:p>
            <a:r>
              <a:rPr lang="en-US"/>
              <a:t>	</a:t>
            </a:r>
            <a:r>
              <a:rPr lang="en-US" smtClean="0"/>
              <a:t>		</a:t>
            </a:r>
            <a:endParaRPr lang="en-US"/>
          </a:p>
        </p:txBody>
      </p:sp>
    </p:spTree>
    <p:extLst>
      <p:ext uri="{BB962C8B-B14F-4D97-AF65-F5344CB8AC3E}">
        <p14:creationId xmlns:p14="http://schemas.microsoft.com/office/powerpoint/2010/main" val="304577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2050" name="Picture 2" descr="https://lh5.googleusercontent.com/d9BaxrLKdY1Irs5-a0r5Slfw95JU7RzRmlwOYI-Jqe9bQ45Aoa-R4E8CGDnlGTwPKSwoyU9iGumtvsFwjKWoIbi3O_mvI_ZK5FTlJfSCmIp5PU9s4G5m8bKXDizcG_ohalHVoyvv"/>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130" y="2052637"/>
            <a:ext cx="9301655" cy="439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28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041719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r>
              <a:rPr lang="en-US" sz="2600" smtClean="0">
                <a:latin typeface="Palatino Linotype" panose="02040502050505030304" pitchFamily="18" charset="0"/>
              </a:rPr>
              <a:t>Thiết kế các trigger kiểm soát dữ liệu vào, ra.</a:t>
            </a:r>
          </a:p>
          <a:p>
            <a:pPr lvl="2">
              <a:buFont typeface="Wingdings" panose="05000000000000000000" pitchFamily="2" charset="2"/>
              <a:buChar char="v"/>
            </a:pPr>
            <a:r>
              <a:rPr lang="en-US" sz="2600" smtClean="0">
                <a:latin typeface="Palatino Linotype" panose="02040502050505030304" pitchFamily="18" charset="0"/>
              </a:rPr>
              <a:t>Thiết kế các stored procedure tăng hiệu suất chương trình.</a:t>
            </a:r>
          </a:p>
          <a:p>
            <a:pPr lvl="2">
              <a:buFont typeface="Wingdings" panose="05000000000000000000" pitchFamily="2" charset="2"/>
              <a:buChar char="v"/>
            </a:pPr>
            <a:r>
              <a:rPr lang="en-US" sz="2600" smtClean="0">
                <a:latin typeface="Palatino Linotype" panose="02040502050505030304" pitchFamily="18" charset="0"/>
              </a:rPr>
              <a:t>Thiết kế các set index tăng hiệu quả truy vấn dữ liệu.</a:t>
            </a:r>
            <a:endParaRPr lang="en-US">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548027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Một số trigger tiêu biểu.	</a:t>
            </a:r>
            <a:endParaRPr lang="en-US" sz="2600" smtClean="0">
              <a:latin typeface="Palatino Linotype" panose="0204050205050503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80099444"/>
              </p:ext>
            </p:extLst>
          </p:nvPr>
        </p:nvGraphicFramePr>
        <p:xfrm>
          <a:off x="1103310" y="2721886"/>
          <a:ext cx="9822192" cy="3741976"/>
        </p:xfrm>
        <a:graphic>
          <a:graphicData uri="http://schemas.openxmlformats.org/drawingml/2006/table">
            <a:tbl>
              <a:tblPr firstRow="1" bandRow="1">
                <a:tableStyleId>{F5AB1C69-6EDB-4FF4-983F-18BD219EF322}</a:tableStyleId>
              </a:tblPr>
              <a:tblGrid>
                <a:gridCol w="2191683"/>
                <a:gridCol w="7630509"/>
              </a:tblGrid>
              <a:tr h="541576">
                <a:tc>
                  <a:txBody>
                    <a:bodyPr/>
                    <a:lstStyle/>
                    <a:p>
                      <a:pPr algn="ctr"/>
                      <a:r>
                        <a:rPr lang="en-US" sz="2000" smtClean="0">
                          <a:latin typeface="Palatino Linotype" panose="02040502050505030304" pitchFamily="18" charset="0"/>
                        </a:rPr>
                        <a:t>Bảng</a:t>
                      </a:r>
                      <a:r>
                        <a:rPr lang="en-US" sz="2000" baseline="0" smtClean="0">
                          <a:latin typeface="Palatino Linotype" panose="02040502050505030304" pitchFamily="18" charset="0"/>
                        </a:rPr>
                        <a:t> áp dụng</a:t>
                      </a:r>
                      <a:endParaRPr lang="en-US" sz="2000">
                        <a:latin typeface="Palatino Linotype" panose="02040502050505030304" pitchFamily="18" charset="0"/>
                      </a:endParaRPr>
                    </a:p>
                  </a:txBody>
                  <a:tcPr/>
                </a:tc>
                <a:tc>
                  <a:txBody>
                    <a:bodyPr/>
                    <a:lstStyle/>
                    <a:p>
                      <a:pPr algn="ctr"/>
                      <a:r>
                        <a:rPr lang="en-US" sz="2000" smtClean="0">
                          <a:latin typeface="Palatino Linotype" panose="02040502050505030304" pitchFamily="18" charset="0"/>
                        </a:rPr>
                        <a:t>Nội</a:t>
                      </a:r>
                      <a:r>
                        <a:rPr lang="en-US" sz="2000" baseline="0" smtClean="0">
                          <a:latin typeface="Palatino Linotype" panose="02040502050505030304" pitchFamily="18" charset="0"/>
                        </a:rPr>
                        <a:t> dung trigger</a:t>
                      </a:r>
                      <a:endParaRPr lang="en-US" sz="2000">
                        <a:latin typeface="Palatino Linotype" panose="02040502050505030304" pitchFamily="18" charset="0"/>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Khuyến</a:t>
                      </a:r>
                      <a:r>
                        <a:rPr lang="en-US" sz="1600" baseline="0" smtClean="0">
                          <a:latin typeface="Palatino Linotype" panose="02040502050505030304" pitchFamily="18" charset="0"/>
                        </a:rPr>
                        <a:t> mại</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để trống.</a:t>
                      </a: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và TGKT theo đúng dạng năm/tháng/ngày</a:t>
                      </a:r>
                      <a:r>
                        <a:rPr lang="en-US" sz="1600" b="0" i="0" u="none" strike="noStrike" kern="1200" smtClean="0">
                          <a:solidFill>
                            <a:schemeClr val="dk1"/>
                          </a:solidFill>
                          <a:effectLst/>
                          <a:latin typeface="Palatino Linotype" panose="02040502050505030304" pitchFamily="18" charset="0"/>
                          <a:ea typeface="+mn-ea"/>
                          <a:cs typeface="+mn-cs"/>
                        </a:rPr>
                        <a:t>,</a:t>
                      </a:r>
                      <a:r>
                        <a:rPr lang="en-US" sz="1600" b="0" i="0" u="none" strike="noStrike" kern="1200" baseline="0" smtClean="0">
                          <a:solidFill>
                            <a:schemeClr val="dk1"/>
                          </a:solidFill>
                          <a:effectLst/>
                          <a:latin typeface="Palatino Linotype" panose="02040502050505030304" pitchFamily="18" charset="0"/>
                          <a:ea typeface="+mn-ea"/>
                          <a:cs typeface="+mn-cs"/>
                        </a:rPr>
                        <a:t> và là thời gian có thực.</a:t>
                      </a:r>
                      <a:endParaRPr lang="vi-VN"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trước</a:t>
                      </a:r>
                      <a:r>
                        <a:rPr lang="vi-VN" sz="1600" b="0" i="0" u="none" strike="noStrike" kern="1200" smtClean="0">
                          <a:solidFill>
                            <a:schemeClr val="dk1"/>
                          </a:solidFill>
                          <a:effectLst/>
                          <a:latin typeface="Palatino Linotype" panose="02040502050505030304" pitchFamily="18" charset="0"/>
                          <a:ea typeface="+mn-ea"/>
                          <a:cs typeface="+mn-cs"/>
                        </a:rPr>
                        <a:t> TGKT</a:t>
                      </a:r>
                      <a:r>
                        <a:rPr lang="en-US" sz="1600" b="0" i="0" u="none" strike="noStrike" kern="1200" smtClean="0">
                          <a:solidFill>
                            <a:schemeClr val="dk1"/>
                          </a:solidFill>
                          <a:effectLst/>
                          <a:latin typeface="Palatino Linotype" panose="02040502050505030304" pitchFamily="18" charset="0"/>
                          <a:ea typeface="+mn-ea"/>
                          <a:cs typeface="+mn-cs"/>
                        </a:rPr>
                        <a:t>.</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Nhà</a:t>
                      </a:r>
                      <a:r>
                        <a:rPr lang="en-US" sz="1600" baseline="0" smtClean="0">
                          <a:latin typeface="Palatino Linotype" panose="02040502050505030304" pitchFamily="18" charset="0"/>
                        </a:rPr>
                        <a:t> cung cấp.</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nhà cung cấp</a:t>
                      </a:r>
                      <a:r>
                        <a:rPr lang="vi-VN" sz="1600" b="0" i="0" u="none" strike="noStrike" kern="1200" smtClean="0">
                          <a:solidFill>
                            <a:schemeClr val="dk1"/>
                          </a:solidFill>
                          <a:effectLst/>
                          <a:latin typeface="Palatino Linotype" panose="02040502050505030304" pitchFamily="18" charset="0"/>
                          <a:ea typeface="+mn-ea"/>
                          <a:cs typeface="+mn-cs"/>
                        </a:rPr>
                        <a:t>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lớn hơn</a:t>
                      </a:r>
                      <a:r>
                        <a:rPr lang="vi-VN" sz="1600" b="0" i="0" u="none" strike="noStrike" kern="1200" smtClean="0">
                          <a:solidFill>
                            <a:schemeClr val="dk1"/>
                          </a:solidFill>
                          <a:effectLst/>
                          <a:latin typeface="Palatino Linotype" panose="02040502050505030304" pitchFamily="18" charset="0"/>
                          <a:ea typeface="+mn-ea"/>
                          <a:cs typeface="+mn-cs"/>
                        </a:rPr>
                        <a:t> 0</a:t>
                      </a:r>
                      <a:r>
                        <a:rPr lang="en-US" sz="1600" b="0" i="0" u="none" strike="noStrike" kern="1200" smtClean="0">
                          <a:solidFill>
                            <a:schemeClr val="dk1"/>
                          </a:solidFill>
                          <a:effectLst/>
                          <a:latin typeface="Palatino Linotype" panose="02040502050505030304" pitchFamily="18" charset="0"/>
                          <a:ea typeface="+mn-ea"/>
                          <a:cs typeface="+mn-cs"/>
                        </a:rPr>
                        <a:t>.</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r>
                        <a:rPr lang="en-US" sz="1600" smtClean="0">
                          <a:latin typeface="Palatino Linotype" panose="02040502050505030304" pitchFamily="18" charset="0"/>
                        </a:rPr>
                        <a:t>Tài</a:t>
                      </a:r>
                      <a:r>
                        <a:rPr lang="en-US" sz="1600" baseline="0" smtClean="0">
                          <a:latin typeface="Palatino Linotype" panose="02040502050505030304" pitchFamily="18" charset="0"/>
                        </a:rPr>
                        <a:t> khoản nhân viên</a:t>
                      </a:r>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bl>
          </a:graphicData>
        </a:graphic>
      </p:graphicFrame>
    </p:spTree>
    <p:extLst>
      <p:ext uri="{BB962C8B-B14F-4D97-AF65-F5344CB8AC3E}">
        <p14:creationId xmlns:p14="http://schemas.microsoft.com/office/powerpoint/2010/main" val="275797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Một số trigger tiêu biểu.	</a:t>
            </a:r>
            <a:endParaRPr lang="en-US" sz="2600" smtClean="0">
              <a:latin typeface="Palatino Linotype" panose="0204050205050503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50765941"/>
              </p:ext>
            </p:extLst>
          </p:nvPr>
        </p:nvGraphicFramePr>
        <p:xfrm>
          <a:off x="1261239" y="2701655"/>
          <a:ext cx="9648496" cy="2508323"/>
        </p:xfrm>
        <a:graphic>
          <a:graphicData uri="http://schemas.openxmlformats.org/drawingml/2006/table">
            <a:tbl>
              <a:tblPr firstRow="1" bandRow="1">
                <a:tableStyleId>{1FECB4D8-DB02-4DC6-A0A2-4F2EBAE1DC90}</a:tableStyleId>
              </a:tblPr>
              <a:tblGrid>
                <a:gridCol w="2822028"/>
                <a:gridCol w="6826468"/>
              </a:tblGrid>
              <a:tr h="440174">
                <a:tc>
                  <a:txBody>
                    <a:bodyPr/>
                    <a:lstStyle/>
                    <a:p>
                      <a:pPr algn="ctr"/>
                      <a:r>
                        <a:rPr lang="en-US" sz="2400" b="1" i="0" smtClean="0">
                          <a:latin typeface="Palatino Linotype" panose="02040502050505030304" pitchFamily="18" charset="0"/>
                        </a:rPr>
                        <a:t>Bảng áp</a:t>
                      </a:r>
                      <a:r>
                        <a:rPr lang="en-US" sz="2400" b="1" i="0" baseline="0" smtClean="0">
                          <a:latin typeface="Palatino Linotype" panose="02040502050505030304" pitchFamily="18" charset="0"/>
                        </a:rPr>
                        <a:t> dụng</a:t>
                      </a:r>
                      <a:endParaRPr lang="en-US" sz="2400" b="1" i="0">
                        <a:latin typeface="Palatino Linotype" panose="02040502050505030304" pitchFamily="18" charset="0"/>
                      </a:endParaRPr>
                    </a:p>
                  </a:txBody>
                  <a:tcPr/>
                </a:tc>
                <a:tc>
                  <a:txBody>
                    <a:bodyPr/>
                    <a:lstStyle/>
                    <a:p>
                      <a:pPr algn="ctr"/>
                      <a:r>
                        <a:rPr lang="en-US" sz="2400" b="1" i="0" smtClean="0">
                          <a:latin typeface="Palatino Linotype" panose="02040502050505030304" pitchFamily="18" charset="0"/>
                        </a:rPr>
                        <a:t>Nội</a:t>
                      </a:r>
                      <a:r>
                        <a:rPr lang="en-US" sz="2400" b="1" i="0" baseline="0" smtClean="0">
                          <a:latin typeface="Palatino Linotype" panose="02040502050505030304" pitchFamily="18" charset="0"/>
                        </a:rPr>
                        <a:t> dung trigger</a:t>
                      </a:r>
                      <a:endParaRPr lang="en-US" sz="2400" b="1" i="0">
                        <a:latin typeface="Palatino Linotype" panose="02040502050505030304" pitchFamily="18" charset="0"/>
                      </a:endParaRPr>
                    </a:p>
                  </a:txBody>
                  <a:tcPr/>
                </a:tc>
              </a:tr>
              <a:tr h="892883">
                <a:tc>
                  <a:txBody>
                    <a:bodyPr/>
                    <a:lstStyle/>
                    <a:p>
                      <a:r>
                        <a:rPr lang="en-US" sz="1400" smtClean="0">
                          <a:latin typeface="Palatino Linotype" panose="02040502050505030304" pitchFamily="18" charset="0"/>
                        </a:rPr>
                        <a:t>Khuyến</a:t>
                      </a:r>
                      <a:r>
                        <a:rPr lang="en-US" sz="1400" baseline="0" smtClean="0">
                          <a:latin typeface="Palatino Linotype" panose="02040502050505030304" pitchFamily="18" charset="0"/>
                        </a:rPr>
                        <a:t> mại</a:t>
                      </a:r>
                      <a:endParaRPr lang="en-US" sz="1400">
                        <a:latin typeface="Palatino Linotype" panose="02040502050505030304" pitchFamily="18" charset="0"/>
                      </a:endParaRPr>
                    </a:p>
                  </a:txBody>
                  <a:tcPr/>
                </a:tc>
                <a:tc>
                  <a:txBody>
                    <a:bodyPr/>
                    <a:lstStyle/>
                    <a:p>
                      <a:pPr lvl="1" rtl="0" fontAlgn="base"/>
                      <a:r>
                        <a:rPr lang="vi-VN" sz="1400" b="0" i="0" u="none" strike="noStrike" kern="1200" smtClean="0">
                          <a:solidFill>
                            <a:schemeClr val="dk1"/>
                          </a:solidFill>
                          <a:effectLst/>
                          <a:latin typeface="Palatino Linotype" panose="02040502050505030304" pitchFamily="18" charset="0"/>
                          <a:ea typeface="+mn-ea"/>
                          <a:cs typeface="+mn-cs"/>
                        </a:rPr>
                        <a:t>Các trường không được để trống.</a:t>
                      </a:r>
                    </a:p>
                    <a:p>
                      <a:pPr lvl="1" rtl="0" fontAlgn="base"/>
                      <a:r>
                        <a:rPr lang="vi-VN" sz="1400" b="0" i="0" u="none" strike="noStrike" kern="1200" smtClean="0">
                          <a:solidFill>
                            <a:schemeClr val="dk1"/>
                          </a:solidFill>
                          <a:effectLst/>
                          <a:latin typeface="Palatino Linotype" panose="02040502050505030304" pitchFamily="18" charset="0"/>
                          <a:ea typeface="+mn-ea"/>
                          <a:cs typeface="+mn-cs"/>
                        </a:rPr>
                        <a:t>TGDR và TGKT theo đúng dạng năm/tháng/ngày</a:t>
                      </a:r>
                      <a:r>
                        <a:rPr lang="en-US" sz="1400" b="0" i="0" u="none" strike="noStrike" kern="1200" smtClean="0">
                          <a:solidFill>
                            <a:schemeClr val="dk1"/>
                          </a:solidFill>
                          <a:effectLst/>
                          <a:latin typeface="Palatino Linotype" panose="02040502050505030304" pitchFamily="18" charset="0"/>
                          <a:ea typeface="+mn-ea"/>
                          <a:cs typeface="+mn-cs"/>
                        </a:rPr>
                        <a:t>,</a:t>
                      </a:r>
                      <a:r>
                        <a:rPr lang="en-US" sz="1400" b="0" i="0" u="none" strike="noStrike" kern="1200" baseline="0" smtClean="0">
                          <a:solidFill>
                            <a:schemeClr val="dk1"/>
                          </a:solidFill>
                          <a:effectLst/>
                          <a:latin typeface="Palatino Linotype" panose="02040502050505030304" pitchFamily="18" charset="0"/>
                          <a:ea typeface="+mn-ea"/>
                          <a:cs typeface="+mn-cs"/>
                        </a:rPr>
                        <a:t> và là thời gian có thực.</a:t>
                      </a:r>
                      <a:endParaRPr lang="vi-VN" sz="1400" b="0" i="0" u="none" strike="noStrike" kern="1200" smtClean="0">
                        <a:solidFill>
                          <a:schemeClr val="dk1"/>
                        </a:solidFill>
                        <a:effectLst/>
                        <a:latin typeface="Palatino Linotype" panose="02040502050505030304" pitchFamily="18" charset="0"/>
                        <a:ea typeface="+mn-ea"/>
                        <a:cs typeface="+mn-cs"/>
                      </a:endParaRPr>
                    </a:p>
                    <a:p>
                      <a:pPr lvl="1" rtl="0" fontAlgn="base"/>
                      <a:r>
                        <a:rPr lang="vi-VN" sz="1400" b="0" i="0" u="none" strike="noStrike" kern="1200" smtClean="0">
                          <a:solidFill>
                            <a:schemeClr val="dk1"/>
                          </a:solidFill>
                          <a:effectLst/>
                          <a:latin typeface="Palatino Linotype" panose="02040502050505030304" pitchFamily="18" charset="0"/>
                          <a:ea typeface="+mn-ea"/>
                          <a:cs typeface="+mn-cs"/>
                        </a:rPr>
                        <a:t>TGDR </a:t>
                      </a:r>
                      <a:r>
                        <a:rPr lang="en-US" sz="1400" b="0" i="0" u="none" strike="noStrike" kern="1200" smtClean="0">
                          <a:solidFill>
                            <a:schemeClr val="dk1"/>
                          </a:solidFill>
                          <a:effectLst/>
                          <a:latin typeface="Palatino Linotype" panose="02040502050505030304" pitchFamily="18" charset="0"/>
                          <a:ea typeface="+mn-ea"/>
                          <a:cs typeface="+mn-cs"/>
                        </a:rPr>
                        <a:t>phải</a:t>
                      </a:r>
                      <a:r>
                        <a:rPr lang="en-US" sz="1400" b="0" i="0" u="none" strike="noStrike" kern="1200" baseline="0" smtClean="0">
                          <a:solidFill>
                            <a:schemeClr val="dk1"/>
                          </a:solidFill>
                          <a:effectLst/>
                          <a:latin typeface="Palatino Linotype" panose="02040502050505030304" pitchFamily="18" charset="0"/>
                          <a:ea typeface="+mn-ea"/>
                          <a:cs typeface="+mn-cs"/>
                        </a:rPr>
                        <a:t> trước</a:t>
                      </a:r>
                      <a:r>
                        <a:rPr lang="vi-VN" sz="1400" b="0" i="0" u="none" strike="noStrike" kern="1200" smtClean="0">
                          <a:solidFill>
                            <a:schemeClr val="dk1"/>
                          </a:solidFill>
                          <a:effectLst/>
                          <a:latin typeface="Palatino Linotype" panose="02040502050505030304" pitchFamily="18" charset="0"/>
                          <a:ea typeface="+mn-ea"/>
                          <a:cs typeface="+mn-cs"/>
                        </a:rPr>
                        <a:t> TGKT</a:t>
                      </a:r>
                      <a:r>
                        <a:rPr lang="en-US" sz="1400" b="0" i="0" u="none" strike="noStrike" kern="1200" smtClean="0">
                          <a:solidFill>
                            <a:schemeClr val="dk1"/>
                          </a:solidFill>
                          <a:effectLst/>
                          <a:latin typeface="Palatino Linotype" panose="02040502050505030304" pitchFamily="18" charset="0"/>
                          <a:ea typeface="+mn-ea"/>
                          <a:cs typeface="+mn-cs"/>
                        </a:rPr>
                        <a:t>.</a:t>
                      </a:r>
                      <a:endParaRPr lang="vi-VN" sz="1400" b="0" i="0" u="none" strike="noStrike" kern="1200" smtClean="0">
                        <a:solidFill>
                          <a:schemeClr val="dk1"/>
                        </a:solidFill>
                        <a:effectLst/>
                        <a:latin typeface="Palatino Linotype" panose="02040502050505030304" pitchFamily="18" charset="0"/>
                        <a:ea typeface="+mn-ea"/>
                        <a:cs typeface="+mn-cs"/>
                      </a:endParaRPr>
                    </a:p>
                  </a:txBody>
                  <a:tcPr/>
                </a:tc>
              </a:tr>
              <a:tr h="880347">
                <a:tc>
                  <a:txBody>
                    <a:bodyPr/>
                    <a:lstStyle/>
                    <a:p>
                      <a:r>
                        <a:rPr lang="en-US" sz="1400" smtClean="0">
                          <a:latin typeface="Palatino Linotype" panose="02040502050505030304" pitchFamily="18" charset="0"/>
                        </a:rPr>
                        <a:t>Nhà</a:t>
                      </a:r>
                      <a:r>
                        <a:rPr lang="en-US" sz="1400" baseline="0" smtClean="0">
                          <a:latin typeface="Palatino Linotype" panose="02040502050505030304" pitchFamily="18" charset="0"/>
                        </a:rPr>
                        <a:t> cung cấp.</a:t>
                      </a:r>
                      <a:endParaRPr lang="en-US" sz="1400">
                        <a:latin typeface="Palatino Linotype" panose="02040502050505030304" pitchFamily="18" charset="0"/>
                      </a:endParaRPr>
                    </a:p>
                  </a:txBody>
                  <a:tcPr/>
                </a:tc>
                <a:tc>
                  <a:txBody>
                    <a:bodyPr/>
                    <a:lstStyle/>
                    <a:p>
                      <a:pPr lvl="1" rtl="0" fontAlgn="base"/>
                      <a:r>
                        <a:rPr lang="vi-VN" sz="14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400" b="0" i="0" u="none" strike="noStrike" kern="1200" smtClean="0">
                          <a:solidFill>
                            <a:schemeClr val="dk1"/>
                          </a:solidFill>
                          <a:effectLst/>
                          <a:latin typeface="Palatino Linotype" panose="02040502050505030304" pitchFamily="18" charset="0"/>
                          <a:ea typeface="+mn-ea"/>
                          <a:cs typeface="+mn-cs"/>
                        </a:rPr>
                        <a:t>Mã</a:t>
                      </a:r>
                      <a:r>
                        <a:rPr lang="en-US" sz="1400" b="0" i="0" u="none" strike="noStrike" kern="1200" baseline="0" smtClean="0">
                          <a:solidFill>
                            <a:schemeClr val="dk1"/>
                          </a:solidFill>
                          <a:effectLst/>
                          <a:latin typeface="Palatino Linotype" panose="02040502050505030304" pitchFamily="18" charset="0"/>
                          <a:ea typeface="+mn-ea"/>
                          <a:cs typeface="+mn-cs"/>
                        </a:rPr>
                        <a:t> số nhà cung cấp</a:t>
                      </a:r>
                      <a:r>
                        <a:rPr lang="vi-VN" sz="1400" b="0" i="0" u="none" strike="noStrike" kern="1200" smtClean="0">
                          <a:solidFill>
                            <a:schemeClr val="dk1"/>
                          </a:solidFill>
                          <a:effectLst/>
                          <a:latin typeface="Palatino Linotype" panose="02040502050505030304" pitchFamily="18" charset="0"/>
                          <a:ea typeface="+mn-ea"/>
                          <a:cs typeface="+mn-cs"/>
                        </a:rPr>
                        <a:t> </a:t>
                      </a:r>
                      <a:r>
                        <a:rPr lang="en-US" sz="1400" b="0" i="0" u="none" strike="noStrike" kern="1200" smtClean="0">
                          <a:solidFill>
                            <a:schemeClr val="dk1"/>
                          </a:solidFill>
                          <a:effectLst/>
                          <a:latin typeface="Palatino Linotype" panose="02040502050505030304" pitchFamily="18" charset="0"/>
                          <a:ea typeface="+mn-ea"/>
                          <a:cs typeface="+mn-cs"/>
                        </a:rPr>
                        <a:t>phải</a:t>
                      </a:r>
                      <a:r>
                        <a:rPr lang="en-US" sz="1400" b="0" i="0" u="none" strike="noStrike" kern="1200" baseline="0" smtClean="0">
                          <a:solidFill>
                            <a:schemeClr val="dk1"/>
                          </a:solidFill>
                          <a:effectLst/>
                          <a:latin typeface="Palatino Linotype" panose="02040502050505030304" pitchFamily="18" charset="0"/>
                          <a:ea typeface="+mn-ea"/>
                          <a:cs typeface="+mn-cs"/>
                        </a:rPr>
                        <a:t> lớn hơn</a:t>
                      </a:r>
                      <a:r>
                        <a:rPr lang="vi-VN" sz="1400" b="0" i="0" u="none" strike="noStrike" kern="1200" smtClean="0">
                          <a:solidFill>
                            <a:schemeClr val="dk1"/>
                          </a:solidFill>
                          <a:effectLst/>
                          <a:latin typeface="Palatino Linotype" panose="02040502050505030304" pitchFamily="18" charset="0"/>
                          <a:ea typeface="+mn-ea"/>
                          <a:cs typeface="+mn-cs"/>
                        </a:rPr>
                        <a:t> 0</a:t>
                      </a:r>
                      <a:r>
                        <a:rPr lang="en-US" sz="1400" b="0" i="0" u="none" strike="noStrike" kern="1200" smtClean="0">
                          <a:solidFill>
                            <a:schemeClr val="dk1"/>
                          </a:solidFill>
                          <a:effectLst/>
                          <a:latin typeface="Palatino Linotype" panose="02040502050505030304" pitchFamily="18" charset="0"/>
                          <a:ea typeface="+mn-ea"/>
                          <a:cs typeface="+mn-cs"/>
                        </a:rPr>
                        <a:t>.</a:t>
                      </a:r>
                    </a:p>
                    <a:p>
                      <a:pPr lvl="1" rtl="0" fontAlgn="base"/>
                      <a:r>
                        <a:rPr lang="en-US" sz="1400" b="0" i="0" u="none" strike="noStrike" kern="1200" smtClean="0">
                          <a:solidFill>
                            <a:schemeClr val="dk1"/>
                          </a:solidFill>
                          <a:effectLst/>
                          <a:latin typeface="Palatino Linotype" panose="02040502050505030304" pitchFamily="18" charset="0"/>
                          <a:ea typeface="+mn-ea"/>
                          <a:cs typeface="+mn-cs"/>
                        </a:rPr>
                        <a:t>Mã</a:t>
                      </a:r>
                      <a:r>
                        <a:rPr lang="en-US" sz="14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4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400" b="0" i="0" u="none" strike="noStrike" kern="1200" smtClean="0">
                          <a:solidFill>
                            <a:schemeClr val="dk1"/>
                          </a:solidFill>
                          <a:effectLst/>
                          <a:latin typeface="Palatino Linotype" panose="02040502050505030304" pitchFamily="18" charset="0"/>
                          <a:ea typeface="+mn-ea"/>
                          <a:cs typeface="+mn-cs"/>
                        </a:rPr>
                        <a:t>Số</a:t>
                      </a:r>
                      <a:r>
                        <a:rPr lang="en-US" sz="1400" b="0" i="0" u="none" strike="noStrike" kern="1200" baseline="0" smtClean="0">
                          <a:solidFill>
                            <a:schemeClr val="dk1"/>
                          </a:solidFill>
                          <a:effectLst/>
                          <a:latin typeface="Palatino Linotype" panose="02040502050505030304" pitchFamily="18" charset="0"/>
                          <a:ea typeface="+mn-ea"/>
                          <a:cs typeface="+mn-cs"/>
                        </a:rPr>
                        <a:t> điện thoại &lt; 11 số.</a:t>
                      </a:r>
                    </a:p>
                    <a:p>
                      <a:pPr lvl="1" rtl="0" fontAlgn="base"/>
                      <a:r>
                        <a:rPr lang="en-US" sz="14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400" b="0" i="0" u="none" strike="noStrike" kern="1200" smtClean="0">
                        <a:solidFill>
                          <a:schemeClr val="dk1"/>
                        </a:solidFill>
                        <a:effectLst/>
                        <a:latin typeface="Palatino Linotype" panose="02040502050505030304" pitchFamily="18" charset="0"/>
                        <a:ea typeface="+mn-ea"/>
                        <a:cs typeface="+mn-cs"/>
                      </a:endParaRPr>
                    </a:p>
                  </a:txBody>
                  <a:tcPr/>
                </a:tc>
              </a:tr>
            </a:tbl>
          </a:graphicData>
        </a:graphic>
      </p:graphicFrame>
    </p:spTree>
    <p:extLst>
      <p:ext uri="{BB962C8B-B14F-4D97-AF65-F5344CB8AC3E}">
        <p14:creationId xmlns:p14="http://schemas.microsoft.com/office/powerpoint/2010/main" val="1937665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Nội dung: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0" indent="0">
              <a:buNone/>
            </a:pPr>
            <a:r>
              <a:rPr lang="en-US" sz="2800" smtClean="0">
                <a:latin typeface="Palatino Linotype" panose="02040502050505030304" pitchFamily="18" charset="0"/>
              </a:rPr>
              <a:t>	Phần 1: Giới thiệu tổng quát đề tài nghiên cứu.</a:t>
            </a:r>
          </a:p>
          <a:p>
            <a:pPr marL="0"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2: Nghiên cứu, xây dựng hệ cơ sở dữ liệu.</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3: Giới thiệu sản phẩm.</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233353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36365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Lý do chọn đề tài: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smtClean="0">
                <a:latin typeface="Palatino Linotype" panose="02040502050505030304" pitchFamily="18" charset="0"/>
              </a:rPr>
              <a:t>Thị trường thiếu.</a:t>
            </a:r>
          </a:p>
          <a:p>
            <a:pPr lvl="1">
              <a:buFont typeface="Wingdings" panose="05000000000000000000" pitchFamily="2" charset="2"/>
              <a:buChar char="v"/>
            </a:pPr>
            <a:r>
              <a:rPr lang="en-US" sz="2400" smtClean="0">
                <a:latin typeface="Palatino Linotype" panose="02040502050505030304" pitchFamily="18" charset="0"/>
              </a:rPr>
              <a:t>Giao diện không thân thiện.</a:t>
            </a:r>
          </a:p>
          <a:p>
            <a:pPr lvl="1">
              <a:buFont typeface="Wingdings" panose="05000000000000000000" pitchFamily="2" charset="2"/>
              <a:buChar char="v"/>
            </a:pPr>
            <a:r>
              <a:rPr lang="en-US" sz="2400" smtClean="0">
                <a:latin typeface="Palatino Linotype" panose="02040502050505030304" pitchFamily="18" charset="0"/>
              </a:rPr>
              <a:t>Chức năng nghèo nàn.</a:t>
            </a:r>
          </a:p>
          <a:p>
            <a:pPr lvl="1">
              <a:buFont typeface="Wingdings" panose="05000000000000000000" pitchFamily="2" charset="2"/>
              <a:buChar char="v"/>
            </a:pPr>
            <a:r>
              <a:rPr lang="en-US" sz="2400" smtClean="0">
                <a:latin typeface="Palatino Linotype" panose="02040502050505030304" pitchFamily="18" charset="0"/>
              </a:rPr>
              <a:t>Cần phải đầu tư cơ sở vật chất lớn.</a:t>
            </a:r>
            <a:endParaRPr lang="en-US" sz="2400">
              <a:latin typeface="Palatino Linotype" panose="02040502050505030304" pitchFamily="18" charset="0"/>
            </a:endParaRP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84725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Đối tượng hướng tới: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Quản lý cơ sở dữ liệu của 1 cửa hàng.</a:t>
            </a:r>
          </a:p>
          <a:p>
            <a:pPr lvl="1">
              <a:buFont typeface="Wingdings" panose="05000000000000000000" pitchFamily="2" charset="2"/>
              <a:buChar char="v"/>
            </a:pPr>
            <a:r>
              <a:rPr lang="en-US" sz="2400">
                <a:latin typeface="Palatino Linotype" panose="02040502050505030304" pitchFamily="18" charset="0"/>
              </a:rPr>
              <a:t>Hỗ trợ tính toán, thu, nhập hóa đơn.</a:t>
            </a:r>
          </a:p>
          <a:p>
            <a:pPr lvl="1">
              <a:buFont typeface="Wingdings" panose="05000000000000000000" pitchFamily="2" charset="2"/>
              <a:buChar char="v"/>
            </a:pPr>
            <a:r>
              <a:rPr lang="en-US" sz="2400">
                <a:latin typeface="Palatino Linotype" panose="02040502050505030304" pitchFamily="18" charset="0"/>
              </a:rPr>
              <a:t>Hỗ trợ </a:t>
            </a:r>
            <a:r>
              <a:rPr lang="en-US" sz="2400">
                <a:latin typeface="Palatino Linotype" panose="02040502050505030304" pitchFamily="18" charset="0"/>
              </a:rPr>
              <a:t>tạo </a:t>
            </a:r>
            <a:r>
              <a:rPr lang="en-US" sz="2400" smtClean="0">
                <a:latin typeface="Palatino Linotype" panose="02040502050505030304" pitchFamily="18" charset="0"/>
              </a:rPr>
              <a:t>các </a:t>
            </a:r>
            <a:r>
              <a:rPr lang="en-US" sz="2400">
                <a:latin typeface="Palatino Linotype" panose="02040502050505030304" pitchFamily="18" charset="0"/>
              </a:rPr>
              <a:t>đợt khuyến mại, sự kiện giảm giá.</a:t>
            </a:r>
          </a:p>
          <a:p>
            <a:pPr lvl="1">
              <a:buFont typeface="Wingdings" panose="05000000000000000000" pitchFamily="2" charset="2"/>
              <a:buChar char="v"/>
            </a:pPr>
            <a:r>
              <a:rPr lang="en-US" sz="2400">
                <a:latin typeface="Palatino Linotype" panose="02040502050505030304" pitchFamily="18" charset="0"/>
              </a:rPr>
              <a:t>Quản lý thống kê hiệu năng, doang thu của cửa hàng và nhân viên.</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64452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Phạm vi áp dụng:</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Tất cả các </a:t>
            </a:r>
            <a:r>
              <a:rPr lang="en-US" sz="2400">
                <a:latin typeface="Palatino Linotype" panose="02040502050505030304" pitchFamily="18" charset="0"/>
              </a:rPr>
              <a:t>cửa </a:t>
            </a:r>
            <a:r>
              <a:rPr lang="en-US" sz="2400" smtClean="0">
                <a:latin typeface="Palatino Linotype" panose="02040502050505030304" pitchFamily="18" charset="0"/>
              </a:rPr>
              <a:t>hàng, nhà hàng </a:t>
            </a:r>
            <a:r>
              <a:rPr lang="en-US" sz="2400">
                <a:latin typeface="Palatino Linotype" panose="02040502050505030304" pitchFamily="18" charset="0"/>
              </a:rPr>
              <a:t>hoạt động theo phương thức:</a:t>
            </a:r>
          </a:p>
          <a:p>
            <a:pPr lvl="2">
              <a:buFont typeface="Wingdings" panose="05000000000000000000" pitchFamily="2" charset="2"/>
              <a:buChar char="v"/>
            </a:pPr>
            <a:r>
              <a:rPr lang="en-US" sz="2200">
                <a:latin typeface="Palatino Linotype" panose="02040502050505030304" pitchFamily="18" charset="0"/>
              </a:rPr>
              <a:t>Nhập hàng qua bên thứ 2.</a:t>
            </a:r>
          </a:p>
          <a:p>
            <a:pPr lvl="2">
              <a:buFont typeface="Wingdings" panose="05000000000000000000" pitchFamily="2" charset="2"/>
              <a:buChar char="v"/>
            </a:pPr>
            <a:r>
              <a:rPr lang="en-US" sz="2200">
                <a:latin typeface="Palatino Linotype" panose="02040502050505030304" pitchFamily="18" charset="0"/>
              </a:rPr>
              <a:t>Bán những hàng hóa đếm được, có giá bán cố định</a:t>
            </a:r>
            <a:r>
              <a:rPr lang="en-US" sz="2200">
                <a:latin typeface="Palatino Linotype" panose="02040502050505030304" pitchFamily="18" charset="0"/>
              </a:rPr>
              <a:t>. </a:t>
            </a:r>
            <a:endParaRPr lang="en-US" sz="2200" smtClean="0">
              <a:latin typeface="Palatino Linotype" panose="02040502050505030304" pitchFamily="18" charset="0"/>
            </a:endParaRPr>
          </a:p>
          <a:p>
            <a:pPr lvl="2">
              <a:buFont typeface="Wingdings" panose="05000000000000000000" pitchFamily="2" charset="2"/>
              <a:buChar char="v"/>
            </a:pPr>
            <a:r>
              <a:rPr lang="en-US" sz="2200" smtClean="0">
                <a:latin typeface="Palatino Linotype" panose="02040502050505030304" pitchFamily="18" charset="0"/>
              </a:rPr>
              <a:t>Khuyến mại được trừ trực tiếp vào giá tiền, hoặc gắn kèm sản phẩm.</a:t>
            </a:r>
          </a:p>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37867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Nội dung nghiên cứu:</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xây 1 cơ sở dữ liệu trên hệ quản trị cơ sở dữ </a:t>
            </a:r>
            <a:r>
              <a:rPr lang="vi-VN" sz="2400">
                <a:latin typeface="Palatino Linotype" panose="02040502050505030304" pitchFamily="18" charset="0"/>
              </a:rPr>
              <a:t>liệu </a:t>
            </a:r>
            <a:r>
              <a:rPr lang="vi-VN" sz="2400" smtClean="0">
                <a:latin typeface="Palatino Linotype" panose="02040502050505030304" pitchFamily="18" charset="0"/>
              </a:rPr>
              <a:t>MySQL</a:t>
            </a:r>
            <a:r>
              <a:rPr lang="en-US" sz="2400" smtClean="0">
                <a:latin typeface="Palatino Linotype" panose="02040502050505030304" pitchFamily="18" charset="0"/>
              </a:rPr>
              <a:t>.</a:t>
            </a:r>
            <a:endParaRPr lang="vi-VN" sz="240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1 bộ giao diện phần mềm, thân thiện, dễ tương tác.</a:t>
            </a:r>
            <a:endParaRPr lang="vi-VN" sz="240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Tăng hiệu suất, bảo mật,tính toàn vẹn cho cơ sở dữ liệu.</a:t>
            </a:r>
            <a:endParaRPr lang="vi-VN" sz="240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Xây dựng phần mềm bằng ngôn ngữ lập trình java.</a:t>
            </a: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2986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83771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1026" name="Picture 2" descr="https://lh5.googleusercontent.com/BXZ78p7lM-P09ZF-GJK5jhl67U4hmkRyD173SOgzEe1c3kmQJJuHW966HykY4PjcXcfEk2_QkUzfy37Zh2M5VgSoPkfzp-yex3UKAHZIvFFvLRTNdOl1gMIRWJcbgfeQftmxH3nu"/>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13490" y="2052637"/>
            <a:ext cx="9033641" cy="4505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568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TotalTime>
  <Words>1168</Words>
  <Application>Microsoft Office PowerPoint</Application>
  <PresentationFormat>Widescreen</PresentationFormat>
  <Paragraphs>115</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Palatino Linotype</vt:lpstr>
      <vt:lpstr>Times New Roman</vt:lpstr>
      <vt:lpstr>Wingdings</vt:lpstr>
      <vt:lpstr>Wingdings 3</vt:lpstr>
      <vt:lpstr>Ion</vt:lpstr>
      <vt:lpstr>Giới thiệu phần mềm.   </vt:lpstr>
      <vt:lpstr>Nội dung:</vt:lpstr>
      <vt:lpstr>Phần 1: Giới thiệu tổng quát đề tài.</vt:lpstr>
      <vt:lpstr>Phần 1: Giới thiệu tổng quát đề tài.</vt:lpstr>
      <vt:lpstr>Phần 1: Giới thiệu tổng quát đề tài.</vt:lpstr>
      <vt:lpstr>Phần 1: Giới thiệu tổng quát đề tài.</vt:lpstr>
      <vt:lpstr>Phần 1: Giới thiệu tổng quát đề tài.</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dc:title>
  <dc:creator>Phúc Lê</dc:creator>
  <cp:lastModifiedBy>Phúc Lê</cp:lastModifiedBy>
  <cp:revision>23</cp:revision>
  <dcterms:created xsi:type="dcterms:W3CDTF">2015-12-03T02:49:06Z</dcterms:created>
  <dcterms:modified xsi:type="dcterms:W3CDTF">2015-12-03T04:05:09Z</dcterms:modified>
</cp:coreProperties>
</file>