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80" r:id="rId15"/>
    <p:sldId id="269" r:id="rId16"/>
    <p:sldId id="281" r:id="rId17"/>
    <p:sldId id="271" r:id="rId18"/>
    <p:sldId id="270" r:id="rId19"/>
    <p:sldId id="272" r:id="rId20"/>
    <p:sldId id="274" r:id="rId21"/>
    <p:sldId id="275" r:id="rId22"/>
    <p:sldId id="276" r:id="rId23"/>
    <p:sldId id="273"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9/12/2015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 năm nhuận, số ngày trong tháng…</a:t>
            </a:r>
          </a:p>
          <a:p>
            <a:r>
              <a:rPr lang="en-US" baseline="0" smtClean="0"/>
              <a:t>Địa chỉ email phải có tên miền hợp chuẩn dạng email @....com</a:t>
            </a:r>
          </a:p>
          <a:p>
            <a:r>
              <a:rPr lang="en-US" baseline="0" smtClean="0"/>
              <a:t>Các nhà cung cấp không được trùng nhau để tránh sự nhầm lẫn thêm 2 lần.</a:t>
            </a:r>
          </a:p>
          <a:p>
            <a:r>
              <a:rPr lang="en-US" baseline="0" smtClean="0"/>
              <a:t>Số điện thoại kiểu việt nam &gt;8 và nhỏ hơn 11</a:t>
            </a:r>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308746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15</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16</a:t>
            </a:fld>
            <a:endParaRPr lang="en-US"/>
          </a:p>
        </p:txBody>
      </p:sp>
    </p:spTree>
    <p:extLst>
      <p:ext uri="{BB962C8B-B14F-4D97-AF65-F5344CB8AC3E}">
        <p14:creationId xmlns:p14="http://schemas.microsoft.com/office/powerpoint/2010/main" val="4209317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một tài khoản người sử dụng có 3 trạng thái ( gồm online, offline, deleted) nên trước và sau mỗi phiên làm việc của từng account, việc update lại trạng thái tài khoản diễn ra thường xuyên. Câu lệnh này được đặt vào 1 store procedure để tăng hiệu suất sử dụng.</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17</a:t>
            </a:fld>
            <a:endParaRPr lang="en-US"/>
          </a:p>
        </p:txBody>
      </p:sp>
    </p:spTree>
    <p:extLst>
      <p:ext uri="{BB962C8B-B14F-4D97-AF65-F5344CB8AC3E}">
        <p14:creationId xmlns:p14="http://schemas.microsoft.com/office/powerpoint/2010/main" val="323816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18</a:t>
            </a:fld>
            <a:endParaRPr lang="en-US"/>
          </a:p>
        </p:txBody>
      </p:sp>
    </p:spTree>
    <p:extLst>
      <p:ext uri="{BB962C8B-B14F-4D97-AF65-F5344CB8AC3E}">
        <p14:creationId xmlns:p14="http://schemas.microsoft.com/office/powerpoint/2010/main" val="347266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Xây</a:t>
            </a:r>
            <a:r>
              <a:rPr lang="en-US" b="0" baseline="0" smtClean="0">
                <a:effectLst/>
              </a:rPr>
              <a:t> dựng phần mềm này bọn em hướng tới là mục tiêu người dùng phổ thông, không cần qua đào tạo mà vẫn dễ dàng hiểu và sử dụng được. </a:t>
            </a:r>
          </a:p>
          <a:p>
            <a:pPr rtl="0"/>
            <a:r>
              <a:rPr lang="en-US" b="0" baseline="0" smtClean="0">
                <a:effectLst/>
              </a:rPr>
              <a:t>Sau đây là 1 số thiết kế về giao diện chính.</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19</a:t>
            </a:fld>
            <a:endParaRPr lang="en-US"/>
          </a:p>
        </p:txBody>
      </p:sp>
    </p:spTree>
    <p:extLst>
      <p:ext uri="{BB962C8B-B14F-4D97-AF65-F5344CB8AC3E}">
        <p14:creationId xmlns:p14="http://schemas.microsoft.com/office/powerpoint/2010/main" val="162814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20</a:t>
            </a:fld>
            <a:endParaRPr lang="en-US"/>
          </a:p>
        </p:txBody>
      </p:sp>
    </p:spTree>
    <p:extLst>
      <p:ext uri="{BB962C8B-B14F-4D97-AF65-F5344CB8AC3E}">
        <p14:creationId xmlns:p14="http://schemas.microsoft.com/office/powerpoint/2010/main" val="2925412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21</a:t>
            </a:fld>
            <a:endParaRPr lang="en-US"/>
          </a:p>
        </p:txBody>
      </p:sp>
    </p:spTree>
    <p:extLst>
      <p:ext uri="{BB962C8B-B14F-4D97-AF65-F5344CB8AC3E}">
        <p14:creationId xmlns:p14="http://schemas.microsoft.com/office/powerpoint/2010/main" val="33053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Chi tiết</a:t>
            </a:r>
            <a:r>
              <a:rPr lang="en-US" b="0" baseline="0" smtClean="0">
                <a:effectLst/>
              </a:rPr>
              <a:t> cụ thể tất cả các mokup bọn em đã viết như trong báo cáo.</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22</a:t>
            </a:fld>
            <a:endParaRPr lang="en-US"/>
          </a:p>
        </p:txBody>
      </p:sp>
    </p:spTree>
    <p:extLst>
      <p:ext uri="{BB962C8B-B14F-4D97-AF65-F5344CB8AC3E}">
        <p14:creationId xmlns:p14="http://schemas.microsoft.com/office/powerpoint/2010/main" val="4132202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23</a:t>
            </a:fld>
            <a:endParaRPr lang="en-US"/>
          </a:p>
        </p:txBody>
      </p:sp>
    </p:spTree>
    <p:extLst>
      <p:ext uri="{BB962C8B-B14F-4D97-AF65-F5344CB8AC3E}">
        <p14:creationId xmlns:p14="http://schemas.microsoft.com/office/powerpoint/2010/main" val="185324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24</a:t>
            </a:fld>
            <a:endParaRPr lang="en-US"/>
          </a:p>
        </p:txBody>
      </p:sp>
    </p:spTree>
    <p:extLst>
      <p:ext uri="{BB962C8B-B14F-4D97-AF65-F5344CB8AC3E}">
        <p14:creationId xmlns:p14="http://schemas.microsoft.com/office/powerpoint/2010/main" val="263064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25</a:t>
            </a:fld>
            <a:endParaRPr lang="en-US"/>
          </a:p>
        </p:txBody>
      </p:sp>
    </p:spTree>
    <p:extLst>
      <p:ext uri="{BB962C8B-B14F-4D97-AF65-F5344CB8AC3E}">
        <p14:creationId xmlns:p14="http://schemas.microsoft.com/office/powerpoint/2010/main" val="34224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smtClean="0">
                <a:latin typeface="Palatino Linotype" panose="02040502050505030304" pitchFamily="18" charset="0"/>
              </a:rPr>
              <a:t>Phần mềm sẽ cần phải mở rộng them các chức năng để phù hợp với nhiều loại cửa hàng hơn.</a:t>
            </a:r>
            <a:r>
              <a:rPr lang="en-US" sz="1200" b="0" baseline="0" smtClean="0">
                <a:effectLst/>
                <a:latin typeface="+mn-lt"/>
              </a:rPr>
              <a:t> Ví dụ với quán ăn thì phải thêm các nhận xét, các gợi ý món ăn đi kèm. Hoặc nguồn gốc xuất sứ của món ăn, của thực phẩm chế biến.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chức năng online để một cửa hàng có nhiều chi nhánh thì vẫn đồng nhất được một cơ sở dữ liệu. Dễ</a:t>
            </a:r>
            <a:r>
              <a:rPr lang="en-US" sz="1200" baseline="0" smtClean="0">
                <a:latin typeface="Palatino Linotype" panose="02040502050505030304" pitchFamily="18" charset="0"/>
              </a:rPr>
              <a:t> nhận thấy là hiện tại những của hàng ăn hay quần áo thì có rất nhiều chi nhánh, ví dụ như cửu hàng quần áo. Chúng ta có thể dễ dàng quản lý trong kho hàng còn những gì và hiện tại nó đang có ở chi nhánh nào. Như thế sẽ tiện hơn cho người bán và người mua.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thêm chức năng để người mua cũng có thể xem sản phẩm. Như</a:t>
            </a:r>
            <a:r>
              <a:rPr lang="en-US" sz="1200" baseline="0" smtClean="0">
                <a:latin typeface="Palatino Linotype" panose="02040502050505030304" pitchFamily="18" charset="0"/>
              </a:rPr>
              <a:t> thế sẽ đồng nhất được 2 ứng dụng mua bán online giảm được dữ liệu thừa, lãng phí tài nguyên và dễ quản lý.</a:t>
            </a:r>
            <a:endParaRPr lang="en-US" sz="1200" smtClean="0">
              <a:latin typeface="Palatino Linotype" panose="02040502050505030304" pitchFamily="18"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0" baseline="0" smtClean="0">
              <a:effectLst/>
              <a:latin typeface="+mn-lt"/>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Palatino Linotype" panose="02040502050505030304" pitchFamily="18" charset="0"/>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26</a:t>
            </a:fld>
            <a:endParaRPr lang="en-US"/>
          </a:p>
        </p:txBody>
      </p:sp>
    </p:spTree>
    <p:extLst>
      <p:ext uri="{BB962C8B-B14F-4D97-AF65-F5344CB8AC3E}">
        <p14:creationId xmlns:p14="http://schemas.microsoft.com/office/powerpoint/2010/main" val="110623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endParaRPr lang="en-US" sz="1200" b="0" i="0" u="none" strike="noStrike" kern="1200" smtClean="0">
              <a:solidFill>
                <a:schemeClr val="tx1"/>
              </a:solidFill>
              <a:effectLst/>
              <a:latin typeface="+mn-lt"/>
              <a:ea typeface="+mn-ea"/>
              <a:cs typeface="+mn-cs"/>
            </a:endParaRPr>
          </a:p>
          <a:p>
            <a:pPr rtl="0" fontAlgn="base"/>
            <a:r>
              <a:rPr lang="en-US" sz="1200" b="0" i="0" u="none" strike="noStrike" kern="1200" smtClean="0">
                <a:solidFill>
                  <a:schemeClr val="tx1"/>
                </a:solidFill>
                <a:effectLst/>
                <a:latin typeface="+mn-lt"/>
                <a:ea typeface="+mn-ea"/>
                <a:cs typeface="+mn-cs"/>
              </a:rPr>
              <a:t>Bọn</a:t>
            </a:r>
            <a:r>
              <a:rPr lang="en-US" sz="1200" b="0" i="0" u="none" strike="noStrike" kern="1200" baseline="0" smtClean="0">
                <a:solidFill>
                  <a:schemeClr val="tx1"/>
                </a:solidFill>
                <a:effectLst/>
                <a:latin typeface="+mn-lt"/>
                <a:ea typeface="+mn-ea"/>
                <a:cs typeface="+mn-cs"/>
              </a:rPr>
              <a:t> em để trạng thái của nhân viên Trạng thái =1 nếu tài khoản đang được đăng nhập trên một máy nào đó, =0 nếu tài khoản đang rỗi. Bằng -1 nếu đã bị xóa. Sử dụng cách này thì sẽ tránh được 2 máy cùng đăng nhập 1 tài khoản. và tránh được việc mất hóa đơn khi bị xóa thông tin nhân viên.</a:t>
            </a:r>
            <a:endParaRPr lang="vi-VN"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smtClean="0">
                <a:latin typeface="Palatino Linotype" panose="02040502050505030304" pitchFamily="18" charset="0"/>
                <a:cs typeface="Times New Roman" panose="02020603050405020304" pitchFamily="18" charset="0"/>
              </a:rPr>
              <a:t>Báo cáo bài tập lớn</a:t>
            </a:r>
            <a:br>
              <a:rPr lang="en-US" sz="4800" smtClean="0">
                <a:latin typeface="Palatino Linotype" panose="02040502050505030304" pitchFamily="18" charset="0"/>
                <a:cs typeface="Times New Roman" panose="02020603050405020304" pitchFamily="18" charset="0"/>
              </a:rPr>
            </a:br>
            <a:r>
              <a:rPr lang="en-US" sz="4800" smtClean="0">
                <a:latin typeface="Palatino Linotype" panose="02040502050505030304" pitchFamily="18" charset="0"/>
                <a:cs typeface="Times New Roman" panose="02020603050405020304" pitchFamily="18" charset="0"/>
              </a:rPr>
              <a:t>Xây dựng phần mềm quản lý cửa hàng.</a:t>
            </a: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endParaRPr lang="en-US" sz="40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4633953"/>
            <a:ext cx="8825658" cy="1751082"/>
          </a:xfrm>
        </p:spPr>
        <p:txBody>
          <a:bodyPr>
            <a:normAutofit/>
          </a:bodyPr>
          <a:lstStyle/>
          <a:p>
            <a:r>
              <a:rPr lang="en-US" sz="1400" smtClean="0"/>
              <a:t>Nhóm 2: 	Lê Đình Phúc (Trưởng nhóm)	20132979</a:t>
            </a:r>
          </a:p>
          <a:p>
            <a:r>
              <a:rPr lang="en-US" sz="1400"/>
              <a:t>	</a:t>
            </a:r>
            <a:r>
              <a:rPr lang="en-US" sz="1400" smtClean="0"/>
              <a:t>	Nguyễn Tiến Trường				</a:t>
            </a:r>
          </a:p>
          <a:p>
            <a:r>
              <a:rPr lang="en-US" sz="1400"/>
              <a:t>	</a:t>
            </a:r>
            <a:r>
              <a:rPr lang="en-US" sz="1400" smtClean="0"/>
              <a:t>	Trần Mạnh linh.</a:t>
            </a:r>
          </a:p>
          <a:p>
            <a:r>
              <a:rPr lang="en-US" sz="1400"/>
              <a:t>	</a:t>
            </a:r>
            <a:r>
              <a:rPr lang="en-US" sz="1400" smtClean="0"/>
              <a:t>	Lê Đình Hoàng Sơn.</a:t>
            </a:r>
          </a:p>
          <a:p>
            <a:r>
              <a:rPr lang="en-US" sz="1400"/>
              <a:t>	</a:t>
            </a:r>
            <a:r>
              <a:rPr lang="en-US" sz="1400" smtClean="0"/>
              <a:t>		</a:t>
            </a:r>
            <a:endParaRPr lang="en-US" sz="1400"/>
          </a:p>
        </p:txBody>
      </p:sp>
    </p:spTree>
    <p:extLst>
      <p:ext uri="{BB962C8B-B14F-4D97-AF65-F5344CB8AC3E}">
        <p14:creationId xmlns:p14="http://schemas.microsoft.com/office/powerpoint/2010/main" val="304577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21216480"/>
              </p:ext>
            </p:extLst>
          </p:nvPr>
        </p:nvGraphicFramePr>
        <p:xfrm>
          <a:off x="1103310" y="2721886"/>
          <a:ext cx="9822192" cy="398581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&gt;8 và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a:t>
                      </a:r>
                      <a:r>
                        <a:rPr lang="en-US" sz="1600" b="0" i="0" u="none" strike="noStrike" kern="1200" baseline="0" smtClean="0">
                          <a:solidFill>
                            <a:schemeClr val="dk1"/>
                          </a:solidFill>
                          <a:effectLst/>
                          <a:latin typeface="Palatino Linotype" panose="02040502050505030304" pitchFamily="18" charset="0"/>
                          <a:ea typeface="+mn-ea"/>
                          <a:cs typeface="+mn-cs"/>
                        </a:rPr>
                        <a:t>tài khoản không </a:t>
                      </a:r>
                      <a:r>
                        <a:rPr lang="en-US" sz="1600" b="0" i="0" u="none" strike="noStrike" kern="1200" baseline="0" smtClean="0">
                          <a:solidFill>
                            <a:schemeClr val="dk1"/>
                          </a:solidFill>
                          <a:effectLst/>
                          <a:latin typeface="Palatino Linotype" panose="02040502050505030304" pitchFamily="18" charset="0"/>
                          <a:ea typeface="+mn-ea"/>
                          <a:cs typeface="+mn-cs"/>
                        </a:rPr>
                        <a:t>được trùng nhau</a:t>
                      </a:r>
                      <a:r>
                        <a:rPr lang="en-US" sz="1600" b="0" i="0" u="none" strike="noStrike" kern="1200" baseline="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Mật khẩu, tên tài khoản phải nhiều hơn 6 kí tự.</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Trạng thái phải thuộc 1 trong 3 giá trị -1,0,1.</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989422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smtClean="0">
                <a:latin typeface="Palatino Linotype" panose="02040502050505030304" pitchFamily="18" charset="0"/>
              </a:rPr>
              <a:t>procedure setindex </a:t>
            </a:r>
            <a:r>
              <a:rPr lang="en-US" sz="2800" smtClean="0">
                <a:latin typeface="Palatino Linotype" panose="02040502050505030304" pitchFamily="18" charset="0"/>
              </a:rPr>
              <a:t>: </a:t>
            </a:r>
            <a:r>
              <a:rPr lang="en-US" sz="2400">
                <a:latin typeface="Palatino Linotype" panose="02040502050505030304" pitchFamily="18" charset="0"/>
              </a:rPr>
              <a:t>nhận đầu vào là một chuỗi kí tự, nếu trùng với tên của 1 trong 4 bảng account, ncc, mat_hang, nhomhang thì sẽ thực hiện lệnh  add index</a:t>
            </a:r>
            <a:r>
              <a:rPr lang="en-US" sz="2400" smtClean="0">
                <a:latin typeface="Palatino Linotype" panose="02040502050505030304" pitchFamily="18" charset="0"/>
              </a:rPr>
              <a:t>.</a:t>
            </a:r>
          </a:p>
          <a:p>
            <a:pPr lvl="1">
              <a:buFont typeface="Arial" panose="020B0604020202020204" pitchFamily="34" charset="0"/>
              <a:buChar char="•"/>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endParaRPr lang="en-US" smtClean="0"/>
          </a:p>
          <a:p>
            <a:pPr marL="0" indent="0">
              <a:buNone/>
            </a:pPr>
            <a:r>
              <a:rPr lang="en-US" smtClean="0"/>
              <a:t>CREATE </a:t>
            </a:r>
            <a:r>
              <a:rPr lang="en-US"/>
              <a:t>PROCEDURE setindex ( in tablename varchar(20) )</a:t>
            </a:r>
            <a:endParaRPr lang="en-US"/>
          </a:p>
          <a:p>
            <a:pPr marL="0" indent="0">
              <a:buNone/>
            </a:pPr>
            <a:r>
              <a:rPr lang="en-US"/>
              <a:t>BEGIN</a:t>
            </a:r>
            <a:endParaRPr lang="en-US"/>
          </a:p>
          <a:p>
            <a:pPr marL="400050" lvl="1" indent="0">
              <a:buNone/>
            </a:pPr>
            <a:r>
              <a:rPr lang="en-US"/>
              <a:t>   IF(tablename ='account') THEN ALTER TABLE account ADD INDEX (ID_Account, username);</a:t>
            </a:r>
            <a:endParaRPr lang="en-US"/>
          </a:p>
          <a:p>
            <a:pPr marL="400050" lvl="1" indent="0">
              <a:buNone/>
            </a:pPr>
            <a:r>
              <a:rPr lang="en-US"/>
              <a:t>   END IF;</a:t>
            </a:r>
            <a:endParaRPr lang="en-US"/>
          </a:p>
          <a:p>
            <a:pPr marL="400050" lvl="1" indent="0">
              <a:buNone/>
            </a:pPr>
            <a:r>
              <a:rPr lang="en-US"/>
              <a:t>   IF(tablename = 'ncc') THEN ALTER TABLE ncc ADD INDEX (Id_NCC);</a:t>
            </a:r>
            <a:endParaRPr lang="en-US"/>
          </a:p>
          <a:p>
            <a:pPr marL="400050" lvl="1" indent="0">
              <a:buNone/>
            </a:pPr>
            <a:r>
              <a:rPr lang="en-US"/>
              <a:t>   END IF;</a:t>
            </a:r>
            <a:endParaRPr lang="en-US"/>
          </a:p>
          <a:p>
            <a:pPr marL="400050" lvl="1" indent="0">
              <a:buNone/>
            </a:pPr>
            <a:r>
              <a:rPr lang="en-US"/>
              <a:t>   IF (tablename ='mat_hang') THEN ALTER TABLE mat_hang ADD INDEX (ID_MatHang);</a:t>
            </a:r>
            <a:endParaRPr lang="en-US"/>
          </a:p>
          <a:p>
            <a:pPr marL="400050" lvl="1" indent="0">
              <a:buNone/>
            </a:pPr>
            <a:r>
              <a:rPr lang="en-US"/>
              <a:t>   END IF;</a:t>
            </a:r>
            <a:endParaRPr lang="en-US"/>
          </a:p>
          <a:p>
            <a:pPr marL="400050" lvl="1" indent="0">
              <a:buNone/>
            </a:pPr>
            <a:r>
              <a:rPr lang="en-US"/>
              <a:t>   IF (tablename = 'nhomhang') THEN ALTER TABLE nhomhang ADD INDEX (ID_NhomHang);</a:t>
            </a:r>
            <a:endParaRPr lang="en-US"/>
          </a:p>
          <a:p>
            <a:pPr marL="400050" lvl="1" indent="0">
              <a:buNone/>
            </a:pPr>
            <a:r>
              <a:rPr lang="en-US"/>
              <a:t>   END IF;</a:t>
            </a:r>
            <a:endParaRPr lang="en-US"/>
          </a:p>
          <a:p>
            <a:pPr marL="0" indent="0">
              <a:buNone/>
            </a:pPr>
            <a:r>
              <a:rPr lang="en-US"/>
              <a:t>END $$</a:t>
            </a:r>
            <a:endParaRPr lang="en-US"/>
          </a:p>
          <a:p>
            <a:r>
              <a:rPr lang="en-US"/>
              <a:t/>
            </a:r>
            <a:br>
              <a:rPr lang="en-US"/>
            </a:b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623012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a:latin typeface="Palatino Linotype" panose="02040502050505030304" pitchFamily="18" charset="0"/>
              </a:rPr>
              <a:t>procedure </a:t>
            </a:r>
            <a:r>
              <a:rPr lang="en-US" sz="2800" b="1" smtClean="0">
                <a:latin typeface="Palatino Linotype" panose="02040502050505030304" pitchFamily="18" charset="0"/>
              </a:rPr>
              <a:t>updateflag</a:t>
            </a:r>
            <a:r>
              <a:rPr lang="en-US" sz="2800" smtClean="0">
                <a:latin typeface="Palatino Linotype" panose="02040502050505030304" pitchFamily="18" charset="0"/>
              </a:rPr>
              <a:t> : </a:t>
            </a:r>
            <a:r>
              <a:rPr lang="en-US" sz="2400">
                <a:latin typeface="Palatino Linotype" panose="02040502050505030304" pitchFamily="18" charset="0"/>
              </a:rPr>
              <a:t>nhận đầu vào là 2 tham số kiểu nguyên. Tham số đầu tiên đại diện cho id của tài khoản và tham số thứ 2 là trạng thái mới của tài khoản. (1 là online, 0 là offline, -1 là deleted) .</a:t>
            </a:r>
          </a:p>
        </p:txBody>
      </p:sp>
    </p:spTree>
    <p:extLst>
      <p:ext uri="{BB962C8B-B14F-4D97-AF65-F5344CB8AC3E}">
        <p14:creationId xmlns:p14="http://schemas.microsoft.com/office/powerpoint/2010/main" val="38544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endParaRPr lang="en-US" sz="2800">
              <a:latin typeface="Palatino Linotype" panose="02040502050505030304" pitchFamily="18" charset="0"/>
            </a:endParaRPr>
          </a:p>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848806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42326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Thiết kế, xây dựng phần mềm.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4: Giới thiệu sản phẩm.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5: Hướng phát triển phần mềm.</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pic>
        <p:nvPicPr>
          <p:cNvPr id="1026" name="Picture 2" descr="màn hình đăng nhập tài khoả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6110" y="2194613"/>
            <a:ext cx="5421407" cy="2564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8600" y="5218387"/>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đăng nhập của người dùng.</a:t>
            </a:r>
            <a:endParaRPr lang="en-US">
              <a:latin typeface="Palatino Linotype" panose="02040502050505030304" pitchFamily="18" charset="0"/>
            </a:endParaRPr>
          </a:p>
        </p:txBody>
      </p:sp>
    </p:spTree>
    <p:extLst>
      <p:ext uri="{BB962C8B-B14F-4D97-AF65-F5344CB8AC3E}">
        <p14:creationId xmlns:p14="http://schemas.microsoft.com/office/powerpoint/2010/main" val="4104415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3571206" y="5691352"/>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chọn các chứn năng quản lý.</a:t>
            </a:r>
            <a:endParaRPr lang="en-US">
              <a:latin typeface="Palatino Linotype" panose="02040502050505030304" pitchFamily="18" charset="0"/>
            </a:endParaRPr>
          </a:p>
        </p:txBody>
      </p:sp>
      <p:pic>
        <p:nvPicPr>
          <p:cNvPr id="1026" name="Picture 2" descr="màn hình store manage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4715" y="1853247"/>
            <a:ext cx="5878568" cy="366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4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1504417" y="5691353"/>
            <a:ext cx="9113975"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các chức năng thanh toán, đưa ra các thông tin dạng bảng.</a:t>
            </a:r>
            <a:endParaRPr lang="en-US">
              <a:latin typeface="Palatino Linotype" panose="02040502050505030304" pitchFamily="18" charset="0"/>
            </a:endParaRPr>
          </a:p>
        </p:txBody>
      </p:sp>
      <p:pic>
        <p:nvPicPr>
          <p:cNvPr id="3074" name="Picture 2" descr="màn hình tính tiề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383" y="1311659"/>
            <a:ext cx="786116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39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panose="02040502050505030304" pitchFamily="18" charset="0"/>
              </a:rPr>
              <a:t>Phần 3: Xây dựng ứng dụng.</a:t>
            </a: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3200" smtClean="0">
                <a:latin typeface="Palatino Linotype" panose="02040502050505030304" pitchFamily="18" charset="0"/>
              </a:rPr>
              <a:t>Kiến thức sử dụng.</a:t>
            </a:r>
          </a:p>
          <a:p>
            <a:pPr lvl="2">
              <a:buFont typeface="Wingdings" panose="05000000000000000000" pitchFamily="2" charset="2"/>
              <a:buChar char="v"/>
            </a:pPr>
            <a:r>
              <a:rPr lang="en-US" sz="2800" smtClean="0">
                <a:latin typeface="Palatino Linotype" panose="02040502050505030304" pitchFamily="18" charset="0"/>
              </a:rPr>
              <a:t>Lập trình hướng đối tượng.</a:t>
            </a:r>
          </a:p>
          <a:p>
            <a:pPr lvl="2">
              <a:buFont typeface="Wingdings" panose="05000000000000000000" pitchFamily="2" charset="2"/>
              <a:buChar char="v"/>
            </a:pPr>
            <a:r>
              <a:rPr lang="en-US" sz="2800" smtClean="0">
                <a:latin typeface="Palatino Linotype" panose="02040502050505030304" pitchFamily="18" charset="0"/>
              </a:rPr>
              <a:t>Ngôn ngữ lập trình Java.</a:t>
            </a:r>
          </a:p>
          <a:p>
            <a:pPr lvl="2">
              <a:buFont typeface="Wingdings" panose="05000000000000000000" pitchFamily="2" charset="2"/>
              <a:buChar char="v"/>
            </a:pPr>
            <a:r>
              <a:rPr lang="en-US" sz="2800" smtClean="0">
                <a:latin typeface="Palatino Linotype" panose="02040502050505030304" pitchFamily="18" charset="0"/>
              </a:rPr>
              <a:t>Thư viện đồ họa Swing.</a:t>
            </a:r>
          </a:p>
          <a:p>
            <a:pPr lvl="2">
              <a:buFont typeface="Wingdings" panose="05000000000000000000" pitchFamily="2" charset="2"/>
              <a:buChar char="v"/>
            </a:pPr>
            <a:r>
              <a:rPr lang="en-US" sz="2800" smtClean="0">
                <a:latin typeface="Palatino Linotype" panose="02040502050505030304" pitchFamily="18" charset="0"/>
              </a:rPr>
              <a:t>Kết nối cơ sở dữ liệu bằng JDBC.</a:t>
            </a:r>
          </a:p>
          <a:p>
            <a:pPr lvl="2">
              <a:buFont typeface="Wingdings" panose="05000000000000000000" pitchFamily="2" charset="2"/>
              <a:buChar char="v"/>
            </a:pPr>
            <a:r>
              <a:rPr lang="en-US" sz="2800" smtClean="0">
                <a:latin typeface="Palatino Linotype" panose="02040502050505030304" pitchFamily="18" charset="0"/>
              </a:rPr>
              <a:t>Gửi nhận dữ liệu qua mạng LAN sử dụng socket.</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470720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4: Giới thiệu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733864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mở rộng của cơ sở dữ liệu.</a:t>
            </a:r>
          </a:p>
          <a:p>
            <a:pPr lvl="2">
              <a:buFont typeface="Wingdings" panose="05000000000000000000" pitchFamily="2" charset="2"/>
              <a:buChar char="v"/>
            </a:pPr>
            <a:r>
              <a:rPr lang="en-US" sz="2400" smtClean="0">
                <a:latin typeface="Palatino Linotype" panose="02040502050505030304" pitchFamily="18" charset="0"/>
              </a:rPr>
              <a:t>Tùy thuộc theo mục đích của mỗi của hàng. Cho phép quản lý thêm các trường dữ liệu cho phù hợp.</a:t>
            </a:r>
          </a:p>
          <a:p>
            <a:pPr lvl="2">
              <a:buFont typeface="Wingdings" panose="05000000000000000000" pitchFamily="2" charset="2"/>
              <a:buChar char="v"/>
            </a:pPr>
            <a:r>
              <a:rPr lang="en-US" sz="2400" smtClean="0">
                <a:latin typeface="Palatino Linotype" panose="02040502050505030304" pitchFamily="18" charset="0"/>
              </a:rPr>
              <a:t>Khi lượng dữ liệu trở nên lớn hơn thì ta có thể thuê sử dụng các máy chủ ảo, điện toán đám mây để làm tăng không gian lưu trữ cũng như hiệu năng phần cứng.</a:t>
            </a:r>
          </a:p>
        </p:txBody>
      </p:sp>
    </p:spTree>
    <p:extLst>
      <p:ext uri="{BB962C8B-B14F-4D97-AF65-F5344CB8AC3E}">
        <p14:creationId xmlns:p14="http://schemas.microsoft.com/office/powerpoint/2010/main" val="2142150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chức năng của phần mềm.</a:t>
            </a:r>
          </a:p>
          <a:p>
            <a:pPr lvl="2">
              <a:buFont typeface="Wingdings" panose="05000000000000000000" pitchFamily="2" charset="2"/>
              <a:buChar char="v"/>
            </a:pPr>
            <a:r>
              <a:rPr lang="en-US" sz="2400" smtClean="0">
                <a:latin typeface="Palatino Linotype" panose="02040502050505030304" pitchFamily="18" charset="0"/>
              </a:rPr>
              <a:t>Phần mềm sẽ cần phải mở rộng them các chức năng để phù hợp với nhiều loại cửa hàng hơn.</a:t>
            </a:r>
          </a:p>
          <a:p>
            <a:pPr lvl="2">
              <a:buFont typeface="Wingdings" panose="05000000000000000000" pitchFamily="2" charset="2"/>
              <a:buChar char="v"/>
            </a:pPr>
            <a:r>
              <a:rPr lang="en-US" sz="2400" smtClean="0">
                <a:latin typeface="Palatino Linotype" panose="02040502050505030304" pitchFamily="18" charset="0"/>
              </a:rPr>
              <a:t>Phát triển chức năng online để một cửa hàng có nhiều chi nhánh thì vẫn đồng nhất được một cơ sở dữ liệu.</a:t>
            </a:r>
          </a:p>
          <a:p>
            <a:pPr lvl="2">
              <a:buFont typeface="Wingdings" panose="05000000000000000000" pitchFamily="2" charset="2"/>
              <a:buChar char="v"/>
            </a:pPr>
            <a:r>
              <a:rPr lang="en-US" sz="2400" smtClean="0">
                <a:latin typeface="Palatino Linotype" panose="02040502050505030304" pitchFamily="18" charset="0"/>
              </a:rPr>
              <a:t>Phát triển thêm chức năng để người mua cũng có thể xem sản phẩm.</a:t>
            </a:r>
          </a:p>
          <a:p>
            <a:pPr lvl="2">
              <a:buFont typeface="Wingdings" panose="05000000000000000000" pitchFamily="2" charset="2"/>
              <a:buChar char="v"/>
            </a:pPr>
            <a:r>
              <a:rPr lang="en-US" sz="2400" smtClean="0">
                <a:latin typeface="Palatino Linotype" panose="02040502050505030304" pitchFamily="18" charset="0"/>
              </a:rPr>
              <a:t>Phát triển ứng dụng thu ngân trên các nền tảng di động.</a:t>
            </a:r>
          </a:p>
        </p:txBody>
      </p:sp>
    </p:spTree>
    <p:extLst>
      <p:ext uri="{BB962C8B-B14F-4D97-AF65-F5344CB8AC3E}">
        <p14:creationId xmlns:p14="http://schemas.microsoft.com/office/powerpoint/2010/main" val="3226113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241" y="2084169"/>
            <a:ext cx="9553903" cy="4195762"/>
          </a:xfrm>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276</TotalTime>
  <Words>1875</Words>
  <Application>Microsoft Office PowerPoint</Application>
  <PresentationFormat>Widescreen</PresentationFormat>
  <Paragraphs>186</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Palatino Linotype</vt:lpstr>
      <vt:lpstr>Times New Roman</vt:lpstr>
      <vt:lpstr>Wingdings</vt:lpstr>
      <vt:lpstr>Wingdings 3</vt:lpstr>
      <vt:lpstr>Ion</vt:lpstr>
      <vt:lpstr>Báo cáo bài tập lớn Xây dựng phần mềm quản lý cửa hàng.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3: Xây dựng ứng dụng.</vt:lpstr>
      <vt:lpstr>Phần 3: Xây dựng ứng dụng.</vt:lpstr>
      <vt:lpstr>Phần 3: Xây dựng ứng dụng.</vt:lpstr>
      <vt:lpstr>Phần 3: Xây dựng ứng dụng.</vt:lpstr>
      <vt:lpstr>Phần 3: Xây dựng ứng dụng.</vt:lpstr>
      <vt:lpstr>Phần 4: Giới thiệu ứng dụng.</vt:lpstr>
      <vt:lpstr>Phần 5: Hướng phát triển phần mềm.</vt:lpstr>
      <vt:lpstr>Phần 5: Hướng phát triển phần mềm.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51</cp:revision>
  <dcterms:created xsi:type="dcterms:W3CDTF">2015-12-03T02:49:06Z</dcterms:created>
  <dcterms:modified xsi:type="dcterms:W3CDTF">2015-12-09T14:13:17Z</dcterms:modified>
</cp:coreProperties>
</file>