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63" r:id="rId5"/>
    <p:sldId id="259" r:id="rId6"/>
    <p:sldId id="260" r:id="rId7"/>
    <p:sldId id="261" r:id="rId8"/>
    <p:sldId id="262" r:id="rId9"/>
    <p:sldId id="265" r:id="rId10"/>
    <p:sldId id="264" r:id="rId11"/>
    <p:sldId id="266" r:id="rId12"/>
    <p:sldId id="267" r:id="rId13"/>
    <p:sldId id="268" r:id="rId14"/>
    <p:sldId id="280" r:id="rId15"/>
    <p:sldId id="269" r:id="rId16"/>
    <p:sldId id="281" r:id="rId17"/>
    <p:sldId id="271" r:id="rId18"/>
    <p:sldId id="270" r:id="rId19"/>
    <p:sldId id="272" r:id="rId20"/>
    <p:sldId id="274" r:id="rId21"/>
    <p:sldId id="275" r:id="rId22"/>
    <p:sldId id="276" r:id="rId23"/>
    <p:sldId id="273"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585"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539AC-B433-4144-BF82-571F8E79E096}" type="datetimeFigureOut">
              <a:rPr lang="en-US" smtClean="0"/>
              <a:t>9/12/2015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8E700-4659-44EB-9520-5D39C5C5C2CD}" type="slidenum">
              <a:rPr lang="en-US" smtClean="0"/>
              <a:t>‹#›</a:t>
            </a:fld>
            <a:endParaRPr lang="en-US"/>
          </a:p>
        </p:txBody>
      </p:sp>
    </p:spTree>
    <p:extLst>
      <p:ext uri="{BB962C8B-B14F-4D97-AF65-F5344CB8AC3E}">
        <p14:creationId xmlns:p14="http://schemas.microsoft.com/office/powerpoint/2010/main" val="257101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Phần</a:t>
            </a:r>
            <a:r>
              <a:rPr lang="en-US" baseline="0" smtClean="0"/>
              <a:t> 1 sẽ trình bày lần lượt về: Lý do chọn đề tài, Đối tượng hướng tới, Phạm vi áp dụng và Nội dung nghiên cứu.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3</a:t>
            </a:fld>
            <a:endParaRPr lang="en-US"/>
          </a:p>
        </p:txBody>
      </p:sp>
    </p:spTree>
    <p:extLst>
      <p:ext uri="{BB962C8B-B14F-4D97-AF65-F5344CB8AC3E}">
        <p14:creationId xmlns:p14="http://schemas.microsoft.com/office/powerpoint/2010/main" val="336623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12</a:t>
            </a:fld>
            <a:endParaRPr lang="en-US"/>
          </a:p>
        </p:txBody>
      </p:sp>
    </p:spTree>
    <p:extLst>
      <p:ext uri="{BB962C8B-B14F-4D97-AF65-F5344CB8AC3E}">
        <p14:creationId xmlns:p14="http://schemas.microsoft.com/office/powerpoint/2010/main" val="4031110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thực là : năm nhuận, số ngày trong tháng…</a:t>
            </a:r>
          </a:p>
          <a:p>
            <a:r>
              <a:rPr lang="en-US" baseline="0" smtClean="0"/>
              <a:t>Địa chỉ email phải có tên miền hợp chuẩn dạng email @....com</a:t>
            </a:r>
          </a:p>
          <a:p>
            <a:r>
              <a:rPr lang="en-US" baseline="0" smtClean="0"/>
              <a:t>Các nhà cung cấp không được trùng nhau để tránh sự nhầm lẫn thêm 2 lần.</a:t>
            </a:r>
          </a:p>
          <a:p>
            <a:r>
              <a:rPr lang="en-US" baseline="0" smtClean="0"/>
              <a:t>Số điện thoại kiểu việt nam &gt;8 và nhỏ hơn 11</a:t>
            </a:r>
          </a:p>
        </p:txBody>
      </p:sp>
      <p:sp>
        <p:nvSpPr>
          <p:cNvPr id="4" name="Slide Number Placeholder 3"/>
          <p:cNvSpPr>
            <a:spLocks noGrp="1"/>
          </p:cNvSpPr>
          <p:nvPr>
            <p:ph type="sldNum" sz="quarter" idx="10"/>
          </p:nvPr>
        </p:nvSpPr>
        <p:spPr/>
        <p:txBody>
          <a:bodyPr/>
          <a:lstStyle/>
          <a:p>
            <a:fld id="{A098E700-4659-44EB-9520-5D39C5C5C2CD}" type="slidenum">
              <a:rPr lang="en-US" smtClean="0"/>
              <a:t>13</a:t>
            </a:fld>
            <a:endParaRPr lang="en-US"/>
          </a:p>
        </p:txBody>
      </p:sp>
    </p:spTree>
    <p:extLst>
      <p:ext uri="{BB962C8B-B14F-4D97-AF65-F5344CB8AC3E}">
        <p14:creationId xmlns:p14="http://schemas.microsoft.com/office/powerpoint/2010/main" val="2020698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14</a:t>
            </a:fld>
            <a:endParaRPr lang="en-US"/>
          </a:p>
        </p:txBody>
      </p:sp>
    </p:spTree>
    <p:extLst>
      <p:ext uri="{BB962C8B-B14F-4D97-AF65-F5344CB8AC3E}">
        <p14:creationId xmlns:p14="http://schemas.microsoft.com/office/powerpoint/2010/main" val="308746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Với một cơ sở dữ liệu lớn như quản lý siêu thị thì việc sử dụng index sẽ giups cải thiện đáng kể tốc độ truy suất bảng, hay duyệt tìm kiếm các gía trị.</a:t>
            </a:r>
            <a:endParaRPr lang="vi-VN" b="0" smtClean="0">
              <a:effectLst/>
            </a:endParaRPr>
          </a:p>
          <a:p>
            <a:pPr rtl="0"/>
            <a:r>
              <a:rPr lang="vi-VN" sz="1200" b="0" i="0" u="none" strike="noStrike" kern="1200" smtClean="0">
                <a:solidFill>
                  <a:schemeClr val="tx1"/>
                </a:solidFill>
                <a:effectLst/>
                <a:latin typeface="+mn-lt"/>
                <a:ea typeface="+mn-ea"/>
                <a:cs typeface="+mn-cs"/>
              </a:rPr>
              <a:t>- Cụ thể, đánh index tại các bảng account, mat_hang, nhomhang và ncc. Tất cả các câu lệnh thêm index được lưu trữ trong 1 store procedure.</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15</a:t>
            </a:fld>
            <a:endParaRPr lang="en-US"/>
          </a:p>
        </p:txBody>
      </p:sp>
    </p:spTree>
    <p:extLst>
      <p:ext uri="{BB962C8B-B14F-4D97-AF65-F5344CB8AC3E}">
        <p14:creationId xmlns:p14="http://schemas.microsoft.com/office/powerpoint/2010/main" val="549014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Với một cơ sở dữ liệu lớn như quản lý siêu thị thì việc sử dụng index sẽ giups cải thiện đáng kể tốc độ truy suất bảng, hay duyệt tìm kiếm các gía trị.</a:t>
            </a:r>
            <a:endParaRPr lang="vi-VN" b="0" smtClean="0">
              <a:effectLst/>
            </a:endParaRPr>
          </a:p>
          <a:p>
            <a:pPr rtl="0"/>
            <a:r>
              <a:rPr lang="vi-VN" sz="1200" b="0" i="0" u="none" strike="noStrike" kern="1200" smtClean="0">
                <a:solidFill>
                  <a:schemeClr val="tx1"/>
                </a:solidFill>
                <a:effectLst/>
                <a:latin typeface="+mn-lt"/>
                <a:ea typeface="+mn-ea"/>
                <a:cs typeface="+mn-cs"/>
              </a:rPr>
              <a:t>- Cụ thể, đánh index tại các bảng account, mat_hang, nhomhang và ncc. Tất cả các câu lệnh thêm index được lưu trữ trong 1 store procedure.</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16</a:t>
            </a:fld>
            <a:endParaRPr lang="en-US"/>
          </a:p>
        </p:txBody>
      </p:sp>
    </p:spTree>
    <p:extLst>
      <p:ext uri="{BB962C8B-B14F-4D97-AF65-F5344CB8AC3E}">
        <p14:creationId xmlns:p14="http://schemas.microsoft.com/office/powerpoint/2010/main" val="4209317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một tài khoản người sử dụng có 3 trạng thái ( gồm online, offline, deleted) nên trước và sau mỗi phiên làm việc của từng account, việc update lại trạng thái tài khoản diễn ra thường xuyên. Câu lệnh này được đặt vào 1 store procedure để tăng hiệu suất sử dụng.</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17</a:t>
            </a:fld>
            <a:endParaRPr lang="en-US"/>
          </a:p>
        </p:txBody>
      </p:sp>
    </p:spTree>
    <p:extLst>
      <p:ext uri="{BB962C8B-B14F-4D97-AF65-F5344CB8AC3E}">
        <p14:creationId xmlns:p14="http://schemas.microsoft.com/office/powerpoint/2010/main" val="3238160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18</a:t>
            </a:fld>
            <a:endParaRPr lang="en-US"/>
          </a:p>
        </p:txBody>
      </p:sp>
    </p:spTree>
    <p:extLst>
      <p:ext uri="{BB962C8B-B14F-4D97-AF65-F5344CB8AC3E}">
        <p14:creationId xmlns:p14="http://schemas.microsoft.com/office/powerpoint/2010/main" val="347266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smtClean="0">
                <a:effectLst/>
              </a:rPr>
              <a:t>Xây</a:t>
            </a:r>
            <a:r>
              <a:rPr lang="en-US" b="0" baseline="0" smtClean="0">
                <a:effectLst/>
              </a:rPr>
              <a:t> dựng phần mềm này bọn em hướng tới là mục tiêu người dùng phổ thông, không cần qua đào tạo mà vẫn dễ dàng hiểu và sử dụng được. </a:t>
            </a:r>
          </a:p>
          <a:p>
            <a:pPr rtl="0"/>
            <a:r>
              <a:rPr lang="en-US" b="0" baseline="0" smtClean="0">
                <a:effectLst/>
              </a:rPr>
              <a:t>Sau đây là 1 số thiết kế về giao diện chính.</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19</a:t>
            </a:fld>
            <a:endParaRPr lang="en-US"/>
          </a:p>
        </p:txBody>
      </p:sp>
    </p:spTree>
    <p:extLst>
      <p:ext uri="{BB962C8B-B14F-4D97-AF65-F5344CB8AC3E}">
        <p14:creationId xmlns:p14="http://schemas.microsoft.com/office/powerpoint/2010/main" val="162814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20</a:t>
            </a:fld>
            <a:endParaRPr lang="en-US"/>
          </a:p>
        </p:txBody>
      </p:sp>
    </p:spTree>
    <p:extLst>
      <p:ext uri="{BB962C8B-B14F-4D97-AF65-F5344CB8AC3E}">
        <p14:creationId xmlns:p14="http://schemas.microsoft.com/office/powerpoint/2010/main" val="2925412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21</a:t>
            </a:fld>
            <a:endParaRPr lang="en-US"/>
          </a:p>
        </p:txBody>
      </p:sp>
    </p:spTree>
    <p:extLst>
      <p:ext uri="{BB962C8B-B14F-4D97-AF65-F5344CB8AC3E}">
        <p14:creationId xmlns:p14="http://schemas.microsoft.com/office/powerpoint/2010/main" val="33053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Hiện nay, các cửa hàng vừa và nhỏ ở Việt Nam phần nhiều vẫn còn quản lý qua giấy tờ, việc thanh toán vẫn còn thông lời nói. Không bảo mật, thiếu pháp lý rõ ràng và hiệu quả thấp. Một phần nguyên nhân của hiện tượng này đó là do những phần mềm quản lý, thu ngân vẫn còn khá ít, chức năng nghèo nàn, giao diện sử dụng thiếu tính thân thiện, cần phải mua hoặc đầu tư cơ sở phần cứng lớn. Nhận thấy điều này, nhóm đã quyết định chọn đề tài nhằm mục đính xây dựng 1 phần mềm quản lý và thu ngân mới. Giao diện thân thiện hơn, cơ sở dữ liệu rõ ràng, có tính an toàn cao.</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4</a:t>
            </a:fld>
            <a:endParaRPr lang="en-US"/>
          </a:p>
        </p:txBody>
      </p:sp>
    </p:spTree>
    <p:extLst>
      <p:ext uri="{BB962C8B-B14F-4D97-AF65-F5344CB8AC3E}">
        <p14:creationId xmlns:p14="http://schemas.microsoft.com/office/powerpoint/2010/main" val="3523975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smtClean="0">
                <a:effectLst/>
              </a:rPr>
              <a:t>Chi tiết</a:t>
            </a:r>
            <a:r>
              <a:rPr lang="en-US" b="0" baseline="0" smtClean="0">
                <a:effectLst/>
              </a:rPr>
              <a:t> cụ thể tất cả các mokup bọn em đã viết như trong báo cáo.</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22</a:t>
            </a:fld>
            <a:endParaRPr lang="en-US"/>
          </a:p>
        </p:txBody>
      </p:sp>
    </p:spTree>
    <p:extLst>
      <p:ext uri="{BB962C8B-B14F-4D97-AF65-F5344CB8AC3E}">
        <p14:creationId xmlns:p14="http://schemas.microsoft.com/office/powerpoint/2010/main" val="4132202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23</a:t>
            </a:fld>
            <a:endParaRPr lang="en-US"/>
          </a:p>
        </p:txBody>
      </p:sp>
    </p:spTree>
    <p:extLst>
      <p:ext uri="{BB962C8B-B14F-4D97-AF65-F5344CB8AC3E}">
        <p14:creationId xmlns:p14="http://schemas.microsoft.com/office/powerpoint/2010/main" val="185324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24</a:t>
            </a:fld>
            <a:endParaRPr lang="en-US"/>
          </a:p>
        </p:txBody>
      </p:sp>
    </p:spTree>
    <p:extLst>
      <p:ext uri="{BB962C8B-B14F-4D97-AF65-F5344CB8AC3E}">
        <p14:creationId xmlns:p14="http://schemas.microsoft.com/office/powerpoint/2010/main" val="263064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25</a:t>
            </a:fld>
            <a:endParaRPr lang="en-US"/>
          </a:p>
        </p:txBody>
      </p:sp>
    </p:spTree>
    <p:extLst>
      <p:ext uri="{BB962C8B-B14F-4D97-AF65-F5344CB8AC3E}">
        <p14:creationId xmlns:p14="http://schemas.microsoft.com/office/powerpoint/2010/main" val="3422486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400" smtClean="0">
                <a:latin typeface="Palatino Linotype" panose="02040502050505030304" pitchFamily="18" charset="0"/>
              </a:rPr>
              <a:t>Phần mềm sẽ cần phải mở rộng them các chức năng để phù hợp với nhiều loại cửa hàng hơn.</a:t>
            </a:r>
            <a:r>
              <a:rPr lang="en-US" sz="1200" b="0" baseline="0" smtClean="0">
                <a:effectLst/>
                <a:latin typeface="+mn-lt"/>
              </a:rPr>
              <a:t> Ví dụ với quán ăn thì phải thêm các nhận xét, các gợi ý món ăn đi kèm. Hoặc nguồn gốc xuất sứ của món ăn, của thực phẩm chế biến.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smtClean="0">
                <a:latin typeface="Palatino Linotype" panose="02040502050505030304" pitchFamily="18" charset="0"/>
              </a:rPr>
              <a:t>Phát triển chức năng online để một cửa hàng có nhiều chi nhánh thì vẫn đồng nhất được một cơ sở dữ liệu. Dễ</a:t>
            </a:r>
            <a:r>
              <a:rPr lang="en-US" sz="1200" baseline="0" smtClean="0">
                <a:latin typeface="Palatino Linotype" panose="02040502050505030304" pitchFamily="18" charset="0"/>
              </a:rPr>
              <a:t> nhận thấy là hiện tại những của hàng ăn hay quần áo thì có rất nhiều chi nhánh, ví dụ như cửu hàng quần áo. Chúng ta có thể dễ dàng quản lý trong kho hàng còn những gì và hiện tại nó đang có ở chi nhánh nào. Như thế sẽ tiện hơn cho người bán và người mua.</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smtClean="0">
                <a:latin typeface="Palatino Linotype" panose="02040502050505030304" pitchFamily="18" charset="0"/>
              </a:rPr>
              <a:t>Phát triển thêm chức năng để người mua cũng có thể xem sản phẩm. Như</a:t>
            </a:r>
            <a:r>
              <a:rPr lang="en-US" sz="1200" baseline="0" smtClean="0">
                <a:latin typeface="Palatino Linotype" panose="02040502050505030304" pitchFamily="18" charset="0"/>
              </a:rPr>
              <a:t> thế sẽ đồng nhất được 2 ứng dụng mua bán online giảm được dữ liệu thừa, lãng phí tài nguyên và dễ quản lý.</a:t>
            </a:r>
            <a:endParaRPr lang="en-US" sz="1200" smtClean="0">
              <a:latin typeface="Palatino Linotype" panose="02040502050505030304" pitchFamily="18" charset="0"/>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0" baseline="0" smtClean="0">
              <a:effectLst/>
              <a:latin typeface="+mn-lt"/>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2400" smtClean="0">
              <a:latin typeface="Palatino Linotype" panose="02040502050505030304" pitchFamily="18" charset="0"/>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26</a:t>
            </a:fld>
            <a:endParaRPr lang="en-US"/>
          </a:p>
        </p:txBody>
      </p:sp>
    </p:spTree>
    <p:extLst>
      <p:ext uri="{BB962C8B-B14F-4D97-AF65-F5344CB8AC3E}">
        <p14:creationId xmlns:p14="http://schemas.microsoft.com/office/powerpoint/2010/main" val="110623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5</a:t>
            </a:fld>
            <a:endParaRPr lang="en-US"/>
          </a:p>
        </p:txBody>
      </p:sp>
    </p:spTree>
    <p:extLst>
      <p:ext uri="{BB962C8B-B14F-4D97-AF65-F5344CB8AC3E}">
        <p14:creationId xmlns:p14="http://schemas.microsoft.com/office/powerpoint/2010/main" val="138680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6</a:t>
            </a:fld>
            <a:endParaRPr lang="en-US"/>
          </a:p>
        </p:txBody>
      </p:sp>
    </p:spTree>
    <p:extLst>
      <p:ext uri="{BB962C8B-B14F-4D97-AF65-F5344CB8AC3E}">
        <p14:creationId xmlns:p14="http://schemas.microsoft.com/office/powerpoint/2010/main" val="14603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7</a:t>
            </a:fld>
            <a:endParaRPr lang="en-US"/>
          </a:p>
        </p:txBody>
      </p:sp>
    </p:spTree>
    <p:extLst>
      <p:ext uri="{BB962C8B-B14F-4D97-AF65-F5344CB8AC3E}">
        <p14:creationId xmlns:p14="http://schemas.microsoft.com/office/powerpoint/2010/main" val="220729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Phần</a:t>
            </a:r>
            <a:r>
              <a:rPr lang="en-US" baseline="0" smtClean="0"/>
              <a:t> 2 sẽ trình bày lần lượt về: Mô tả hệ cơ sở dữ liệu, Giới thiệu sơ đồ quan hệ của cơ sở dữ liệu, Tăng hiệu suất, tính bảo mật, tính toàn vẹn của cơ sở dữ liệu.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8</a:t>
            </a:fld>
            <a:endParaRPr lang="en-US"/>
          </a:p>
        </p:txBody>
      </p:sp>
    </p:spTree>
    <p:extLst>
      <p:ext uri="{BB962C8B-B14F-4D97-AF65-F5344CB8AC3E}">
        <p14:creationId xmlns:p14="http://schemas.microsoft.com/office/powerpoint/2010/main" val="533199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Cơ sở dữ liệu bao gồm thông tin về 1 cửa hàng gồm: các mặt hàng, các nhà cung cấp, nhân viên, các sự kiện khuyến mại, hóa đơn thanh toán).</a:t>
            </a:r>
            <a:endParaRPr lang="vi-VN" b="0" smtClean="0">
              <a:effectLst/>
            </a:endParaRPr>
          </a:p>
          <a:p>
            <a:pPr rtl="0" fontAlgn="base"/>
            <a:r>
              <a:rPr lang="vi-VN" sz="1200" b="0" i="0" u="none" strike="noStrike" kern="1200" smtClean="0">
                <a:solidFill>
                  <a:schemeClr val="tx1"/>
                </a:solidFill>
                <a:effectLst/>
                <a:latin typeface="+mn-lt"/>
                <a:ea typeface="+mn-ea"/>
                <a:cs typeface="+mn-cs"/>
              </a:rPr>
              <a:t>Thông tin của một mặt hàng bao gồm: mã số, tên, giá bán.</a:t>
            </a:r>
          </a:p>
          <a:p>
            <a:pPr rtl="0" fontAlgn="base"/>
            <a:r>
              <a:rPr lang="vi-VN" sz="1200" b="0" i="0" u="none" strike="noStrike" kern="1200" smtClean="0">
                <a:solidFill>
                  <a:schemeClr val="tx1"/>
                </a:solidFill>
                <a:effectLst/>
                <a:latin typeface="+mn-lt"/>
                <a:ea typeface="+mn-ea"/>
                <a:cs typeface="+mn-cs"/>
              </a:rPr>
              <a:t>Các sản phẩm sẽ được cung cấp qua nhà cung cấp. một mặt hàng có thể được cung cấp bởi nhiều nhà cung cấp và giá khác nhau.</a:t>
            </a:r>
          </a:p>
          <a:p>
            <a:pPr rtl="0" fontAlgn="base"/>
            <a:r>
              <a:rPr lang="vi-VN" sz="1200" b="0" i="0" u="none" strike="noStrike" kern="1200" smtClean="0">
                <a:solidFill>
                  <a:schemeClr val="tx1"/>
                </a:solidFill>
                <a:effectLst/>
                <a:latin typeface="+mn-lt"/>
                <a:ea typeface="+mn-ea"/>
                <a:cs typeface="+mn-cs"/>
              </a:rPr>
              <a:t>Thông tin của một nhà cung cấp bao gồm: mã số, tên, thông tin liên hệ.</a:t>
            </a:r>
          </a:p>
          <a:p>
            <a:pPr rtl="0" fontAlgn="base"/>
            <a:r>
              <a:rPr lang="vi-VN" sz="1200" b="0" i="0" u="none" strike="noStrike" kern="1200" smtClean="0">
                <a:solidFill>
                  <a:schemeClr val="tx1"/>
                </a:solidFill>
                <a:effectLst/>
                <a:latin typeface="+mn-lt"/>
                <a:ea typeface="+mn-ea"/>
                <a:cs typeface="+mn-cs"/>
              </a:rPr>
              <a:t>Mỗi sản phẩm thuộc vào một hoặc nhiều nhóm hàng. Một nhóm hàng có thể có nhiều mặt hàng.</a:t>
            </a:r>
          </a:p>
          <a:p>
            <a:pPr rtl="0" fontAlgn="base"/>
            <a:r>
              <a:rPr lang="vi-VN" sz="1200" b="0" i="0" u="none" strike="noStrike" kern="1200" smtClean="0">
                <a:solidFill>
                  <a:schemeClr val="tx1"/>
                </a:solidFill>
                <a:effectLst/>
                <a:latin typeface="+mn-lt"/>
                <a:ea typeface="+mn-ea"/>
                <a:cs typeface="+mn-cs"/>
              </a:rPr>
              <a:t>Cửa hàng có các đợt khuyến mại. Mỗi đợt khuyến mại được đánh dấu bằng một mã duy nhất, thời gian bắt đầu và kết thúc mỗi đợt sự kiện. Trong mỗi đợt sự kiện, một vài mặt hàng sẽ được giảm giá, và các mặt hàng cũng có thể được giảm giá nhiều lần trong các sự kiện khác nhau.</a:t>
            </a:r>
          </a:p>
          <a:p>
            <a:pPr rtl="0" fontAlgn="base"/>
            <a:r>
              <a:rPr lang="vi-VN" sz="1200" b="0" i="0" u="none" strike="noStrike" kern="1200" smtClean="0">
                <a:solidFill>
                  <a:schemeClr val="tx1"/>
                </a:solidFill>
                <a:effectLst/>
                <a:latin typeface="+mn-lt"/>
                <a:ea typeface="+mn-ea"/>
                <a:cs typeface="+mn-cs"/>
              </a:rPr>
              <a:t>Để quản lý và phân quyền làm việc cho các nhân viên, ta tạo ra các tài khoản đăng nhập vào hệ thống. Gồm các thông tin: mã nhân viên, tên tài khoản, mật khẩu sử dụng, tên nhân viên, thông tin liên hệ, trạng thái hoạt động.</a:t>
            </a:r>
            <a:endParaRPr lang="en-US" sz="1200" b="0" i="0" u="none" strike="noStrike" kern="1200" smtClean="0">
              <a:solidFill>
                <a:schemeClr val="tx1"/>
              </a:solidFill>
              <a:effectLst/>
              <a:latin typeface="+mn-lt"/>
              <a:ea typeface="+mn-ea"/>
              <a:cs typeface="+mn-cs"/>
            </a:endParaRPr>
          </a:p>
          <a:p>
            <a:pPr rtl="0" fontAlgn="base"/>
            <a:r>
              <a:rPr lang="en-US" sz="1200" b="0" i="0" u="none" strike="noStrike" kern="1200" smtClean="0">
                <a:solidFill>
                  <a:schemeClr val="tx1"/>
                </a:solidFill>
                <a:effectLst/>
                <a:latin typeface="+mn-lt"/>
                <a:ea typeface="+mn-ea"/>
                <a:cs typeface="+mn-cs"/>
              </a:rPr>
              <a:t>Bọn</a:t>
            </a:r>
            <a:r>
              <a:rPr lang="en-US" sz="1200" b="0" i="0" u="none" strike="noStrike" kern="1200" baseline="0" smtClean="0">
                <a:solidFill>
                  <a:schemeClr val="tx1"/>
                </a:solidFill>
                <a:effectLst/>
                <a:latin typeface="+mn-lt"/>
                <a:ea typeface="+mn-ea"/>
                <a:cs typeface="+mn-cs"/>
              </a:rPr>
              <a:t> em để trạng thái của nhân viên Trạng thái =1 nếu tài khoản đang được đăng nhập trên một máy nào đó, =0 nếu tài khoản đang rỗi. Bằng -1 nếu đã bị xóa. Sử dụng cách này thì sẽ tránh được 2 máy cùng đăng nhập 1 tài khoản. và tránh được việc mất hóa đơn khi bị xóa thông tin nhân viên.</a:t>
            </a:r>
            <a:endParaRPr lang="vi-VN" sz="1200" b="0" i="0" u="none" strike="noStrike"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9</a:t>
            </a:fld>
            <a:endParaRPr lang="en-US"/>
          </a:p>
        </p:txBody>
      </p:sp>
    </p:spTree>
    <p:extLst>
      <p:ext uri="{BB962C8B-B14F-4D97-AF65-F5344CB8AC3E}">
        <p14:creationId xmlns:p14="http://schemas.microsoft.com/office/powerpoint/2010/main" val="428548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quan hệ của cơ sở dữ liệu.</a:t>
            </a:r>
            <a:endParaRPr lang="en-US" smtClean="0"/>
          </a:p>
          <a:p>
            <a:r>
              <a:rPr lang="en-US" smtClean="0"/>
              <a:t>Giới</a:t>
            </a:r>
            <a:r>
              <a:rPr lang="en-US" baseline="0" smtClean="0"/>
              <a:t> thiệu khái quát các bảng dữ liệu.</a:t>
            </a:r>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10</a:t>
            </a:fld>
            <a:endParaRPr lang="en-US"/>
          </a:p>
        </p:txBody>
      </p:sp>
    </p:spTree>
    <p:extLst>
      <p:ext uri="{BB962C8B-B14F-4D97-AF65-F5344CB8AC3E}">
        <p14:creationId xmlns:p14="http://schemas.microsoft.com/office/powerpoint/2010/main" val="420665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smtClean="0">
                <a:solidFill>
                  <a:schemeClr val="tx1"/>
                </a:solidFill>
                <a:effectLst/>
                <a:latin typeface="+mn-lt"/>
                <a:ea typeface="+mn-ea"/>
                <a:cs typeface="+mn-cs"/>
              </a:rPr>
              <a:t>Nhận</a:t>
            </a:r>
            <a:r>
              <a:rPr lang="en-US" sz="1200" b="0" i="0" u="none" strike="noStrike" kern="1200" baseline="0" smtClean="0">
                <a:solidFill>
                  <a:schemeClr val="tx1"/>
                </a:solidFill>
                <a:effectLst/>
                <a:latin typeface="+mn-lt"/>
                <a:ea typeface="+mn-ea"/>
                <a:cs typeface="+mn-cs"/>
              </a:rPr>
              <a:t> thấy </a:t>
            </a:r>
            <a:r>
              <a:rPr lang="vi-VN" sz="1200" b="0" i="0" u="none" strike="noStrike" kern="1200" smtClean="0">
                <a:solidFill>
                  <a:schemeClr val="tx1"/>
                </a:solidFill>
                <a:effectLst/>
                <a:latin typeface="+mn-lt"/>
                <a:ea typeface="+mn-ea"/>
                <a:cs typeface="+mn-cs"/>
              </a:rPr>
              <a:t>Đặc điểm phần mềm.</a:t>
            </a:r>
            <a:endParaRPr lang="vi-VN" b="0" smtClean="0">
              <a:effectLst/>
            </a:endParaRPr>
          </a:p>
          <a:p>
            <a:pPr rtl="0" fontAlgn="base"/>
            <a:r>
              <a:rPr lang="vi-VN" sz="1200" b="0" i="0" u="none" strike="noStrike" kern="1200" smtClean="0">
                <a:solidFill>
                  <a:schemeClr val="tx1"/>
                </a:solidFill>
                <a:effectLst/>
                <a:latin typeface="+mn-lt"/>
                <a:ea typeface="+mn-ea"/>
                <a:cs typeface="+mn-cs"/>
              </a:rPr>
              <a:t>Phần mềm sẽ phải truy suất, tìm kiếm thông tin rất nhiều từ bảng mặt hàng, thông qua mã số mặt hàng.</a:t>
            </a:r>
          </a:p>
          <a:p>
            <a:pPr rtl="0" fontAlgn="base"/>
            <a:r>
              <a:rPr lang="vi-VN" sz="1200" b="0" i="0" u="none" strike="noStrike" kern="1200" smtClean="0">
                <a:solidFill>
                  <a:schemeClr val="tx1"/>
                </a:solidFill>
                <a:effectLst/>
                <a:latin typeface="+mn-lt"/>
                <a:ea typeface="+mn-ea"/>
                <a:cs typeface="+mn-cs"/>
              </a:rPr>
              <a:t>Phần mềm sẽ hỗ trợ truy xuất thêm, sửa, xóa dữ liệu từ tất cả các bảng. Dữ liệu đàu vào là dạng chuỗi kí tự, khó kiểm soát.</a:t>
            </a:r>
          </a:p>
          <a:p>
            <a:pPr rtl="0" fontAlgn="base"/>
            <a:r>
              <a:rPr lang="vi-VN" sz="1200" b="0" i="0" u="none" strike="noStrike" kern="1200" smtClean="0">
                <a:solidFill>
                  <a:schemeClr val="tx1"/>
                </a:solidFill>
                <a:effectLst/>
                <a:latin typeface="+mn-lt"/>
                <a:ea typeface="+mn-ea"/>
                <a:cs typeface="+mn-cs"/>
              </a:rPr>
              <a:t>Cần phải bảo mật, tăng tính chính xác của các thông tin liên quan đến hóa đơn, số lượng hàng hóa, giá cả nhập vào, bán ra.</a:t>
            </a:r>
          </a:p>
          <a:p>
            <a:pPr rtl="0" fontAlgn="base"/>
            <a:r>
              <a:rPr lang="vi-VN" sz="1200" b="0" i="0" u="none" strike="noStrike" kern="1200" smtClean="0">
                <a:solidFill>
                  <a:schemeClr val="tx1"/>
                </a:solidFill>
                <a:effectLst/>
                <a:latin typeface="+mn-lt"/>
                <a:ea typeface="+mn-ea"/>
                <a:cs typeface="+mn-cs"/>
              </a:rPr>
              <a:t>Cần phải tăng hiệu năng các của các biểu thức truy vấn qua mã hoặc tên sản phẩm.</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11</a:t>
            </a:fld>
            <a:endParaRPr lang="en-US"/>
          </a:p>
        </p:txBody>
      </p:sp>
    </p:spTree>
    <p:extLst>
      <p:ext uri="{BB962C8B-B14F-4D97-AF65-F5344CB8AC3E}">
        <p14:creationId xmlns:p14="http://schemas.microsoft.com/office/powerpoint/2010/main" val="68382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9/12/2015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9/12/2015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smtClean="0">
                <a:latin typeface="Palatino Linotype" panose="02040502050505030304" pitchFamily="18" charset="0"/>
                <a:cs typeface="Times New Roman" panose="02020603050405020304" pitchFamily="18" charset="0"/>
              </a:rPr>
              <a:t>Báo cáo bài tập lớn</a:t>
            </a:r>
            <a:br>
              <a:rPr lang="en-US" sz="4800" smtClean="0">
                <a:latin typeface="Palatino Linotype" panose="02040502050505030304" pitchFamily="18" charset="0"/>
                <a:cs typeface="Times New Roman" panose="02020603050405020304" pitchFamily="18" charset="0"/>
              </a:rPr>
            </a:br>
            <a:r>
              <a:rPr lang="en-US" sz="4800" smtClean="0">
                <a:latin typeface="Palatino Linotype" panose="02040502050505030304" pitchFamily="18" charset="0"/>
                <a:cs typeface="Times New Roman" panose="02020603050405020304" pitchFamily="18" charset="0"/>
              </a:rPr>
              <a:t>Xây dựng phần mềm quản lý cửa hàng.</a:t>
            </a:r>
            <a:r>
              <a:rPr lang="en-US" sz="4000" smtClean="0">
                <a:latin typeface="Palatino Linotype" panose="02040502050505030304" pitchFamily="18" charset="0"/>
                <a:cs typeface="Times New Roman" panose="02020603050405020304" pitchFamily="18" charset="0"/>
              </a:rPr>
              <a:t/>
            </a:r>
            <a:br>
              <a:rPr lang="en-US" sz="4000" smtClean="0">
                <a:latin typeface="Palatino Linotype" panose="02040502050505030304" pitchFamily="18" charset="0"/>
                <a:cs typeface="Times New Roman" panose="02020603050405020304" pitchFamily="18" charset="0"/>
              </a:rPr>
            </a:br>
            <a:r>
              <a:rPr lang="en-US" sz="4000" smtClean="0">
                <a:latin typeface="Palatino Linotype" panose="02040502050505030304" pitchFamily="18" charset="0"/>
                <a:cs typeface="Times New Roman" panose="02020603050405020304" pitchFamily="18" charset="0"/>
              </a:rPr>
              <a:t/>
            </a:r>
            <a:br>
              <a:rPr lang="en-US" sz="4000" smtClean="0">
                <a:latin typeface="Palatino Linotype" panose="02040502050505030304" pitchFamily="18" charset="0"/>
                <a:cs typeface="Times New Roman" panose="02020603050405020304" pitchFamily="18" charset="0"/>
              </a:rPr>
            </a:br>
            <a:endParaRPr lang="en-US" sz="4000">
              <a:latin typeface="Palatino Linotype" panose="02040502050505030304" pitchFamily="18" charset="0"/>
              <a:cs typeface="Times New Roman" panose="02020603050405020304" pitchFamily="18" charset="0"/>
            </a:endParaRPr>
          </a:p>
        </p:txBody>
      </p:sp>
      <p:sp>
        <p:nvSpPr>
          <p:cNvPr id="3" name="Subtitle 2"/>
          <p:cNvSpPr>
            <a:spLocks noGrp="1"/>
          </p:cNvSpPr>
          <p:nvPr>
            <p:ph type="subTitle" idx="1"/>
          </p:nvPr>
        </p:nvSpPr>
        <p:spPr>
          <a:xfrm>
            <a:off x="1154955" y="4633953"/>
            <a:ext cx="8825658" cy="1751082"/>
          </a:xfrm>
        </p:spPr>
        <p:txBody>
          <a:bodyPr>
            <a:normAutofit/>
          </a:bodyPr>
          <a:lstStyle/>
          <a:p>
            <a:r>
              <a:rPr lang="en-US" sz="1400" smtClean="0"/>
              <a:t>Nhóm 2: 	Lê Đình Phúc (Trưởng nhóm)	20132979</a:t>
            </a:r>
          </a:p>
          <a:p>
            <a:r>
              <a:rPr lang="en-US" sz="1400"/>
              <a:t>	</a:t>
            </a:r>
            <a:r>
              <a:rPr lang="en-US" sz="1400" smtClean="0"/>
              <a:t>	Nguyễn Tiến Trường				</a:t>
            </a:r>
          </a:p>
          <a:p>
            <a:r>
              <a:rPr lang="en-US" sz="1400"/>
              <a:t>	</a:t>
            </a:r>
            <a:r>
              <a:rPr lang="en-US" sz="1400" smtClean="0"/>
              <a:t>	Trần Mạnh linh.</a:t>
            </a:r>
          </a:p>
          <a:p>
            <a:r>
              <a:rPr lang="en-US" sz="1400"/>
              <a:t>	</a:t>
            </a:r>
            <a:r>
              <a:rPr lang="en-US" sz="1400" smtClean="0"/>
              <a:t>	Lê Đình Hoàng Sơn.</a:t>
            </a:r>
          </a:p>
          <a:p>
            <a:r>
              <a:rPr lang="en-US" sz="1400"/>
              <a:t>	</a:t>
            </a:r>
            <a:r>
              <a:rPr lang="en-US" sz="1400" smtClean="0"/>
              <a:t>		</a:t>
            </a:r>
            <a:endParaRPr lang="en-US" sz="1400"/>
          </a:p>
        </p:txBody>
      </p:sp>
    </p:spTree>
    <p:extLst>
      <p:ext uri="{BB962C8B-B14F-4D97-AF65-F5344CB8AC3E}">
        <p14:creationId xmlns:p14="http://schemas.microsoft.com/office/powerpoint/2010/main" val="3045774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2050" name="Picture 2" descr="https://lh5.googleusercontent.com/d9BaxrLKdY1Irs5-a0r5Slfw95JU7RzRmlwOYI-Jqe9bQ45Aoa-R4E8CGDnlGTwPKSwoyU9iGumtvsFwjKWoIbi3O_mvI_ZK5FTlJfSCmIp5PU9s4G5m8bKXDizcG_ohalHVoyvv"/>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130" y="2052637"/>
            <a:ext cx="9301655" cy="439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288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041719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r>
              <a:rPr lang="en-US" sz="2600" smtClean="0">
                <a:latin typeface="Palatino Linotype" panose="02040502050505030304" pitchFamily="18" charset="0"/>
              </a:rPr>
              <a:t>Thiết kế các trigger kiểm soát dữ liệu vào, ra.</a:t>
            </a:r>
          </a:p>
          <a:p>
            <a:pPr lvl="2">
              <a:buFont typeface="Wingdings" panose="05000000000000000000" pitchFamily="2" charset="2"/>
              <a:buChar char="v"/>
            </a:pPr>
            <a:r>
              <a:rPr lang="en-US" sz="2600" smtClean="0">
                <a:latin typeface="Palatino Linotype" panose="02040502050505030304" pitchFamily="18" charset="0"/>
              </a:rPr>
              <a:t>Thiết kế các stored procedure tăng hiệu suất chương trình.</a:t>
            </a:r>
          </a:p>
          <a:p>
            <a:pPr lvl="2">
              <a:buFont typeface="Wingdings" panose="05000000000000000000" pitchFamily="2" charset="2"/>
              <a:buChar char="v"/>
            </a:pPr>
            <a:r>
              <a:rPr lang="en-US" sz="2600" smtClean="0">
                <a:latin typeface="Palatino Linotype" panose="02040502050505030304" pitchFamily="18" charset="0"/>
              </a:rPr>
              <a:t>Thiết kế các set index tăng hiệu quả truy vấn dữ liệu.</a:t>
            </a:r>
            <a:endParaRPr lang="en-US">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548027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Một số trigger tiêu biểu.	</a:t>
            </a:r>
            <a:endParaRPr lang="en-US" sz="2600" smtClean="0">
              <a:latin typeface="Palatino Linotype" panose="0204050205050503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521216480"/>
              </p:ext>
            </p:extLst>
          </p:nvPr>
        </p:nvGraphicFramePr>
        <p:xfrm>
          <a:off x="1103310" y="2721886"/>
          <a:ext cx="9822192" cy="3985816"/>
        </p:xfrm>
        <a:graphic>
          <a:graphicData uri="http://schemas.openxmlformats.org/drawingml/2006/table">
            <a:tbl>
              <a:tblPr firstRow="1" bandRow="1">
                <a:tableStyleId>{F5AB1C69-6EDB-4FF4-983F-18BD219EF322}</a:tableStyleId>
              </a:tblPr>
              <a:tblGrid>
                <a:gridCol w="2191683"/>
                <a:gridCol w="7630509"/>
              </a:tblGrid>
              <a:tr h="541576">
                <a:tc>
                  <a:txBody>
                    <a:bodyPr/>
                    <a:lstStyle/>
                    <a:p>
                      <a:pPr algn="ctr"/>
                      <a:r>
                        <a:rPr lang="en-US" sz="2000" smtClean="0">
                          <a:latin typeface="Palatino Linotype" panose="02040502050505030304" pitchFamily="18" charset="0"/>
                        </a:rPr>
                        <a:t>Bảng</a:t>
                      </a:r>
                      <a:r>
                        <a:rPr lang="en-US" sz="2000" baseline="0" smtClean="0">
                          <a:latin typeface="Palatino Linotype" panose="02040502050505030304" pitchFamily="18" charset="0"/>
                        </a:rPr>
                        <a:t> áp dụng</a:t>
                      </a:r>
                      <a:endParaRPr lang="en-US" sz="2000">
                        <a:latin typeface="Palatino Linotype" panose="02040502050505030304" pitchFamily="18" charset="0"/>
                      </a:endParaRPr>
                    </a:p>
                  </a:txBody>
                  <a:tcPr/>
                </a:tc>
                <a:tc>
                  <a:txBody>
                    <a:bodyPr/>
                    <a:lstStyle/>
                    <a:p>
                      <a:pPr algn="ctr"/>
                      <a:r>
                        <a:rPr lang="en-US" sz="2000" smtClean="0">
                          <a:latin typeface="Palatino Linotype" panose="02040502050505030304" pitchFamily="18" charset="0"/>
                        </a:rPr>
                        <a:t>Nội</a:t>
                      </a:r>
                      <a:r>
                        <a:rPr lang="en-US" sz="2000" baseline="0" smtClean="0">
                          <a:latin typeface="Palatino Linotype" panose="02040502050505030304" pitchFamily="18" charset="0"/>
                        </a:rPr>
                        <a:t> dung trigger</a:t>
                      </a:r>
                      <a:endParaRPr lang="en-US" sz="2000">
                        <a:latin typeface="Palatino Linotype" panose="02040502050505030304" pitchFamily="18" charset="0"/>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Khuyến</a:t>
                      </a:r>
                      <a:r>
                        <a:rPr lang="en-US" sz="1600" baseline="0" smtClean="0">
                          <a:latin typeface="Palatino Linotype" panose="02040502050505030304" pitchFamily="18" charset="0"/>
                        </a:rPr>
                        <a:t> mại</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để trống.</a:t>
                      </a: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và TGKT theo đúng dạng năm/tháng/ngày</a:t>
                      </a:r>
                      <a:r>
                        <a:rPr lang="en-US" sz="1600" b="0" i="0" u="none" strike="noStrike" kern="1200" smtClean="0">
                          <a:solidFill>
                            <a:schemeClr val="dk1"/>
                          </a:solidFill>
                          <a:effectLst/>
                          <a:latin typeface="Palatino Linotype" panose="02040502050505030304" pitchFamily="18" charset="0"/>
                          <a:ea typeface="+mn-ea"/>
                          <a:cs typeface="+mn-cs"/>
                        </a:rPr>
                        <a:t>,</a:t>
                      </a:r>
                      <a:r>
                        <a:rPr lang="en-US" sz="1600" b="0" i="0" u="none" strike="noStrike" kern="1200" baseline="0" smtClean="0">
                          <a:solidFill>
                            <a:schemeClr val="dk1"/>
                          </a:solidFill>
                          <a:effectLst/>
                          <a:latin typeface="Palatino Linotype" panose="02040502050505030304" pitchFamily="18" charset="0"/>
                          <a:ea typeface="+mn-ea"/>
                          <a:cs typeface="+mn-cs"/>
                        </a:rPr>
                        <a:t> và là thời gian có thực.</a:t>
                      </a:r>
                      <a:endParaRPr lang="vi-VN"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trước</a:t>
                      </a:r>
                      <a:r>
                        <a:rPr lang="vi-VN" sz="1600" b="0" i="0" u="none" strike="noStrike" kern="1200" smtClean="0">
                          <a:solidFill>
                            <a:schemeClr val="dk1"/>
                          </a:solidFill>
                          <a:effectLst/>
                          <a:latin typeface="Palatino Linotype" panose="02040502050505030304" pitchFamily="18" charset="0"/>
                          <a:ea typeface="+mn-ea"/>
                          <a:cs typeface="+mn-cs"/>
                        </a:rPr>
                        <a:t> TGKT</a:t>
                      </a:r>
                      <a:r>
                        <a:rPr lang="en-US" sz="1600" b="0" i="0" u="none" strike="noStrike" kern="1200" smtClean="0">
                          <a:solidFill>
                            <a:schemeClr val="dk1"/>
                          </a:solidFill>
                          <a:effectLst/>
                          <a:latin typeface="Palatino Linotype" panose="02040502050505030304" pitchFamily="18" charset="0"/>
                          <a:ea typeface="+mn-ea"/>
                          <a:cs typeface="+mn-cs"/>
                        </a:rPr>
                        <a:t>.</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Nhà</a:t>
                      </a:r>
                      <a:r>
                        <a:rPr lang="en-US" sz="1600" baseline="0" smtClean="0">
                          <a:latin typeface="Palatino Linotype" panose="02040502050505030304" pitchFamily="18" charset="0"/>
                        </a:rPr>
                        <a:t> cung cấp.</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nhà cung cấp</a:t>
                      </a:r>
                      <a:r>
                        <a:rPr lang="vi-VN" sz="1600" b="0" i="0" u="none" strike="noStrike" kern="1200" smtClean="0">
                          <a:solidFill>
                            <a:schemeClr val="dk1"/>
                          </a:solidFill>
                          <a:effectLst/>
                          <a:latin typeface="Palatino Linotype" panose="02040502050505030304" pitchFamily="18" charset="0"/>
                          <a:ea typeface="+mn-ea"/>
                          <a:cs typeface="+mn-cs"/>
                        </a:rPr>
                        <a:t>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lớn hơn</a:t>
                      </a:r>
                      <a:r>
                        <a:rPr lang="vi-VN" sz="1600" b="0" i="0" u="none" strike="noStrike" kern="1200" smtClean="0">
                          <a:solidFill>
                            <a:schemeClr val="dk1"/>
                          </a:solidFill>
                          <a:effectLst/>
                          <a:latin typeface="Palatino Linotype" panose="02040502050505030304" pitchFamily="18" charset="0"/>
                          <a:ea typeface="+mn-ea"/>
                          <a:cs typeface="+mn-cs"/>
                        </a:rPr>
                        <a:t> 0</a:t>
                      </a:r>
                      <a:r>
                        <a:rPr lang="en-US" sz="1600" b="0" i="0" u="none" strike="noStrike" kern="1200" smtClean="0">
                          <a:solidFill>
                            <a:schemeClr val="dk1"/>
                          </a:solidFill>
                          <a:effectLst/>
                          <a:latin typeface="Palatino Linotype" panose="02040502050505030304" pitchFamily="18" charset="0"/>
                          <a:ea typeface="+mn-ea"/>
                          <a:cs typeface="+mn-cs"/>
                        </a:rPr>
                        <a:t>.</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&gt;8 và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r>
                        <a:rPr lang="en-US" sz="1600" smtClean="0">
                          <a:latin typeface="Palatino Linotype" panose="02040502050505030304" pitchFamily="18" charset="0"/>
                        </a:rPr>
                        <a:t>Tài</a:t>
                      </a:r>
                      <a:r>
                        <a:rPr lang="en-US" sz="1600" baseline="0" smtClean="0">
                          <a:latin typeface="Palatino Linotype" panose="02040502050505030304" pitchFamily="18" charset="0"/>
                        </a:rPr>
                        <a:t> khoản nhân viên</a:t>
                      </a:r>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tài khoản không được trùng nhau.</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Mật khẩu, tên tài khoản phải nhiều hơn 6 kí tự.</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Trạng thái phải thuộc 1 trong 3 giá trị -1,0,1.</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bl>
          </a:graphicData>
        </a:graphic>
      </p:graphicFrame>
    </p:spTree>
    <p:extLst>
      <p:ext uri="{BB962C8B-B14F-4D97-AF65-F5344CB8AC3E}">
        <p14:creationId xmlns:p14="http://schemas.microsoft.com/office/powerpoint/2010/main" val="2757977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r>
              <a:rPr lang="en-US" sz="2600" smtClean="0">
                <a:latin typeface="Palatino Linotype" panose="02040502050505030304" pitchFamily="18" charset="0"/>
              </a:rPr>
              <a:t>Thiết kế các trigger kiểm soát dữ liệu vào, ra.</a:t>
            </a:r>
          </a:p>
          <a:p>
            <a:pPr lvl="2">
              <a:buFont typeface="Wingdings" panose="05000000000000000000" pitchFamily="2" charset="2"/>
              <a:buChar char="v"/>
            </a:pPr>
            <a:r>
              <a:rPr lang="en-US" sz="2600" smtClean="0">
                <a:latin typeface="Palatino Linotype" panose="02040502050505030304" pitchFamily="18" charset="0"/>
              </a:rPr>
              <a:t>Thiết kế các stored procedure tăng hiệu suất chương trình.</a:t>
            </a:r>
          </a:p>
          <a:p>
            <a:pPr lvl="2">
              <a:buFont typeface="Wingdings" panose="05000000000000000000" pitchFamily="2" charset="2"/>
              <a:buChar char="v"/>
            </a:pPr>
            <a:r>
              <a:rPr lang="en-US" sz="2600" smtClean="0">
                <a:latin typeface="Palatino Linotype" panose="02040502050505030304" pitchFamily="18" charset="0"/>
              </a:rPr>
              <a:t>Thiết kế các set index tăng hiệu quả truy vấn dữ liệu.</a:t>
            </a:r>
            <a:endParaRPr lang="en-US">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989422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smtClean="0">
                <a:latin typeface="Palatino Linotype" panose="02040502050505030304" pitchFamily="18" charset="0"/>
              </a:rPr>
              <a:t>procedure setindex </a:t>
            </a:r>
            <a:r>
              <a:rPr lang="en-US" sz="2800" smtClean="0">
                <a:latin typeface="Palatino Linotype" panose="02040502050505030304" pitchFamily="18" charset="0"/>
              </a:rPr>
              <a:t>: </a:t>
            </a:r>
            <a:r>
              <a:rPr lang="en-US" sz="2400">
                <a:latin typeface="Palatino Linotype" panose="02040502050505030304" pitchFamily="18" charset="0"/>
              </a:rPr>
              <a:t>nhận đầu vào là một chuỗi kí tự, nếu trùng với tên của 1 trong 4 bảng account, ncc, mat_hang, nhomhang thì sẽ thực hiện lệnh  add index</a:t>
            </a:r>
            <a:r>
              <a:rPr lang="en-US" sz="2400" smtClean="0">
                <a:latin typeface="Palatino Linotype" panose="02040502050505030304" pitchFamily="18" charset="0"/>
              </a:rPr>
              <a:t>.</a:t>
            </a:r>
          </a:p>
          <a:p>
            <a:pPr lvl="1">
              <a:buFont typeface="Arial" panose="020B0604020202020204" pitchFamily="34" charset="0"/>
              <a:buChar char="•"/>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937665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endParaRPr lang="en-US" smtClean="0"/>
          </a:p>
          <a:p>
            <a:pPr marL="0" indent="0">
              <a:buNone/>
            </a:pPr>
            <a:r>
              <a:rPr lang="en-US" smtClean="0"/>
              <a:t>CREATE </a:t>
            </a:r>
            <a:r>
              <a:rPr lang="en-US"/>
              <a:t>PROCEDURE setindex ( in tablename varchar(20) )</a:t>
            </a:r>
          </a:p>
          <a:p>
            <a:pPr marL="0" indent="0">
              <a:buNone/>
            </a:pPr>
            <a:r>
              <a:rPr lang="en-US"/>
              <a:t>BEGIN</a:t>
            </a:r>
          </a:p>
          <a:p>
            <a:pPr marL="400050" lvl="1" indent="0">
              <a:buNone/>
            </a:pPr>
            <a:r>
              <a:rPr lang="en-US"/>
              <a:t>   IF(tablename ='account') THEN ALTER TABLE account ADD INDEX (ID_Account, username);</a:t>
            </a:r>
          </a:p>
          <a:p>
            <a:pPr marL="400050" lvl="1" indent="0">
              <a:buNone/>
            </a:pPr>
            <a:r>
              <a:rPr lang="en-US"/>
              <a:t>   END IF;</a:t>
            </a:r>
          </a:p>
          <a:p>
            <a:pPr marL="400050" lvl="1" indent="0">
              <a:buNone/>
            </a:pPr>
            <a:r>
              <a:rPr lang="en-US"/>
              <a:t>   IF(tablename = 'ncc') THEN ALTER TABLE ncc ADD INDEX (Id_NCC);</a:t>
            </a:r>
          </a:p>
          <a:p>
            <a:pPr marL="400050" lvl="1" indent="0">
              <a:buNone/>
            </a:pPr>
            <a:r>
              <a:rPr lang="en-US"/>
              <a:t>   END IF;</a:t>
            </a:r>
          </a:p>
          <a:p>
            <a:pPr marL="400050" lvl="1" indent="0">
              <a:buNone/>
            </a:pPr>
            <a:r>
              <a:rPr lang="en-US"/>
              <a:t>   IF (tablename ='mat_hang') THEN ALTER TABLE mat_hang ADD INDEX (ID_MatHang);</a:t>
            </a:r>
          </a:p>
          <a:p>
            <a:pPr marL="400050" lvl="1" indent="0">
              <a:buNone/>
            </a:pPr>
            <a:r>
              <a:rPr lang="en-US"/>
              <a:t>   END IF;</a:t>
            </a:r>
          </a:p>
          <a:p>
            <a:pPr marL="400050" lvl="1" indent="0">
              <a:buNone/>
            </a:pPr>
            <a:r>
              <a:rPr lang="en-US"/>
              <a:t>   IF (tablename = 'nhomhang') THEN ALTER TABLE nhomhang ADD INDEX (ID_NhomHang);</a:t>
            </a:r>
          </a:p>
          <a:p>
            <a:pPr marL="400050" lvl="1" indent="0">
              <a:buNone/>
            </a:pPr>
            <a:r>
              <a:rPr lang="en-US"/>
              <a:t>   END IF;</a:t>
            </a:r>
          </a:p>
          <a:p>
            <a:pPr marL="0" indent="0">
              <a:buNone/>
            </a:pPr>
            <a:r>
              <a:rPr lang="en-US"/>
              <a:t>END $$</a:t>
            </a:r>
          </a:p>
          <a:p>
            <a:r>
              <a:rPr lang="en-US"/>
              <a:t/>
            </a:r>
            <a:br>
              <a:rPr lang="en-US"/>
            </a:b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623012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a:latin typeface="Palatino Linotype" panose="02040502050505030304" pitchFamily="18" charset="0"/>
              </a:rPr>
              <a:t>procedure </a:t>
            </a:r>
            <a:r>
              <a:rPr lang="en-US" sz="2800" b="1" smtClean="0">
                <a:latin typeface="Palatino Linotype" panose="02040502050505030304" pitchFamily="18" charset="0"/>
              </a:rPr>
              <a:t>updateflag</a:t>
            </a:r>
            <a:r>
              <a:rPr lang="en-US" sz="2800" smtClean="0">
                <a:latin typeface="Palatino Linotype" panose="02040502050505030304" pitchFamily="18" charset="0"/>
              </a:rPr>
              <a:t> : </a:t>
            </a:r>
            <a:r>
              <a:rPr lang="en-US" sz="2400">
                <a:latin typeface="Palatino Linotype" panose="02040502050505030304" pitchFamily="18" charset="0"/>
              </a:rPr>
              <a:t>nhận đầu vào là 2 tham số kiểu nguyên. Tham số đầu tiên đại diện cho id của tài khoản và tham số thứ 2 là trạng thái mới của tài khoản. (1 là online, 0 là offline, -1 là deleted) .</a:t>
            </a:r>
          </a:p>
        </p:txBody>
      </p:sp>
    </p:spTree>
    <p:extLst>
      <p:ext uri="{BB962C8B-B14F-4D97-AF65-F5344CB8AC3E}">
        <p14:creationId xmlns:p14="http://schemas.microsoft.com/office/powerpoint/2010/main" val="385444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endParaRPr lang="en-US" sz="2800">
              <a:latin typeface="Palatino Linotype" panose="02040502050505030304" pitchFamily="18" charset="0"/>
            </a:endParaRPr>
          </a:p>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1848806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423261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Nội dung: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2800" smtClean="0">
                <a:latin typeface="Palatino Linotype" panose="02040502050505030304" pitchFamily="18" charset="0"/>
              </a:rPr>
              <a:t>	Phần 1: Giới thiệu tổng quát đề tài nghiên cứu.</a:t>
            </a:r>
          </a:p>
          <a:p>
            <a:pPr marL="0"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2: Nghiên cứu, xây dựng hệ cơ sở dữ liệu.</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3: Thiết kế, xây dựng phần mềm.</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4: Giới thiệu sản phẩm.</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5: Hướng phát triển phần mềm.</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233353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pic>
        <p:nvPicPr>
          <p:cNvPr id="1026" name="Picture 2" descr="màn hình đăng nhập tài khoả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6110" y="2194613"/>
            <a:ext cx="5421407" cy="25649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08600" y="5218387"/>
            <a:ext cx="8229600" cy="369332"/>
          </a:xfrm>
          <a:prstGeom prst="rect">
            <a:avLst/>
          </a:prstGeom>
          <a:noFill/>
        </p:spPr>
        <p:txBody>
          <a:bodyPr wrap="square" rtlCol="0">
            <a:spAutoFit/>
          </a:bodyPr>
          <a:lstStyle/>
          <a:p>
            <a:r>
              <a:rPr lang="en-US" smtClean="0">
                <a:latin typeface="Palatino Linotype" panose="02040502050505030304" pitchFamily="18" charset="0"/>
              </a:rPr>
              <a:t>Phần giao diện liên quan đến đăng nhập của người dùng.</a:t>
            </a:r>
            <a:endParaRPr lang="en-US">
              <a:latin typeface="Palatino Linotype" panose="02040502050505030304" pitchFamily="18" charset="0"/>
            </a:endParaRPr>
          </a:p>
        </p:txBody>
      </p:sp>
    </p:spTree>
    <p:extLst>
      <p:ext uri="{BB962C8B-B14F-4D97-AF65-F5344CB8AC3E}">
        <p14:creationId xmlns:p14="http://schemas.microsoft.com/office/powerpoint/2010/main" val="4104415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6" name="TextBox 5"/>
          <p:cNvSpPr txBox="1"/>
          <p:nvPr/>
        </p:nvSpPr>
        <p:spPr>
          <a:xfrm>
            <a:off x="3571206" y="5691352"/>
            <a:ext cx="8229600" cy="369332"/>
          </a:xfrm>
          <a:prstGeom prst="rect">
            <a:avLst/>
          </a:prstGeom>
          <a:noFill/>
        </p:spPr>
        <p:txBody>
          <a:bodyPr wrap="square" rtlCol="0">
            <a:spAutoFit/>
          </a:bodyPr>
          <a:lstStyle/>
          <a:p>
            <a:r>
              <a:rPr lang="en-US" smtClean="0">
                <a:latin typeface="Palatino Linotype" panose="02040502050505030304" pitchFamily="18" charset="0"/>
              </a:rPr>
              <a:t>Phần giao diện chọn các chứn năng quản lý.</a:t>
            </a:r>
            <a:endParaRPr lang="en-US">
              <a:latin typeface="Palatino Linotype" panose="02040502050505030304" pitchFamily="18" charset="0"/>
            </a:endParaRPr>
          </a:p>
        </p:txBody>
      </p:sp>
      <p:pic>
        <p:nvPicPr>
          <p:cNvPr id="1026" name="Picture 2" descr="màn hình store manage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4715" y="1853247"/>
            <a:ext cx="5878568" cy="3669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964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6" name="TextBox 5"/>
          <p:cNvSpPr txBox="1"/>
          <p:nvPr/>
        </p:nvSpPr>
        <p:spPr>
          <a:xfrm>
            <a:off x="1504417" y="5691353"/>
            <a:ext cx="9113975" cy="369332"/>
          </a:xfrm>
          <a:prstGeom prst="rect">
            <a:avLst/>
          </a:prstGeom>
          <a:noFill/>
        </p:spPr>
        <p:txBody>
          <a:bodyPr wrap="square" rtlCol="0">
            <a:spAutoFit/>
          </a:bodyPr>
          <a:lstStyle/>
          <a:p>
            <a:r>
              <a:rPr lang="en-US" smtClean="0">
                <a:latin typeface="Palatino Linotype" panose="02040502050505030304" pitchFamily="18" charset="0"/>
              </a:rPr>
              <a:t>Phần giao diện liên quan đến các chức năng thanh toán, đưa ra các thông tin dạng bảng.</a:t>
            </a:r>
            <a:endParaRPr lang="en-US">
              <a:latin typeface="Palatino Linotype" panose="02040502050505030304" pitchFamily="18" charset="0"/>
            </a:endParaRPr>
          </a:p>
        </p:txBody>
      </p:sp>
      <p:pic>
        <p:nvPicPr>
          <p:cNvPr id="3074" name="Picture 2" descr="màn hình tính tiề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7383" y="1311659"/>
            <a:ext cx="7861160"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39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Palatino Linotype" panose="02040502050505030304" pitchFamily="18" charset="0"/>
              </a:rPr>
              <a:t>Phần 3: Xây dựng ứng dụng.</a:t>
            </a: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3200" smtClean="0">
                <a:latin typeface="Palatino Linotype" panose="02040502050505030304" pitchFamily="18" charset="0"/>
              </a:rPr>
              <a:t>Kiến thức sử dụng.</a:t>
            </a:r>
          </a:p>
          <a:p>
            <a:pPr lvl="2">
              <a:buFont typeface="Wingdings" panose="05000000000000000000" pitchFamily="2" charset="2"/>
              <a:buChar char="v"/>
            </a:pPr>
            <a:r>
              <a:rPr lang="en-US" sz="2800" smtClean="0">
                <a:latin typeface="Palatino Linotype" panose="02040502050505030304" pitchFamily="18" charset="0"/>
              </a:rPr>
              <a:t>Lập trình hướng đối tượng.</a:t>
            </a:r>
          </a:p>
          <a:p>
            <a:pPr lvl="2">
              <a:buFont typeface="Wingdings" panose="05000000000000000000" pitchFamily="2" charset="2"/>
              <a:buChar char="v"/>
            </a:pPr>
            <a:r>
              <a:rPr lang="en-US" sz="2800" smtClean="0">
                <a:latin typeface="Palatino Linotype" panose="02040502050505030304" pitchFamily="18" charset="0"/>
              </a:rPr>
              <a:t>Ngôn ngữ lập trình Java.</a:t>
            </a:r>
          </a:p>
          <a:p>
            <a:pPr lvl="2">
              <a:buFont typeface="Wingdings" panose="05000000000000000000" pitchFamily="2" charset="2"/>
              <a:buChar char="v"/>
            </a:pPr>
            <a:r>
              <a:rPr lang="en-US" sz="2800" smtClean="0">
                <a:latin typeface="Palatino Linotype" panose="02040502050505030304" pitchFamily="18" charset="0"/>
              </a:rPr>
              <a:t>Thư viện đồ họa Swing.</a:t>
            </a:r>
          </a:p>
          <a:p>
            <a:pPr lvl="2">
              <a:buFont typeface="Wingdings" panose="05000000000000000000" pitchFamily="2" charset="2"/>
              <a:buChar char="v"/>
            </a:pPr>
            <a:r>
              <a:rPr lang="en-US" sz="2800" smtClean="0">
                <a:latin typeface="Palatino Linotype" panose="02040502050505030304" pitchFamily="18" charset="0"/>
              </a:rPr>
              <a:t>Kết nối cơ sở dữ liệu bằng JDBC.</a:t>
            </a:r>
          </a:p>
          <a:p>
            <a:pPr lvl="2">
              <a:buFont typeface="Wingdings" panose="05000000000000000000" pitchFamily="2" charset="2"/>
              <a:buChar char="v"/>
            </a:pPr>
            <a:r>
              <a:rPr lang="en-US" sz="2800" smtClean="0">
                <a:latin typeface="Palatino Linotype" panose="02040502050505030304" pitchFamily="18" charset="0"/>
              </a:rPr>
              <a:t>Gửi nhận dữ liệu qua mạng LAN sử dụng socket.</a:t>
            </a:r>
          </a:p>
          <a:p>
            <a:pPr lvl="2">
              <a:buFont typeface="Wingdings" panose="05000000000000000000" pitchFamily="2" charset="2"/>
              <a:buChar char="v"/>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3470720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4: Giới thiệu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1733864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a:latin typeface="Palatino Linotype" panose="02040502050505030304" pitchFamily="18" charset="0"/>
              </a:rPr>
              <a:t>5</a:t>
            </a:r>
            <a:r>
              <a:rPr lang="en-US" smtClean="0">
                <a:latin typeface="Palatino Linotype" panose="02040502050505030304" pitchFamily="18" charset="0"/>
              </a:rPr>
              <a:t>: Hướng phát triển phần mềm.</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2600" smtClean="0">
                <a:latin typeface="Palatino Linotype" panose="02040502050505030304" pitchFamily="18" charset="0"/>
              </a:rPr>
              <a:t>Hướng phát triển mở rộng của cơ sở dữ liệu.</a:t>
            </a:r>
          </a:p>
          <a:p>
            <a:pPr lvl="2">
              <a:buFont typeface="Wingdings" panose="05000000000000000000" pitchFamily="2" charset="2"/>
              <a:buChar char="v"/>
            </a:pPr>
            <a:r>
              <a:rPr lang="en-US" sz="2400" smtClean="0">
                <a:latin typeface="Palatino Linotype" panose="02040502050505030304" pitchFamily="18" charset="0"/>
              </a:rPr>
              <a:t>Tùy thuộc theo mục đích của mỗi của hàng. Cho phép quản lý thêm các trường dữ liệu cho phù hợp.</a:t>
            </a:r>
          </a:p>
          <a:p>
            <a:pPr lvl="2">
              <a:buFont typeface="Wingdings" panose="05000000000000000000" pitchFamily="2" charset="2"/>
              <a:buChar char="v"/>
            </a:pPr>
            <a:r>
              <a:rPr lang="en-US" sz="2400" smtClean="0">
                <a:latin typeface="Palatino Linotype" panose="02040502050505030304" pitchFamily="18" charset="0"/>
              </a:rPr>
              <a:t>Khi lượng dữ liệu trở nên lớn hơn thì ta có thể thuê sử dụng các máy chủ ảo, điện toán đám mây để làm tăng không gian lưu trữ cũng như hiệu năng phần cứng.</a:t>
            </a:r>
          </a:p>
        </p:txBody>
      </p:sp>
    </p:spTree>
    <p:extLst>
      <p:ext uri="{BB962C8B-B14F-4D97-AF65-F5344CB8AC3E}">
        <p14:creationId xmlns:p14="http://schemas.microsoft.com/office/powerpoint/2010/main" val="2142150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a:latin typeface="Palatino Linotype" panose="02040502050505030304" pitchFamily="18" charset="0"/>
              </a:rPr>
              <a:t>5</a:t>
            </a:r>
            <a:r>
              <a:rPr lang="en-US" smtClean="0">
                <a:latin typeface="Palatino Linotype" panose="02040502050505030304" pitchFamily="18" charset="0"/>
              </a:rPr>
              <a:t>: Hướng phát triển phần mềm.</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2600" smtClean="0">
                <a:latin typeface="Palatino Linotype" panose="02040502050505030304" pitchFamily="18" charset="0"/>
              </a:rPr>
              <a:t>Hướng phát triển chức năng của phần mềm.</a:t>
            </a:r>
          </a:p>
          <a:p>
            <a:pPr lvl="2">
              <a:buFont typeface="Wingdings" panose="05000000000000000000" pitchFamily="2" charset="2"/>
              <a:buChar char="v"/>
            </a:pPr>
            <a:r>
              <a:rPr lang="en-US" sz="2400" smtClean="0">
                <a:latin typeface="Palatino Linotype" panose="02040502050505030304" pitchFamily="18" charset="0"/>
              </a:rPr>
              <a:t>Phần mềm sẽ cần phải mở rộng them các chức năng để phù hợp với nhiều loại cửa hàng hơn.</a:t>
            </a:r>
          </a:p>
          <a:p>
            <a:pPr lvl="2">
              <a:buFont typeface="Wingdings" panose="05000000000000000000" pitchFamily="2" charset="2"/>
              <a:buChar char="v"/>
            </a:pPr>
            <a:r>
              <a:rPr lang="en-US" sz="2400" smtClean="0">
                <a:latin typeface="Palatino Linotype" panose="02040502050505030304" pitchFamily="18" charset="0"/>
              </a:rPr>
              <a:t>Phát triển chức năng online để một cửa hàng có nhiều chi nhánh thì vẫn đồng nhất được một cơ sở dữ liệu.</a:t>
            </a:r>
          </a:p>
          <a:p>
            <a:pPr lvl="2">
              <a:buFont typeface="Wingdings" panose="05000000000000000000" pitchFamily="2" charset="2"/>
              <a:buChar char="v"/>
            </a:pPr>
            <a:r>
              <a:rPr lang="en-US" sz="2400" smtClean="0">
                <a:latin typeface="Palatino Linotype" panose="02040502050505030304" pitchFamily="18" charset="0"/>
              </a:rPr>
              <a:t>Phát triển thêm chức năng để người mua cũng có thể xem sản phẩm.</a:t>
            </a:r>
          </a:p>
          <a:p>
            <a:pPr lvl="2">
              <a:buFont typeface="Wingdings" panose="05000000000000000000" pitchFamily="2" charset="2"/>
              <a:buChar char="v"/>
            </a:pPr>
            <a:r>
              <a:rPr lang="en-US" sz="2400" smtClean="0">
                <a:latin typeface="Palatino Linotype" panose="02040502050505030304" pitchFamily="18" charset="0"/>
              </a:rPr>
              <a:t>Phát triển ứng dụng thu ngân trên các nền tảng di động.</a:t>
            </a:r>
          </a:p>
        </p:txBody>
      </p:sp>
    </p:spTree>
    <p:extLst>
      <p:ext uri="{BB962C8B-B14F-4D97-AF65-F5344CB8AC3E}">
        <p14:creationId xmlns:p14="http://schemas.microsoft.com/office/powerpoint/2010/main" val="3226113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363650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Lý do chọn đề tài: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smtClean="0">
                <a:latin typeface="Palatino Linotype" panose="02040502050505030304" pitchFamily="18" charset="0"/>
              </a:rPr>
              <a:t>Thị trường thiếu.</a:t>
            </a:r>
          </a:p>
          <a:p>
            <a:pPr lvl="1">
              <a:buFont typeface="Wingdings" panose="05000000000000000000" pitchFamily="2" charset="2"/>
              <a:buChar char="v"/>
            </a:pPr>
            <a:r>
              <a:rPr lang="en-US" sz="2400" smtClean="0">
                <a:latin typeface="Palatino Linotype" panose="02040502050505030304" pitchFamily="18" charset="0"/>
              </a:rPr>
              <a:t>Giao diện không thân thiện.</a:t>
            </a:r>
          </a:p>
          <a:p>
            <a:pPr lvl="1">
              <a:buFont typeface="Wingdings" panose="05000000000000000000" pitchFamily="2" charset="2"/>
              <a:buChar char="v"/>
            </a:pPr>
            <a:r>
              <a:rPr lang="en-US" sz="2400" smtClean="0">
                <a:latin typeface="Palatino Linotype" panose="02040502050505030304" pitchFamily="18" charset="0"/>
              </a:rPr>
              <a:t>Chức năng nghèo nàn.</a:t>
            </a:r>
          </a:p>
          <a:p>
            <a:pPr lvl="1">
              <a:buFont typeface="Wingdings" panose="05000000000000000000" pitchFamily="2" charset="2"/>
              <a:buChar char="v"/>
            </a:pPr>
            <a:r>
              <a:rPr lang="en-US" sz="2400" smtClean="0">
                <a:latin typeface="Palatino Linotype" panose="02040502050505030304" pitchFamily="18" charset="0"/>
              </a:rPr>
              <a:t>Cần phải đầu tư cơ sở vật chất lớn.</a:t>
            </a:r>
            <a:endParaRPr lang="en-US" sz="2400">
              <a:latin typeface="Palatino Linotype" panose="02040502050505030304" pitchFamily="18" charset="0"/>
            </a:endParaRP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84725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Đối tượng hướng tới: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Quản lý cơ sở dữ liệu của 1 cửa hàng.</a:t>
            </a:r>
          </a:p>
          <a:p>
            <a:pPr lvl="1">
              <a:buFont typeface="Wingdings" panose="05000000000000000000" pitchFamily="2" charset="2"/>
              <a:buChar char="v"/>
            </a:pPr>
            <a:r>
              <a:rPr lang="en-US" sz="2400">
                <a:latin typeface="Palatino Linotype" panose="02040502050505030304" pitchFamily="18" charset="0"/>
              </a:rPr>
              <a:t>Hỗ trợ tính toán, thu, nhập hóa đơn.</a:t>
            </a:r>
          </a:p>
          <a:p>
            <a:pPr lvl="1">
              <a:buFont typeface="Wingdings" panose="05000000000000000000" pitchFamily="2" charset="2"/>
              <a:buChar char="v"/>
            </a:pPr>
            <a:r>
              <a:rPr lang="en-US" sz="2400">
                <a:latin typeface="Palatino Linotype" panose="02040502050505030304" pitchFamily="18" charset="0"/>
              </a:rPr>
              <a:t>Hỗ trợ tạo </a:t>
            </a:r>
            <a:r>
              <a:rPr lang="en-US" sz="2400" smtClean="0">
                <a:latin typeface="Palatino Linotype" panose="02040502050505030304" pitchFamily="18" charset="0"/>
              </a:rPr>
              <a:t>các </a:t>
            </a:r>
            <a:r>
              <a:rPr lang="en-US" sz="2400">
                <a:latin typeface="Palatino Linotype" panose="02040502050505030304" pitchFamily="18" charset="0"/>
              </a:rPr>
              <a:t>đợt khuyến mại, sự kiện giảm giá.</a:t>
            </a:r>
          </a:p>
          <a:p>
            <a:pPr lvl="1">
              <a:buFont typeface="Wingdings" panose="05000000000000000000" pitchFamily="2" charset="2"/>
              <a:buChar char="v"/>
            </a:pPr>
            <a:r>
              <a:rPr lang="en-US" sz="2400">
                <a:latin typeface="Palatino Linotype" panose="02040502050505030304" pitchFamily="18" charset="0"/>
              </a:rPr>
              <a:t>Quản lý thống kê hiệu năng, doang thu của cửa hàng và nhân viên.</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64452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Phạm vi áp dụng:</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Tất cả các cửa </a:t>
            </a:r>
            <a:r>
              <a:rPr lang="en-US" sz="2400" smtClean="0">
                <a:latin typeface="Palatino Linotype" panose="02040502050505030304" pitchFamily="18" charset="0"/>
              </a:rPr>
              <a:t>hàng, nhà hàng </a:t>
            </a:r>
            <a:r>
              <a:rPr lang="en-US" sz="2400">
                <a:latin typeface="Palatino Linotype" panose="02040502050505030304" pitchFamily="18" charset="0"/>
              </a:rPr>
              <a:t>hoạt động theo phương thức:</a:t>
            </a:r>
          </a:p>
          <a:p>
            <a:pPr lvl="2">
              <a:buFont typeface="Wingdings" panose="05000000000000000000" pitchFamily="2" charset="2"/>
              <a:buChar char="v"/>
            </a:pPr>
            <a:r>
              <a:rPr lang="en-US" sz="2200">
                <a:latin typeface="Palatino Linotype" panose="02040502050505030304" pitchFamily="18" charset="0"/>
              </a:rPr>
              <a:t>Nhập hàng qua bên thứ 2.</a:t>
            </a:r>
          </a:p>
          <a:p>
            <a:pPr lvl="2">
              <a:buFont typeface="Wingdings" panose="05000000000000000000" pitchFamily="2" charset="2"/>
              <a:buChar char="v"/>
            </a:pPr>
            <a:r>
              <a:rPr lang="en-US" sz="2200">
                <a:latin typeface="Palatino Linotype" panose="02040502050505030304" pitchFamily="18" charset="0"/>
              </a:rPr>
              <a:t>Bán những hàng hóa đếm được, có giá bán cố định. </a:t>
            </a:r>
            <a:endParaRPr lang="en-US" sz="2200" smtClean="0">
              <a:latin typeface="Palatino Linotype" panose="02040502050505030304" pitchFamily="18" charset="0"/>
            </a:endParaRPr>
          </a:p>
          <a:p>
            <a:pPr lvl="2">
              <a:buFont typeface="Wingdings" panose="05000000000000000000" pitchFamily="2" charset="2"/>
              <a:buChar char="v"/>
            </a:pPr>
            <a:r>
              <a:rPr lang="en-US" sz="2200" smtClean="0">
                <a:latin typeface="Palatino Linotype" panose="02040502050505030304" pitchFamily="18" charset="0"/>
              </a:rPr>
              <a:t>Khuyến mại được trừ trực tiếp vào giá tiền, hoặc gắn kèm sản phẩm.</a:t>
            </a:r>
          </a:p>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37867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Nội dung nghiên cứu:</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xây 1 cơ sở dữ liệu trên hệ quản trị cơ sở dữ liệu </a:t>
            </a:r>
            <a:r>
              <a:rPr lang="vi-VN" sz="2400" smtClean="0">
                <a:latin typeface="Palatino Linotype" panose="02040502050505030304" pitchFamily="18" charset="0"/>
              </a:rPr>
              <a:t>MySQL</a:t>
            </a:r>
            <a:r>
              <a:rPr lang="en-US" sz="2400" smtClean="0">
                <a:latin typeface="Palatino Linotype" panose="02040502050505030304" pitchFamily="18" charset="0"/>
              </a:rPr>
              <a:t>.</a:t>
            </a:r>
            <a:endParaRPr lang="vi-VN" sz="240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1 bộ giao diện phần mềm, thân thiện, dễ tương tác.</a:t>
            </a:r>
          </a:p>
          <a:p>
            <a:pPr lvl="1">
              <a:buFont typeface="Wingdings" panose="05000000000000000000" pitchFamily="2" charset="2"/>
              <a:buChar char="v"/>
            </a:pPr>
            <a:r>
              <a:rPr lang="vi-VN" sz="2400">
                <a:latin typeface="Palatino Linotype" panose="02040502050505030304" pitchFamily="18" charset="0"/>
              </a:rPr>
              <a:t>Tăng hiệu suất, bảo mật,tính toàn vẹn cho cơ sở dữ liệu.</a:t>
            </a:r>
          </a:p>
          <a:p>
            <a:pPr lvl="1">
              <a:buFont typeface="Wingdings" panose="05000000000000000000" pitchFamily="2" charset="2"/>
              <a:buChar char="v"/>
            </a:pPr>
            <a:r>
              <a:rPr lang="vi-VN" sz="2400">
                <a:latin typeface="Palatino Linotype" panose="02040502050505030304" pitchFamily="18" charset="0"/>
              </a:rPr>
              <a:t>Xây dựng phần mềm bằng ngôn ngữ lập trình java.</a:t>
            </a: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29860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83771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241" y="2084169"/>
            <a:ext cx="9553903" cy="4195762"/>
          </a:xfrm>
        </p:spPr>
      </p:pic>
    </p:spTree>
    <p:extLst>
      <p:ext uri="{BB962C8B-B14F-4D97-AF65-F5344CB8AC3E}">
        <p14:creationId xmlns:p14="http://schemas.microsoft.com/office/powerpoint/2010/main" val="1639568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303</TotalTime>
  <Words>1875</Words>
  <Application>Microsoft Office PowerPoint</Application>
  <PresentationFormat>Widescreen</PresentationFormat>
  <Paragraphs>186</Paragraphs>
  <Slides>26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Gothic</vt:lpstr>
      <vt:lpstr>Palatino Linotype</vt:lpstr>
      <vt:lpstr>Times New Roman</vt:lpstr>
      <vt:lpstr>Wingdings</vt:lpstr>
      <vt:lpstr>Wingdings 3</vt:lpstr>
      <vt:lpstr>Ion</vt:lpstr>
      <vt:lpstr>Báo cáo bài tập lớn Xây dựng phần mềm quản lý cửa hàng.  </vt:lpstr>
      <vt:lpstr>Nội dung:</vt:lpstr>
      <vt:lpstr>Phần 1: Giới thiệu tổng quát đề tài.</vt:lpstr>
      <vt:lpstr>Phần 1: Giới thiệu tổng quát đề tài.</vt:lpstr>
      <vt:lpstr>Phần 1: Giới thiệu tổng quát đề tài.</vt:lpstr>
      <vt:lpstr>Phần 1: Giới thiệu tổng quát đề tài.</vt:lpstr>
      <vt:lpstr>Phần 1: Giới thiệu tổng quát đề tài.</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3: Xây dựng ứng dụng.</vt:lpstr>
      <vt:lpstr>Phần 3: Xây dựng ứng dụng.</vt:lpstr>
      <vt:lpstr>Phần 3: Xây dựng ứng dụng.</vt:lpstr>
      <vt:lpstr>Phần 3: Xây dựng ứng dụng.</vt:lpstr>
      <vt:lpstr>Phần 3: Xây dựng ứng dụng.</vt:lpstr>
      <vt:lpstr>Phần 4: Giới thiệu ứng dụng.</vt:lpstr>
      <vt:lpstr>Phần 5: Hướng phát triển phần mềm.</vt:lpstr>
      <vt:lpstr>Phần 5: Hướng phát triển phần mềm.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phần mềm.</dc:title>
  <dc:creator>Phúc Lê</dc:creator>
  <cp:lastModifiedBy>Phúc Lê</cp:lastModifiedBy>
  <cp:revision>51</cp:revision>
  <dcterms:created xsi:type="dcterms:W3CDTF">2015-12-03T02:49:06Z</dcterms:created>
  <dcterms:modified xsi:type="dcterms:W3CDTF">2015-12-09T15:01:21Z</dcterms:modified>
</cp:coreProperties>
</file>