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269" r:id="rId3"/>
    <p:sldId id="379" r:id="rId4"/>
    <p:sldId id="380" r:id="rId5"/>
    <p:sldId id="382" r:id="rId6"/>
    <p:sldId id="384" r:id="rId7"/>
    <p:sldId id="262" r:id="rId8"/>
    <p:sldId id="267" r:id="rId9"/>
    <p:sldId id="270" r:id="rId10"/>
    <p:sldId id="385" r:id="rId11"/>
    <p:sldId id="387" r:id="rId12"/>
    <p:sldId id="391" r:id="rId13"/>
    <p:sldId id="389" r:id="rId14"/>
    <p:sldId id="395" r:id="rId15"/>
    <p:sldId id="392" r:id="rId16"/>
    <p:sldId id="394" r:id="rId17"/>
    <p:sldId id="397"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A"/>
    <a:srgbClr val="F4E50E"/>
    <a:srgbClr val="3AA6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520" autoAdjust="0"/>
  </p:normalViewPr>
  <p:slideViewPr>
    <p:cSldViewPr snapToGrid="0">
      <p:cViewPr>
        <p:scale>
          <a:sx n="66" d="100"/>
          <a:sy n="66" d="100"/>
        </p:scale>
        <p:origin x="1320" y="37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4E917-F681-44AA-B9AE-EB20F308FC1F}"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18320-6EA0-415B-92E9-486FF0BB33A8}" type="slidenum">
              <a:rPr lang="en-US" smtClean="0"/>
              <a:t>‹#›</a:t>
            </a:fld>
            <a:endParaRPr lang="en-US"/>
          </a:p>
        </p:txBody>
      </p:sp>
    </p:spTree>
    <p:extLst>
      <p:ext uri="{BB962C8B-B14F-4D97-AF65-F5344CB8AC3E}">
        <p14:creationId xmlns:p14="http://schemas.microsoft.com/office/powerpoint/2010/main" val="1264660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F1F1F"/>
                </a:solidFill>
                <a:effectLst/>
                <a:latin typeface="ElsevierGulliver"/>
              </a:rPr>
              <a:t>The JAR scale is a bipolar measurement. In JAR scaling, two semantically opposite anchors, “Not Sweet At All” and “Much Too Sweet”, are placed at each end of the scale, and the midpoint is labeled “Just About Right” or “Just Right”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6018320-6EA0-415B-92E9-486FF0BB33A8}" type="slidenum">
              <a:rPr lang="en-US" smtClean="0"/>
              <a:t>2</a:t>
            </a:fld>
            <a:endParaRPr lang="en-US"/>
          </a:p>
        </p:txBody>
      </p:sp>
    </p:spTree>
    <p:extLst>
      <p:ext uri="{BB962C8B-B14F-4D97-AF65-F5344CB8AC3E}">
        <p14:creationId xmlns:p14="http://schemas.microsoft.com/office/powerpoint/2010/main" val="3222863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C91E5-F23B-30E8-9F6D-58EC2F0DA7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95380-11CA-B886-511C-3CD6FD7FCC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A9EAE-FA99-C0CB-F88C-E8EC8404E0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ED67FE-43D2-CC90-0211-055BE8B12B8B}"/>
              </a:ext>
            </a:extLst>
          </p:cNvPr>
          <p:cNvSpPr>
            <a:spLocks noGrp="1"/>
          </p:cNvSpPr>
          <p:nvPr>
            <p:ph type="sldNum" sz="quarter" idx="5"/>
          </p:nvPr>
        </p:nvSpPr>
        <p:spPr/>
        <p:txBody>
          <a:bodyPr/>
          <a:lstStyle/>
          <a:p>
            <a:fld id="{16018320-6EA0-415B-92E9-486FF0BB33A8}" type="slidenum">
              <a:rPr lang="en-US" smtClean="0"/>
              <a:t>11</a:t>
            </a:fld>
            <a:endParaRPr lang="en-US"/>
          </a:p>
        </p:txBody>
      </p:sp>
    </p:spTree>
    <p:extLst>
      <p:ext uri="{BB962C8B-B14F-4D97-AF65-F5344CB8AC3E}">
        <p14:creationId xmlns:p14="http://schemas.microsoft.com/office/powerpoint/2010/main" val="422476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8F21C-B5CC-EDF6-F9E2-5F7DE6D27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61FEDE-C224-D4D2-63E8-15686CC9CB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2B679F-5E8C-353D-FAC0-FF6618C89C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A9626B-4C1F-347F-2E57-CA614622797C}"/>
              </a:ext>
            </a:extLst>
          </p:cNvPr>
          <p:cNvSpPr>
            <a:spLocks noGrp="1"/>
          </p:cNvSpPr>
          <p:nvPr>
            <p:ph type="sldNum" sz="quarter" idx="5"/>
          </p:nvPr>
        </p:nvSpPr>
        <p:spPr/>
        <p:txBody>
          <a:bodyPr/>
          <a:lstStyle/>
          <a:p>
            <a:fld id="{16018320-6EA0-415B-92E9-486FF0BB33A8}" type="slidenum">
              <a:rPr lang="en-US" smtClean="0"/>
              <a:t>12</a:t>
            </a:fld>
            <a:endParaRPr lang="en-US"/>
          </a:p>
        </p:txBody>
      </p:sp>
    </p:spTree>
    <p:extLst>
      <p:ext uri="{BB962C8B-B14F-4D97-AF65-F5344CB8AC3E}">
        <p14:creationId xmlns:p14="http://schemas.microsoft.com/office/powerpoint/2010/main" val="622605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2F9DC-E860-0B51-A6B9-0C6BDF630E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3D05FF-3718-1CA0-6422-225737A9BA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443A5C-08A3-C3E0-683E-88126F47E1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079968-7ACE-9593-3082-64FADFC4A78A}"/>
              </a:ext>
            </a:extLst>
          </p:cNvPr>
          <p:cNvSpPr>
            <a:spLocks noGrp="1"/>
          </p:cNvSpPr>
          <p:nvPr>
            <p:ph type="sldNum" sz="quarter" idx="5"/>
          </p:nvPr>
        </p:nvSpPr>
        <p:spPr/>
        <p:txBody>
          <a:bodyPr/>
          <a:lstStyle/>
          <a:p>
            <a:fld id="{16018320-6EA0-415B-92E9-486FF0BB33A8}" type="slidenum">
              <a:rPr lang="en-US" smtClean="0"/>
              <a:t>13</a:t>
            </a:fld>
            <a:endParaRPr lang="en-US"/>
          </a:p>
        </p:txBody>
      </p:sp>
    </p:spTree>
    <p:extLst>
      <p:ext uri="{BB962C8B-B14F-4D97-AF65-F5344CB8AC3E}">
        <p14:creationId xmlns:p14="http://schemas.microsoft.com/office/powerpoint/2010/main" val="210962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39020-9592-3C97-B032-532EAE7BF2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E27A3-855C-EF7D-3393-AD9899563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74B5A3-992C-35F4-C94D-7A0C699076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E450C7-5794-5734-4D66-C02AE4901A8C}"/>
              </a:ext>
            </a:extLst>
          </p:cNvPr>
          <p:cNvSpPr>
            <a:spLocks noGrp="1"/>
          </p:cNvSpPr>
          <p:nvPr>
            <p:ph type="sldNum" sz="quarter" idx="5"/>
          </p:nvPr>
        </p:nvSpPr>
        <p:spPr/>
        <p:txBody>
          <a:bodyPr/>
          <a:lstStyle/>
          <a:p>
            <a:fld id="{16018320-6EA0-415B-92E9-486FF0BB33A8}" type="slidenum">
              <a:rPr lang="en-US" smtClean="0"/>
              <a:t>14</a:t>
            </a:fld>
            <a:endParaRPr lang="en-US"/>
          </a:p>
        </p:txBody>
      </p:sp>
    </p:spTree>
    <p:extLst>
      <p:ext uri="{BB962C8B-B14F-4D97-AF65-F5344CB8AC3E}">
        <p14:creationId xmlns:p14="http://schemas.microsoft.com/office/powerpoint/2010/main" val="4268789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041D6-EA3B-A740-63D5-E4F4ECEA8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7618C1-4955-DB76-FE28-BEF7349259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0C62F1-7D39-805F-BF49-A3EEE424FF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DF6906-0FE3-0FA1-BFB5-F1DB56D4569F}"/>
              </a:ext>
            </a:extLst>
          </p:cNvPr>
          <p:cNvSpPr>
            <a:spLocks noGrp="1"/>
          </p:cNvSpPr>
          <p:nvPr>
            <p:ph type="sldNum" sz="quarter" idx="5"/>
          </p:nvPr>
        </p:nvSpPr>
        <p:spPr/>
        <p:txBody>
          <a:bodyPr/>
          <a:lstStyle/>
          <a:p>
            <a:fld id="{16018320-6EA0-415B-92E9-486FF0BB33A8}" type="slidenum">
              <a:rPr lang="en-US" smtClean="0"/>
              <a:t>15</a:t>
            </a:fld>
            <a:endParaRPr lang="en-US"/>
          </a:p>
        </p:txBody>
      </p:sp>
    </p:spTree>
    <p:extLst>
      <p:ext uri="{BB962C8B-B14F-4D97-AF65-F5344CB8AC3E}">
        <p14:creationId xmlns:p14="http://schemas.microsoft.com/office/powerpoint/2010/main" val="202642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D0112-615B-D2BE-63AC-6DCE02BBD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CD51F-6C6E-ADF0-A1CB-EF4E1B6A0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83A4C5-8133-CA01-8FC3-A8025742F6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378BA4-79DE-5D2D-EA2B-AA00595C7035}"/>
              </a:ext>
            </a:extLst>
          </p:cNvPr>
          <p:cNvSpPr>
            <a:spLocks noGrp="1"/>
          </p:cNvSpPr>
          <p:nvPr>
            <p:ph type="sldNum" sz="quarter" idx="5"/>
          </p:nvPr>
        </p:nvSpPr>
        <p:spPr/>
        <p:txBody>
          <a:bodyPr/>
          <a:lstStyle/>
          <a:p>
            <a:fld id="{16018320-6EA0-415B-92E9-486FF0BB33A8}" type="slidenum">
              <a:rPr lang="en-US" smtClean="0"/>
              <a:t>16</a:t>
            </a:fld>
            <a:endParaRPr lang="en-US"/>
          </a:p>
        </p:txBody>
      </p:sp>
    </p:spTree>
    <p:extLst>
      <p:ext uri="{BB962C8B-B14F-4D97-AF65-F5344CB8AC3E}">
        <p14:creationId xmlns:p14="http://schemas.microsoft.com/office/powerpoint/2010/main" val="237871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E1D01-94D8-19E1-EA32-6CF9DDF4DC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3E7F4D-17B1-580B-0423-4577077E32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46D1A7-D76A-7346-CCE9-20F1B3F292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9799AB-02D8-0A60-FD41-8AA207386125}"/>
              </a:ext>
            </a:extLst>
          </p:cNvPr>
          <p:cNvSpPr>
            <a:spLocks noGrp="1"/>
          </p:cNvSpPr>
          <p:nvPr>
            <p:ph type="sldNum" sz="quarter" idx="5"/>
          </p:nvPr>
        </p:nvSpPr>
        <p:spPr/>
        <p:txBody>
          <a:bodyPr/>
          <a:lstStyle/>
          <a:p>
            <a:fld id="{16018320-6EA0-415B-92E9-486FF0BB33A8}" type="slidenum">
              <a:rPr lang="en-US" smtClean="0"/>
              <a:t>17</a:t>
            </a:fld>
            <a:endParaRPr lang="en-US"/>
          </a:p>
        </p:txBody>
      </p:sp>
    </p:spTree>
    <p:extLst>
      <p:ext uri="{BB962C8B-B14F-4D97-AF65-F5344CB8AC3E}">
        <p14:creationId xmlns:p14="http://schemas.microsoft.com/office/powerpoint/2010/main" val="461233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EC040-63DD-F019-9980-0F8A5009BB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AB740-0F5E-928D-1DCC-C8E4DF5F8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937E9-44CD-7A40-9D5B-F32856A9F2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3595F7-6B52-E2B7-6591-48D50241372D}"/>
              </a:ext>
            </a:extLst>
          </p:cNvPr>
          <p:cNvSpPr>
            <a:spLocks noGrp="1"/>
          </p:cNvSpPr>
          <p:nvPr>
            <p:ph type="sldNum" sz="quarter" idx="5"/>
          </p:nvPr>
        </p:nvSpPr>
        <p:spPr/>
        <p:txBody>
          <a:bodyPr/>
          <a:lstStyle/>
          <a:p>
            <a:fld id="{16018320-6EA0-415B-92E9-486FF0BB33A8}" type="slidenum">
              <a:rPr lang="en-US" smtClean="0"/>
              <a:t>18</a:t>
            </a:fld>
            <a:endParaRPr lang="en-US"/>
          </a:p>
        </p:txBody>
      </p:sp>
    </p:spTree>
    <p:extLst>
      <p:ext uri="{BB962C8B-B14F-4D97-AF65-F5344CB8AC3E}">
        <p14:creationId xmlns:p14="http://schemas.microsoft.com/office/powerpoint/2010/main" val="68455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flexible method is needed to capture authentic consumer insights without relying on predefined attribute lists, enabling more spontaneous and meaningful feedback.</a:t>
            </a:r>
          </a:p>
        </p:txBody>
      </p:sp>
      <p:sp>
        <p:nvSpPr>
          <p:cNvPr id="4" name="Slide Number Placeholder 3"/>
          <p:cNvSpPr>
            <a:spLocks noGrp="1"/>
          </p:cNvSpPr>
          <p:nvPr>
            <p:ph type="sldNum" sz="quarter" idx="5"/>
          </p:nvPr>
        </p:nvSpPr>
        <p:spPr/>
        <p:txBody>
          <a:bodyPr/>
          <a:lstStyle/>
          <a:p>
            <a:fld id="{16018320-6EA0-415B-92E9-486FF0BB33A8}" type="slidenum">
              <a:rPr lang="en-US" smtClean="0"/>
              <a:t>3</a:t>
            </a:fld>
            <a:endParaRPr lang="en-US"/>
          </a:p>
        </p:txBody>
      </p:sp>
    </p:spTree>
    <p:extLst>
      <p:ext uri="{BB962C8B-B14F-4D97-AF65-F5344CB8AC3E}">
        <p14:creationId xmlns:p14="http://schemas.microsoft.com/office/powerpoint/2010/main" val="346661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66A39-6E6B-7C96-6037-4783CE4A3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A816B-5D5B-E121-8D06-40AB7065C5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9C0B2B-7AF7-3AE6-2764-00034BEB07EF}"/>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In this context, we developed a new method of evaluation called Free JAR. It stands as a compromise between the JAR procedure, with a fixed list of attributes, and the completely unconstrained expression of the consumers in free comments. </a:t>
            </a:r>
            <a:endParaRPr lang="en-US" dirty="0"/>
          </a:p>
        </p:txBody>
      </p:sp>
      <p:sp>
        <p:nvSpPr>
          <p:cNvPr id="4" name="Slide Number Placeholder 3">
            <a:extLst>
              <a:ext uri="{FF2B5EF4-FFF2-40B4-BE49-F238E27FC236}">
                <a16:creationId xmlns:a16="http://schemas.microsoft.com/office/drawing/2014/main" id="{B4C31168-BEC6-1A4B-82C2-C7213EE49671}"/>
              </a:ext>
            </a:extLst>
          </p:cNvPr>
          <p:cNvSpPr>
            <a:spLocks noGrp="1"/>
          </p:cNvSpPr>
          <p:nvPr>
            <p:ph type="sldNum" sz="quarter" idx="5"/>
          </p:nvPr>
        </p:nvSpPr>
        <p:spPr/>
        <p:txBody>
          <a:bodyPr/>
          <a:lstStyle/>
          <a:p>
            <a:fld id="{16018320-6EA0-415B-92E9-486FF0BB33A8}" type="slidenum">
              <a:rPr lang="en-US" smtClean="0"/>
              <a:t>4</a:t>
            </a:fld>
            <a:endParaRPr lang="en-US"/>
          </a:p>
        </p:txBody>
      </p:sp>
    </p:spTree>
    <p:extLst>
      <p:ext uri="{BB962C8B-B14F-4D97-AF65-F5344CB8AC3E}">
        <p14:creationId xmlns:p14="http://schemas.microsoft.com/office/powerpoint/2010/main" val="209085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53B11-9B24-16FA-4DC5-A0191291A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940C2-BF62-92D7-26E0-462271C312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204A1A-DBCE-9DB6-B37A-94AF43139A4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Free JAR, the consumers are first invited to sort the products into three hedonic categories, namely "I don't like", "I like moderately" and "I like very much". Then, they are invited to describe the products using their own words, but being invited to use such terms as “just right”, “too much” and “not enough”, in the spirit of the JAR scales. By so doing, Free JAR procedure aims to provide a structured verbalization of the products’ improvement keys. </a:t>
            </a:r>
            <a:endParaRPr lang="fr-FR" dirty="0"/>
          </a:p>
          <a:p>
            <a:endParaRPr lang="en-US" dirty="0"/>
          </a:p>
        </p:txBody>
      </p:sp>
      <p:sp>
        <p:nvSpPr>
          <p:cNvPr id="4" name="Slide Number Placeholder 3">
            <a:extLst>
              <a:ext uri="{FF2B5EF4-FFF2-40B4-BE49-F238E27FC236}">
                <a16:creationId xmlns:a16="http://schemas.microsoft.com/office/drawing/2014/main" id="{43EBDF7E-9199-7EE4-2282-5926711F981E}"/>
              </a:ext>
            </a:extLst>
          </p:cNvPr>
          <p:cNvSpPr>
            <a:spLocks noGrp="1"/>
          </p:cNvSpPr>
          <p:nvPr>
            <p:ph type="sldNum" sz="quarter" idx="5"/>
          </p:nvPr>
        </p:nvSpPr>
        <p:spPr/>
        <p:txBody>
          <a:bodyPr/>
          <a:lstStyle/>
          <a:p>
            <a:fld id="{16018320-6EA0-415B-92E9-486FF0BB33A8}" type="slidenum">
              <a:rPr lang="en-US" smtClean="0"/>
              <a:t>5</a:t>
            </a:fld>
            <a:endParaRPr lang="en-US"/>
          </a:p>
        </p:txBody>
      </p:sp>
    </p:spTree>
    <p:extLst>
      <p:ext uri="{BB962C8B-B14F-4D97-AF65-F5344CB8AC3E}">
        <p14:creationId xmlns:p14="http://schemas.microsoft.com/office/powerpoint/2010/main" val="18783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EFB30-97E1-1BDD-398B-1E0E8140B0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C793DE-D5E6-3687-C0ED-4D738A21C9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507725-60E7-E282-069A-71A4EB3FE1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E69C1A-B425-4F3A-321C-238831774B94}"/>
              </a:ext>
            </a:extLst>
          </p:cNvPr>
          <p:cNvSpPr>
            <a:spLocks noGrp="1"/>
          </p:cNvSpPr>
          <p:nvPr>
            <p:ph type="sldNum" sz="quarter" idx="5"/>
          </p:nvPr>
        </p:nvSpPr>
        <p:spPr/>
        <p:txBody>
          <a:bodyPr/>
          <a:lstStyle/>
          <a:p>
            <a:fld id="{16018320-6EA0-415B-92E9-486FF0BB33A8}" type="slidenum">
              <a:rPr lang="en-US" smtClean="0"/>
              <a:t>6</a:t>
            </a:fld>
            <a:endParaRPr lang="en-US"/>
          </a:p>
        </p:txBody>
      </p:sp>
    </p:spTree>
    <p:extLst>
      <p:ext uri="{BB962C8B-B14F-4D97-AF65-F5344CB8AC3E}">
        <p14:creationId xmlns:p14="http://schemas.microsoft.com/office/powerpoint/2010/main" val="326327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Free JAR data can be considered as labeled data in the sense that each Free JAR comment is associated with a hedonic information, namely the hedonic category in which the respondent has placed the product under consideration prior to the description step.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52CEE6B1-2DDF-48C6-9AAD-CF29E69286BE}" type="slidenum">
              <a:rPr lang="fr-FR" smtClean="0"/>
              <a:t>7</a:t>
            </a:fld>
            <a:endParaRPr lang="fr-FR"/>
          </a:p>
        </p:txBody>
      </p:sp>
    </p:spTree>
    <p:extLst>
      <p:ext uri="{BB962C8B-B14F-4D97-AF65-F5344CB8AC3E}">
        <p14:creationId xmlns:p14="http://schemas.microsoft.com/office/powerpoint/2010/main" val="54198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CEE6B1-2DDF-48C6-9AAD-CF29E69286BE}" type="slidenum">
              <a:rPr lang="fr-FR" smtClean="0"/>
              <a:t>8</a:t>
            </a:fld>
            <a:endParaRPr lang="fr-FR"/>
          </a:p>
        </p:txBody>
      </p:sp>
    </p:spTree>
    <p:extLst>
      <p:ext uri="{BB962C8B-B14F-4D97-AF65-F5344CB8AC3E}">
        <p14:creationId xmlns:p14="http://schemas.microsoft.com/office/powerpoint/2010/main" val="304381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By applying the RF classifier to Free JAR comments, we obtain membership probabilities to each of the three hedonic categories. We define the valency score of a given comment as the difference between the membership probability that the comment belongs to the category "I like very much" and the membership probability that the comment belongs to the category "I don't like". Therefore, this score ranges between -1 and 1 and the higher it is, the more positive is the comment. </a:t>
            </a:r>
            <a:endParaRPr lang="fr-FR" dirty="0"/>
          </a:p>
        </p:txBody>
      </p:sp>
      <p:sp>
        <p:nvSpPr>
          <p:cNvPr id="4" name="Espace réservé du numéro de diapositive 3"/>
          <p:cNvSpPr>
            <a:spLocks noGrp="1"/>
          </p:cNvSpPr>
          <p:nvPr>
            <p:ph type="sldNum" sz="quarter" idx="5"/>
          </p:nvPr>
        </p:nvSpPr>
        <p:spPr/>
        <p:txBody>
          <a:bodyPr/>
          <a:lstStyle/>
          <a:p>
            <a:fld id="{52CEE6B1-2DDF-48C6-9AAD-CF29E69286BE}" type="slidenum">
              <a:rPr lang="fr-FR" smtClean="0"/>
              <a:t>9</a:t>
            </a:fld>
            <a:endParaRPr lang="fr-FR"/>
          </a:p>
        </p:txBody>
      </p:sp>
    </p:spTree>
    <p:extLst>
      <p:ext uri="{BB962C8B-B14F-4D97-AF65-F5344CB8AC3E}">
        <p14:creationId xmlns:p14="http://schemas.microsoft.com/office/powerpoint/2010/main" val="3220319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E8B6A-6394-574B-036B-51A5627B1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D8FF6B-7D19-DB39-92FE-921AD199F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8A48CC-429E-F51D-123E-7F6F5349EA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907BA5-4B89-9C52-5C25-72A9AA296C3A}"/>
              </a:ext>
            </a:extLst>
          </p:cNvPr>
          <p:cNvSpPr>
            <a:spLocks noGrp="1"/>
          </p:cNvSpPr>
          <p:nvPr>
            <p:ph type="sldNum" sz="quarter" idx="5"/>
          </p:nvPr>
        </p:nvSpPr>
        <p:spPr/>
        <p:txBody>
          <a:bodyPr/>
          <a:lstStyle/>
          <a:p>
            <a:fld id="{16018320-6EA0-415B-92E9-486FF0BB33A8}" type="slidenum">
              <a:rPr lang="en-US" smtClean="0"/>
              <a:t>10</a:t>
            </a:fld>
            <a:endParaRPr lang="en-US"/>
          </a:p>
        </p:txBody>
      </p:sp>
    </p:spTree>
    <p:extLst>
      <p:ext uri="{BB962C8B-B14F-4D97-AF65-F5344CB8AC3E}">
        <p14:creationId xmlns:p14="http://schemas.microsoft.com/office/powerpoint/2010/main" val="123683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3493-04AF-0974-A4FB-CD362DFED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C9DFED-5666-6ECE-41C6-B41B26C6C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82048-3EC6-C2F7-3EAB-6449195A6901}"/>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5" name="Footer Placeholder 4">
            <a:extLst>
              <a:ext uri="{FF2B5EF4-FFF2-40B4-BE49-F238E27FC236}">
                <a16:creationId xmlns:a16="http://schemas.microsoft.com/office/drawing/2014/main" id="{0ABBBB6C-F3DB-FD38-65F3-2141997B8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05518-68C8-FB60-460E-955434964A62}"/>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263834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4ED6-74B2-DFF0-03A7-650866D2C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8CBA1-C8F5-86F4-E5C5-AFB2D72D9C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C4AF1-4703-B117-2668-367B7DD1E962}"/>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5" name="Footer Placeholder 4">
            <a:extLst>
              <a:ext uri="{FF2B5EF4-FFF2-40B4-BE49-F238E27FC236}">
                <a16:creationId xmlns:a16="http://schemas.microsoft.com/office/drawing/2014/main" id="{E8AE49F0-294A-690A-62B0-D8B76CD8D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456B2-7FF8-432D-8BCD-DA4EA79004D6}"/>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341236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31B92-710B-9092-D783-7D779A303F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CDEB9-6101-0704-2462-58FFAB939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4EF42-F95E-4660-7F64-9A8B4B0A3DFA}"/>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5" name="Footer Placeholder 4">
            <a:extLst>
              <a:ext uri="{FF2B5EF4-FFF2-40B4-BE49-F238E27FC236}">
                <a16:creationId xmlns:a16="http://schemas.microsoft.com/office/drawing/2014/main" id="{C4396C4B-A594-15FC-ABD7-11B5008E8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67E43-C81A-41A6-A82E-F7A5D608DA8A}"/>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206496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9E0-BAD5-1E33-72F6-A74600619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42E96-1CAC-88F0-2EE4-792F52146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96041-A9BC-AFF1-6E01-932B907ADC32}"/>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5" name="Footer Placeholder 4">
            <a:extLst>
              <a:ext uri="{FF2B5EF4-FFF2-40B4-BE49-F238E27FC236}">
                <a16:creationId xmlns:a16="http://schemas.microsoft.com/office/drawing/2014/main" id="{63A15980-6650-5CD6-A6F1-5B156D6BC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704F3-AC37-36A4-5304-9866E8813A11}"/>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35245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D781-777E-D835-D8A1-4A594C6C2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90AEDB-61F3-49F0-5DF7-FEFF7D7E79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94A6F-49B7-1DDC-F900-E1FFB990F179}"/>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5" name="Footer Placeholder 4">
            <a:extLst>
              <a:ext uri="{FF2B5EF4-FFF2-40B4-BE49-F238E27FC236}">
                <a16:creationId xmlns:a16="http://schemas.microsoft.com/office/drawing/2014/main" id="{94B83D93-E09E-AA70-E3B7-4B5C3C0D2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1329F-621D-6DD7-36C0-57878A9BBEA8}"/>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117739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E9DE-7C98-805C-7C73-232DA9DCD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C92BB-7909-17E3-B2D2-663BA7938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9BE07-D4DF-406B-8577-EA6DD95CA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E6512A-E1A4-7126-27F8-77033BD7D69F}"/>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6" name="Footer Placeholder 5">
            <a:extLst>
              <a:ext uri="{FF2B5EF4-FFF2-40B4-BE49-F238E27FC236}">
                <a16:creationId xmlns:a16="http://schemas.microsoft.com/office/drawing/2014/main" id="{7D3CABF0-9569-7015-E32C-A9B65ECAC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08A07-EA12-A8C1-9D9B-C9D36C9E519F}"/>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209959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D9A0-D6B8-A0B1-6DA9-A3B7188B8C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D76645-0C57-E1B9-429E-C135436E6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0654F-1E86-4F85-40DB-9054D4C99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8DD199-96E9-D350-2976-30EC2475E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E1FCA-DB31-E9DF-DC69-37E0B7B2F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FD5DC-998C-BFA3-FFE1-FBD13D6E6378}"/>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8" name="Footer Placeholder 7">
            <a:extLst>
              <a:ext uri="{FF2B5EF4-FFF2-40B4-BE49-F238E27FC236}">
                <a16:creationId xmlns:a16="http://schemas.microsoft.com/office/drawing/2014/main" id="{1C956F1A-DF5D-7F81-C252-B8DE7DE1EF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E605BA-4749-2383-5C1F-FB6184F0BC46}"/>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197424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05A1-32FA-229E-342A-E5500C8EC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8F37B-6E38-36FF-36F2-4B17F9817398}"/>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4" name="Footer Placeholder 3">
            <a:extLst>
              <a:ext uri="{FF2B5EF4-FFF2-40B4-BE49-F238E27FC236}">
                <a16:creationId xmlns:a16="http://schemas.microsoft.com/office/drawing/2014/main" id="{4D0962B9-178F-8CF0-0BB1-0B1D86046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E44989-C17B-4B95-548B-88BDF48FB5EA}"/>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332586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88B89-72BF-40F9-176C-66BEF713FBE9}"/>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3" name="Footer Placeholder 2">
            <a:extLst>
              <a:ext uri="{FF2B5EF4-FFF2-40B4-BE49-F238E27FC236}">
                <a16:creationId xmlns:a16="http://schemas.microsoft.com/office/drawing/2014/main" id="{D2C8182A-C470-3B2E-ED76-2788D94952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34E8D5-185A-6F9A-F1E5-06FAC740483E}"/>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315456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4ECD-5975-AB34-3C86-4AECDEC8C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CB6E66-61F4-5CAE-2022-4014FEFB3F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635896-0F42-5086-A1AD-10FEA1A1A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871C5-18C3-07BC-71B3-D71A94E0DF66}"/>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6" name="Footer Placeholder 5">
            <a:extLst>
              <a:ext uri="{FF2B5EF4-FFF2-40B4-BE49-F238E27FC236}">
                <a16:creationId xmlns:a16="http://schemas.microsoft.com/office/drawing/2014/main" id="{20F14E55-4025-0540-531A-2106C5845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60DF6-5C4F-C83F-207A-43E2C1B8CCF0}"/>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415095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36C0-462A-10D0-F8C2-BE90D9EEA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E8C18-8607-03FD-69DA-423A7CDA1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53C41-5EDB-8CD7-99E1-EEEA0F534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FF56E-4005-6B88-9E7E-4FB1AC517AE3}"/>
              </a:ext>
            </a:extLst>
          </p:cNvPr>
          <p:cNvSpPr>
            <a:spLocks noGrp="1"/>
          </p:cNvSpPr>
          <p:nvPr>
            <p:ph type="dt" sz="half" idx="10"/>
          </p:nvPr>
        </p:nvSpPr>
        <p:spPr/>
        <p:txBody>
          <a:bodyPr/>
          <a:lstStyle/>
          <a:p>
            <a:fld id="{81B9CABF-9CB9-4907-A9EA-777CA8386A49}" type="datetimeFigureOut">
              <a:rPr lang="en-US" smtClean="0"/>
              <a:t>11/14/2024</a:t>
            </a:fld>
            <a:endParaRPr lang="en-US"/>
          </a:p>
        </p:txBody>
      </p:sp>
      <p:sp>
        <p:nvSpPr>
          <p:cNvPr id="6" name="Footer Placeholder 5">
            <a:extLst>
              <a:ext uri="{FF2B5EF4-FFF2-40B4-BE49-F238E27FC236}">
                <a16:creationId xmlns:a16="http://schemas.microsoft.com/office/drawing/2014/main" id="{62FAF3AF-DC5A-1036-61E4-CE60B000E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EB655-7FDE-17FA-9A5C-5791E3124268}"/>
              </a:ext>
            </a:extLst>
          </p:cNvPr>
          <p:cNvSpPr>
            <a:spLocks noGrp="1"/>
          </p:cNvSpPr>
          <p:nvPr>
            <p:ph type="sldNum" sz="quarter" idx="12"/>
          </p:nvPr>
        </p:nvSpPr>
        <p:spPr/>
        <p:txBody>
          <a:bodyPr/>
          <a:lstStyle/>
          <a:p>
            <a:fld id="{C767507A-C9D8-4BB6-ACEC-3BE95E15C12F}" type="slidenum">
              <a:rPr lang="en-US" smtClean="0"/>
              <a:t>‹#›</a:t>
            </a:fld>
            <a:endParaRPr lang="en-US"/>
          </a:p>
        </p:txBody>
      </p:sp>
    </p:spTree>
    <p:extLst>
      <p:ext uri="{BB962C8B-B14F-4D97-AF65-F5344CB8AC3E}">
        <p14:creationId xmlns:p14="http://schemas.microsoft.com/office/powerpoint/2010/main" val="78951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1B3CD4-F2A6-09C1-0B61-304E2E2E2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94BBC-AE42-4A3C-64FC-BFA507156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82CA1-F9A2-9CB8-26AE-345A23E27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B9CABF-9CB9-4907-A9EA-777CA8386A49}" type="datetimeFigureOut">
              <a:rPr lang="en-US" smtClean="0"/>
              <a:t>11/14/2024</a:t>
            </a:fld>
            <a:endParaRPr lang="en-US"/>
          </a:p>
        </p:txBody>
      </p:sp>
      <p:sp>
        <p:nvSpPr>
          <p:cNvPr id="5" name="Footer Placeholder 4">
            <a:extLst>
              <a:ext uri="{FF2B5EF4-FFF2-40B4-BE49-F238E27FC236}">
                <a16:creationId xmlns:a16="http://schemas.microsoft.com/office/drawing/2014/main" id="{EB673467-BFFB-2E1C-405E-118C900B88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AAD545-31B0-06DD-5B36-4ADA42715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67507A-C9D8-4BB6-ACEC-3BE95E15C12F}" type="slidenum">
              <a:rPr lang="en-US" smtClean="0"/>
              <a:t>‹#›</a:t>
            </a:fld>
            <a:endParaRPr lang="en-US"/>
          </a:p>
        </p:txBody>
      </p:sp>
    </p:spTree>
    <p:extLst>
      <p:ext uri="{BB962C8B-B14F-4D97-AF65-F5344CB8AC3E}">
        <p14:creationId xmlns:p14="http://schemas.microsoft.com/office/powerpoint/2010/main" val="1949750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F294F1F-F522-F987-E6CF-46D816DE54AE}"/>
              </a:ext>
            </a:extLst>
          </p:cNvPr>
          <p:cNvSpPr>
            <a:spLocks noGrp="1"/>
          </p:cNvSpPr>
          <p:nvPr>
            <p:ph type="ctrTitle"/>
          </p:nvPr>
        </p:nvSpPr>
        <p:spPr>
          <a:xfrm>
            <a:off x="476611" y="2910791"/>
            <a:ext cx="4417989" cy="1035782"/>
          </a:xfrm>
        </p:spPr>
        <p:txBody>
          <a:bodyPr vert="horz" lIns="91440" tIns="45720" rIns="91440" bIns="45720" rtlCol="0" anchor="b">
            <a:normAutofit/>
          </a:bodyPr>
          <a:lstStyle/>
          <a:p>
            <a:r>
              <a:rPr lang="en-US" sz="3200" b="1" kern="1200" dirty="0">
                <a:ln w="0"/>
                <a:solidFill>
                  <a:schemeClr val="tx1"/>
                </a:solidFill>
                <a:effectLst>
                  <a:outerShdw blurRad="38100" dist="25400" dir="5400000" algn="ctr" rotWithShape="0">
                    <a:srgbClr val="6E747A">
                      <a:alpha val="43000"/>
                    </a:srgbClr>
                  </a:outerShdw>
                </a:effectLst>
                <a:latin typeface="+mj-lt"/>
                <a:ea typeface="+mj-ea"/>
                <a:cs typeface="+mj-cs"/>
              </a:rPr>
              <a:t>Free Just – About – Right</a:t>
            </a:r>
            <a:br>
              <a:rPr lang="en-US" sz="3200" b="1" kern="1200" dirty="0">
                <a:ln w="0"/>
                <a:solidFill>
                  <a:schemeClr val="tx1"/>
                </a:solidFill>
                <a:effectLst>
                  <a:outerShdw blurRad="38100" dist="25400" dir="5400000" algn="ctr" rotWithShape="0">
                    <a:srgbClr val="6E747A">
                      <a:alpha val="43000"/>
                    </a:srgbClr>
                  </a:outerShdw>
                </a:effectLst>
                <a:latin typeface="+mj-lt"/>
                <a:ea typeface="+mj-ea"/>
                <a:cs typeface="+mj-cs"/>
              </a:rPr>
            </a:br>
            <a:r>
              <a:rPr lang="en-US" sz="3200" b="1" kern="1200" dirty="0">
                <a:ln w="0"/>
                <a:solidFill>
                  <a:schemeClr val="tx1"/>
                </a:solidFill>
                <a:effectLst>
                  <a:outerShdw blurRad="38100" dist="25400" dir="5400000" algn="ctr" rotWithShape="0">
                    <a:srgbClr val="6E747A">
                      <a:alpha val="43000"/>
                    </a:srgbClr>
                  </a:outerShdw>
                </a:effectLst>
                <a:latin typeface="+mj-lt"/>
                <a:ea typeface="+mj-ea"/>
                <a:cs typeface="+mj-cs"/>
              </a:rPr>
              <a:t>Methodology</a:t>
            </a:r>
          </a:p>
        </p:txBody>
      </p:sp>
      <p:sp>
        <p:nvSpPr>
          <p:cNvPr id="9" name="TextBox 8">
            <a:extLst>
              <a:ext uri="{FF2B5EF4-FFF2-40B4-BE49-F238E27FC236}">
                <a16:creationId xmlns:a16="http://schemas.microsoft.com/office/drawing/2014/main" id="{835B0567-2286-876F-D5A3-98C28B9BA924}"/>
              </a:ext>
            </a:extLst>
          </p:cNvPr>
          <p:cNvSpPr txBox="1"/>
          <p:nvPr/>
        </p:nvSpPr>
        <p:spPr>
          <a:xfrm>
            <a:off x="1225063" y="4215896"/>
            <a:ext cx="4171994" cy="1035781"/>
          </a:xfrm>
          <a:prstGeom prst="rect">
            <a:avLst/>
          </a:prstGeom>
        </p:spPr>
        <p:txBody>
          <a:bodyPr vert="horz" lIns="91440" tIns="45720" rIns="91440" bIns="45720" rtlCol="0">
            <a:normAutofit/>
          </a:bodyPr>
          <a:lstStyle/>
          <a:p>
            <a:pPr>
              <a:lnSpc>
                <a:spcPct val="90000"/>
              </a:lnSpc>
              <a:spcBef>
                <a:spcPts val="1000"/>
              </a:spcBef>
            </a:pPr>
            <a:r>
              <a:rPr lang="en-US" sz="2400" b="1" kern="1200" dirty="0">
                <a:solidFill>
                  <a:schemeClr val="tx1"/>
                </a:solidFill>
                <a:latin typeface="+mn-lt"/>
                <a:ea typeface="+mn-ea"/>
                <a:cs typeface="+mn-cs"/>
              </a:rPr>
              <a:t>Lê </a:t>
            </a:r>
            <a:r>
              <a:rPr lang="en-US" sz="2400" b="1" kern="1200" dirty="0" err="1">
                <a:solidFill>
                  <a:schemeClr val="tx1"/>
                </a:solidFill>
                <a:latin typeface="+mn-lt"/>
                <a:ea typeface="+mn-ea"/>
                <a:cs typeface="+mn-cs"/>
              </a:rPr>
              <a:t>Tuấn</a:t>
            </a:r>
            <a:r>
              <a:rPr lang="en-US" sz="2400" b="1" kern="1200" dirty="0">
                <a:solidFill>
                  <a:schemeClr val="tx1"/>
                </a:solidFill>
                <a:latin typeface="+mn-lt"/>
                <a:ea typeface="+mn-ea"/>
                <a:cs typeface="+mn-cs"/>
              </a:rPr>
              <a:t> Phúc - HUST</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7" name="Straight Connector 1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Shop - Rosie Made A Thing">
            <a:extLst>
              <a:ext uri="{FF2B5EF4-FFF2-40B4-BE49-F238E27FC236}">
                <a16:creationId xmlns:a16="http://schemas.microsoft.com/office/drawing/2014/main" id="{B4D96D54-2DDF-69EC-E584-2F1DB14C95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0572" y="569297"/>
            <a:ext cx="5608830" cy="560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20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2F6CF-B2D0-F453-62E4-C3166057C8D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63E4531-2075-B5E9-ACEE-9B9194E48076}"/>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3A4ABAA-C734-345C-8A87-34AA207032A8}"/>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sp>
        <p:nvSpPr>
          <p:cNvPr id="3" name="TextBox 2">
            <a:extLst>
              <a:ext uri="{FF2B5EF4-FFF2-40B4-BE49-F238E27FC236}">
                <a16:creationId xmlns:a16="http://schemas.microsoft.com/office/drawing/2014/main" id="{86E9BCA1-2E25-E0C5-E314-D7B983648993}"/>
              </a:ext>
            </a:extLst>
          </p:cNvPr>
          <p:cNvSpPr txBox="1"/>
          <p:nvPr/>
        </p:nvSpPr>
        <p:spPr>
          <a:xfrm>
            <a:off x="589960" y="2169635"/>
            <a:ext cx="3481086" cy="1200329"/>
          </a:xfrm>
          <a:prstGeom prst="rect">
            <a:avLst/>
          </a:prstGeom>
          <a:noFill/>
        </p:spPr>
        <p:txBody>
          <a:bodyPr wrap="square">
            <a:spAutoFit/>
          </a:bodyPr>
          <a:lstStyle/>
          <a:p>
            <a:r>
              <a:rPr lang="en-US" b="0" i="0" dirty="0">
                <a:effectLst/>
                <a:latin typeface="Consolas" panose="020B0609020204030204" pitchFamily="49" charset="0"/>
              </a:rPr>
              <a:t>'criterion': 'entropy’, </a:t>
            </a:r>
          </a:p>
          <a:p>
            <a:r>
              <a:rPr lang="en-US" b="0" i="0" dirty="0">
                <a:effectLst/>
                <a:latin typeface="Consolas" panose="020B0609020204030204" pitchFamily="49" charset="0"/>
              </a:rPr>
              <a:t>'</a:t>
            </a:r>
            <a:r>
              <a:rPr lang="en-US" b="0" i="0" dirty="0" err="1">
                <a:effectLst/>
                <a:latin typeface="Consolas" panose="020B0609020204030204" pitchFamily="49" charset="0"/>
              </a:rPr>
              <a:t>max_depth</a:t>
            </a:r>
            <a:r>
              <a:rPr lang="en-US" b="0" i="0" dirty="0">
                <a:effectLst/>
                <a:latin typeface="Consolas" panose="020B0609020204030204" pitchFamily="49" charset="0"/>
              </a:rPr>
              <a:t>': 15, </a:t>
            </a:r>
          </a:p>
          <a:p>
            <a:r>
              <a:rPr lang="en-US" b="0" i="0" dirty="0">
                <a:effectLst/>
                <a:latin typeface="Consolas" panose="020B0609020204030204" pitchFamily="49" charset="0"/>
              </a:rPr>
              <a:t>'</a:t>
            </a:r>
            <a:r>
              <a:rPr lang="en-US" b="0" i="0" dirty="0" err="1">
                <a:effectLst/>
                <a:latin typeface="Consolas" panose="020B0609020204030204" pitchFamily="49" charset="0"/>
              </a:rPr>
              <a:t>max_features</a:t>
            </a:r>
            <a:r>
              <a:rPr lang="en-US" b="0" i="0" dirty="0">
                <a:effectLst/>
                <a:latin typeface="Consolas" panose="020B0609020204030204" pitchFamily="49" charset="0"/>
              </a:rPr>
              <a:t>': 'log2’, </a:t>
            </a:r>
          </a:p>
          <a:p>
            <a:r>
              <a:rPr lang="en-US" b="0" i="0" dirty="0">
                <a:effectLst/>
                <a:latin typeface="Consolas" panose="020B0609020204030204" pitchFamily="49" charset="0"/>
              </a:rPr>
              <a:t>'</a:t>
            </a:r>
            <a:r>
              <a:rPr lang="en-US" b="0" i="0" dirty="0" err="1">
                <a:effectLst/>
                <a:latin typeface="Consolas" panose="020B0609020204030204" pitchFamily="49" charset="0"/>
              </a:rPr>
              <a:t>n_estimators</a:t>
            </a:r>
            <a:r>
              <a:rPr lang="en-US" b="0" i="0" dirty="0">
                <a:effectLst/>
                <a:latin typeface="Consolas" panose="020B0609020204030204" pitchFamily="49" charset="0"/>
              </a:rPr>
              <a:t>': 100</a:t>
            </a:r>
            <a:endParaRPr lang="en-US" dirty="0"/>
          </a:p>
        </p:txBody>
      </p:sp>
      <p:sp>
        <p:nvSpPr>
          <p:cNvPr id="16" name="TextBox 15">
            <a:extLst>
              <a:ext uri="{FF2B5EF4-FFF2-40B4-BE49-F238E27FC236}">
                <a16:creationId xmlns:a16="http://schemas.microsoft.com/office/drawing/2014/main" id="{1BE881C7-7600-FF62-5B6E-B402ED62E3F2}"/>
              </a:ext>
            </a:extLst>
          </p:cNvPr>
          <p:cNvSpPr txBox="1"/>
          <p:nvPr/>
        </p:nvSpPr>
        <p:spPr>
          <a:xfrm>
            <a:off x="932988" y="1814216"/>
            <a:ext cx="2342647" cy="306174"/>
          </a:xfrm>
          <a:prstGeom prst="rect">
            <a:avLst/>
          </a:prstGeom>
          <a:noFill/>
        </p:spPr>
        <p:txBody>
          <a:bodyPr wrap="square">
            <a:spAutoFit/>
          </a:bodyPr>
          <a:lstStyle/>
          <a:p>
            <a:pPr>
              <a:lnSpc>
                <a:spcPts val="1425"/>
              </a:lnSpc>
            </a:pPr>
            <a:r>
              <a:rPr lang="en-US" sz="2400" b="0" dirty="0" err="1">
                <a:solidFill>
                  <a:srgbClr val="002060"/>
                </a:solidFill>
                <a:effectLst/>
                <a:latin typeface="Consolas" panose="020B0609020204030204" pitchFamily="49" charset="0"/>
              </a:rPr>
              <a:t>best_params</a:t>
            </a:r>
            <a:r>
              <a:rPr lang="en-US" sz="2400" b="0" dirty="0">
                <a:solidFill>
                  <a:srgbClr val="002060"/>
                </a:solidFill>
                <a:effectLst/>
                <a:latin typeface="Consolas" panose="020B0609020204030204" pitchFamily="49" charset="0"/>
              </a:rPr>
              <a:t>_</a:t>
            </a:r>
          </a:p>
        </p:txBody>
      </p:sp>
      <p:pic>
        <p:nvPicPr>
          <p:cNvPr id="17" name="Picture 16">
            <a:extLst>
              <a:ext uri="{FF2B5EF4-FFF2-40B4-BE49-F238E27FC236}">
                <a16:creationId xmlns:a16="http://schemas.microsoft.com/office/drawing/2014/main" id="{6DE5DC8D-FD4A-E973-A7E9-CC247FD7E6A1}"/>
              </a:ext>
            </a:extLst>
          </p:cNvPr>
          <p:cNvPicPr>
            <a:picLocks noChangeAspect="1"/>
          </p:cNvPicPr>
          <p:nvPr/>
        </p:nvPicPr>
        <p:blipFill>
          <a:blip r:embed="rId3"/>
          <a:srcRect t="8438"/>
          <a:stretch/>
        </p:blipFill>
        <p:spPr>
          <a:xfrm>
            <a:off x="5275037" y="1551009"/>
            <a:ext cx="6731768" cy="4886388"/>
          </a:xfrm>
          <a:prstGeom prst="rect">
            <a:avLst/>
          </a:prstGeom>
        </p:spPr>
      </p:pic>
      <p:sp>
        <p:nvSpPr>
          <p:cNvPr id="21" name="ZoneTexte 4">
            <a:extLst>
              <a:ext uri="{FF2B5EF4-FFF2-40B4-BE49-F238E27FC236}">
                <a16:creationId xmlns:a16="http://schemas.microsoft.com/office/drawing/2014/main" id="{BF3D1205-0BF4-9ADB-67E8-E1DFE93C0A25}"/>
              </a:ext>
            </a:extLst>
          </p:cNvPr>
          <p:cNvSpPr txBox="1"/>
          <p:nvPr/>
        </p:nvSpPr>
        <p:spPr>
          <a:xfrm>
            <a:off x="6256174" y="5963347"/>
            <a:ext cx="1541769" cy="338554"/>
          </a:xfrm>
          <a:prstGeom prst="rect">
            <a:avLst/>
          </a:prstGeom>
          <a:noFill/>
        </p:spPr>
        <p:txBody>
          <a:bodyPr wrap="none" rtlCol="0">
            <a:spAutoFit/>
          </a:bodyPr>
          <a:lstStyle/>
          <a:p>
            <a:r>
              <a:rPr lang="en-US" sz="1600" dirty="0"/>
              <a:t>I like very much</a:t>
            </a:r>
          </a:p>
        </p:txBody>
      </p:sp>
      <p:sp>
        <p:nvSpPr>
          <p:cNvPr id="22" name="ZoneTexte 19">
            <a:extLst>
              <a:ext uri="{FF2B5EF4-FFF2-40B4-BE49-F238E27FC236}">
                <a16:creationId xmlns:a16="http://schemas.microsoft.com/office/drawing/2014/main" id="{BAFA45E5-88AA-E1DE-EDAC-D6B96E49A775}"/>
              </a:ext>
            </a:extLst>
          </p:cNvPr>
          <p:cNvSpPr txBox="1"/>
          <p:nvPr/>
        </p:nvSpPr>
        <p:spPr>
          <a:xfrm>
            <a:off x="8141563" y="5963347"/>
            <a:ext cx="1624740" cy="338554"/>
          </a:xfrm>
          <a:prstGeom prst="rect">
            <a:avLst/>
          </a:prstGeom>
          <a:noFill/>
        </p:spPr>
        <p:txBody>
          <a:bodyPr wrap="none" rtlCol="0">
            <a:spAutoFit/>
          </a:bodyPr>
          <a:lstStyle/>
          <a:p>
            <a:r>
              <a:rPr lang="en-US" sz="1600" dirty="0"/>
              <a:t>I like moderately</a:t>
            </a:r>
          </a:p>
        </p:txBody>
      </p:sp>
      <p:sp>
        <p:nvSpPr>
          <p:cNvPr id="23" name="ZoneTexte 28">
            <a:extLst>
              <a:ext uri="{FF2B5EF4-FFF2-40B4-BE49-F238E27FC236}">
                <a16:creationId xmlns:a16="http://schemas.microsoft.com/office/drawing/2014/main" id="{6C5AAF28-4090-172D-A3E6-644C42ED2C72}"/>
              </a:ext>
            </a:extLst>
          </p:cNvPr>
          <p:cNvSpPr txBox="1"/>
          <p:nvPr/>
        </p:nvSpPr>
        <p:spPr>
          <a:xfrm>
            <a:off x="10071090" y="5963347"/>
            <a:ext cx="1084399" cy="338554"/>
          </a:xfrm>
          <a:prstGeom prst="rect">
            <a:avLst/>
          </a:prstGeom>
          <a:noFill/>
        </p:spPr>
        <p:txBody>
          <a:bodyPr wrap="none" rtlCol="0">
            <a:spAutoFit/>
          </a:bodyPr>
          <a:lstStyle/>
          <a:p>
            <a:r>
              <a:rPr lang="en-US" sz="1600" dirty="0"/>
              <a:t>I don’t like</a:t>
            </a:r>
          </a:p>
        </p:txBody>
      </p:sp>
      <p:graphicFrame>
        <p:nvGraphicFramePr>
          <p:cNvPr id="24" name="Table 23">
            <a:extLst>
              <a:ext uri="{FF2B5EF4-FFF2-40B4-BE49-F238E27FC236}">
                <a16:creationId xmlns:a16="http://schemas.microsoft.com/office/drawing/2014/main" id="{0C1207AA-8041-CB2F-B59C-72EF59DA0EC0}"/>
              </a:ext>
            </a:extLst>
          </p:cNvPr>
          <p:cNvGraphicFramePr>
            <a:graphicFrameLocks noGrp="1"/>
          </p:cNvGraphicFramePr>
          <p:nvPr>
            <p:extLst>
              <p:ext uri="{D42A27DB-BD31-4B8C-83A1-F6EECF244321}">
                <p14:modId xmlns:p14="http://schemas.microsoft.com/office/powerpoint/2010/main" val="3597204735"/>
              </p:ext>
            </p:extLst>
          </p:nvPr>
        </p:nvGraphicFramePr>
        <p:xfrm>
          <a:off x="185195" y="4173455"/>
          <a:ext cx="5324416" cy="2042160"/>
        </p:xfrm>
        <a:graphic>
          <a:graphicData uri="http://schemas.openxmlformats.org/drawingml/2006/table">
            <a:tbl>
              <a:tblPr>
                <a:tableStyleId>{7E9639D4-E3E2-4D34-9284-5A2195B3D0D7}</a:tableStyleId>
              </a:tblPr>
              <a:tblGrid>
                <a:gridCol w="1235684">
                  <a:extLst>
                    <a:ext uri="{9D8B030D-6E8A-4147-A177-3AD203B41FA5}">
                      <a16:colId xmlns:a16="http://schemas.microsoft.com/office/drawing/2014/main" val="3210213216"/>
                    </a:ext>
                  </a:extLst>
                </a:gridCol>
                <a:gridCol w="954800">
                  <a:extLst>
                    <a:ext uri="{9D8B030D-6E8A-4147-A177-3AD203B41FA5}">
                      <a16:colId xmlns:a16="http://schemas.microsoft.com/office/drawing/2014/main" val="4087443672"/>
                    </a:ext>
                  </a:extLst>
                </a:gridCol>
                <a:gridCol w="1004165">
                  <a:extLst>
                    <a:ext uri="{9D8B030D-6E8A-4147-A177-3AD203B41FA5}">
                      <a16:colId xmlns:a16="http://schemas.microsoft.com/office/drawing/2014/main" val="3951590842"/>
                    </a:ext>
                  </a:extLst>
                </a:gridCol>
                <a:gridCol w="1017765">
                  <a:extLst>
                    <a:ext uri="{9D8B030D-6E8A-4147-A177-3AD203B41FA5}">
                      <a16:colId xmlns:a16="http://schemas.microsoft.com/office/drawing/2014/main" val="584280426"/>
                    </a:ext>
                  </a:extLst>
                </a:gridCol>
                <a:gridCol w="1112002">
                  <a:extLst>
                    <a:ext uri="{9D8B030D-6E8A-4147-A177-3AD203B41FA5}">
                      <a16:colId xmlns:a16="http://schemas.microsoft.com/office/drawing/2014/main" val="4138396237"/>
                    </a:ext>
                  </a:extLst>
                </a:gridCol>
              </a:tblGrid>
              <a:tr h="190500">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precision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recall</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f1-score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support</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280526"/>
                  </a:ext>
                </a:extLst>
              </a:tr>
              <a:tr h="190500">
                <a:tc>
                  <a:txBody>
                    <a:bodyPr/>
                    <a:lstStyle/>
                    <a:p>
                      <a:pPr algn="ctr" fontAlgn="b"/>
                      <a:r>
                        <a:rPr lang="en-US" sz="1600" b="0" u="none" strike="noStrike">
                          <a:effectLst/>
                        </a:rPr>
                        <a:t>1</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0.85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0.95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304</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2425473"/>
                  </a:ext>
                </a:extLst>
              </a:tr>
              <a:tr h="190500">
                <a:tc>
                  <a:txBody>
                    <a:bodyPr/>
                    <a:lstStyle/>
                    <a:p>
                      <a:pPr algn="ctr" fontAlgn="b"/>
                      <a:r>
                        <a:rPr lang="en-US" sz="1600" b="0" u="none" strike="noStrike">
                          <a:effectLst/>
                        </a:rPr>
                        <a:t>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0.86</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0.79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0.82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213</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9422732"/>
                  </a:ext>
                </a:extLst>
              </a:tr>
              <a:tr h="190500">
                <a:tc>
                  <a:txBody>
                    <a:bodyPr/>
                    <a:lstStyle/>
                    <a:p>
                      <a:pPr algn="ctr" fontAlgn="b"/>
                      <a:r>
                        <a:rPr lang="en-US" sz="1600" b="0" u="none" strike="noStrike">
                          <a:effectLst/>
                        </a:rPr>
                        <a:t>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0.94</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0.76</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0.84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99</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0452205"/>
                  </a:ext>
                </a:extLst>
              </a:tr>
              <a:tr h="190500">
                <a:tc>
                  <a:txBody>
                    <a:bodyPr/>
                    <a:lstStyle/>
                    <a:p>
                      <a:pPr algn="ctr"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8407728"/>
                  </a:ext>
                </a:extLst>
              </a:tr>
              <a:tr h="190500">
                <a:tc>
                  <a:txBody>
                    <a:bodyPr/>
                    <a:lstStyle/>
                    <a:p>
                      <a:pPr algn="ctr" fontAlgn="b"/>
                      <a:r>
                        <a:rPr lang="en-US" sz="1800" b="1" u="none" strike="noStrike" dirty="0">
                          <a:effectLst/>
                        </a:rPr>
                        <a:t>accuracy</a:t>
                      </a:r>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b="1" u="none" strike="noStrike" dirty="0">
                          <a:effectLst/>
                        </a:rPr>
                        <a:t>0.87</a:t>
                      </a:r>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616</a:t>
                      </a:r>
                    </a:p>
                  </a:txBody>
                  <a:tcPr marL="7620" marR="7620" marT="7620" marB="0" anchor="b"/>
                </a:tc>
                <a:extLst>
                  <a:ext uri="{0D108BD9-81ED-4DB2-BD59-A6C34878D82A}">
                    <a16:rowId xmlns:a16="http://schemas.microsoft.com/office/drawing/2014/main" val="1078298058"/>
                  </a:ext>
                </a:extLst>
              </a:tr>
              <a:tr h="190500">
                <a:tc>
                  <a:txBody>
                    <a:bodyPr/>
                    <a:lstStyle/>
                    <a:p>
                      <a:pPr algn="ctr" fontAlgn="b"/>
                      <a:r>
                        <a:rPr lang="en-US" sz="1600" b="0" u="none" strike="noStrike">
                          <a:effectLst/>
                        </a:rPr>
                        <a:t>macro avg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0.88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0.83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0.85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616</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9246432"/>
                  </a:ext>
                </a:extLst>
              </a:tr>
              <a:tr h="190500">
                <a:tc>
                  <a:txBody>
                    <a:bodyPr/>
                    <a:lstStyle/>
                    <a:p>
                      <a:pPr algn="ctr" fontAlgn="b"/>
                      <a:r>
                        <a:rPr lang="en-US" sz="1600" b="0" u="none" strike="noStrike">
                          <a:effectLst/>
                        </a:rPr>
                        <a:t>weighted avg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0.87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a:effectLst/>
                        </a:rPr>
                        <a:t>0.87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0.86</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u="none" strike="noStrike" dirty="0">
                          <a:effectLst/>
                        </a:rPr>
                        <a:t>616</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1046257"/>
                  </a:ext>
                </a:extLst>
              </a:tr>
            </a:tbl>
          </a:graphicData>
        </a:graphic>
      </p:graphicFrame>
    </p:spTree>
    <p:extLst>
      <p:ext uri="{BB962C8B-B14F-4D97-AF65-F5344CB8AC3E}">
        <p14:creationId xmlns:p14="http://schemas.microsoft.com/office/powerpoint/2010/main" val="328360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DCFCD-243D-7DC6-A8C6-1ACD9A6A729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1B9F1A5-2E26-7E7B-8C06-6B1E2724E2A8}"/>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D86D1276-B31C-CF94-2349-0767C93B31D4}"/>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pic>
        <p:nvPicPr>
          <p:cNvPr id="7" name="Picture 6">
            <a:extLst>
              <a:ext uri="{FF2B5EF4-FFF2-40B4-BE49-F238E27FC236}">
                <a16:creationId xmlns:a16="http://schemas.microsoft.com/office/drawing/2014/main" id="{C4327289-C67D-DCB7-C83F-07BC698F18D1}"/>
              </a:ext>
            </a:extLst>
          </p:cNvPr>
          <p:cNvPicPr>
            <a:picLocks noChangeAspect="1"/>
          </p:cNvPicPr>
          <p:nvPr/>
        </p:nvPicPr>
        <p:blipFill>
          <a:blip r:embed="rId3"/>
          <a:stretch>
            <a:fillRect/>
          </a:stretch>
        </p:blipFill>
        <p:spPr>
          <a:xfrm>
            <a:off x="169545" y="2204762"/>
            <a:ext cx="5754716" cy="4293201"/>
          </a:xfrm>
          <a:prstGeom prst="rect">
            <a:avLst/>
          </a:prstGeom>
        </p:spPr>
      </p:pic>
      <p:sp>
        <p:nvSpPr>
          <p:cNvPr id="9" name="TextBox 8">
            <a:extLst>
              <a:ext uri="{FF2B5EF4-FFF2-40B4-BE49-F238E27FC236}">
                <a16:creationId xmlns:a16="http://schemas.microsoft.com/office/drawing/2014/main" id="{E4F8BC46-913B-2715-A7E5-3967A028F675}"/>
              </a:ext>
            </a:extLst>
          </p:cNvPr>
          <p:cNvSpPr txBox="1"/>
          <p:nvPr/>
        </p:nvSpPr>
        <p:spPr>
          <a:xfrm>
            <a:off x="1768821" y="1699196"/>
            <a:ext cx="4155440" cy="369332"/>
          </a:xfrm>
          <a:prstGeom prst="rect">
            <a:avLst/>
          </a:prstGeom>
          <a:noFill/>
        </p:spPr>
        <p:txBody>
          <a:bodyPr wrap="square">
            <a:spAutoFit/>
          </a:bodyPr>
          <a:lstStyle/>
          <a:p>
            <a:r>
              <a:rPr lang="en-US" b="1" i="0" dirty="0">
                <a:solidFill>
                  <a:srgbClr val="3C4043"/>
                </a:solidFill>
                <a:effectLst/>
                <a:latin typeface="Inter"/>
              </a:rPr>
              <a:t>20 feature importance variable</a:t>
            </a:r>
            <a:endParaRPr lang="en-US" b="1" dirty="0"/>
          </a:p>
        </p:txBody>
      </p:sp>
      <p:sp>
        <p:nvSpPr>
          <p:cNvPr id="10" name="ZoneTexte 20">
            <a:extLst>
              <a:ext uri="{FF2B5EF4-FFF2-40B4-BE49-F238E27FC236}">
                <a16:creationId xmlns:a16="http://schemas.microsoft.com/office/drawing/2014/main" id="{B25A0BE7-65DC-CBEA-4490-A1B721E4D40D}"/>
              </a:ext>
            </a:extLst>
          </p:cNvPr>
          <p:cNvSpPr txBox="1"/>
          <p:nvPr/>
        </p:nvSpPr>
        <p:spPr>
          <a:xfrm>
            <a:off x="7193179" y="3871066"/>
            <a:ext cx="4683080" cy="1295868"/>
          </a:xfrm>
          <a:prstGeom prst="rect">
            <a:avLst/>
          </a:prstGeom>
          <a:noFill/>
        </p:spPr>
        <p:txBody>
          <a:bodyPr wrap="square" rtlCol="0">
            <a:spAutoFit/>
          </a:bodyPr>
          <a:lstStyle/>
          <a:p>
            <a:pPr>
              <a:lnSpc>
                <a:spcPct val="150000"/>
              </a:lnSpc>
            </a:pPr>
            <a:r>
              <a:rPr kumimoji="0" lang="en-US" altLang="en-US" sz="1800" b="0" i="0" u="none" strike="noStrike" cap="none" normalizeH="0" baseline="0" dirty="0">
                <a:ln>
                  <a:noFill/>
                </a:ln>
                <a:solidFill>
                  <a:srgbClr val="C00000"/>
                </a:solidFill>
                <a:effectLst/>
                <a:latin typeface="inherit"/>
              </a:rPr>
              <a:t>Astringency just right, Astringency too much, Bitter too much, Aroma just right </a:t>
            </a:r>
            <a:r>
              <a:rPr kumimoji="0" lang="en-US" altLang="en-US" sz="1800" b="0" i="0" u="none" strike="noStrike" cap="none" normalizeH="0" baseline="0" dirty="0">
                <a:ln>
                  <a:noFill/>
                </a:ln>
                <a:solidFill>
                  <a:srgbClr val="1F1F1F"/>
                </a:solidFill>
                <a:effectLst/>
                <a:latin typeface="inherit"/>
              </a:rPr>
              <a:t>is the main attribute for classify hedonic categories</a:t>
            </a:r>
          </a:p>
        </p:txBody>
      </p:sp>
      <p:sp>
        <p:nvSpPr>
          <p:cNvPr id="12" name="TextBox 11">
            <a:extLst>
              <a:ext uri="{FF2B5EF4-FFF2-40B4-BE49-F238E27FC236}">
                <a16:creationId xmlns:a16="http://schemas.microsoft.com/office/drawing/2014/main" id="{74F816F5-C152-35B3-AB9B-030A9240779F}"/>
              </a:ext>
            </a:extLst>
          </p:cNvPr>
          <p:cNvSpPr txBox="1"/>
          <p:nvPr/>
        </p:nvSpPr>
        <p:spPr>
          <a:xfrm>
            <a:off x="6297440" y="1672526"/>
            <a:ext cx="5578819" cy="923330"/>
          </a:xfrm>
          <a:prstGeom prst="rect">
            <a:avLst/>
          </a:prstGeom>
          <a:noFill/>
        </p:spPr>
        <p:txBody>
          <a:bodyPr wrap="square">
            <a:spAutoFit/>
          </a:bodyPr>
          <a:lstStyle/>
          <a:p>
            <a:pPr algn="just"/>
            <a:r>
              <a:rPr lang="en-US" b="0" i="1" dirty="0">
                <a:effectLst/>
                <a:latin typeface="inherit"/>
              </a:rPr>
              <a:t>Feature importance refers to techniques for determining the degree to which different features, or variables, impact a machine learning model’s predictions</a:t>
            </a:r>
            <a:endParaRPr lang="en-US" i="1" dirty="0">
              <a:latin typeface="inherit"/>
            </a:endParaRPr>
          </a:p>
        </p:txBody>
      </p:sp>
      <p:sp>
        <p:nvSpPr>
          <p:cNvPr id="13" name="Arrow: Right 12">
            <a:extLst>
              <a:ext uri="{FF2B5EF4-FFF2-40B4-BE49-F238E27FC236}">
                <a16:creationId xmlns:a16="http://schemas.microsoft.com/office/drawing/2014/main" id="{D2D4EF92-826C-FF63-0DC8-2F0E2E0CB4CB}"/>
              </a:ext>
            </a:extLst>
          </p:cNvPr>
          <p:cNvSpPr/>
          <p:nvPr/>
        </p:nvSpPr>
        <p:spPr>
          <a:xfrm>
            <a:off x="6297440" y="4351362"/>
            <a:ext cx="681699" cy="3352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00C6D-BD26-F984-BEB0-E671FDAF1469}"/>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8ABFAF-2A50-23DD-1A9C-B91B39C17C0E}"/>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22108378-8ACC-D85E-C6A6-E0D558D11E52}"/>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sp>
        <p:nvSpPr>
          <p:cNvPr id="9" name="ZoneTexte 20">
            <a:extLst>
              <a:ext uri="{FF2B5EF4-FFF2-40B4-BE49-F238E27FC236}">
                <a16:creationId xmlns:a16="http://schemas.microsoft.com/office/drawing/2014/main" id="{52743E16-6EE4-4CF9-2029-4018E6E0A446}"/>
              </a:ext>
            </a:extLst>
          </p:cNvPr>
          <p:cNvSpPr txBox="1"/>
          <p:nvPr/>
        </p:nvSpPr>
        <p:spPr>
          <a:xfrm>
            <a:off x="444817" y="3622040"/>
            <a:ext cx="5506040" cy="2542363"/>
          </a:xfrm>
          <a:prstGeom prst="rect">
            <a:avLst/>
          </a:prstGeom>
          <a:noFill/>
        </p:spPr>
        <p:txBody>
          <a:bodyPr wrap="square" rtlCol="0">
            <a:spAutoFit/>
          </a:bodyPr>
          <a:lstStyle/>
          <a:p>
            <a:pPr marL="285750" indent="-285750" algn="just">
              <a:lnSpc>
                <a:spcPct val="150000"/>
              </a:lnSpc>
              <a:buFontTx/>
              <a:buChar char="-"/>
            </a:pPr>
            <a:r>
              <a:rPr kumimoji="0" lang="en-US" altLang="en-US" sz="1800" b="0" i="0" u="none" strike="noStrike" cap="none" normalizeH="0" baseline="0" dirty="0">
                <a:ln>
                  <a:noFill/>
                </a:ln>
                <a:solidFill>
                  <a:srgbClr val="C00000"/>
                </a:solidFill>
                <a:effectLst/>
                <a:latin typeface="inherit"/>
              </a:rPr>
              <a:t>Astringency too much, Bitter too much, Aroma not enough </a:t>
            </a:r>
            <a:r>
              <a:rPr kumimoji="0" lang="en-US" altLang="en-US" sz="1800" b="0" i="0" u="none" strike="noStrike" cap="none" normalizeH="0" baseline="0" dirty="0">
                <a:ln>
                  <a:noFill/>
                </a:ln>
                <a:solidFill>
                  <a:srgbClr val="1F1F1F"/>
                </a:solidFill>
                <a:effectLst/>
                <a:latin typeface="inherit"/>
              </a:rPr>
              <a:t>is the main attribute that </a:t>
            </a:r>
            <a:r>
              <a:rPr kumimoji="0" lang="en-US" altLang="en-US" sz="1800" b="0" i="0" u="none" strike="noStrike" cap="none" normalizeH="0" baseline="0" dirty="0">
                <a:ln>
                  <a:noFill/>
                </a:ln>
                <a:solidFill>
                  <a:srgbClr val="C00000"/>
                </a:solidFill>
                <a:effectLst/>
                <a:latin typeface="inherit"/>
              </a:rPr>
              <a:t>negatively</a:t>
            </a:r>
            <a:r>
              <a:rPr kumimoji="0" lang="en-US" altLang="en-US" sz="1800" b="0" i="0" u="none" strike="noStrike" cap="none" normalizeH="0" baseline="0" dirty="0">
                <a:ln>
                  <a:noFill/>
                </a:ln>
                <a:solidFill>
                  <a:srgbClr val="1F1F1F"/>
                </a:solidFill>
                <a:effectLst/>
                <a:latin typeface="inherit"/>
              </a:rPr>
              <a:t> affects the occurrence of "I like product". </a:t>
            </a:r>
          </a:p>
          <a:p>
            <a:pPr marL="285750" indent="-285750" algn="just">
              <a:lnSpc>
                <a:spcPct val="150000"/>
              </a:lnSpc>
              <a:buFontTx/>
              <a:buChar char="-"/>
            </a:pPr>
            <a:r>
              <a:rPr kumimoji="0" lang="en-US" altLang="en-US" sz="1800" b="0" i="0" u="none" strike="noStrike" cap="none" normalizeH="0" baseline="0" dirty="0">
                <a:ln>
                  <a:noFill/>
                </a:ln>
                <a:solidFill>
                  <a:srgbClr val="C00000"/>
                </a:solidFill>
                <a:effectLst/>
                <a:latin typeface="inherit"/>
              </a:rPr>
              <a:t>Astringent just right </a:t>
            </a:r>
            <a:r>
              <a:rPr kumimoji="0" lang="en-US" altLang="en-US" sz="1800" b="0" i="0" u="none" strike="noStrike" cap="none" normalizeH="0" baseline="0" dirty="0">
                <a:ln>
                  <a:noFill/>
                </a:ln>
                <a:solidFill>
                  <a:srgbClr val="1F1F1F"/>
                </a:solidFill>
                <a:effectLst/>
                <a:latin typeface="inherit"/>
              </a:rPr>
              <a:t>and </a:t>
            </a:r>
            <a:r>
              <a:rPr kumimoji="0" lang="en-US" altLang="en-US" sz="1800" b="0" i="0" u="none" strike="noStrike" cap="none" normalizeH="0" baseline="0" dirty="0">
                <a:ln>
                  <a:noFill/>
                </a:ln>
                <a:solidFill>
                  <a:srgbClr val="C00000"/>
                </a:solidFill>
                <a:effectLst/>
                <a:latin typeface="inherit"/>
              </a:rPr>
              <a:t>Aroma just right </a:t>
            </a:r>
            <a:r>
              <a:rPr kumimoji="0" lang="en-US" altLang="en-US" sz="1800" b="0" i="0" u="none" strike="noStrike" cap="none" normalizeH="0" baseline="0" dirty="0">
                <a:ln>
                  <a:noFill/>
                </a:ln>
                <a:solidFill>
                  <a:srgbClr val="1F1F1F"/>
                </a:solidFill>
                <a:effectLst/>
                <a:latin typeface="inherit"/>
              </a:rPr>
              <a:t>have a </a:t>
            </a:r>
            <a:r>
              <a:rPr kumimoji="0" lang="en-US" altLang="en-US" sz="1800" b="0" i="0" u="none" strike="noStrike" cap="none" normalizeH="0" baseline="0" dirty="0">
                <a:ln>
                  <a:noFill/>
                </a:ln>
                <a:solidFill>
                  <a:srgbClr val="C00000"/>
                </a:solidFill>
                <a:effectLst/>
                <a:latin typeface="inherit"/>
              </a:rPr>
              <a:t>positive</a:t>
            </a:r>
            <a:r>
              <a:rPr kumimoji="0" lang="en-US" altLang="en-US" sz="1800" b="0" i="0" u="none" strike="noStrike" cap="none" normalizeH="0" baseline="0" dirty="0">
                <a:ln>
                  <a:noFill/>
                </a:ln>
                <a:solidFill>
                  <a:srgbClr val="1F1F1F"/>
                </a:solidFill>
                <a:effectLst/>
                <a:latin typeface="inherit"/>
              </a:rPr>
              <a:t> influence on the occurrence of higher “I like product”.</a:t>
            </a:r>
            <a:r>
              <a:rPr kumimoji="0" lang="en-US" altLang="en-US" sz="6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D090C145-B8D3-07E4-F27F-519347306CCE}"/>
              </a:ext>
            </a:extLst>
          </p:cNvPr>
          <p:cNvPicPr>
            <a:picLocks noChangeAspect="1"/>
          </p:cNvPicPr>
          <p:nvPr/>
        </p:nvPicPr>
        <p:blipFill>
          <a:blip r:embed="rId3"/>
          <a:stretch>
            <a:fillRect/>
          </a:stretch>
        </p:blipFill>
        <p:spPr>
          <a:xfrm>
            <a:off x="6515911" y="0"/>
            <a:ext cx="5676089" cy="6858000"/>
          </a:xfrm>
          <a:prstGeom prst="rect">
            <a:avLst/>
          </a:prstGeom>
        </p:spPr>
      </p:pic>
      <p:sp>
        <p:nvSpPr>
          <p:cNvPr id="15" name="Rectangle 1">
            <a:extLst>
              <a:ext uri="{FF2B5EF4-FFF2-40B4-BE49-F238E27FC236}">
                <a16:creationId xmlns:a16="http://schemas.microsoft.com/office/drawing/2014/main" id="{85D69830-EC59-A4ED-30C7-2FBF367FB2B9}"/>
              </a:ext>
            </a:extLst>
          </p:cNvPr>
          <p:cNvSpPr>
            <a:spLocks noChangeArrowheads="1"/>
          </p:cNvSpPr>
          <p:nvPr/>
        </p:nvSpPr>
        <p:spPr bwMode="auto">
          <a:xfrm>
            <a:off x="0" y="101318"/>
            <a:ext cx="65" cy="25456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541F8CB2-885A-D0D5-A69F-C5A206ECE59A}"/>
              </a:ext>
            </a:extLst>
          </p:cNvPr>
          <p:cNvSpPr txBox="1"/>
          <p:nvPr/>
        </p:nvSpPr>
        <p:spPr>
          <a:xfrm>
            <a:off x="209956" y="1705976"/>
            <a:ext cx="6096000" cy="923330"/>
          </a:xfrm>
          <a:prstGeom prst="rect">
            <a:avLst/>
          </a:prstGeom>
          <a:noFill/>
        </p:spPr>
        <p:txBody>
          <a:bodyPr wrap="square">
            <a:spAutoFit/>
          </a:bodyPr>
          <a:lstStyle/>
          <a:p>
            <a:pPr algn="just"/>
            <a:r>
              <a:rPr lang="en-US" b="1" i="0" dirty="0">
                <a:solidFill>
                  <a:srgbClr val="404040"/>
                </a:solidFill>
                <a:effectLst/>
                <a:latin typeface="Lato" panose="020F0502020204030203" pitchFamily="34" charset="0"/>
              </a:rPr>
              <a:t>SHAP (</a:t>
            </a:r>
            <a:r>
              <a:rPr lang="en-US" b="1" i="0" dirty="0" err="1">
                <a:solidFill>
                  <a:srgbClr val="404040"/>
                </a:solidFill>
                <a:effectLst/>
                <a:latin typeface="Lato" panose="020F0502020204030203" pitchFamily="34" charset="0"/>
              </a:rPr>
              <a:t>SHapley</a:t>
            </a:r>
            <a:r>
              <a:rPr lang="en-US" b="1" i="0" dirty="0">
                <a:solidFill>
                  <a:srgbClr val="404040"/>
                </a:solidFill>
                <a:effectLst/>
                <a:latin typeface="Lato" panose="020F0502020204030203" pitchFamily="34" charset="0"/>
              </a:rPr>
              <a:t> Additive </a:t>
            </a:r>
            <a:r>
              <a:rPr lang="en-US" b="1" i="0" dirty="0" err="1">
                <a:solidFill>
                  <a:srgbClr val="404040"/>
                </a:solidFill>
                <a:effectLst/>
                <a:latin typeface="Lato" panose="020F0502020204030203" pitchFamily="34" charset="0"/>
              </a:rPr>
              <a:t>exPlanations</a:t>
            </a:r>
            <a:r>
              <a:rPr lang="en-US" b="1" i="0" dirty="0">
                <a:solidFill>
                  <a:srgbClr val="404040"/>
                </a:solidFill>
                <a:effectLst/>
                <a:latin typeface="Lato" panose="020F0502020204030203" pitchFamily="34" charset="0"/>
              </a:rPr>
              <a:t>)</a:t>
            </a:r>
            <a:r>
              <a:rPr lang="en-US" b="0" i="0" dirty="0">
                <a:solidFill>
                  <a:srgbClr val="404040"/>
                </a:solidFill>
                <a:effectLst/>
                <a:latin typeface="Lato" panose="020F0502020204030203" pitchFamily="34" charset="0"/>
              </a:rPr>
              <a:t> is theoretic approach to explain the output of any machine learning model</a:t>
            </a:r>
            <a:endParaRPr lang="en-US" dirty="0"/>
          </a:p>
        </p:txBody>
      </p:sp>
      <p:sp>
        <p:nvSpPr>
          <p:cNvPr id="18" name="Arrow: Down 17">
            <a:extLst>
              <a:ext uri="{FF2B5EF4-FFF2-40B4-BE49-F238E27FC236}">
                <a16:creationId xmlns:a16="http://schemas.microsoft.com/office/drawing/2014/main" id="{F9D828B2-4DA0-97A0-E64C-3E73C02ADDE8}"/>
              </a:ext>
            </a:extLst>
          </p:cNvPr>
          <p:cNvSpPr/>
          <p:nvPr/>
        </p:nvSpPr>
        <p:spPr>
          <a:xfrm>
            <a:off x="2123440" y="2730776"/>
            <a:ext cx="203200" cy="7501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3744170-5389-E9DC-81DC-53C650CBAE85}"/>
              </a:ext>
            </a:extLst>
          </p:cNvPr>
          <p:cNvSpPr txBox="1"/>
          <p:nvPr/>
        </p:nvSpPr>
        <p:spPr>
          <a:xfrm>
            <a:off x="2482946" y="2941007"/>
            <a:ext cx="3467911" cy="369332"/>
          </a:xfrm>
          <a:prstGeom prst="rect">
            <a:avLst/>
          </a:prstGeom>
          <a:noFill/>
        </p:spPr>
        <p:txBody>
          <a:bodyPr wrap="square">
            <a:spAutoFit/>
          </a:bodyPr>
          <a:lstStyle/>
          <a:p>
            <a:r>
              <a:rPr lang="en-US" b="0" i="0" dirty="0">
                <a:solidFill>
                  <a:srgbClr val="404040"/>
                </a:solidFill>
                <a:effectLst/>
                <a:latin typeface="Lato" panose="020F0502020204030203" pitchFamily="34" charset="0"/>
              </a:rPr>
              <a:t>Apply SHAP to interpret model</a:t>
            </a:r>
            <a:endParaRPr lang="en-US" dirty="0"/>
          </a:p>
        </p:txBody>
      </p:sp>
    </p:spTree>
    <p:extLst>
      <p:ext uri="{BB962C8B-B14F-4D97-AF65-F5344CB8AC3E}">
        <p14:creationId xmlns:p14="http://schemas.microsoft.com/office/powerpoint/2010/main" val="400028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C322F-6250-5D1D-9683-2CA27F32ABB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11D70A-EF61-D61F-0D6D-6C3D7FCD4244}"/>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4078B80F-F977-21C6-CD8A-92DCEBC776F1}"/>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pic>
        <p:nvPicPr>
          <p:cNvPr id="3" name="Picture 2">
            <a:extLst>
              <a:ext uri="{FF2B5EF4-FFF2-40B4-BE49-F238E27FC236}">
                <a16:creationId xmlns:a16="http://schemas.microsoft.com/office/drawing/2014/main" id="{A3499E6F-ACE5-B090-746F-C8260A76ECCC}"/>
              </a:ext>
            </a:extLst>
          </p:cNvPr>
          <p:cNvPicPr>
            <a:picLocks noChangeAspect="1"/>
          </p:cNvPicPr>
          <p:nvPr/>
        </p:nvPicPr>
        <p:blipFill>
          <a:blip r:embed="rId3"/>
          <a:stretch>
            <a:fillRect/>
          </a:stretch>
        </p:blipFill>
        <p:spPr>
          <a:xfrm>
            <a:off x="3275088" y="1795527"/>
            <a:ext cx="8697539" cy="4239217"/>
          </a:xfrm>
          <a:prstGeom prst="rect">
            <a:avLst/>
          </a:prstGeom>
        </p:spPr>
      </p:pic>
      <p:sp>
        <p:nvSpPr>
          <p:cNvPr id="4" name="ZoneTexte 9">
            <a:extLst>
              <a:ext uri="{FF2B5EF4-FFF2-40B4-BE49-F238E27FC236}">
                <a16:creationId xmlns:a16="http://schemas.microsoft.com/office/drawing/2014/main" id="{35D93A9B-E460-55A1-A05D-E4B1061A518C}"/>
              </a:ext>
            </a:extLst>
          </p:cNvPr>
          <p:cNvSpPr txBox="1"/>
          <p:nvPr/>
        </p:nvSpPr>
        <p:spPr>
          <a:xfrm>
            <a:off x="219373" y="1795527"/>
            <a:ext cx="2819244" cy="409342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ts val="600"/>
              </a:spcBef>
              <a:spcAft>
                <a:spcPts val="600"/>
              </a:spcAft>
            </a:pPr>
            <a:r>
              <a:rPr kumimoji="0" lang="en-US" altLang="en-US" sz="2000" b="0" i="0" u="none" strike="noStrike" cap="none" normalizeH="0" baseline="0" dirty="0">
                <a:ln>
                  <a:noFill/>
                </a:ln>
                <a:solidFill>
                  <a:srgbClr val="1F1F1F"/>
                </a:solidFill>
                <a:effectLst/>
                <a:latin typeface="inherit"/>
              </a:rPr>
              <a:t>88 </a:t>
            </a:r>
            <a:r>
              <a:rPr kumimoji="0" lang="en-US" altLang="en-US" sz="2000" b="0" i="0" u="none" strike="noStrike" cap="none" normalizeH="0" baseline="0" dirty="0" err="1">
                <a:ln>
                  <a:noFill/>
                </a:ln>
                <a:solidFill>
                  <a:srgbClr val="1F1F1F"/>
                </a:solidFill>
                <a:effectLst/>
                <a:latin typeface="inherit"/>
              </a:rPr>
              <a:t>Jugde</a:t>
            </a:r>
            <a:r>
              <a:rPr kumimoji="0" lang="en-US" altLang="en-US" sz="2000" b="0" i="0" u="none" strike="noStrike" cap="none" normalizeH="0" baseline="0" dirty="0">
                <a:ln>
                  <a:noFill/>
                </a:ln>
                <a:solidFill>
                  <a:srgbClr val="1F1F1F"/>
                </a:solidFill>
                <a:effectLst/>
                <a:latin typeface="inherit"/>
              </a:rPr>
              <a:t> and 7 Product. In the maximum case, that 1 attribute can receive 88x7 = 616</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a:spcBef>
                <a:spcPts val="600"/>
              </a:spcBef>
              <a:spcAft>
                <a:spcPts val="600"/>
              </a:spcAft>
            </a:pPr>
            <a:r>
              <a:rPr kumimoji="0" lang="en-US" altLang="en-US" sz="2000" b="0" i="0" u="none" strike="noStrike" cap="none" normalizeH="0" baseline="0" dirty="0">
                <a:ln>
                  <a:noFill/>
                </a:ln>
                <a:solidFill>
                  <a:srgbClr val="1F1F1F"/>
                </a:solidFill>
                <a:effectLst/>
                <a:latin typeface="inherit"/>
              </a:rPr>
              <a:t>Each attribute was count and calculated its % with maximum case. </a:t>
            </a:r>
          </a:p>
          <a:p>
            <a:pPr algn="just">
              <a:spcBef>
                <a:spcPts val="600"/>
              </a:spcBef>
              <a:spcAft>
                <a:spcPts val="600"/>
              </a:spcAft>
            </a:pPr>
            <a:r>
              <a:rPr kumimoji="0" lang="en-US" altLang="en-US" sz="2000" b="0" i="0" u="none" strike="noStrike" cap="none" normalizeH="0" baseline="0" dirty="0">
                <a:ln>
                  <a:noFill/>
                </a:ln>
                <a:solidFill>
                  <a:srgbClr val="1F1F1F"/>
                </a:solidFill>
                <a:effectLst/>
                <a:latin typeface="inherit"/>
              </a:rPr>
              <a:t>Terms that are too few (&lt;5%) can be considered as not contributing much to the product description</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DEF02862-9BA0-1155-FE8F-3AE771C74EC1}"/>
              </a:ext>
            </a:extLst>
          </p:cNvPr>
          <p:cNvSpPr>
            <a:spLocks noChangeArrowheads="1"/>
          </p:cNvSpPr>
          <p:nvPr/>
        </p:nvSpPr>
        <p:spPr bwMode="auto">
          <a:xfrm>
            <a:off x="0" y="101318"/>
            <a:ext cx="65" cy="25456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CB207C78-1578-1FDD-B856-5B30AF9651B9}"/>
              </a:ext>
            </a:extLst>
          </p:cNvPr>
          <p:cNvSpPr/>
          <p:nvPr/>
        </p:nvSpPr>
        <p:spPr>
          <a:xfrm>
            <a:off x="3275088" y="4907666"/>
            <a:ext cx="8697539" cy="879676"/>
          </a:xfrm>
          <a:prstGeom prst="rect">
            <a:avLst/>
          </a:prstGeom>
          <a:noFill/>
          <a:ln w="38100">
            <a:solidFill>
              <a:srgbClr val="C80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318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7F4E9-2405-C318-26E3-52216659C85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5A3B5A3-D1CC-74CC-A434-477DA6A24FFA}"/>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181F9F33-931B-3EF3-0E7B-17085E30CAFE}"/>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pic>
        <p:nvPicPr>
          <p:cNvPr id="2" name="Picture 1">
            <a:extLst>
              <a:ext uri="{FF2B5EF4-FFF2-40B4-BE49-F238E27FC236}">
                <a16:creationId xmlns:a16="http://schemas.microsoft.com/office/drawing/2014/main" id="{E1CF6620-9A24-E77B-9711-313FD8D1C512}"/>
              </a:ext>
            </a:extLst>
          </p:cNvPr>
          <p:cNvPicPr>
            <a:picLocks noChangeAspect="1"/>
          </p:cNvPicPr>
          <p:nvPr/>
        </p:nvPicPr>
        <p:blipFill>
          <a:blip r:embed="rId3"/>
          <a:stretch>
            <a:fillRect/>
          </a:stretch>
        </p:blipFill>
        <p:spPr>
          <a:xfrm>
            <a:off x="5974102" y="1774864"/>
            <a:ext cx="5143369" cy="4077452"/>
          </a:xfrm>
          <a:prstGeom prst="rect">
            <a:avLst/>
          </a:prstGeom>
        </p:spPr>
      </p:pic>
      <p:pic>
        <p:nvPicPr>
          <p:cNvPr id="3" name="Picture 2">
            <a:extLst>
              <a:ext uri="{FF2B5EF4-FFF2-40B4-BE49-F238E27FC236}">
                <a16:creationId xmlns:a16="http://schemas.microsoft.com/office/drawing/2014/main" id="{788D15A8-260D-6E5E-EF80-0CE8631A579C}"/>
              </a:ext>
            </a:extLst>
          </p:cNvPr>
          <p:cNvPicPr>
            <a:picLocks noChangeAspect="1"/>
          </p:cNvPicPr>
          <p:nvPr/>
        </p:nvPicPr>
        <p:blipFill>
          <a:blip r:embed="rId4"/>
          <a:stretch>
            <a:fillRect/>
          </a:stretch>
        </p:blipFill>
        <p:spPr>
          <a:xfrm>
            <a:off x="503238" y="1774863"/>
            <a:ext cx="5379402" cy="4264570"/>
          </a:xfrm>
          <a:prstGeom prst="rect">
            <a:avLst/>
          </a:prstGeom>
        </p:spPr>
      </p:pic>
      <p:sp>
        <p:nvSpPr>
          <p:cNvPr id="8" name="Oval 7">
            <a:extLst>
              <a:ext uri="{FF2B5EF4-FFF2-40B4-BE49-F238E27FC236}">
                <a16:creationId xmlns:a16="http://schemas.microsoft.com/office/drawing/2014/main" id="{94CE9E55-87FA-B9C9-C36C-74B75B067330}"/>
              </a:ext>
            </a:extLst>
          </p:cNvPr>
          <p:cNvSpPr/>
          <p:nvPr/>
        </p:nvSpPr>
        <p:spPr>
          <a:xfrm>
            <a:off x="1351280" y="3312160"/>
            <a:ext cx="497840" cy="10058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B4475FF-F053-F6E3-6CD3-2E5C48460A5A}"/>
              </a:ext>
            </a:extLst>
          </p:cNvPr>
          <p:cNvSpPr/>
          <p:nvPr/>
        </p:nvSpPr>
        <p:spPr>
          <a:xfrm rot="3756493">
            <a:off x="4378960" y="2159528"/>
            <a:ext cx="497840" cy="1005840"/>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F394873-6391-71C5-39C6-00808318B8AA}"/>
              </a:ext>
            </a:extLst>
          </p:cNvPr>
          <p:cNvSpPr/>
          <p:nvPr/>
        </p:nvSpPr>
        <p:spPr>
          <a:xfrm rot="1375816">
            <a:off x="4830900" y="3576087"/>
            <a:ext cx="497840" cy="1795204"/>
          </a:xfrm>
          <a:prstGeom prst="ellipse">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377D676-8945-C45A-5179-B4106B22B2C8}"/>
              </a:ext>
            </a:extLst>
          </p:cNvPr>
          <p:cNvSpPr/>
          <p:nvPr/>
        </p:nvSpPr>
        <p:spPr>
          <a:xfrm>
            <a:off x="6411004" y="3114840"/>
            <a:ext cx="1056596" cy="10058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1B67C84-BD82-8E3E-C817-3FD70256D749}"/>
              </a:ext>
            </a:extLst>
          </p:cNvPr>
          <p:cNvSpPr/>
          <p:nvPr/>
        </p:nvSpPr>
        <p:spPr>
          <a:xfrm>
            <a:off x="8772842" y="1936280"/>
            <a:ext cx="1056596" cy="1005840"/>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758CDAF-D17A-883C-E1F1-1C43A2425CC5}"/>
              </a:ext>
            </a:extLst>
          </p:cNvPr>
          <p:cNvSpPr/>
          <p:nvPr/>
        </p:nvSpPr>
        <p:spPr>
          <a:xfrm>
            <a:off x="10060875" y="4317999"/>
            <a:ext cx="1056596" cy="528321"/>
          </a:xfrm>
          <a:prstGeom prst="ellipse">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500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36434-0EAE-CEA3-90C6-D5F5AA37312D}"/>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7F9E38E-F134-673A-B3C1-5CB61CC2AECF}"/>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6AC83EBA-7603-B6BD-7264-915E32986054}"/>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pic>
        <p:nvPicPr>
          <p:cNvPr id="3" name="Picture 2">
            <a:extLst>
              <a:ext uri="{FF2B5EF4-FFF2-40B4-BE49-F238E27FC236}">
                <a16:creationId xmlns:a16="http://schemas.microsoft.com/office/drawing/2014/main" id="{3FB87909-1C58-FA1E-54B4-350E5DD1C06F}"/>
              </a:ext>
            </a:extLst>
          </p:cNvPr>
          <p:cNvPicPr>
            <a:picLocks noChangeAspect="1"/>
          </p:cNvPicPr>
          <p:nvPr/>
        </p:nvPicPr>
        <p:blipFill>
          <a:blip r:embed="rId3"/>
          <a:stretch>
            <a:fillRect/>
          </a:stretch>
        </p:blipFill>
        <p:spPr>
          <a:xfrm>
            <a:off x="444817" y="1922076"/>
            <a:ext cx="5551330" cy="4400867"/>
          </a:xfrm>
          <a:prstGeom prst="rect">
            <a:avLst/>
          </a:prstGeom>
        </p:spPr>
      </p:pic>
      <p:pic>
        <p:nvPicPr>
          <p:cNvPr id="7" name="Picture 6">
            <a:extLst>
              <a:ext uri="{FF2B5EF4-FFF2-40B4-BE49-F238E27FC236}">
                <a16:creationId xmlns:a16="http://schemas.microsoft.com/office/drawing/2014/main" id="{BDDCB23C-1330-66EA-A4CC-54809818B8E7}"/>
              </a:ext>
            </a:extLst>
          </p:cNvPr>
          <p:cNvPicPr>
            <a:picLocks noChangeAspect="1"/>
          </p:cNvPicPr>
          <p:nvPr/>
        </p:nvPicPr>
        <p:blipFill>
          <a:blip r:embed="rId4"/>
          <a:stretch>
            <a:fillRect/>
          </a:stretch>
        </p:blipFill>
        <p:spPr>
          <a:xfrm>
            <a:off x="6144816" y="1783389"/>
            <a:ext cx="5901213" cy="4678240"/>
          </a:xfrm>
          <a:prstGeom prst="rect">
            <a:avLst/>
          </a:prstGeom>
        </p:spPr>
      </p:pic>
      <p:sp>
        <p:nvSpPr>
          <p:cNvPr id="11" name="TextBox 10">
            <a:extLst>
              <a:ext uri="{FF2B5EF4-FFF2-40B4-BE49-F238E27FC236}">
                <a16:creationId xmlns:a16="http://schemas.microsoft.com/office/drawing/2014/main" id="{49A7F888-AA3C-DD9B-1D8C-F70965C2ABC7}"/>
              </a:ext>
            </a:extLst>
          </p:cNvPr>
          <p:cNvSpPr txBox="1"/>
          <p:nvPr/>
        </p:nvSpPr>
        <p:spPr>
          <a:xfrm>
            <a:off x="3627120" y="2005009"/>
            <a:ext cx="1757680" cy="369332"/>
          </a:xfrm>
          <a:prstGeom prst="rect">
            <a:avLst/>
          </a:prstGeom>
          <a:solidFill>
            <a:schemeClr val="bg2"/>
          </a:solidFill>
        </p:spPr>
        <p:txBody>
          <a:bodyPr wrap="square">
            <a:spAutoFit/>
          </a:bodyPr>
          <a:lstStyle/>
          <a:p>
            <a:r>
              <a:rPr kumimoji="0" lang="en-US" altLang="en-US" sz="1800" b="0" i="0" u="none" strike="noStrike" cap="none" normalizeH="0" baseline="0" dirty="0">
                <a:ln>
                  <a:noFill/>
                </a:ln>
                <a:solidFill>
                  <a:srgbClr val="C00000"/>
                </a:solidFill>
                <a:effectLst/>
                <a:latin typeface="inherit"/>
              </a:rPr>
              <a:t>Bitter too much</a:t>
            </a:r>
            <a:endParaRPr lang="en-US" dirty="0"/>
          </a:p>
        </p:txBody>
      </p:sp>
      <p:sp>
        <p:nvSpPr>
          <p:cNvPr id="13" name="TextBox 12">
            <a:extLst>
              <a:ext uri="{FF2B5EF4-FFF2-40B4-BE49-F238E27FC236}">
                <a16:creationId xmlns:a16="http://schemas.microsoft.com/office/drawing/2014/main" id="{0E05BA72-F0A6-8846-7BD7-DFDB647AE958}"/>
              </a:ext>
            </a:extLst>
          </p:cNvPr>
          <p:cNvSpPr txBox="1"/>
          <p:nvPr/>
        </p:nvSpPr>
        <p:spPr>
          <a:xfrm>
            <a:off x="4155440" y="3059668"/>
            <a:ext cx="1757680" cy="369332"/>
          </a:xfrm>
          <a:prstGeom prst="rect">
            <a:avLst/>
          </a:prstGeom>
          <a:solidFill>
            <a:schemeClr val="bg2"/>
          </a:solidFill>
        </p:spPr>
        <p:txBody>
          <a:bodyPr wrap="square">
            <a:spAutoFit/>
          </a:bodyPr>
          <a:lstStyle/>
          <a:p>
            <a:r>
              <a:rPr kumimoji="0" lang="en-US" altLang="en-US" sz="1800" b="0" i="0" u="none" strike="noStrike" cap="none" normalizeH="0" baseline="0" dirty="0">
                <a:ln>
                  <a:noFill/>
                </a:ln>
                <a:solidFill>
                  <a:srgbClr val="C00000"/>
                </a:solidFill>
                <a:effectLst/>
                <a:latin typeface="inherit"/>
              </a:rPr>
              <a:t>Color too much</a:t>
            </a:r>
            <a:endParaRPr lang="en-US" dirty="0"/>
          </a:p>
        </p:txBody>
      </p:sp>
      <p:sp>
        <p:nvSpPr>
          <p:cNvPr id="14" name="TextBox 13">
            <a:extLst>
              <a:ext uri="{FF2B5EF4-FFF2-40B4-BE49-F238E27FC236}">
                <a16:creationId xmlns:a16="http://schemas.microsoft.com/office/drawing/2014/main" id="{C632079B-3EDE-B096-7996-8938AD415C1D}"/>
              </a:ext>
            </a:extLst>
          </p:cNvPr>
          <p:cNvSpPr txBox="1"/>
          <p:nvPr/>
        </p:nvSpPr>
        <p:spPr>
          <a:xfrm>
            <a:off x="4033520" y="5053910"/>
            <a:ext cx="2296160" cy="369332"/>
          </a:xfrm>
          <a:prstGeom prst="rect">
            <a:avLst/>
          </a:prstGeom>
          <a:solidFill>
            <a:schemeClr val="bg2"/>
          </a:solidFill>
        </p:spPr>
        <p:txBody>
          <a:bodyPr wrap="square">
            <a:spAutoFit/>
          </a:bodyPr>
          <a:lstStyle/>
          <a:p>
            <a:r>
              <a:rPr kumimoji="0" lang="en-US" altLang="en-US" sz="1800" b="0" i="0" u="none" strike="noStrike" cap="none" normalizeH="0" baseline="0" dirty="0">
                <a:ln>
                  <a:noFill/>
                </a:ln>
                <a:solidFill>
                  <a:srgbClr val="C00000"/>
                </a:solidFill>
                <a:effectLst/>
                <a:latin typeface="inherit"/>
              </a:rPr>
              <a:t>Astringency too much</a:t>
            </a:r>
            <a:endParaRPr lang="en-US" dirty="0"/>
          </a:p>
        </p:txBody>
      </p:sp>
      <p:cxnSp>
        <p:nvCxnSpPr>
          <p:cNvPr id="16" name="Straight Arrow Connector 15">
            <a:extLst>
              <a:ext uri="{FF2B5EF4-FFF2-40B4-BE49-F238E27FC236}">
                <a16:creationId xmlns:a16="http://schemas.microsoft.com/office/drawing/2014/main" id="{C56644F0-CB6D-6DB7-D6EF-F198EE5670E8}"/>
              </a:ext>
            </a:extLst>
          </p:cNvPr>
          <p:cNvCxnSpPr>
            <a:cxnSpLocks/>
            <a:endCxn id="26" idx="2"/>
          </p:cNvCxnSpPr>
          <p:nvPr/>
        </p:nvCxnSpPr>
        <p:spPr>
          <a:xfrm flipV="1">
            <a:off x="5384800" y="1790884"/>
            <a:ext cx="2048352" cy="393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73E8462-2032-A935-287E-A3F275631E53}"/>
              </a:ext>
            </a:extLst>
          </p:cNvPr>
          <p:cNvCxnSpPr>
            <a:cxnSpLocks/>
            <a:stCxn id="13" idx="0"/>
            <a:endCxn id="26" idx="2"/>
          </p:cNvCxnSpPr>
          <p:nvPr/>
        </p:nvCxnSpPr>
        <p:spPr>
          <a:xfrm flipV="1">
            <a:off x="5034280" y="1790884"/>
            <a:ext cx="2398872" cy="12687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3A23430-4968-9EC2-529F-41AD6D8DA0BA}"/>
              </a:ext>
            </a:extLst>
          </p:cNvPr>
          <p:cNvCxnSpPr>
            <a:cxnSpLocks/>
            <a:stCxn id="14" idx="0"/>
            <a:endCxn id="26" idx="2"/>
          </p:cNvCxnSpPr>
          <p:nvPr/>
        </p:nvCxnSpPr>
        <p:spPr>
          <a:xfrm flipV="1">
            <a:off x="5181600" y="1790884"/>
            <a:ext cx="2251552" cy="3263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968FE88-79D8-3375-4BE4-11611AB3BC6F}"/>
              </a:ext>
            </a:extLst>
          </p:cNvPr>
          <p:cNvCxnSpPr>
            <a:cxnSpLocks/>
            <a:endCxn id="26" idx="2"/>
          </p:cNvCxnSpPr>
          <p:nvPr/>
        </p:nvCxnSpPr>
        <p:spPr>
          <a:xfrm flipH="1" flipV="1">
            <a:off x="7433152" y="1790884"/>
            <a:ext cx="3216751" cy="13241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1197A89B-59E0-237A-A75B-94FF93C8BFD0}"/>
              </a:ext>
            </a:extLst>
          </p:cNvPr>
          <p:cNvSpPr txBox="1"/>
          <p:nvPr/>
        </p:nvSpPr>
        <p:spPr>
          <a:xfrm>
            <a:off x="5621458" y="1421552"/>
            <a:ext cx="3623388"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b="1" dirty="0"/>
              <a:t>Make product that are not like</a:t>
            </a:r>
          </a:p>
        </p:txBody>
      </p:sp>
    </p:spTree>
    <p:extLst>
      <p:ext uri="{BB962C8B-B14F-4D97-AF65-F5344CB8AC3E}">
        <p14:creationId xmlns:p14="http://schemas.microsoft.com/office/powerpoint/2010/main" val="409296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0A0C0-40B7-CF55-AA25-96D7628679B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5A1DD9D-6A19-EC07-4794-4C8B81E0DAC2}"/>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8A1C15A3-048C-C4D1-C01E-51245B1F9F0D}"/>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pic>
        <p:nvPicPr>
          <p:cNvPr id="3" name="Picture 2">
            <a:extLst>
              <a:ext uri="{FF2B5EF4-FFF2-40B4-BE49-F238E27FC236}">
                <a16:creationId xmlns:a16="http://schemas.microsoft.com/office/drawing/2014/main" id="{876A763E-77DB-C376-8143-AA5E50366E53}"/>
              </a:ext>
            </a:extLst>
          </p:cNvPr>
          <p:cNvPicPr>
            <a:picLocks noChangeAspect="1"/>
          </p:cNvPicPr>
          <p:nvPr/>
        </p:nvPicPr>
        <p:blipFill>
          <a:blip r:embed="rId3"/>
          <a:stretch>
            <a:fillRect/>
          </a:stretch>
        </p:blipFill>
        <p:spPr>
          <a:xfrm>
            <a:off x="4727849" y="2391752"/>
            <a:ext cx="6894556" cy="2489991"/>
          </a:xfrm>
          <a:prstGeom prst="rect">
            <a:avLst/>
          </a:prstGeom>
        </p:spPr>
      </p:pic>
      <p:sp>
        <p:nvSpPr>
          <p:cNvPr id="8" name="ZoneTexte 12">
            <a:extLst>
              <a:ext uri="{FF2B5EF4-FFF2-40B4-BE49-F238E27FC236}">
                <a16:creationId xmlns:a16="http://schemas.microsoft.com/office/drawing/2014/main" id="{D37E0A0C-9BF5-2A9F-DFF9-9AFFCCB24E16}"/>
              </a:ext>
            </a:extLst>
          </p:cNvPr>
          <p:cNvSpPr txBox="1"/>
          <p:nvPr/>
        </p:nvSpPr>
        <p:spPr>
          <a:xfrm>
            <a:off x="363537" y="2156311"/>
            <a:ext cx="3913823" cy="3376374"/>
          </a:xfrm>
          <a:prstGeom prst="rect">
            <a:avLst/>
          </a:prstGeom>
          <a:noFill/>
        </p:spPr>
        <p:txBody>
          <a:bodyPr wrap="square" rtlCol="0">
            <a:spAutoFit/>
          </a:bodyPr>
          <a:lstStyle/>
          <a:p>
            <a:pPr algn="just">
              <a:lnSpc>
                <a:spcPct val="150000"/>
              </a:lnSpc>
            </a:pPr>
            <a:r>
              <a:rPr lang="en-US" dirty="0">
                <a:effectLst/>
              </a:rPr>
              <a:t>Each entry of this table is the valency score associated with the description of a given respondent and product.</a:t>
            </a:r>
          </a:p>
          <a:p>
            <a:pPr algn="just">
              <a:lnSpc>
                <a:spcPct val="150000"/>
              </a:lnSpc>
            </a:pPr>
            <a:endParaRPr lang="en-US" dirty="0">
              <a:effectLst/>
            </a:endParaRPr>
          </a:p>
          <a:p>
            <a:pPr algn="just">
              <a:lnSpc>
                <a:spcPct val="150000"/>
              </a:lnSpc>
            </a:pPr>
            <a:r>
              <a:rPr lang="en-US" dirty="0">
                <a:solidFill>
                  <a:schemeClr val="tx1">
                    <a:lumMod val="65000"/>
                    <a:lumOff val="35000"/>
                  </a:schemeClr>
                </a:solidFill>
                <a:sym typeface="Wingdings" panose="05000000000000000000" pitchFamily="2" charset="2"/>
              </a:rPr>
              <a:t> Make an </a:t>
            </a:r>
            <a:r>
              <a:rPr lang="en-US" b="1" dirty="0">
                <a:solidFill>
                  <a:srgbClr val="C00000"/>
                </a:solidFill>
                <a:sym typeface="Wingdings" panose="05000000000000000000" pitchFamily="2" charset="2"/>
              </a:rPr>
              <a:t>internal preference mapping</a:t>
            </a:r>
            <a:r>
              <a:rPr lang="en-US" dirty="0">
                <a:solidFill>
                  <a:schemeClr val="tx1">
                    <a:lumMod val="65000"/>
                    <a:lumOff val="35000"/>
                  </a:schemeClr>
                </a:solidFill>
                <a:sym typeface="Wingdings" panose="05000000000000000000" pitchFamily="2" charset="2"/>
              </a:rPr>
              <a:t> by PCA </a:t>
            </a:r>
            <a:r>
              <a:rPr lang="en-US" dirty="0">
                <a:solidFill>
                  <a:schemeClr val="tx1">
                    <a:lumMod val="65000"/>
                    <a:lumOff val="35000"/>
                  </a:schemeClr>
                </a:solidFill>
              </a:rPr>
              <a:t>to identifying which products correspond to groups of consumers.</a:t>
            </a:r>
          </a:p>
        </p:txBody>
      </p:sp>
    </p:spTree>
    <p:extLst>
      <p:ext uri="{BB962C8B-B14F-4D97-AF65-F5344CB8AC3E}">
        <p14:creationId xmlns:p14="http://schemas.microsoft.com/office/powerpoint/2010/main" val="30957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AC4FB-6FF2-223A-6CBF-2E2F7FEE3A63}"/>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AFBAB84-3FD8-FA9D-6CB7-4D525D2AF358}"/>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1DB47C06-F366-2DE9-C6EF-4DBF2E6C9A8D}"/>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Results</a:t>
            </a:r>
          </a:p>
        </p:txBody>
      </p:sp>
      <p:pic>
        <p:nvPicPr>
          <p:cNvPr id="3" name="Picture 2">
            <a:extLst>
              <a:ext uri="{FF2B5EF4-FFF2-40B4-BE49-F238E27FC236}">
                <a16:creationId xmlns:a16="http://schemas.microsoft.com/office/drawing/2014/main" id="{48C6FA4C-4D4E-A629-499A-3693BF0C3F6C}"/>
              </a:ext>
            </a:extLst>
          </p:cNvPr>
          <p:cNvPicPr>
            <a:picLocks noChangeAspect="1"/>
          </p:cNvPicPr>
          <p:nvPr/>
        </p:nvPicPr>
        <p:blipFill>
          <a:blip r:embed="rId3"/>
          <a:srcRect l="13379" t="11617" r="17906" b="3386"/>
          <a:stretch/>
        </p:blipFill>
        <p:spPr>
          <a:xfrm>
            <a:off x="8097219" y="2252383"/>
            <a:ext cx="3774527" cy="3701376"/>
          </a:xfrm>
          <a:prstGeom prst="rect">
            <a:avLst/>
          </a:prstGeom>
        </p:spPr>
      </p:pic>
      <p:pic>
        <p:nvPicPr>
          <p:cNvPr id="4" name="Picture 3">
            <a:extLst>
              <a:ext uri="{FF2B5EF4-FFF2-40B4-BE49-F238E27FC236}">
                <a16:creationId xmlns:a16="http://schemas.microsoft.com/office/drawing/2014/main" id="{DAD217A7-6581-53BA-4CBC-C40070B03532}"/>
              </a:ext>
            </a:extLst>
          </p:cNvPr>
          <p:cNvPicPr>
            <a:picLocks noChangeAspect="1"/>
          </p:cNvPicPr>
          <p:nvPr/>
        </p:nvPicPr>
        <p:blipFill>
          <a:blip r:embed="rId4"/>
          <a:srcRect l="9687" r="9469"/>
          <a:stretch/>
        </p:blipFill>
        <p:spPr>
          <a:xfrm>
            <a:off x="4510738" y="2099983"/>
            <a:ext cx="3586481" cy="3516939"/>
          </a:xfrm>
          <a:prstGeom prst="rect">
            <a:avLst/>
          </a:prstGeom>
        </p:spPr>
      </p:pic>
      <p:sp>
        <p:nvSpPr>
          <p:cNvPr id="8" name="ZoneTexte 12">
            <a:extLst>
              <a:ext uri="{FF2B5EF4-FFF2-40B4-BE49-F238E27FC236}">
                <a16:creationId xmlns:a16="http://schemas.microsoft.com/office/drawing/2014/main" id="{9CA4C7AC-255F-5EFC-E517-C626ACF5EDAE}"/>
              </a:ext>
            </a:extLst>
          </p:cNvPr>
          <p:cNvSpPr txBox="1"/>
          <p:nvPr/>
        </p:nvSpPr>
        <p:spPr>
          <a:xfrm>
            <a:off x="444817" y="2252383"/>
            <a:ext cx="3812223" cy="3376374"/>
          </a:xfrm>
          <a:prstGeom prst="rect">
            <a:avLst/>
          </a:prstGeom>
          <a:noFill/>
        </p:spPr>
        <p:txBody>
          <a:bodyPr wrap="square" rtlCol="0">
            <a:spAutoFit/>
          </a:bodyPr>
          <a:lstStyle/>
          <a:p>
            <a:pPr algn="just">
              <a:lnSpc>
                <a:spcPct val="150000"/>
              </a:lnSpc>
            </a:pPr>
            <a:r>
              <a:rPr lang="en-US" dirty="0"/>
              <a:t>The two first components explained 53% of the variability in the data</a:t>
            </a:r>
          </a:p>
          <a:p>
            <a:pPr marL="285750" indent="-285750" algn="just">
              <a:lnSpc>
                <a:spcPct val="150000"/>
              </a:lnSpc>
              <a:buFont typeface="Wingdings" panose="05000000000000000000" pitchFamily="2" charset="2"/>
              <a:buChar char="§"/>
            </a:pPr>
            <a:r>
              <a:rPr lang="en-US" dirty="0">
                <a:solidFill>
                  <a:srgbClr val="C00000"/>
                </a:solidFill>
              </a:rPr>
              <a:t>Group1 is the group of consumer prefer 875 or 913</a:t>
            </a:r>
          </a:p>
          <a:p>
            <a:pPr marL="285750" indent="-285750" algn="just">
              <a:lnSpc>
                <a:spcPct val="150000"/>
              </a:lnSpc>
              <a:buFont typeface="Wingdings" panose="05000000000000000000" pitchFamily="2" charset="2"/>
              <a:buChar char="§"/>
            </a:pPr>
            <a:r>
              <a:rPr lang="en-US" dirty="0">
                <a:solidFill>
                  <a:schemeClr val="accent4">
                    <a:lumMod val="75000"/>
                  </a:schemeClr>
                </a:solidFill>
              </a:rPr>
              <a:t>Group2 is the group of consumer like 582</a:t>
            </a:r>
          </a:p>
          <a:p>
            <a:pPr marL="285750" indent="-285750" algn="just">
              <a:lnSpc>
                <a:spcPct val="150000"/>
              </a:lnSpc>
              <a:buFont typeface="Wingdings" panose="05000000000000000000" pitchFamily="2" charset="2"/>
              <a:buChar char="§"/>
            </a:pPr>
            <a:r>
              <a:rPr lang="en-US" dirty="0">
                <a:solidFill>
                  <a:schemeClr val="accent6">
                    <a:lumMod val="75000"/>
                  </a:schemeClr>
                </a:solidFill>
              </a:rPr>
              <a:t>Group3 is the group of consumer who like 709 or 495</a:t>
            </a:r>
          </a:p>
        </p:txBody>
      </p:sp>
    </p:spTree>
    <p:extLst>
      <p:ext uri="{BB962C8B-B14F-4D97-AF65-F5344CB8AC3E}">
        <p14:creationId xmlns:p14="http://schemas.microsoft.com/office/powerpoint/2010/main" val="285590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CF72F-6522-CC7D-3071-087D234BC5C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56E08F2-B852-E5C2-6B4D-8F07BF31C51F}"/>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EAD62451-0A4E-E0C7-3AE5-4B80CF3E1909}"/>
              </a:ext>
            </a:extLst>
          </p:cNvPr>
          <p:cNvSpPr txBox="1"/>
          <p:nvPr/>
        </p:nvSpPr>
        <p:spPr>
          <a:xfrm>
            <a:off x="444817" y="535057"/>
            <a:ext cx="10165125" cy="646331"/>
          </a:xfrm>
          <a:prstGeom prst="rect">
            <a:avLst/>
          </a:prstGeom>
          <a:noFill/>
        </p:spPr>
        <p:txBody>
          <a:bodyPr wrap="square" rtlCol="0">
            <a:spAutoFit/>
          </a:bodyPr>
          <a:lstStyle/>
          <a:p>
            <a:r>
              <a:rPr lang="en-US" sz="3600" dirty="0" err="1">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Conclustion</a:t>
            </a:r>
            <a:endPar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2" name="ZoneTexte 12">
            <a:extLst>
              <a:ext uri="{FF2B5EF4-FFF2-40B4-BE49-F238E27FC236}">
                <a16:creationId xmlns:a16="http://schemas.microsoft.com/office/drawing/2014/main" id="{83C7B59E-2764-85B7-08CE-3524BD82A421}"/>
              </a:ext>
            </a:extLst>
          </p:cNvPr>
          <p:cNvSpPr txBox="1"/>
          <p:nvPr/>
        </p:nvSpPr>
        <p:spPr>
          <a:xfrm>
            <a:off x="686253" y="1676279"/>
            <a:ext cx="10961777" cy="4202945"/>
          </a:xfrm>
          <a:prstGeom prst="rect">
            <a:avLst/>
          </a:prstGeom>
          <a:noFill/>
        </p:spPr>
        <p:txBody>
          <a:bodyPr wrap="square" rtlCol="0">
            <a:spAutoFit/>
          </a:bodyPr>
          <a:lstStyle/>
          <a:p>
            <a:pPr>
              <a:lnSpc>
                <a:spcPct val="150000"/>
              </a:lnSpc>
            </a:pPr>
            <a:r>
              <a:rPr lang="en-US" sz="2000" dirty="0">
                <a:solidFill>
                  <a:schemeClr val="tx1">
                    <a:lumMod val="65000"/>
                    <a:lumOff val="35000"/>
                  </a:schemeClr>
                </a:solidFill>
              </a:rPr>
              <a:t>Free JAR methodology:</a:t>
            </a:r>
          </a:p>
          <a:p>
            <a:pPr marL="285750" indent="-285750">
              <a:lnSpc>
                <a:spcPct val="150000"/>
              </a:lnSpc>
              <a:buFontTx/>
              <a:buChar char="-"/>
            </a:pPr>
            <a:r>
              <a:rPr lang="en-US" sz="2000" dirty="0">
                <a:solidFill>
                  <a:schemeClr val="tx1">
                    <a:lumMod val="65000"/>
                    <a:lumOff val="35000"/>
                  </a:schemeClr>
                </a:solidFill>
              </a:rPr>
              <a:t>Through a </a:t>
            </a:r>
            <a:r>
              <a:rPr lang="en-US" sz="2000" dirty="0">
                <a:solidFill>
                  <a:srgbClr val="C80F50"/>
                </a:solidFill>
              </a:rPr>
              <a:t>nudge</a:t>
            </a:r>
            <a:r>
              <a:rPr lang="en-US" sz="2000" dirty="0">
                <a:solidFill>
                  <a:schemeClr val="tx1">
                    <a:lumMod val="65000"/>
                    <a:lumOff val="35000"/>
                  </a:schemeClr>
                </a:solidFill>
              </a:rPr>
              <a:t> approach, bring the consumer to provide product improvement keys</a:t>
            </a:r>
          </a:p>
          <a:p>
            <a:pPr marL="285750" indent="-285750">
              <a:lnSpc>
                <a:spcPct val="150000"/>
              </a:lnSpc>
              <a:buFontTx/>
              <a:buChar char="-"/>
            </a:pPr>
            <a:r>
              <a:rPr lang="en-US" sz="2000" dirty="0">
                <a:solidFill>
                  <a:srgbClr val="C80F50"/>
                </a:solidFill>
              </a:rPr>
              <a:t>Rich </a:t>
            </a:r>
            <a:r>
              <a:rPr lang="en-US" sz="2000" dirty="0">
                <a:solidFill>
                  <a:schemeClr val="tx1">
                    <a:lumMod val="65000"/>
                    <a:lumOff val="35000"/>
                  </a:schemeClr>
                </a:solidFill>
              </a:rPr>
              <a:t>data</a:t>
            </a:r>
          </a:p>
          <a:p>
            <a:pPr>
              <a:lnSpc>
                <a:spcPct val="150000"/>
              </a:lnSpc>
            </a:pPr>
            <a:endParaRPr lang="en-US" sz="2000" dirty="0">
              <a:solidFill>
                <a:schemeClr val="tx1">
                  <a:lumMod val="65000"/>
                  <a:lumOff val="35000"/>
                </a:schemeClr>
              </a:solidFill>
            </a:endParaRPr>
          </a:p>
          <a:p>
            <a:pPr>
              <a:lnSpc>
                <a:spcPct val="150000"/>
              </a:lnSpc>
            </a:pPr>
            <a:r>
              <a:rPr kumimoji="0" lang="en-US" altLang="en-US" sz="2000" b="0" i="0" u="none" strike="noStrike" cap="none" normalizeH="0" baseline="0" dirty="0">
                <a:ln>
                  <a:noFill/>
                </a:ln>
                <a:solidFill>
                  <a:srgbClr val="1F1F1F"/>
                </a:solidFill>
                <a:effectLst/>
                <a:latin typeface="inherit"/>
              </a:rPr>
              <a:t>The Machine Learning and SHAP approach for </a:t>
            </a:r>
            <a:r>
              <a:rPr kumimoji="0" lang="en-US" altLang="en-US" sz="2000" b="0" i="0" u="none" strike="noStrike" cap="none" normalizeH="0" baseline="0" dirty="0" err="1">
                <a:ln>
                  <a:noFill/>
                </a:ln>
                <a:solidFill>
                  <a:srgbClr val="1F1F1F"/>
                </a:solidFill>
                <a:effectLst/>
                <a:latin typeface="inherit"/>
              </a:rPr>
              <a:t>FreeJAR</a:t>
            </a:r>
            <a:r>
              <a:rPr kumimoji="0" lang="en-US" altLang="en-US" sz="2000" b="0" i="0" u="none" strike="noStrike" cap="none" normalizeH="0" baseline="0" dirty="0">
                <a:ln>
                  <a:noFill/>
                </a:ln>
                <a:solidFill>
                  <a:srgbClr val="1F1F1F"/>
                </a:solidFill>
                <a:effectLst/>
                <a:latin typeface="inherit"/>
              </a:rPr>
              <a:t> is an easy approach and the explanation is good:</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742950" lvl="1" indent="-285750">
              <a:lnSpc>
                <a:spcPct val="150000"/>
              </a:lnSpc>
              <a:buFont typeface="Wingdings" panose="05000000000000000000" pitchFamily="2" charset="2"/>
              <a:buChar char="à"/>
            </a:pPr>
            <a:r>
              <a:rPr lang="en-US" sz="2000" dirty="0">
                <a:solidFill>
                  <a:schemeClr val="tx1">
                    <a:lumMod val="65000"/>
                    <a:lumOff val="35000"/>
                  </a:schemeClr>
                </a:solidFill>
                <a:sym typeface="Wingdings" panose="05000000000000000000" pitchFamily="2" charset="2"/>
              </a:rPr>
              <a:t>Get the most out of the data</a:t>
            </a:r>
          </a:p>
          <a:p>
            <a:pPr marL="742950" lvl="1" indent="-285750">
              <a:lnSpc>
                <a:spcPct val="150000"/>
              </a:lnSpc>
              <a:buFont typeface="Wingdings" panose="05000000000000000000" pitchFamily="2" charset="2"/>
              <a:buChar char="à"/>
            </a:pPr>
            <a:r>
              <a:rPr lang="en-US" sz="2000" dirty="0">
                <a:solidFill>
                  <a:schemeClr val="tx1">
                    <a:lumMod val="65000"/>
                    <a:lumOff val="35000"/>
                  </a:schemeClr>
                </a:solidFill>
                <a:sym typeface="Wingdings" panose="05000000000000000000" pitchFamily="2" charset="2"/>
              </a:rPr>
              <a:t>From </a:t>
            </a:r>
            <a:r>
              <a:rPr lang="en-US" sz="2000" dirty="0">
                <a:solidFill>
                  <a:srgbClr val="C00000"/>
                </a:solidFill>
                <a:sym typeface="Wingdings" panose="05000000000000000000" pitchFamily="2" charset="2"/>
              </a:rPr>
              <a:t>structured textual data </a:t>
            </a:r>
            <a:r>
              <a:rPr lang="en-US" sz="2000" dirty="0">
                <a:solidFill>
                  <a:schemeClr val="tx1">
                    <a:lumMod val="65000"/>
                    <a:lumOff val="35000"/>
                  </a:schemeClr>
                </a:solidFill>
                <a:sym typeface="Wingdings" panose="05000000000000000000" pitchFamily="2" charset="2"/>
              </a:rPr>
              <a:t>to </a:t>
            </a:r>
            <a:r>
              <a:rPr lang="en-US" sz="2000" dirty="0">
                <a:solidFill>
                  <a:srgbClr val="C80F50"/>
                </a:solidFill>
                <a:sym typeface="Wingdings" panose="05000000000000000000" pitchFamily="2" charset="2"/>
              </a:rPr>
              <a:t>quantitative data</a:t>
            </a:r>
          </a:p>
          <a:p>
            <a:pPr lvl="1">
              <a:lnSpc>
                <a:spcPct val="150000"/>
              </a:lnSpc>
            </a:pPr>
            <a:endParaRPr lang="en-US" sz="2000" dirty="0">
              <a:solidFill>
                <a:srgbClr val="C80F50"/>
              </a:solidFill>
              <a:sym typeface="Wingdings" panose="05000000000000000000" pitchFamily="2" charset="2"/>
            </a:endParaRPr>
          </a:p>
          <a:p>
            <a:pPr>
              <a:lnSpc>
                <a:spcPct val="150000"/>
              </a:lnSpc>
            </a:pPr>
            <a:r>
              <a:rPr lang="en-US" sz="2000" dirty="0">
                <a:solidFill>
                  <a:srgbClr val="C80F50"/>
                </a:solidFill>
                <a:sym typeface="Wingdings" panose="05000000000000000000" pitchFamily="2" charset="2"/>
              </a:rPr>
              <a:t>Interpretability </a:t>
            </a:r>
            <a:r>
              <a:rPr lang="en-US" sz="2000" dirty="0">
                <a:solidFill>
                  <a:schemeClr val="tx1">
                    <a:lumMod val="65000"/>
                    <a:lumOff val="35000"/>
                  </a:schemeClr>
                </a:solidFill>
                <a:sym typeface="Wingdings" panose="05000000000000000000" pitchFamily="2" charset="2"/>
              </a:rPr>
              <a:t>for sensory data: highlight drivers of liking and disliking.</a:t>
            </a:r>
          </a:p>
        </p:txBody>
      </p:sp>
    </p:spTree>
    <p:extLst>
      <p:ext uri="{BB962C8B-B14F-4D97-AF65-F5344CB8AC3E}">
        <p14:creationId xmlns:p14="http://schemas.microsoft.com/office/powerpoint/2010/main" val="11868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954EFE5-9360-A293-C617-6C8BF5BDF9AA}"/>
              </a:ext>
            </a:extLst>
          </p:cNvPr>
          <p:cNvCxnSpPr>
            <a:cxnSpLocks/>
          </p:cNvCxnSpPr>
          <p:nvPr/>
        </p:nvCxnSpPr>
        <p:spPr>
          <a:xfrm>
            <a:off x="589960" y="1320645"/>
            <a:ext cx="583398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463FD4BD-8ED7-BF08-1AA1-FEEE664EAB35}"/>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Let’s start with what a JAR is</a:t>
            </a:r>
          </a:p>
        </p:txBody>
      </p:sp>
      <p:sp>
        <p:nvSpPr>
          <p:cNvPr id="8" name="TextBox 7">
            <a:extLst>
              <a:ext uri="{FF2B5EF4-FFF2-40B4-BE49-F238E27FC236}">
                <a16:creationId xmlns:a16="http://schemas.microsoft.com/office/drawing/2014/main" id="{C2CB25A8-EF1E-9CC3-9F30-E416CF2E2A6C}"/>
              </a:ext>
            </a:extLst>
          </p:cNvPr>
          <p:cNvSpPr txBox="1"/>
          <p:nvPr/>
        </p:nvSpPr>
        <p:spPr>
          <a:xfrm>
            <a:off x="444816" y="1459903"/>
            <a:ext cx="6375084" cy="2554545"/>
          </a:xfrm>
          <a:prstGeom prst="rect">
            <a:avLst/>
          </a:prstGeom>
          <a:noFill/>
        </p:spPr>
        <p:txBody>
          <a:bodyPr wrap="square" rtlCol="0">
            <a:spAutoFit/>
          </a:bodyPr>
          <a:lstStyle/>
          <a:p>
            <a:pPr marL="342900" indent="-342900" algn="just">
              <a:spcAft>
                <a:spcPts val="1200"/>
              </a:spcAft>
              <a:buClr>
                <a:schemeClr val="accent4">
                  <a:lumMod val="60000"/>
                  <a:lumOff val="40000"/>
                </a:schemeClr>
              </a:buClr>
              <a:buFont typeface="Wingdings" panose="05000000000000000000" pitchFamily="2" charset="2"/>
              <a:buChar char="q"/>
            </a:pPr>
            <a:r>
              <a:rPr lang="en-US" sz="2000" b="0" i="0" dirty="0">
                <a:solidFill>
                  <a:srgbClr val="1F1F1F"/>
                </a:solidFill>
                <a:effectLst/>
                <a:latin typeface="ElsevierGulliver"/>
              </a:rPr>
              <a:t>(JAR) scaling is widely applied in the food industry for product development</a:t>
            </a:r>
            <a:endParaRPr lang="en-US" sz="2000" dirty="0"/>
          </a:p>
          <a:p>
            <a:pPr marL="342900" indent="-342900" algn="just">
              <a:spcAft>
                <a:spcPts val="1200"/>
              </a:spcAft>
              <a:buClr>
                <a:schemeClr val="accent4">
                  <a:lumMod val="60000"/>
                  <a:lumOff val="40000"/>
                </a:schemeClr>
              </a:buClr>
              <a:buFont typeface="Wingdings" panose="05000000000000000000" pitchFamily="2" charset="2"/>
              <a:buChar char="q"/>
            </a:pPr>
            <a:r>
              <a:rPr lang="en-US" sz="2000" b="0" i="0" dirty="0">
                <a:solidFill>
                  <a:srgbClr val="1F1F1F"/>
                </a:solidFill>
                <a:effectLst/>
                <a:latin typeface="ElsevierGulliver"/>
              </a:rPr>
              <a:t>The JAR scale is a bipolar measurement. In JAR scaling, two semantically opposite anchors and the midpoint is labeled “Just About Right” </a:t>
            </a:r>
          </a:p>
          <a:p>
            <a:pPr marL="342900" indent="-342900" algn="just">
              <a:spcAft>
                <a:spcPts val="1200"/>
              </a:spcAft>
              <a:buClr>
                <a:schemeClr val="accent4">
                  <a:lumMod val="60000"/>
                  <a:lumOff val="40000"/>
                </a:schemeClr>
              </a:buClr>
              <a:buFont typeface="Wingdings" panose="05000000000000000000" pitchFamily="2" charset="2"/>
              <a:buChar char="q"/>
            </a:pPr>
            <a:r>
              <a:rPr lang="en-US" sz="2000" b="0" i="0" dirty="0">
                <a:solidFill>
                  <a:srgbClr val="1F1F1F"/>
                </a:solidFill>
                <a:effectLst/>
                <a:latin typeface="ElsevierGulliver"/>
              </a:rPr>
              <a:t>JAR scales are very to be an easy way to determine if an attribute’s intensity is at an optimal level</a:t>
            </a:r>
          </a:p>
        </p:txBody>
      </p:sp>
      <p:pic>
        <p:nvPicPr>
          <p:cNvPr id="2051" name="Picture 3" descr="Acceptance Testing | SpringerLink">
            <a:extLst>
              <a:ext uri="{FF2B5EF4-FFF2-40B4-BE49-F238E27FC236}">
                <a16:creationId xmlns:a16="http://schemas.microsoft.com/office/drawing/2014/main" id="{791B61B1-931B-E5EF-B56A-AEF32F77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2711" y="757749"/>
            <a:ext cx="4119329" cy="5580655"/>
          </a:xfrm>
          <a:prstGeom prst="rect">
            <a:avLst/>
          </a:prstGeom>
          <a:ln w="12700" cap="sq">
            <a:solidFill>
              <a:srgbClr val="E3E5EA"/>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4814809-168E-60EA-1FB3-2C8003748FD8}"/>
              </a:ext>
            </a:extLst>
          </p:cNvPr>
          <p:cNvPicPr>
            <a:picLocks noChangeAspect="1"/>
          </p:cNvPicPr>
          <p:nvPr/>
        </p:nvPicPr>
        <p:blipFill>
          <a:blip r:embed="rId4"/>
          <a:srcRect l="14918" t="9958" r="10650" b="9198"/>
          <a:stretch/>
        </p:blipFill>
        <p:spPr>
          <a:xfrm>
            <a:off x="2179734" y="4214752"/>
            <a:ext cx="2905247" cy="2366689"/>
          </a:xfrm>
          <a:prstGeom prst="rect">
            <a:avLst/>
          </a:prstGeom>
        </p:spPr>
      </p:pic>
    </p:spTree>
    <p:extLst>
      <p:ext uri="{BB962C8B-B14F-4D97-AF65-F5344CB8AC3E}">
        <p14:creationId xmlns:p14="http://schemas.microsoft.com/office/powerpoint/2010/main" val="9492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1417B-8FBD-46D2-510E-FA46D8FF485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CD2BF5F-FF5E-06CB-F2AD-105AE0B23C34}"/>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8777B237-8254-65DE-5134-1656C36F1734}"/>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Limitation</a:t>
            </a:r>
          </a:p>
        </p:txBody>
      </p:sp>
      <p:sp>
        <p:nvSpPr>
          <p:cNvPr id="8" name="TextBox 7">
            <a:extLst>
              <a:ext uri="{FF2B5EF4-FFF2-40B4-BE49-F238E27FC236}">
                <a16:creationId xmlns:a16="http://schemas.microsoft.com/office/drawing/2014/main" id="{BB53C5E8-5E6E-32D9-C13D-D4476786B731}"/>
              </a:ext>
            </a:extLst>
          </p:cNvPr>
          <p:cNvSpPr txBox="1"/>
          <p:nvPr/>
        </p:nvSpPr>
        <p:spPr>
          <a:xfrm>
            <a:off x="5045744" y="1553904"/>
            <a:ext cx="6698581" cy="3785652"/>
          </a:xfrm>
          <a:prstGeom prst="rect">
            <a:avLst/>
          </a:prstGeom>
          <a:noFill/>
        </p:spPr>
        <p:txBody>
          <a:bodyPr wrap="square" rtlCol="0">
            <a:spAutoFit/>
          </a:bodyPr>
          <a:lstStyle/>
          <a:p>
            <a:pPr marL="342900" marR="0" lvl="0" indent="-342900" algn="just" fontAlgn="base">
              <a:lnSpc>
                <a:spcPct val="100000"/>
              </a:lnSpc>
              <a:spcBef>
                <a:spcPct val="0"/>
              </a:spcBef>
              <a:spcAft>
                <a:spcPts val="1200"/>
              </a:spcAft>
              <a:buClr>
                <a:schemeClr val="accent4">
                  <a:lumMod val="60000"/>
                  <a:lumOff val="40000"/>
                </a:schemeClr>
              </a:buClr>
              <a:buSzTx/>
              <a:buFont typeface="Wingdings" panose="05000000000000000000" pitchFamily="2" charset="2"/>
              <a:buChar char="q"/>
              <a:tabLst/>
            </a:pPr>
            <a:r>
              <a:rPr lang="en-US" altLang="en-US" sz="2000" dirty="0">
                <a:latin typeface="Arial" panose="020B0604020202020204" pitchFamily="34" charset="0"/>
                <a:cs typeface="Arial" panose="020B0604020202020204" pitchFamily="34" charset="0"/>
              </a:rPr>
              <a:t>Predefined, uniform attribute lists are a limitation in sensory evaluation.</a:t>
            </a:r>
          </a:p>
          <a:p>
            <a:pPr marL="342900" marR="0" lvl="0" indent="-342900" algn="just" fontAlgn="base">
              <a:lnSpc>
                <a:spcPct val="100000"/>
              </a:lnSpc>
              <a:spcBef>
                <a:spcPct val="0"/>
              </a:spcBef>
              <a:spcAft>
                <a:spcPts val="1200"/>
              </a:spcAft>
              <a:buClr>
                <a:schemeClr val="accent4">
                  <a:lumMod val="60000"/>
                  <a:lumOff val="40000"/>
                </a:schemeClr>
              </a:buClr>
              <a:buSzTx/>
              <a:buFont typeface="Wingdings" panose="05000000000000000000" pitchFamily="2" charset="2"/>
              <a:buChar char="q"/>
              <a:tabLst/>
            </a:pPr>
            <a:r>
              <a:rPr lang="en-US" altLang="en-US" sz="2000" dirty="0">
                <a:latin typeface="Arial" panose="020B0604020202020204" pitchFamily="34" charset="0"/>
                <a:cs typeface="Arial" panose="020B0604020202020204" pitchFamily="34" charset="0"/>
              </a:rPr>
              <a:t>Key attributes may be overlooked if they are not included in the list.</a:t>
            </a:r>
          </a:p>
          <a:p>
            <a:pPr marL="342900" marR="0" lvl="0" indent="-342900" algn="just" fontAlgn="base">
              <a:lnSpc>
                <a:spcPct val="100000"/>
              </a:lnSpc>
              <a:spcBef>
                <a:spcPct val="0"/>
              </a:spcBef>
              <a:spcAft>
                <a:spcPts val="1200"/>
              </a:spcAft>
              <a:buClr>
                <a:schemeClr val="accent4">
                  <a:lumMod val="60000"/>
                  <a:lumOff val="40000"/>
                </a:schemeClr>
              </a:buClr>
              <a:buSzTx/>
              <a:buFont typeface="Wingdings" panose="05000000000000000000" pitchFamily="2" charset="2"/>
              <a:buChar char="q"/>
              <a:tabLst/>
            </a:pPr>
            <a:r>
              <a:rPr lang="en-US" altLang="en-US" sz="2000" dirty="0">
                <a:latin typeface="Arial" panose="020B0604020202020204" pitchFamily="34" charset="0"/>
                <a:cs typeface="Arial" panose="020B0604020202020204" pitchFamily="34" charset="0"/>
              </a:rPr>
              <a:t>Consumers may interpret attributes differently, leading to inconsistency.</a:t>
            </a:r>
          </a:p>
          <a:p>
            <a:pPr marL="342900" marR="0" lvl="0" indent="-342900" algn="just" fontAlgn="base">
              <a:lnSpc>
                <a:spcPct val="100000"/>
              </a:lnSpc>
              <a:spcBef>
                <a:spcPct val="0"/>
              </a:spcBef>
              <a:spcAft>
                <a:spcPts val="1200"/>
              </a:spcAft>
              <a:buClr>
                <a:schemeClr val="accent4">
                  <a:lumMod val="60000"/>
                  <a:lumOff val="40000"/>
                </a:schemeClr>
              </a:buClr>
              <a:buSzTx/>
              <a:buFont typeface="Wingdings" panose="05000000000000000000" pitchFamily="2" charset="2"/>
              <a:buChar char="q"/>
              <a:tabLst/>
            </a:pPr>
            <a:r>
              <a:rPr lang="en-US" altLang="en-US" sz="2000" dirty="0">
                <a:latin typeface="Arial" panose="020B0604020202020204" pitchFamily="34" charset="0"/>
                <a:cs typeface="Arial" panose="020B0604020202020204" pitchFamily="34" charset="0"/>
              </a:rPr>
              <a:t>Presenting attributes to consumers can bias their evaluations.</a:t>
            </a:r>
          </a:p>
          <a:p>
            <a:pPr marL="342900" marR="0" lvl="0" indent="-342900" algn="just" fontAlgn="base">
              <a:lnSpc>
                <a:spcPct val="100000"/>
              </a:lnSpc>
              <a:spcBef>
                <a:spcPct val="0"/>
              </a:spcBef>
              <a:spcAft>
                <a:spcPts val="1200"/>
              </a:spcAft>
              <a:buClr>
                <a:schemeClr val="accent4">
                  <a:lumMod val="60000"/>
                  <a:lumOff val="40000"/>
                </a:schemeClr>
              </a:buClr>
              <a:buSzTx/>
              <a:buFont typeface="Wingdings" panose="05000000000000000000" pitchFamily="2" charset="2"/>
              <a:buChar char="q"/>
              <a:tabLst/>
            </a:pPr>
            <a:r>
              <a:rPr lang="en-US" altLang="en-US" sz="2000" dirty="0">
                <a:latin typeface="Arial" panose="020B0604020202020204" pitchFamily="34" charset="0"/>
                <a:cs typeface="Arial" panose="020B0604020202020204" pitchFamily="34" charset="0"/>
              </a:rPr>
              <a:t>Attributes on the list may be given more importance than warranted, skewing focus. </a:t>
            </a:r>
          </a:p>
        </p:txBody>
      </p:sp>
      <p:sp>
        <p:nvSpPr>
          <p:cNvPr id="13" name="Arrow: Right 12">
            <a:extLst>
              <a:ext uri="{FF2B5EF4-FFF2-40B4-BE49-F238E27FC236}">
                <a16:creationId xmlns:a16="http://schemas.microsoft.com/office/drawing/2014/main" id="{47E834D1-1E30-9843-10BA-E124A9CA82FE}"/>
              </a:ext>
            </a:extLst>
          </p:cNvPr>
          <p:cNvSpPr/>
          <p:nvPr/>
        </p:nvSpPr>
        <p:spPr>
          <a:xfrm>
            <a:off x="1373060" y="5777436"/>
            <a:ext cx="856526" cy="70604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F1B120D-9A00-6B80-1B25-B7B18D9E03ED}"/>
              </a:ext>
            </a:extLst>
          </p:cNvPr>
          <p:cNvSpPr txBox="1"/>
          <p:nvPr/>
        </p:nvSpPr>
        <p:spPr>
          <a:xfrm>
            <a:off x="2731625" y="5777436"/>
            <a:ext cx="8376093" cy="707886"/>
          </a:xfrm>
          <a:prstGeom prst="rect">
            <a:avLst/>
          </a:prstGeom>
          <a:noFill/>
        </p:spPr>
        <p:txBody>
          <a:bodyPr wrap="square" rtlCol="0">
            <a:spAutoFit/>
          </a:bodyPr>
          <a:lstStyle/>
          <a:p>
            <a:pPr algn="just"/>
            <a:r>
              <a:rPr lang="en-US" sz="2000" b="1" dirty="0"/>
              <a:t>A flexible method to capture authentic consumer insights without relying on predefined attribute lists</a:t>
            </a:r>
          </a:p>
        </p:txBody>
      </p:sp>
      <p:pic>
        <p:nvPicPr>
          <p:cNvPr id="18" name="Picture 17">
            <a:extLst>
              <a:ext uri="{FF2B5EF4-FFF2-40B4-BE49-F238E27FC236}">
                <a16:creationId xmlns:a16="http://schemas.microsoft.com/office/drawing/2014/main" id="{5F447A10-47C7-293F-32B6-FDFC8C9F4E43}"/>
              </a:ext>
            </a:extLst>
          </p:cNvPr>
          <p:cNvPicPr>
            <a:picLocks noChangeAspect="1"/>
          </p:cNvPicPr>
          <p:nvPr/>
        </p:nvPicPr>
        <p:blipFill>
          <a:blip r:embed="rId3"/>
          <a:srcRect l="9240" t="16329" r="7988" b="17199"/>
          <a:stretch/>
        </p:blipFill>
        <p:spPr>
          <a:xfrm>
            <a:off x="0" y="1909457"/>
            <a:ext cx="5045744" cy="3039085"/>
          </a:xfrm>
          <a:prstGeom prst="rect">
            <a:avLst/>
          </a:prstGeom>
        </p:spPr>
      </p:pic>
    </p:spTree>
    <p:extLst>
      <p:ext uri="{BB962C8B-B14F-4D97-AF65-F5344CB8AC3E}">
        <p14:creationId xmlns:p14="http://schemas.microsoft.com/office/powerpoint/2010/main" val="21076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0A526-190A-F3C6-929C-66CDDE4DF5B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5EEEE47-FCE1-CEEC-D5F6-E3900F567564}"/>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B898E47-58FB-0D2B-F9D7-20AD659E59B1}"/>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a:t>
            </a:r>
            <a:r>
              <a:rPr lang="en-US" sz="3600" dirty="0" err="1">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Methodoly</a:t>
            </a:r>
            <a:endPar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29B4786-81DA-8F7B-E26B-E046FCE459D7}"/>
              </a:ext>
            </a:extLst>
          </p:cNvPr>
          <p:cNvSpPr txBox="1"/>
          <p:nvPr/>
        </p:nvSpPr>
        <p:spPr>
          <a:xfrm>
            <a:off x="5413492" y="1647289"/>
            <a:ext cx="1243811" cy="400110"/>
          </a:xfrm>
          <a:prstGeom prst="rect">
            <a:avLst/>
          </a:prstGeom>
          <a:noFill/>
        </p:spPr>
        <p:txBody>
          <a:bodyPr wrap="square" rtlCol="0">
            <a:spAutoFit/>
          </a:bodyPr>
          <a:lstStyle/>
          <a:p>
            <a:pPr algn="just"/>
            <a:r>
              <a:rPr lang="en-US" sz="2000" b="1" dirty="0"/>
              <a:t>Attribute</a:t>
            </a:r>
          </a:p>
        </p:txBody>
      </p:sp>
      <p:pic>
        <p:nvPicPr>
          <p:cNvPr id="4098" name="Picture 2" descr="Man Talking Vectors &amp; Illustrations for Free Download | Freepik">
            <a:extLst>
              <a:ext uri="{FF2B5EF4-FFF2-40B4-BE49-F238E27FC236}">
                <a16:creationId xmlns:a16="http://schemas.microsoft.com/office/drawing/2014/main" id="{283B7CCB-8156-FACD-32D0-F60AF6AF2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684" y="3827265"/>
            <a:ext cx="4415316" cy="29411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431137B-591B-5852-52A4-B040AE5F1C92}"/>
              </a:ext>
            </a:extLst>
          </p:cNvPr>
          <p:cNvSpPr txBox="1"/>
          <p:nvPr/>
        </p:nvSpPr>
        <p:spPr>
          <a:xfrm>
            <a:off x="9130110" y="3503341"/>
            <a:ext cx="2025570" cy="400110"/>
          </a:xfrm>
          <a:prstGeom prst="rect">
            <a:avLst/>
          </a:prstGeom>
          <a:noFill/>
        </p:spPr>
        <p:txBody>
          <a:bodyPr wrap="square">
            <a:spAutoFit/>
          </a:bodyPr>
          <a:lstStyle/>
          <a:p>
            <a:r>
              <a:rPr lang="en-US" sz="2000" b="1" dirty="0"/>
              <a:t>Freely express</a:t>
            </a:r>
          </a:p>
        </p:txBody>
      </p:sp>
      <p:sp>
        <p:nvSpPr>
          <p:cNvPr id="15" name="TextBox 14">
            <a:extLst>
              <a:ext uri="{FF2B5EF4-FFF2-40B4-BE49-F238E27FC236}">
                <a16:creationId xmlns:a16="http://schemas.microsoft.com/office/drawing/2014/main" id="{287ECAFF-FACF-4DCE-BB32-B3EEDD2292DE}"/>
              </a:ext>
            </a:extLst>
          </p:cNvPr>
          <p:cNvSpPr txBox="1"/>
          <p:nvPr/>
        </p:nvSpPr>
        <p:spPr>
          <a:xfrm>
            <a:off x="319493" y="5207892"/>
            <a:ext cx="7205239"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000" dirty="0"/>
              <a:t>The </a:t>
            </a:r>
            <a:r>
              <a:rPr lang="en-US" sz="2000" b="1" dirty="0"/>
              <a:t>Free JAR </a:t>
            </a:r>
            <a:r>
              <a:rPr lang="en-US" sz="2000" dirty="0"/>
              <a:t>process uses </a:t>
            </a:r>
            <a:r>
              <a:rPr lang="en-US" sz="2000" b="1" dirty="0"/>
              <a:t>structured</a:t>
            </a:r>
            <a:r>
              <a:rPr lang="en-US" sz="2000" dirty="0"/>
              <a:t> text to capture consumer insights </a:t>
            </a:r>
            <a:r>
              <a:rPr lang="en-US" sz="2000" b="1" dirty="0"/>
              <a:t>without predefined attributes</a:t>
            </a:r>
            <a:r>
              <a:rPr lang="en-US" sz="2000" dirty="0"/>
              <a:t>, leveraging the JAR scale to </a:t>
            </a:r>
            <a:r>
              <a:rPr lang="en-US" sz="2000" b="1" dirty="0"/>
              <a:t>highlight</a:t>
            </a:r>
            <a:r>
              <a:rPr lang="en-US" sz="2000" dirty="0"/>
              <a:t> product </a:t>
            </a:r>
            <a:r>
              <a:rPr lang="en-US" sz="2000" b="1" dirty="0"/>
              <a:t>strengths and weaknesses</a:t>
            </a:r>
            <a:r>
              <a:rPr lang="en-US" sz="2000" dirty="0"/>
              <a:t>.</a:t>
            </a:r>
          </a:p>
        </p:txBody>
      </p:sp>
      <p:sp>
        <p:nvSpPr>
          <p:cNvPr id="16" name="Rectangle 15">
            <a:extLst>
              <a:ext uri="{FF2B5EF4-FFF2-40B4-BE49-F238E27FC236}">
                <a16:creationId xmlns:a16="http://schemas.microsoft.com/office/drawing/2014/main" id="{7ADC57EA-62BC-1A08-4456-21432D26B675}"/>
              </a:ext>
            </a:extLst>
          </p:cNvPr>
          <p:cNvSpPr/>
          <p:nvPr/>
        </p:nvSpPr>
        <p:spPr>
          <a:xfrm>
            <a:off x="865373" y="2085740"/>
            <a:ext cx="2870521" cy="10193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 like this product because</a:t>
            </a:r>
          </a:p>
        </p:txBody>
      </p:sp>
      <p:sp>
        <p:nvSpPr>
          <p:cNvPr id="18" name="Plus Sign 17">
            <a:extLst>
              <a:ext uri="{FF2B5EF4-FFF2-40B4-BE49-F238E27FC236}">
                <a16:creationId xmlns:a16="http://schemas.microsoft.com/office/drawing/2014/main" id="{F6F21DAE-5A07-DDCC-C3AF-0BDABD8AE44C}"/>
              </a:ext>
            </a:extLst>
          </p:cNvPr>
          <p:cNvSpPr/>
          <p:nvPr/>
        </p:nvSpPr>
        <p:spPr>
          <a:xfrm>
            <a:off x="3922113" y="2203311"/>
            <a:ext cx="925974" cy="784176"/>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608340-8828-503A-3765-96134D9FDD39}"/>
              </a:ext>
            </a:extLst>
          </p:cNvPr>
          <p:cNvSpPr/>
          <p:nvPr/>
        </p:nvSpPr>
        <p:spPr>
          <a:xfrm>
            <a:off x="5034306" y="2104141"/>
            <a:ext cx="1932973" cy="101931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t>
            </a:r>
          </a:p>
        </p:txBody>
      </p:sp>
      <p:sp>
        <p:nvSpPr>
          <p:cNvPr id="20" name="Plus Sign 19">
            <a:extLst>
              <a:ext uri="{FF2B5EF4-FFF2-40B4-BE49-F238E27FC236}">
                <a16:creationId xmlns:a16="http://schemas.microsoft.com/office/drawing/2014/main" id="{58B642B9-FD08-E054-A53F-4C7BB44BC063}"/>
              </a:ext>
            </a:extLst>
          </p:cNvPr>
          <p:cNvSpPr/>
          <p:nvPr/>
        </p:nvSpPr>
        <p:spPr>
          <a:xfrm>
            <a:off x="7216245" y="2203311"/>
            <a:ext cx="925974" cy="784176"/>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9A9CC9-F59D-D111-771B-84F42733A162}"/>
              </a:ext>
            </a:extLst>
          </p:cNvPr>
          <p:cNvSpPr/>
          <p:nvPr/>
        </p:nvSpPr>
        <p:spPr>
          <a:xfrm>
            <a:off x="8328438" y="2104141"/>
            <a:ext cx="1932973" cy="101931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t>
            </a:r>
          </a:p>
        </p:txBody>
      </p:sp>
      <p:sp>
        <p:nvSpPr>
          <p:cNvPr id="22" name="TextBox 21">
            <a:extLst>
              <a:ext uri="{FF2B5EF4-FFF2-40B4-BE49-F238E27FC236}">
                <a16:creationId xmlns:a16="http://schemas.microsoft.com/office/drawing/2014/main" id="{81BEAE98-6A19-BF8C-2A6D-E909E32ABAD8}"/>
              </a:ext>
            </a:extLst>
          </p:cNvPr>
          <p:cNvSpPr txBox="1"/>
          <p:nvPr/>
        </p:nvSpPr>
        <p:spPr>
          <a:xfrm>
            <a:off x="8592960" y="1647289"/>
            <a:ext cx="1403927" cy="400110"/>
          </a:xfrm>
          <a:prstGeom prst="rect">
            <a:avLst/>
          </a:prstGeom>
          <a:noFill/>
        </p:spPr>
        <p:txBody>
          <a:bodyPr wrap="square" rtlCol="0">
            <a:spAutoFit/>
          </a:bodyPr>
          <a:lstStyle/>
          <a:p>
            <a:pPr algn="just"/>
            <a:r>
              <a:rPr lang="en-US" sz="2000" b="1" dirty="0"/>
              <a:t>JAR scales</a:t>
            </a:r>
          </a:p>
        </p:txBody>
      </p:sp>
      <p:sp>
        <p:nvSpPr>
          <p:cNvPr id="23" name="Rectangle 22">
            <a:extLst>
              <a:ext uri="{FF2B5EF4-FFF2-40B4-BE49-F238E27FC236}">
                <a16:creationId xmlns:a16="http://schemas.microsoft.com/office/drawing/2014/main" id="{2C075B8C-1C38-A16A-8C55-B556E491A97F}"/>
              </a:ext>
            </a:extLst>
          </p:cNvPr>
          <p:cNvSpPr/>
          <p:nvPr/>
        </p:nvSpPr>
        <p:spPr>
          <a:xfrm>
            <a:off x="4838130" y="1647290"/>
            <a:ext cx="5711210" cy="1686706"/>
          </a:xfrm>
          <a:prstGeom prst="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95BB1A2-33AA-1EF3-0144-83A292C40C05}"/>
              </a:ext>
            </a:extLst>
          </p:cNvPr>
          <p:cNvSpPr txBox="1"/>
          <p:nvPr/>
        </p:nvSpPr>
        <p:spPr>
          <a:xfrm>
            <a:off x="837289" y="3636025"/>
            <a:ext cx="2926690" cy="923330"/>
          </a:xfrm>
          <a:prstGeom prst="rect">
            <a:avLst/>
          </a:prstGeom>
          <a:noFill/>
        </p:spPr>
        <p:txBody>
          <a:bodyPr wrap="square" rtlCol="0">
            <a:spAutoFit/>
          </a:bodyPr>
          <a:lstStyle/>
          <a:p>
            <a:pPr algn="just"/>
            <a:r>
              <a:rPr lang="en-US" dirty="0"/>
              <a:t>Make a nudge for focus on strengths and weaknesses of product </a:t>
            </a:r>
          </a:p>
        </p:txBody>
      </p:sp>
      <p:sp>
        <p:nvSpPr>
          <p:cNvPr id="27" name="Rectangle 26">
            <a:extLst>
              <a:ext uri="{FF2B5EF4-FFF2-40B4-BE49-F238E27FC236}">
                <a16:creationId xmlns:a16="http://schemas.microsoft.com/office/drawing/2014/main" id="{441316E0-DE84-9B43-26C0-09EC5F26EB4D}"/>
              </a:ext>
            </a:extLst>
          </p:cNvPr>
          <p:cNvSpPr/>
          <p:nvPr/>
        </p:nvSpPr>
        <p:spPr>
          <a:xfrm>
            <a:off x="10685281" y="1658314"/>
            <a:ext cx="1368000" cy="4001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Too much</a:t>
            </a:r>
          </a:p>
        </p:txBody>
      </p:sp>
      <p:sp>
        <p:nvSpPr>
          <p:cNvPr id="28" name="Rectangle 27">
            <a:extLst>
              <a:ext uri="{FF2B5EF4-FFF2-40B4-BE49-F238E27FC236}">
                <a16:creationId xmlns:a16="http://schemas.microsoft.com/office/drawing/2014/main" id="{30C47FD8-BD85-01D9-719F-A9977C342454}"/>
              </a:ext>
            </a:extLst>
          </p:cNvPr>
          <p:cNvSpPr/>
          <p:nvPr/>
        </p:nvSpPr>
        <p:spPr>
          <a:xfrm>
            <a:off x="10685281" y="2268746"/>
            <a:ext cx="1368000" cy="4001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Not enough</a:t>
            </a:r>
          </a:p>
        </p:txBody>
      </p:sp>
      <p:sp>
        <p:nvSpPr>
          <p:cNvPr id="29" name="Rectangle 28">
            <a:extLst>
              <a:ext uri="{FF2B5EF4-FFF2-40B4-BE49-F238E27FC236}">
                <a16:creationId xmlns:a16="http://schemas.microsoft.com/office/drawing/2014/main" id="{E1799DF7-AB22-E131-EDC3-F6BA29724171}"/>
              </a:ext>
            </a:extLst>
          </p:cNvPr>
          <p:cNvSpPr/>
          <p:nvPr/>
        </p:nvSpPr>
        <p:spPr>
          <a:xfrm>
            <a:off x="10685281" y="2879177"/>
            <a:ext cx="1368000" cy="4001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JAR</a:t>
            </a:r>
          </a:p>
        </p:txBody>
      </p:sp>
      <p:cxnSp>
        <p:nvCxnSpPr>
          <p:cNvPr id="31" name="Straight Arrow Connector 30">
            <a:extLst>
              <a:ext uri="{FF2B5EF4-FFF2-40B4-BE49-F238E27FC236}">
                <a16:creationId xmlns:a16="http://schemas.microsoft.com/office/drawing/2014/main" id="{8ADC67BC-6CCF-F43B-FA67-779B84D3676A}"/>
              </a:ext>
            </a:extLst>
          </p:cNvPr>
          <p:cNvCxnSpPr>
            <a:cxnSpLocks/>
            <a:stCxn id="24" idx="0"/>
            <a:endCxn id="16" idx="2"/>
          </p:cNvCxnSpPr>
          <p:nvPr/>
        </p:nvCxnSpPr>
        <p:spPr>
          <a:xfrm flipV="1">
            <a:off x="2300634" y="3105059"/>
            <a:ext cx="0" cy="530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20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5DF4-00DF-66DB-12B6-0DA85FD1949B}"/>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D93928-16F5-0115-8172-DE05A2D3D1D7}"/>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16ACEECE-8A80-2618-1586-392DBF606268}"/>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Protocol</a:t>
            </a:r>
          </a:p>
        </p:txBody>
      </p:sp>
      <p:sp>
        <p:nvSpPr>
          <p:cNvPr id="4" name="ZoneTexte 9">
            <a:extLst>
              <a:ext uri="{FF2B5EF4-FFF2-40B4-BE49-F238E27FC236}">
                <a16:creationId xmlns:a16="http://schemas.microsoft.com/office/drawing/2014/main" id="{893B0923-81AB-D9CE-376B-B4B76E87C248}"/>
              </a:ext>
            </a:extLst>
          </p:cNvPr>
          <p:cNvSpPr txBox="1"/>
          <p:nvPr/>
        </p:nvSpPr>
        <p:spPr>
          <a:xfrm>
            <a:off x="680387" y="1584769"/>
            <a:ext cx="4653070" cy="400110"/>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The </a:t>
            </a:r>
            <a:r>
              <a:rPr lang="en-US" sz="2000" b="1" dirty="0"/>
              <a:t>Free JAR </a:t>
            </a:r>
            <a:r>
              <a:rPr lang="en-US" sz="2000" dirty="0"/>
              <a:t>is a two-step methodology:</a:t>
            </a:r>
          </a:p>
        </p:txBody>
      </p:sp>
      <p:sp>
        <p:nvSpPr>
          <p:cNvPr id="7" name="ZoneTexte 27">
            <a:extLst>
              <a:ext uri="{FF2B5EF4-FFF2-40B4-BE49-F238E27FC236}">
                <a16:creationId xmlns:a16="http://schemas.microsoft.com/office/drawing/2014/main" id="{6A49EB90-F53D-9E53-C61E-8D61F8C40951}"/>
              </a:ext>
            </a:extLst>
          </p:cNvPr>
          <p:cNvSpPr txBox="1"/>
          <p:nvPr/>
        </p:nvSpPr>
        <p:spPr>
          <a:xfrm>
            <a:off x="432780" y="2829994"/>
            <a:ext cx="1874147" cy="6463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t>STEP</a:t>
            </a:r>
          </a:p>
          <a:p>
            <a:pPr algn="just"/>
            <a:r>
              <a:rPr lang="en-US" b="1" dirty="0"/>
              <a:t>Categorization</a:t>
            </a:r>
          </a:p>
        </p:txBody>
      </p:sp>
      <p:grpSp>
        <p:nvGrpSpPr>
          <p:cNvPr id="8" name="Groupe 28">
            <a:extLst>
              <a:ext uri="{FF2B5EF4-FFF2-40B4-BE49-F238E27FC236}">
                <a16:creationId xmlns:a16="http://schemas.microsoft.com/office/drawing/2014/main" id="{4B0DBF79-58B8-18E7-071C-D186082596A9}"/>
              </a:ext>
            </a:extLst>
          </p:cNvPr>
          <p:cNvGrpSpPr/>
          <p:nvPr/>
        </p:nvGrpSpPr>
        <p:grpSpPr>
          <a:xfrm>
            <a:off x="2610587" y="2524406"/>
            <a:ext cx="8901376" cy="2748824"/>
            <a:chOff x="3453105" y="3199871"/>
            <a:chExt cx="4043658" cy="1343559"/>
          </a:xfrm>
        </p:grpSpPr>
        <p:sp>
          <p:nvSpPr>
            <p:cNvPr id="26" name="Rectangle à coins arrondis 29">
              <a:extLst>
                <a:ext uri="{FF2B5EF4-FFF2-40B4-BE49-F238E27FC236}">
                  <a16:creationId xmlns:a16="http://schemas.microsoft.com/office/drawing/2014/main" id="{DFCFD477-F54A-CB47-3AB0-E022FA2902C6}"/>
                </a:ext>
              </a:extLst>
            </p:cNvPr>
            <p:cNvSpPr/>
            <p:nvPr/>
          </p:nvSpPr>
          <p:spPr>
            <a:xfrm>
              <a:off x="3707592" y="3199871"/>
              <a:ext cx="1444200" cy="432359"/>
            </a:xfrm>
            <a:prstGeom prst="roundRect">
              <a:avLst>
                <a:gd name="adj" fmla="val 13061"/>
              </a:avLst>
            </a:prstGeom>
            <a:solidFill>
              <a:srgbClr val="004B7D"/>
            </a:solidFill>
            <a:ln w="9525" cap="flat" cmpd="sng">
              <a:noFill/>
              <a:prstDash val="solid"/>
              <a:round/>
              <a:headEnd type="none" w="med" len="med"/>
              <a:tailEnd type="none" w="med" len="med"/>
            </a:ln>
          </p:spPr>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dirty="0">
                  <a:solidFill>
                    <a:srgbClr val="FFFFFF"/>
                  </a:solidFill>
                  <a:ea typeface="Open Sans" panose="020B0604020202020204" charset="0"/>
                  <a:cs typeface="Open Sans" panose="020B0604020202020204" charset="0"/>
                  <a:sym typeface="Open Sans"/>
                </a:rPr>
                <a:t>I DON’T LIKE</a:t>
              </a:r>
            </a:p>
          </p:txBody>
        </p:sp>
        <p:sp>
          <p:nvSpPr>
            <p:cNvPr id="30" name="Ellipse 30">
              <a:extLst>
                <a:ext uri="{FF2B5EF4-FFF2-40B4-BE49-F238E27FC236}">
                  <a16:creationId xmlns:a16="http://schemas.microsoft.com/office/drawing/2014/main" id="{B3B98873-3313-2592-FBA5-F79E82D3A9B2}"/>
                </a:ext>
              </a:extLst>
            </p:cNvPr>
            <p:cNvSpPr/>
            <p:nvPr/>
          </p:nvSpPr>
          <p:spPr>
            <a:xfrm>
              <a:off x="3833864"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Open Sans" panose="020B0604020202020204" charset="0"/>
                  <a:cs typeface="Open Sans" panose="020B0604020202020204" charset="0"/>
                  <a:sym typeface="Open Sans"/>
                </a:rPr>
                <a:t>P3</a:t>
              </a:r>
            </a:p>
          </p:txBody>
        </p:sp>
        <p:sp>
          <p:nvSpPr>
            <p:cNvPr id="31" name="Ellipse 31">
              <a:extLst>
                <a:ext uri="{FF2B5EF4-FFF2-40B4-BE49-F238E27FC236}">
                  <a16:creationId xmlns:a16="http://schemas.microsoft.com/office/drawing/2014/main" id="{03E437A5-BD6E-12F9-C7EB-FAD2CF40B45D}"/>
                </a:ext>
              </a:extLst>
            </p:cNvPr>
            <p:cNvSpPr/>
            <p:nvPr/>
          </p:nvSpPr>
          <p:spPr>
            <a:xfrm>
              <a:off x="4163505"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Open Sans" panose="020B0604020202020204" charset="0"/>
                  <a:cs typeface="Open Sans" panose="020B0604020202020204" charset="0"/>
                  <a:sym typeface="Open Sans"/>
                </a:rPr>
                <a:t>P7</a:t>
              </a:r>
            </a:p>
          </p:txBody>
        </p:sp>
        <p:sp>
          <p:nvSpPr>
            <p:cNvPr id="32" name="Ellipse 32">
              <a:extLst>
                <a:ext uri="{FF2B5EF4-FFF2-40B4-BE49-F238E27FC236}">
                  <a16:creationId xmlns:a16="http://schemas.microsoft.com/office/drawing/2014/main" id="{BE85D914-F952-7EC6-2474-2B9B9EC07BBE}"/>
                </a:ext>
              </a:extLst>
            </p:cNvPr>
            <p:cNvSpPr/>
            <p:nvPr/>
          </p:nvSpPr>
          <p:spPr>
            <a:xfrm>
              <a:off x="4493146"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Arial" charset="0"/>
                  <a:cs typeface="Arial" charset="0"/>
                  <a:sym typeface="Open Sans"/>
                </a:rPr>
                <a:t>P1</a:t>
              </a:r>
            </a:p>
          </p:txBody>
        </p:sp>
        <p:sp>
          <p:nvSpPr>
            <p:cNvPr id="33" name="Ellipse 33">
              <a:extLst>
                <a:ext uri="{FF2B5EF4-FFF2-40B4-BE49-F238E27FC236}">
                  <a16:creationId xmlns:a16="http://schemas.microsoft.com/office/drawing/2014/main" id="{EBB8658E-452E-5ECE-47D1-928AF9A3465C}"/>
                </a:ext>
              </a:extLst>
            </p:cNvPr>
            <p:cNvSpPr/>
            <p:nvPr/>
          </p:nvSpPr>
          <p:spPr>
            <a:xfrm>
              <a:off x="4835594"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Arial" charset="0"/>
                  <a:cs typeface="Arial" charset="0"/>
                  <a:sym typeface="Open Sans"/>
                </a:rPr>
                <a:t>P9</a:t>
              </a:r>
            </a:p>
          </p:txBody>
        </p:sp>
        <p:sp>
          <p:nvSpPr>
            <p:cNvPr id="34" name="Rectangle à coins arrondis 35">
              <a:extLst>
                <a:ext uri="{FF2B5EF4-FFF2-40B4-BE49-F238E27FC236}">
                  <a16:creationId xmlns:a16="http://schemas.microsoft.com/office/drawing/2014/main" id="{BBF207F2-1E3D-37B4-6476-43723A113D82}"/>
                </a:ext>
              </a:extLst>
            </p:cNvPr>
            <p:cNvSpPr/>
            <p:nvPr/>
          </p:nvSpPr>
          <p:spPr>
            <a:xfrm>
              <a:off x="5220116" y="3201980"/>
              <a:ext cx="864824" cy="434125"/>
            </a:xfrm>
            <a:prstGeom prst="roundRect">
              <a:avLst>
                <a:gd name="adj" fmla="val 14273"/>
              </a:avLst>
            </a:prstGeom>
            <a:solidFill>
              <a:srgbClr val="F0963C"/>
            </a:solidFill>
            <a:ln w="9525" cap="flat" cmpd="sng">
              <a:noFill/>
              <a:prstDash val="solid"/>
              <a:round/>
              <a:headEnd type="none" w="med" len="med"/>
              <a:tailEnd type="none" w="med" len="med"/>
            </a:ln>
          </p:spPr>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dirty="0">
                  <a:solidFill>
                    <a:srgbClr val="FFFFFF"/>
                  </a:solidFill>
                  <a:ea typeface="Open Sans" panose="020B0604020202020204" charset="0"/>
                  <a:cs typeface="Open Sans" panose="020B0604020202020204" charset="0"/>
                  <a:sym typeface="Open Sans"/>
                </a:rPr>
                <a:t>I LIKE MODERATELY</a:t>
              </a:r>
            </a:p>
          </p:txBody>
        </p:sp>
        <p:sp>
          <p:nvSpPr>
            <p:cNvPr id="35" name="Ellipse 35">
              <a:extLst>
                <a:ext uri="{FF2B5EF4-FFF2-40B4-BE49-F238E27FC236}">
                  <a16:creationId xmlns:a16="http://schemas.microsoft.com/office/drawing/2014/main" id="{D487B67F-8751-8A57-E699-2846EA8A1595}"/>
                </a:ext>
              </a:extLst>
            </p:cNvPr>
            <p:cNvSpPr/>
            <p:nvPr/>
          </p:nvSpPr>
          <p:spPr>
            <a:xfrm>
              <a:off x="5393278"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Open Sans" panose="020B0604020202020204" charset="0"/>
                  <a:cs typeface="Open Sans" panose="020B0604020202020204" charset="0"/>
                  <a:sym typeface="Open Sans"/>
                </a:rPr>
                <a:t>P5</a:t>
              </a:r>
            </a:p>
          </p:txBody>
        </p:sp>
        <p:sp>
          <p:nvSpPr>
            <p:cNvPr id="36" name="Ellipse 36">
              <a:extLst>
                <a:ext uri="{FF2B5EF4-FFF2-40B4-BE49-F238E27FC236}">
                  <a16:creationId xmlns:a16="http://schemas.microsoft.com/office/drawing/2014/main" id="{2FD652A3-83B0-283A-9595-E05D2C49A3A5}"/>
                </a:ext>
              </a:extLst>
            </p:cNvPr>
            <p:cNvSpPr/>
            <p:nvPr/>
          </p:nvSpPr>
          <p:spPr>
            <a:xfrm>
              <a:off x="5722919"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a:solidFill>
                    <a:srgbClr val="78909C">
                      <a:lumMod val="50000"/>
                    </a:srgbClr>
                  </a:solidFill>
                  <a:ea typeface="Open Sans" panose="020B0604020202020204" charset="0"/>
                  <a:cs typeface="Open Sans" panose="020B0604020202020204" charset="0"/>
                  <a:sym typeface="Open Sans"/>
                </a:rPr>
                <a:t>P2</a:t>
              </a:r>
            </a:p>
          </p:txBody>
        </p:sp>
        <p:sp>
          <p:nvSpPr>
            <p:cNvPr id="37" name="Rectangle à coins arrondis 38">
              <a:extLst>
                <a:ext uri="{FF2B5EF4-FFF2-40B4-BE49-F238E27FC236}">
                  <a16:creationId xmlns:a16="http://schemas.microsoft.com/office/drawing/2014/main" id="{A2CC3228-423C-D7FC-2070-E1E65A89150B}"/>
                </a:ext>
              </a:extLst>
            </p:cNvPr>
            <p:cNvSpPr/>
            <p:nvPr/>
          </p:nvSpPr>
          <p:spPr>
            <a:xfrm>
              <a:off x="6139092" y="3199871"/>
              <a:ext cx="1097789" cy="427607"/>
            </a:xfrm>
            <a:prstGeom prst="roundRect">
              <a:avLst>
                <a:gd name="adj" fmla="val 11806"/>
              </a:avLst>
            </a:prstGeom>
            <a:solidFill>
              <a:schemeClr val="accent6"/>
            </a:solidFill>
            <a:ln w="9525" cap="flat" cmpd="sng">
              <a:noFill/>
              <a:prstDash val="solid"/>
              <a:round/>
              <a:headEnd type="none" w="med" len="med"/>
              <a:tailEnd type="none" w="med" len="med"/>
            </a:ln>
          </p:spPr>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dirty="0">
                  <a:solidFill>
                    <a:srgbClr val="FFFFFF"/>
                  </a:solidFill>
                  <a:ea typeface="Open Sans" panose="020B0604020202020204" charset="0"/>
                  <a:cs typeface="Open Sans" panose="020B0604020202020204" charset="0"/>
                  <a:sym typeface="Open Sans"/>
                </a:rPr>
                <a:t>I LIKE VERY MUCH</a:t>
              </a:r>
            </a:p>
          </p:txBody>
        </p:sp>
        <p:sp>
          <p:nvSpPr>
            <p:cNvPr id="38" name="Ellipse 38">
              <a:extLst>
                <a:ext uri="{FF2B5EF4-FFF2-40B4-BE49-F238E27FC236}">
                  <a16:creationId xmlns:a16="http://schemas.microsoft.com/office/drawing/2014/main" id="{E0F1AE45-9EE7-2672-5D19-A3C3E107E55A}"/>
                </a:ext>
              </a:extLst>
            </p:cNvPr>
            <p:cNvSpPr/>
            <p:nvPr/>
          </p:nvSpPr>
          <p:spPr>
            <a:xfrm>
              <a:off x="6237535"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a:solidFill>
                    <a:srgbClr val="78909C">
                      <a:lumMod val="50000"/>
                    </a:srgbClr>
                  </a:solidFill>
                  <a:ea typeface="Arial" charset="0"/>
                  <a:cs typeface="Arial" charset="0"/>
                  <a:sym typeface="Open Sans"/>
                </a:rPr>
                <a:t>P8</a:t>
              </a:r>
            </a:p>
          </p:txBody>
        </p:sp>
        <p:sp>
          <p:nvSpPr>
            <p:cNvPr id="39" name="Ellipse 39">
              <a:extLst>
                <a:ext uri="{FF2B5EF4-FFF2-40B4-BE49-F238E27FC236}">
                  <a16:creationId xmlns:a16="http://schemas.microsoft.com/office/drawing/2014/main" id="{4E4D610E-F61F-8788-24D0-011187446F19}"/>
                </a:ext>
              </a:extLst>
            </p:cNvPr>
            <p:cNvSpPr/>
            <p:nvPr/>
          </p:nvSpPr>
          <p:spPr>
            <a:xfrm>
              <a:off x="6567176"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Arial" charset="0"/>
                  <a:cs typeface="Arial" charset="0"/>
                  <a:sym typeface="Open Sans"/>
                </a:rPr>
                <a:t>P4</a:t>
              </a:r>
            </a:p>
          </p:txBody>
        </p:sp>
        <p:sp>
          <p:nvSpPr>
            <p:cNvPr id="40" name="Ellipse 40">
              <a:extLst>
                <a:ext uri="{FF2B5EF4-FFF2-40B4-BE49-F238E27FC236}">
                  <a16:creationId xmlns:a16="http://schemas.microsoft.com/office/drawing/2014/main" id="{57B06E63-C347-A32D-47AD-377B7FF6C9E7}"/>
                </a:ext>
              </a:extLst>
            </p:cNvPr>
            <p:cNvSpPr/>
            <p:nvPr/>
          </p:nvSpPr>
          <p:spPr>
            <a:xfrm>
              <a:off x="6909625"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a:solidFill>
                    <a:srgbClr val="78909C">
                      <a:lumMod val="50000"/>
                    </a:srgbClr>
                  </a:solidFill>
                  <a:ea typeface="Arial" charset="0"/>
                  <a:cs typeface="Arial" charset="0"/>
                  <a:sym typeface="Open Sans"/>
                </a:rPr>
                <a:t>P6</a:t>
              </a:r>
            </a:p>
          </p:txBody>
        </p:sp>
        <p:sp>
          <p:nvSpPr>
            <p:cNvPr id="41" name="Shape 70">
              <a:extLst>
                <a:ext uri="{FF2B5EF4-FFF2-40B4-BE49-F238E27FC236}">
                  <a16:creationId xmlns:a16="http://schemas.microsoft.com/office/drawing/2014/main" id="{B5E9828C-7BE7-E707-09EA-DCF307DC0E5B}"/>
                </a:ext>
              </a:extLst>
            </p:cNvPr>
            <p:cNvSpPr txBox="1"/>
            <p:nvPr/>
          </p:nvSpPr>
          <p:spPr>
            <a:xfrm>
              <a:off x="6368480" y="4294757"/>
              <a:ext cx="1128283" cy="238204"/>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This product is </a:t>
              </a:r>
              <a:r>
                <a:rPr lang="en-GB" sz="1600" b="1" i="1" dirty="0">
                  <a:ea typeface="Open Sans" panose="020B0604020202020204" charset="0"/>
                  <a:cs typeface="Open Sans" panose="020B0604020202020204" charset="0"/>
                  <a:sym typeface="Open Sans"/>
                </a:rPr>
                <a:t>perfectly </a:t>
              </a:r>
              <a:r>
                <a:rPr lang="en-GB" sz="1600" i="1" dirty="0">
                  <a:ea typeface="Open Sans" panose="020B0604020202020204" charset="0"/>
                  <a:cs typeface="Open Sans" panose="020B0604020202020204" charset="0"/>
                  <a:sym typeface="Open Sans"/>
                </a:rPr>
                <a:t>creamy but could </a:t>
              </a:r>
              <a:r>
                <a:rPr lang="en-GB" sz="1600" b="1" i="1" dirty="0">
                  <a:ea typeface="Open Sans" panose="020B0604020202020204" charset="0"/>
                  <a:cs typeface="Open Sans" panose="020B0604020202020204" charset="0"/>
                  <a:sym typeface="Open Sans"/>
                </a:rPr>
                <a:t>be less </a:t>
              </a:r>
              <a:r>
                <a:rPr lang="en-GB" sz="1600" i="1" dirty="0">
                  <a:ea typeface="Open Sans" panose="020B0604020202020204" charset="0"/>
                  <a:cs typeface="Open Sans" panose="020B0604020202020204" charset="0"/>
                  <a:sym typeface="Open Sans"/>
                </a:rPr>
                <a:t>acidic</a:t>
              </a:r>
            </a:p>
          </p:txBody>
        </p:sp>
        <p:sp>
          <p:nvSpPr>
            <p:cNvPr id="42" name="Shape 70">
              <a:extLst>
                <a:ext uri="{FF2B5EF4-FFF2-40B4-BE49-F238E27FC236}">
                  <a16:creationId xmlns:a16="http://schemas.microsoft.com/office/drawing/2014/main" id="{BDA132AA-81FF-6B4F-3324-3A7B2BEA0438}"/>
                </a:ext>
              </a:extLst>
            </p:cNvPr>
            <p:cNvSpPr txBox="1"/>
            <p:nvPr/>
          </p:nvSpPr>
          <p:spPr>
            <a:xfrm>
              <a:off x="4423616" y="4294759"/>
              <a:ext cx="590335" cy="188197"/>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This product is </a:t>
              </a:r>
              <a:r>
                <a:rPr lang="en-GB" sz="1600" b="1" i="1" dirty="0">
                  <a:ea typeface="Open Sans" panose="020B0604020202020204" charset="0"/>
                  <a:cs typeface="Open Sans" panose="020B0604020202020204" charset="0"/>
                  <a:sym typeface="Open Sans"/>
                </a:rPr>
                <a:t>too </a:t>
              </a:r>
              <a:r>
                <a:rPr lang="en-GB" sz="1600" i="1" dirty="0">
                  <a:ea typeface="Open Sans" panose="020B0604020202020204" charset="0"/>
                  <a:cs typeface="Open Sans" panose="020B0604020202020204" charset="0"/>
                  <a:sym typeface="Open Sans"/>
                </a:rPr>
                <a:t>salty</a:t>
              </a:r>
            </a:p>
          </p:txBody>
        </p:sp>
        <p:cxnSp>
          <p:nvCxnSpPr>
            <p:cNvPr id="43" name="Connecteur droit avec flèche 43">
              <a:extLst>
                <a:ext uri="{FF2B5EF4-FFF2-40B4-BE49-F238E27FC236}">
                  <a16:creationId xmlns:a16="http://schemas.microsoft.com/office/drawing/2014/main" id="{A494341F-9C91-426A-5CE2-5A57DB946418}"/>
                </a:ext>
              </a:extLst>
            </p:cNvPr>
            <p:cNvCxnSpPr>
              <a:cxnSpLocks/>
            </p:cNvCxnSpPr>
            <p:nvPr/>
          </p:nvCxnSpPr>
          <p:spPr>
            <a:xfrm flipH="1" flipV="1">
              <a:off x="4596047" y="3617216"/>
              <a:ext cx="122737" cy="632500"/>
            </a:xfrm>
            <a:prstGeom prst="straightConnector1">
              <a:avLst/>
            </a:prstGeom>
            <a:noFill/>
            <a:ln w="9525" cap="flat" cmpd="sng" algn="ctr">
              <a:solidFill>
                <a:srgbClr val="FFFFFF">
                  <a:lumMod val="50000"/>
                </a:srgbClr>
              </a:solidFill>
              <a:prstDash val="solid"/>
              <a:tailEnd type="triangle"/>
            </a:ln>
            <a:effectLst/>
          </p:spPr>
        </p:cxnSp>
        <p:sp>
          <p:nvSpPr>
            <p:cNvPr id="44" name="Shape 70">
              <a:extLst>
                <a:ext uri="{FF2B5EF4-FFF2-40B4-BE49-F238E27FC236}">
                  <a16:creationId xmlns:a16="http://schemas.microsoft.com/office/drawing/2014/main" id="{1441874D-895F-951A-0BD4-5A2F5794CA24}"/>
                </a:ext>
              </a:extLst>
            </p:cNvPr>
            <p:cNvSpPr txBox="1"/>
            <p:nvPr/>
          </p:nvSpPr>
          <p:spPr>
            <a:xfrm>
              <a:off x="5191303" y="4294759"/>
              <a:ext cx="1128283" cy="248671"/>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I would prefer that this product </a:t>
              </a:r>
              <a:r>
                <a:rPr lang="en-GB" sz="1600" b="1" i="1" dirty="0">
                  <a:ea typeface="Open Sans" panose="020B0604020202020204" charset="0"/>
                  <a:cs typeface="Open Sans" panose="020B0604020202020204" charset="0"/>
                  <a:sym typeface="Open Sans"/>
                </a:rPr>
                <a:t>be less </a:t>
              </a:r>
              <a:r>
                <a:rPr lang="en-GB" sz="1600" i="1" dirty="0">
                  <a:ea typeface="Open Sans" panose="020B0604020202020204" charset="0"/>
                  <a:cs typeface="Open Sans" panose="020B0604020202020204" charset="0"/>
                  <a:sym typeface="Open Sans"/>
                </a:rPr>
                <a:t>rubbery</a:t>
              </a:r>
            </a:p>
          </p:txBody>
        </p:sp>
        <p:cxnSp>
          <p:nvCxnSpPr>
            <p:cNvPr id="45" name="Connecteur droit avec flèche 45">
              <a:extLst>
                <a:ext uri="{FF2B5EF4-FFF2-40B4-BE49-F238E27FC236}">
                  <a16:creationId xmlns:a16="http://schemas.microsoft.com/office/drawing/2014/main" id="{7FA9A81B-8CD7-025B-75BB-BA50D2C5568B}"/>
                </a:ext>
              </a:extLst>
            </p:cNvPr>
            <p:cNvCxnSpPr>
              <a:cxnSpLocks/>
            </p:cNvCxnSpPr>
            <p:nvPr/>
          </p:nvCxnSpPr>
          <p:spPr>
            <a:xfrm flipH="1" flipV="1">
              <a:off x="5496178" y="3617216"/>
              <a:ext cx="259266" cy="602263"/>
            </a:xfrm>
            <a:prstGeom prst="straightConnector1">
              <a:avLst/>
            </a:prstGeom>
            <a:noFill/>
            <a:ln w="9525" cap="flat" cmpd="sng" algn="ctr">
              <a:solidFill>
                <a:srgbClr val="FFFFFF">
                  <a:lumMod val="50000"/>
                </a:srgbClr>
              </a:solidFill>
              <a:prstDash val="solid"/>
              <a:tailEnd type="triangle"/>
            </a:ln>
            <a:effectLst/>
          </p:spPr>
        </p:cxnSp>
        <p:cxnSp>
          <p:nvCxnSpPr>
            <p:cNvPr id="46" name="Connecteur droit avec flèche 46">
              <a:extLst>
                <a:ext uri="{FF2B5EF4-FFF2-40B4-BE49-F238E27FC236}">
                  <a16:creationId xmlns:a16="http://schemas.microsoft.com/office/drawing/2014/main" id="{45BD3DBC-F3AE-E694-F999-7EA818D8B633}"/>
                </a:ext>
              </a:extLst>
            </p:cNvPr>
            <p:cNvCxnSpPr>
              <a:cxnSpLocks/>
            </p:cNvCxnSpPr>
            <p:nvPr/>
          </p:nvCxnSpPr>
          <p:spPr>
            <a:xfrm flipV="1">
              <a:off x="5755445" y="3617216"/>
              <a:ext cx="70375" cy="602263"/>
            </a:xfrm>
            <a:prstGeom prst="straightConnector1">
              <a:avLst/>
            </a:prstGeom>
            <a:noFill/>
            <a:ln w="9525" cap="flat" cmpd="sng" algn="ctr">
              <a:solidFill>
                <a:srgbClr val="FFFFFF">
                  <a:lumMod val="50000"/>
                </a:srgbClr>
              </a:solidFill>
              <a:prstDash val="solid"/>
              <a:tailEnd type="triangle"/>
            </a:ln>
            <a:effectLst/>
          </p:spPr>
        </p:cxnSp>
        <p:cxnSp>
          <p:nvCxnSpPr>
            <p:cNvPr id="47" name="Connecteur droit avec flèche 47">
              <a:extLst>
                <a:ext uri="{FF2B5EF4-FFF2-40B4-BE49-F238E27FC236}">
                  <a16:creationId xmlns:a16="http://schemas.microsoft.com/office/drawing/2014/main" id="{D7B2BABC-2A6A-FF80-EE33-3A9D399D07D5}"/>
                </a:ext>
              </a:extLst>
            </p:cNvPr>
            <p:cNvCxnSpPr>
              <a:cxnSpLocks/>
            </p:cNvCxnSpPr>
            <p:nvPr/>
          </p:nvCxnSpPr>
          <p:spPr>
            <a:xfrm flipH="1" flipV="1">
              <a:off x="6670077" y="3617216"/>
              <a:ext cx="380033" cy="594393"/>
            </a:xfrm>
            <a:prstGeom prst="straightConnector1">
              <a:avLst/>
            </a:prstGeom>
            <a:noFill/>
            <a:ln w="9525" cap="flat" cmpd="sng" algn="ctr">
              <a:solidFill>
                <a:srgbClr val="FFFFFF">
                  <a:lumMod val="50000"/>
                </a:srgbClr>
              </a:solidFill>
              <a:prstDash val="solid"/>
              <a:tailEnd type="triangle"/>
            </a:ln>
            <a:effectLst/>
          </p:spPr>
        </p:cxnSp>
        <p:sp>
          <p:nvSpPr>
            <p:cNvPr id="48" name="Shape 70">
              <a:extLst>
                <a:ext uri="{FF2B5EF4-FFF2-40B4-BE49-F238E27FC236}">
                  <a16:creationId xmlns:a16="http://schemas.microsoft.com/office/drawing/2014/main" id="{EE557AEA-24CD-018A-590C-6E2221AF9895}"/>
                </a:ext>
              </a:extLst>
            </p:cNvPr>
            <p:cNvSpPr txBox="1"/>
            <p:nvPr/>
          </p:nvSpPr>
          <p:spPr>
            <a:xfrm>
              <a:off x="3453105" y="4294761"/>
              <a:ext cx="720386" cy="244905"/>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This product is </a:t>
              </a:r>
              <a:r>
                <a:rPr lang="en-GB" sz="1600" b="1" i="1" dirty="0">
                  <a:ea typeface="Open Sans" panose="020B0604020202020204" charset="0"/>
                  <a:cs typeface="Open Sans" panose="020B0604020202020204" charset="0"/>
                  <a:sym typeface="Open Sans"/>
                </a:rPr>
                <a:t>not </a:t>
              </a:r>
              <a:r>
                <a:rPr lang="en-GB" sz="1600" i="1" dirty="0">
                  <a:ea typeface="Open Sans" panose="020B0604020202020204" charset="0"/>
                  <a:cs typeface="Open Sans" panose="020B0604020202020204" charset="0"/>
                  <a:sym typeface="Open Sans"/>
                </a:rPr>
                <a:t>firm</a:t>
              </a:r>
              <a:r>
                <a:rPr lang="en-GB" sz="1600" b="1" i="1" dirty="0">
                  <a:ea typeface="Open Sans" panose="020B0604020202020204" charset="0"/>
                  <a:cs typeface="Open Sans" panose="020B0604020202020204" charset="0"/>
                  <a:sym typeface="Open Sans"/>
                </a:rPr>
                <a:t> enough</a:t>
              </a:r>
              <a:endParaRPr lang="en-GB" sz="1600" i="1" dirty="0">
                <a:ea typeface="Open Sans" panose="020B0604020202020204" charset="0"/>
                <a:cs typeface="Open Sans" panose="020B0604020202020204" charset="0"/>
                <a:sym typeface="Open Sans"/>
              </a:endParaRPr>
            </a:p>
          </p:txBody>
        </p:sp>
        <p:cxnSp>
          <p:nvCxnSpPr>
            <p:cNvPr id="49" name="Connecteur droit avec flèche 49">
              <a:extLst>
                <a:ext uri="{FF2B5EF4-FFF2-40B4-BE49-F238E27FC236}">
                  <a16:creationId xmlns:a16="http://schemas.microsoft.com/office/drawing/2014/main" id="{C49EA6B6-64D4-275D-CA91-399AADDE261B}"/>
                </a:ext>
              </a:extLst>
            </p:cNvPr>
            <p:cNvCxnSpPr>
              <a:cxnSpLocks/>
            </p:cNvCxnSpPr>
            <p:nvPr/>
          </p:nvCxnSpPr>
          <p:spPr>
            <a:xfrm flipV="1">
              <a:off x="3813298" y="3617216"/>
              <a:ext cx="123467" cy="631878"/>
            </a:xfrm>
            <a:prstGeom prst="straightConnector1">
              <a:avLst/>
            </a:prstGeom>
            <a:noFill/>
            <a:ln w="9525" cap="flat" cmpd="sng" algn="ctr">
              <a:solidFill>
                <a:srgbClr val="FFFFFF">
                  <a:lumMod val="50000"/>
                </a:srgbClr>
              </a:solidFill>
              <a:prstDash val="solid"/>
              <a:tailEnd type="triangle"/>
            </a:ln>
            <a:effectLst/>
          </p:spPr>
        </p:cxnSp>
      </p:grpSp>
      <p:sp>
        <p:nvSpPr>
          <p:cNvPr id="9" name="Ellipse 50">
            <a:extLst>
              <a:ext uri="{FF2B5EF4-FFF2-40B4-BE49-F238E27FC236}">
                <a16:creationId xmlns:a16="http://schemas.microsoft.com/office/drawing/2014/main" id="{E7C66D35-1C58-2BA3-3EC5-43132902ED43}"/>
              </a:ext>
            </a:extLst>
          </p:cNvPr>
          <p:cNvSpPr/>
          <p:nvPr/>
        </p:nvSpPr>
        <p:spPr>
          <a:xfrm>
            <a:off x="1108907" y="2821114"/>
            <a:ext cx="345056" cy="34937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t>1</a:t>
            </a:r>
          </a:p>
        </p:txBody>
      </p:sp>
      <p:sp>
        <p:nvSpPr>
          <p:cNvPr id="11" name="ZoneTexte 51">
            <a:extLst>
              <a:ext uri="{FF2B5EF4-FFF2-40B4-BE49-F238E27FC236}">
                <a16:creationId xmlns:a16="http://schemas.microsoft.com/office/drawing/2014/main" id="{23CC9D33-55A8-D702-1D15-F08A695305DC}"/>
              </a:ext>
            </a:extLst>
          </p:cNvPr>
          <p:cNvSpPr txBox="1"/>
          <p:nvPr/>
        </p:nvSpPr>
        <p:spPr>
          <a:xfrm>
            <a:off x="443590" y="4342200"/>
            <a:ext cx="1911881" cy="92333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t>STEP</a:t>
            </a:r>
          </a:p>
          <a:p>
            <a:pPr algn="just"/>
            <a:r>
              <a:rPr lang="en-US" b="1" dirty="0"/>
              <a:t>Description with </a:t>
            </a:r>
          </a:p>
          <a:p>
            <a:pPr algn="just"/>
            <a:r>
              <a:rPr lang="en-US" b="1" dirty="0"/>
              <a:t>JAR qualifiers</a:t>
            </a:r>
          </a:p>
        </p:txBody>
      </p:sp>
      <p:cxnSp>
        <p:nvCxnSpPr>
          <p:cNvPr id="12" name="Connecteur droit 52">
            <a:extLst>
              <a:ext uri="{FF2B5EF4-FFF2-40B4-BE49-F238E27FC236}">
                <a16:creationId xmlns:a16="http://schemas.microsoft.com/office/drawing/2014/main" id="{05D3562C-56EF-2453-9C93-465AF35330CF}"/>
              </a:ext>
            </a:extLst>
          </p:cNvPr>
          <p:cNvCxnSpPr>
            <a:cxnSpLocks/>
          </p:cNvCxnSpPr>
          <p:nvPr/>
        </p:nvCxnSpPr>
        <p:spPr>
          <a:xfrm>
            <a:off x="2807573" y="4077286"/>
            <a:ext cx="8600928" cy="0"/>
          </a:xfrm>
          <a:prstGeom prst="line">
            <a:avLst/>
          </a:prstGeom>
          <a:ln w="28575">
            <a:solidFill>
              <a:srgbClr val="C80F50"/>
            </a:solidFill>
            <a:prstDash val="dash"/>
          </a:ln>
        </p:spPr>
        <p:style>
          <a:lnRef idx="1">
            <a:schemeClr val="accent1"/>
          </a:lnRef>
          <a:fillRef idx="0">
            <a:schemeClr val="accent1"/>
          </a:fillRef>
          <a:effectRef idx="0">
            <a:schemeClr val="accent1"/>
          </a:effectRef>
          <a:fontRef idx="minor">
            <a:schemeClr val="tx1"/>
          </a:fontRef>
        </p:style>
      </p:cxnSp>
      <p:sp>
        <p:nvSpPr>
          <p:cNvPr id="13" name="Rectangle : coins arrondis 53">
            <a:extLst>
              <a:ext uri="{FF2B5EF4-FFF2-40B4-BE49-F238E27FC236}">
                <a16:creationId xmlns:a16="http://schemas.microsoft.com/office/drawing/2014/main" id="{5EE2748A-EC90-0E2A-5C43-CA770249E018}"/>
              </a:ext>
            </a:extLst>
          </p:cNvPr>
          <p:cNvSpPr/>
          <p:nvPr/>
        </p:nvSpPr>
        <p:spPr>
          <a:xfrm>
            <a:off x="377699" y="2719275"/>
            <a:ext cx="1929228" cy="884038"/>
          </a:xfrm>
          <a:prstGeom prst="roundRect">
            <a:avLst>
              <a:gd name="adj" fmla="val 12087"/>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4" name="Rectangle : coins arrondis 54">
            <a:extLst>
              <a:ext uri="{FF2B5EF4-FFF2-40B4-BE49-F238E27FC236}">
                <a16:creationId xmlns:a16="http://schemas.microsoft.com/office/drawing/2014/main" id="{B83C15E1-F429-D440-984A-2D893B83EF61}"/>
              </a:ext>
            </a:extLst>
          </p:cNvPr>
          <p:cNvSpPr/>
          <p:nvPr/>
        </p:nvSpPr>
        <p:spPr>
          <a:xfrm>
            <a:off x="378572" y="4312560"/>
            <a:ext cx="1953198" cy="923307"/>
          </a:xfrm>
          <a:prstGeom prst="roundRect">
            <a:avLst>
              <a:gd name="adj" fmla="val 12061"/>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5" name="Ellipse 55">
            <a:extLst>
              <a:ext uri="{FF2B5EF4-FFF2-40B4-BE49-F238E27FC236}">
                <a16:creationId xmlns:a16="http://schemas.microsoft.com/office/drawing/2014/main" id="{2122B76C-9F84-A2D9-3F78-C6A30F1ED10D}"/>
              </a:ext>
            </a:extLst>
          </p:cNvPr>
          <p:cNvSpPr/>
          <p:nvPr/>
        </p:nvSpPr>
        <p:spPr>
          <a:xfrm>
            <a:off x="1121465" y="4337709"/>
            <a:ext cx="345056" cy="34937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t>2</a:t>
            </a:r>
          </a:p>
        </p:txBody>
      </p:sp>
      <p:sp>
        <p:nvSpPr>
          <p:cNvPr id="51" name="TextBox 50">
            <a:extLst>
              <a:ext uri="{FF2B5EF4-FFF2-40B4-BE49-F238E27FC236}">
                <a16:creationId xmlns:a16="http://schemas.microsoft.com/office/drawing/2014/main" id="{EA4E782D-2C82-6989-BFE6-A001FEC8876A}"/>
              </a:ext>
            </a:extLst>
          </p:cNvPr>
          <p:cNvSpPr txBox="1"/>
          <p:nvPr/>
        </p:nvSpPr>
        <p:spPr>
          <a:xfrm>
            <a:off x="9820326" y="5754321"/>
            <a:ext cx="1923999" cy="369332"/>
          </a:xfrm>
          <a:prstGeom prst="rect">
            <a:avLst/>
          </a:prstGeom>
          <a:noFill/>
        </p:spPr>
        <p:txBody>
          <a:bodyPr wrap="square">
            <a:spAutoFit/>
          </a:bodyPr>
          <a:lstStyle/>
          <a:p>
            <a:r>
              <a:rPr lang="en-US" dirty="0"/>
              <a:t>(Luc et al., 2022)</a:t>
            </a:r>
          </a:p>
        </p:txBody>
      </p:sp>
    </p:spTree>
    <p:extLst>
      <p:ext uri="{BB962C8B-B14F-4D97-AF65-F5344CB8AC3E}">
        <p14:creationId xmlns:p14="http://schemas.microsoft.com/office/powerpoint/2010/main" val="414740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C3513-9A54-81B4-E5ED-73EF1BFC407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624EC97-7F46-F91B-C084-DC529DE605DE}"/>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A6AF5917-C8F0-2CE7-0D39-F97937597307}"/>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Protocol</a:t>
            </a:r>
          </a:p>
        </p:txBody>
      </p:sp>
      <p:sp>
        <p:nvSpPr>
          <p:cNvPr id="7" name="ZoneTexte 27">
            <a:extLst>
              <a:ext uri="{FF2B5EF4-FFF2-40B4-BE49-F238E27FC236}">
                <a16:creationId xmlns:a16="http://schemas.microsoft.com/office/drawing/2014/main" id="{37B55D9D-ABB1-2824-170A-0D4F7F24EFEB}"/>
              </a:ext>
            </a:extLst>
          </p:cNvPr>
          <p:cNvSpPr txBox="1"/>
          <p:nvPr/>
        </p:nvSpPr>
        <p:spPr>
          <a:xfrm>
            <a:off x="432780" y="2144194"/>
            <a:ext cx="1874147" cy="6463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t>STEP</a:t>
            </a:r>
          </a:p>
          <a:p>
            <a:pPr algn="just"/>
            <a:r>
              <a:rPr lang="en-US" b="1" dirty="0"/>
              <a:t>Categorization</a:t>
            </a:r>
          </a:p>
        </p:txBody>
      </p:sp>
      <p:grpSp>
        <p:nvGrpSpPr>
          <p:cNvPr id="8" name="Groupe 28">
            <a:extLst>
              <a:ext uri="{FF2B5EF4-FFF2-40B4-BE49-F238E27FC236}">
                <a16:creationId xmlns:a16="http://schemas.microsoft.com/office/drawing/2014/main" id="{958834A4-6767-77F0-23C1-B6D5C9D388CA}"/>
              </a:ext>
            </a:extLst>
          </p:cNvPr>
          <p:cNvGrpSpPr/>
          <p:nvPr/>
        </p:nvGrpSpPr>
        <p:grpSpPr>
          <a:xfrm>
            <a:off x="2610587" y="1838606"/>
            <a:ext cx="8901376" cy="2748824"/>
            <a:chOff x="3453105" y="3199871"/>
            <a:chExt cx="4043658" cy="1343559"/>
          </a:xfrm>
        </p:grpSpPr>
        <p:sp>
          <p:nvSpPr>
            <p:cNvPr id="26" name="Rectangle à coins arrondis 29">
              <a:extLst>
                <a:ext uri="{FF2B5EF4-FFF2-40B4-BE49-F238E27FC236}">
                  <a16:creationId xmlns:a16="http://schemas.microsoft.com/office/drawing/2014/main" id="{A08C3908-1970-9924-7CB0-5061A4A26C53}"/>
                </a:ext>
              </a:extLst>
            </p:cNvPr>
            <p:cNvSpPr/>
            <p:nvPr/>
          </p:nvSpPr>
          <p:spPr>
            <a:xfrm>
              <a:off x="3707592" y="3199871"/>
              <a:ext cx="1444200" cy="432359"/>
            </a:xfrm>
            <a:prstGeom prst="roundRect">
              <a:avLst>
                <a:gd name="adj" fmla="val 13061"/>
              </a:avLst>
            </a:prstGeom>
            <a:solidFill>
              <a:srgbClr val="004B7D"/>
            </a:solidFill>
            <a:ln w="9525" cap="flat" cmpd="sng">
              <a:noFill/>
              <a:prstDash val="solid"/>
              <a:round/>
              <a:headEnd type="none" w="med" len="med"/>
              <a:tailEnd type="none" w="med" len="med"/>
            </a:ln>
          </p:spPr>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dirty="0">
                  <a:solidFill>
                    <a:srgbClr val="FFFFFF"/>
                  </a:solidFill>
                  <a:ea typeface="Open Sans" panose="020B0604020202020204" charset="0"/>
                  <a:cs typeface="Open Sans" panose="020B0604020202020204" charset="0"/>
                  <a:sym typeface="Open Sans"/>
                </a:rPr>
                <a:t>I DON’T LIKE</a:t>
              </a:r>
            </a:p>
          </p:txBody>
        </p:sp>
        <p:sp>
          <p:nvSpPr>
            <p:cNvPr id="30" name="Ellipse 30">
              <a:extLst>
                <a:ext uri="{FF2B5EF4-FFF2-40B4-BE49-F238E27FC236}">
                  <a16:creationId xmlns:a16="http://schemas.microsoft.com/office/drawing/2014/main" id="{5F1D0853-973A-C2EA-BDC6-9D44676D6A09}"/>
                </a:ext>
              </a:extLst>
            </p:cNvPr>
            <p:cNvSpPr/>
            <p:nvPr/>
          </p:nvSpPr>
          <p:spPr>
            <a:xfrm>
              <a:off x="3833864"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Open Sans" panose="020B0604020202020204" charset="0"/>
                  <a:cs typeface="Open Sans" panose="020B0604020202020204" charset="0"/>
                  <a:sym typeface="Open Sans"/>
                </a:rPr>
                <a:t>P3</a:t>
              </a:r>
            </a:p>
          </p:txBody>
        </p:sp>
        <p:sp>
          <p:nvSpPr>
            <p:cNvPr id="31" name="Ellipse 31">
              <a:extLst>
                <a:ext uri="{FF2B5EF4-FFF2-40B4-BE49-F238E27FC236}">
                  <a16:creationId xmlns:a16="http://schemas.microsoft.com/office/drawing/2014/main" id="{8CA89D81-6DFB-A948-0248-42D0E5949193}"/>
                </a:ext>
              </a:extLst>
            </p:cNvPr>
            <p:cNvSpPr/>
            <p:nvPr/>
          </p:nvSpPr>
          <p:spPr>
            <a:xfrm>
              <a:off x="4163505"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Open Sans" panose="020B0604020202020204" charset="0"/>
                  <a:cs typeface="Open Sans" panose="020B0604020202020204" charset="0"/>
                  <a:sym typeface="Open Sans"/>
                </a:rPr>
                <a:t>P7</a:t>
              </a:r>
            </a:p>
          </p:txBody>
        </p:sp>
        <p:sp>
          <p:nvSpPr>
            <p:cNvPr id="32" name="Ellipse 32">
              <a:extLst>
                <a:ext uri="{FF2B5EF4-FFF2-40B4-BE49-F238E27FC236}">
                  <a16:creationId xmlns:a16="http://schemas.microsoft.com/office/drawing/2014/main" id="{DCC0B01E-217C-FBE3-6AEA-6AF0E01B74B6}"/>
                </a:ext>
              </a:extLst>
            </p:cNvPr>
            <p:cNvSpPr/>
            <p:nvPr/>
          </p:nvSpPr>
          <p:spPr>
            <a:xfrm>
              <a:off x="4493146"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Arial" charset="0"/>
                  <a:cs typeface="Arial" charset="0"/>
                  <a:sym typeface="Open Sans"/>
                </a:rPr>
                <a:t>P1</a:t>
              </a:r>
            </a:p>
          </p:txBody>
        </p:sp>
        <p:sp>
          <p:nvSpPr>
            <p:cNvPr id="33" name="Ellipse 33">
              <a:extLst>
                <a:ext uri="{FF2B5EF4-FFF2-40B4-BE49-F238E27FC236}">
                  <a16:creationId xmlns:a16="http://schemas.microsoft.com/office/drawing/2014/main" id="{80A67806-52DA-F8A5-B699-48969F39675D}"/>
                </a:ext>
              </a:extLst>
            </p:cNvPr>
            <p:cNvSpPr/>
            <p:nvPr/>
          </p:nvSpPr>
          <p:spPr>
            <a:xfrm>
              <a:off x="4835594"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Arial" charset="0"/>
                  <a:cs typeface="Arial" charset="0"/>
                  <a:sym typeface="Open Sans"/>
                </a:rPr>
                <a:t>P9</a:t>
              </a:r>
            </a:p>
          </p:txBody>
        </p:sp>
        <p:sp>
          <p:nvSpPr>
            <p:cNvPr id="34" name="Rectangle à coins arrondis 35">
              <a:extLst>
                <a:ext uri="{FF2B5EF4-FFF2-40B4-BE49-F238E27FC236}">
                  <a16:creationId xmlns:a16="http://schemas.microsoft.com/office/drawing/2014/main" id="{64FD099B-5701-2711-F454-AD1D02FBAEA4}"/>
                </a:ext>
              </a:extLst>
            </p:cNvPr>
            <p:cNvSpPr/>
            <p:nvPr/>
          </p:nvSpPr>
          <p:spPr>
            <a:xfrm>
              <a:off x="5220116" y="3201980"/>
              <a:ext cx="864824" cy="434125"/>
            </a:xfrm>
            <a:prstGeom prst="roundRect">
              <a:avLst>
                <a:gd name="adj" fmla="val 14273"/>
              </a:avLst>
            </a:prstGeom>
            <a:solidFill>
              <a:srgbClr val="F0963C"/>
            </a:solidFill>
            <a:ln w="9525" cap="flat" cmpd="sng">
              <a:noFill/>
              <a:prstDash val="solid"/>
              <a:round/>
              <a:headEnd type="none" w="med" len="med"/>
              <a:tailEnd type="none" w="med" len="med"/>
            </a:ln>
          </p:spPr>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dirty="0">
                  <a:solidFill>
                    <a:srgbClr val="FFFFFF"/>
                  </a:solidFill>
                  <a:ea typeface="Open Sans" panose="020B0604020202020204" charset="0"/>
                  <a:cs typeface="Open Sans" panose="020B0604020202020204" charset="0"/>
                  <a:sym typeface="Open Sans"/>
                </a:rPr>
                <a:t>I LIKE MODERATELY</a:t>
              </a:r>
            </a:p>
          </p:txBody>
        </p:sp>
        <p:sp>
          <p:nvSpPr>
            <p:cNvPr id="35" name="Ellipse 35">
              <a:extLst>
                <a:ext uri="{FF2B5EF4-FFF2-40B4-BE49-F238E27FC236}">
                  <a16:creationId xmlns:a16="http://schemas.microsoft.com/office/drawing/2014/main" id="{9A57C86C-2831-A251-3191-076BFD4E4B4D}"/>
                </a:ext>
              </a:extLst>
            </p:cNvPr>
            <p:cNvSpPr/>
            <p:nvPr/>
          </p:nvSpPr>
          <p:spPr>
            <a:xfrm>
              <a:off x="5393278"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Open Sans" panose="020B0604020202020204" charset="0"/>
                  <a:cs typeface="Open Sans" panose="020B0604020202020204" charset="0"/>
                  <a:sym typeface="Open Sans"/>
                </a:rPr>
                <a:t>P5</a:t>
              </a:r>
            </a:p>
          </p:txBody>
        </p:sp>
        <p:sp>
          <p:nvSpPr>
            <p:cNvPr id="36" name="Ellipse 36">
              <a:extLst>
                <a:ext uri="{FF2B5EF4-FFF2-40B4-BE49-F238E27FC236}">
                  <a16:creationId xmlns:a16="http://schemas.microsoft.com/office/drawing/2014/main" id="{A2F61631-8B29-5DF8-4D73-030ECFCBEE59}"/>
                </a:ext>
              </a:extLst>
            </p:cNvPr>
            <p:cNvSpPr/>
            <p:nvPr/>
          </p:nvSpPr>
          <p:spPr>
            <a:xfrm>
              <a:off x="5722919"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a:solidFill>
                    <a:srgbClr val="78909C">
                      <a:lumMod val="50000"/>
                    </a:srgbClr>
                  </a:solidFill>
                  <a:ea typeface="Open Sans" panose="020B0604020202020204" charset="0"/>
                  <a:cs typeface="Open Sans" panose="020B0604020202020204" charset="0"/>
                  <a:sym typeface="Open Sans"/>
                </a:rPr>
                <a:t>P2</a:t>
              </a:r>
            </a:p>
          </p:txBody>
        </p:sp>
        <p:sp>
          <p:nvSpPr>
            <p:cNvPr id="37" name="Rectangle à coins arrondis 38">
              <a:extLst>
                <a:ext uri="{FF2B5EF4-FFF2-40B4-BE49-F238E27FC236}">
                  <a16:creationId xmlns:a16="http://schemas.microsoft.com/office/drawing/2014/main" id="{C65AA28C-D9E7-BCCB-8564-7C6626490F71}"/>
                </a:ext>
              </a:extLst>
            </p:cNvPr>
            <p:cNvSpPr/>
            <p:nvPr/>
          </p:nvSpPr>
          <p:spPr>
            <a:xfrm>
              <a:off x="6139092" y="3199871"/>
              <a:ext cx="1097789" cy="427607"/>
            </a:xfrm>
            <a:prstGeom prst="roundRect">
              <a:avLst>
                <a:gd name="adj" fmla="val 11806"/>
              </a:avLst>
            </a:prstGeom>
            <a:solidFill>
              <a:schemeClr val="accent6"/>
            </a:solidFill>
            <a:ln w="9525" cap="flat" cmpd="sng">
              <a:noFill/>
              <a:prstDash val="solid"/>
              <a:round/>
              <a:headEnd type="none" w="med" len="med"/>
              <a:tailEnd type="none" w="med" len="med"/>
            </a:ln>
          </p:spPr>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dirty="0">
                  <a:solidFill>
                    <a:srgbClr val="FFFFFF"/>
                  </a:solidFill>
                  <a:ea typeface="Open Sans" panose="020B0604020202020204" charset="0"/>
                  <a:cs typeface="Open Sans" panose="020B0604020202020204" charset="0"/>
                  <a:sym typeface="Open Sans"/>
                </a:rPr>
                <a:t>I LIKE VERY MUCH</a:t>
              </a:r>
            </a:p>
          </p:txBody>
        </p:sp>
        <p:sp>
          <p:nvSpPr>
            <p:cNvPr id="38" name="Ellipse 38">
              <a:extLst>
                <a:ext uri="{FF2B5EF4-FFF2-40B4-BE49-F238E27FC236}">
                  <a16:creationId xmlns:a16="http://schemas.microsoft.com/office/drawing/2014/main" id="{55E72BDF-26B0-AF35-93E0-E4656BC1BE8E}"/>
                </a:ext>
              </a:extLst>
            </p:cNvPr>
            <p:cNvSpPr/>
            <p:nvPr/>
          </p:nvSpPr>
          <p:spPr>
            <a:xfrm>
              <a:off x="6237535"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a:solidFill>
                    <a:srgbClr val="78909C">
                      <a:lumMod val="50000"/>
                    </a:srgbClr>
                  </a:solidFill>
                  <a:ea typeface="Arial" charset="0"/>
                  <a:cs typeface="Arial" charset="0"/>
                  <a:sym typeface="Open Sans"/>
                </a:rPr>
                <a:t>P8</a:t>
              </a:r>
            </a:p>
          </p:txBody>
        </p:sp>
        <p:sp>
          <p:nvSpPr>
            <p:cNvPr id="39" name="Ellipse 39">
              <a:extLst>
                <a:ext uri="{FF2B5EF4-FFF2-40B4-BE49-F238E27FC236}">
                  <a16:creationId xmlns:a16="http://schemas.microsoft.com/office/drawing/2014/main" id="{90227307-A3B9-E429-840B-EB60E9D099C4}"/>
                </a:ext>
              </a:extLst>
            </p:cNvPr>
            <p:cNvSpPr/>
            <p:nvPr/>
          </p:nvSpPr>
          <p:spPr>
            <a:xfrm>
              <a:off x="6567176"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dirty="0">
                  <a:solidFill>
                    <a:srgbClr val="78909C">
                      <a:lumMod val="50000"/>
                    </a:srgbClr>
                  </a:solidFill>
                  <a:ea typeface="Arial" charset="0"/>
                  <a:cs typeface="Arial" charset="0"/>
                  <a:sym typeface="Open Sans"/>
                </a:rPr>
                <a:t>P4</a:t>
              </a:r>
            </a:p>
          </p:txBody>
        </p:sp>
        <p:sp>
          <p:nvSpPr>
            <p:cNvPr id="40" name="Ellipse 40">
              <a:extLst>
                <a:ext uri="{FF2B5EF4-FFF2-40B4-BE49-F238E27FC236}">
                  <a16:creationId xmlns:a16="http://schemas.microsoft.com/office/drawing/2014/main" id="{AD9A252F-69AB-D2DB-53C5-E401368B991B}"/>
                </a:ext>
              </a:extLst>
            </p:cNvPr>
            <p:cNvSpPr/>
            <p:nvPr/>
          </p:nvSpPr>
          <p:spPr>
            <a:xfrm>
              <a:off x="6909625" y="3395019"/>
              <a:ext cx="205801" cy="191015"/>
            </a:xfrm>
            <a:prstGeom prst="ellipse">
              <a:avLst/>
            </a:prstGeom>
            <a:solidFill>
              <a:srgbClr val="FFFFFF"/>
            </a:solidFill>
            <a:ln w="9525" cap="flat" cmpd="sng">
              <a:noFill/>
              <a:prstDash val="solid"/>
              <a:round/>
              <a:headEnd type="none" w="med" len="med"/>
              <a:tailEnd type="none" w="med" len="med"/>
            </a:ln>
          </p:spPr>
          <p:txBody>
            <a:bodyPr lIns="0" tIns="45713" rIns="0" bIns="45713"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GB" sz="1600" b="1">
                  <a:solidFill>
                    <a:srgbClr val="78909C">
                      <a:lumMod val="50000"/>
                    </a:srgbClr>
                  </a:solidFill>
                  <a:ea typeface="Arial" charset="0"/>
                  <a:cs typeface="Arial" charset="0"/>
                  <a:sym typeface="Open Sans"/>
                </a:rPr>
                <a:t>P6</a:t>
              </a:r>
            </a:p>
          </p:txBody>
        </p:sp>
        <p:sp>
          <p:nvSpPr>
            <p:cNvPr id="41" name="Shape 70">
              <a:extLst>
                <a:ext uri="{FF2B5EF4-FFF2-40B4-BE49-F238E27FC236}">
                  <a16:creationId xmlns:a16="http://schemas.microsoft.com/office/drawing/2014/main" id="{6C5DBBD4-D70D-3A8A-9A7B-DF5BF6E12A6C}"/>
                </a:ext>
              </a:extLst>
            </p:cNvPr>
            <p:cNvSpPr txBox="1"/>
            <p:nvPr/>
          </p:nvSpPr>
          <p:spPr>
            <a:xfrm>
              <a:off x="6368480" y="4294757"/>
              <a:ext cx="1128283" cy="238204"/>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This product is </a:t>
              </a:r>
              <a:r>
                <a:rPr lang="en-GB" sz="1600" b="1" i="1" dirty="0">
                  <a:ea typeface="Open Sans" panose="020B0604020202020204" charset="0"/>
                  <a:cs typeface="Open Sans" panose="020B0604020202020204" charset="0"/>
                  <a:sym typeface="Open Sans"/>
                </a:rPr>
                <a:t>perfectly </a:t>
              </a:r>
              <a:r>
                <a:rPr lang="en-GB" sz="1600" i="1" dirty="0">
                  <a:ea typeface="Open Sans" panose="020B0604020202020204" charset="0"/>
                  <a:cs typeface="Open Sans" panose="020B0604020202020204" charset="0"/>
                  <a:sym typeface="Open Sans"/>
                </a:rPr>
                <a:t>creamy but could </a:t>
              </a:r>
              <a:r>
                <a:rPr lang="en-GB" sz="1600" b="1" i="1" dirty="0">
                  <a:ea typeface="Open Sans" panose="020B0604020202020204" charset="0"/>
                  <a:cs typeface="Open Sans" panose="020B0604020202020204" charset="0"/>
                  <a:sym typeface="Open Sans"/>
                </a:rPr>
                <a:t>be less </a:t>
              </a:r>
              <a:r>
                <a:rPr lang="en-GB" sz="1600" i="1" dirty="0">
                  <a:ea typeface="Open Sans" panose="020B0604020202020204" charset="0"/>
                  <a:cs typeface="Open Sans" panose="020B0604020202020204" charset="0"/>
                  <a:sym typeface="Open Sans"/>
                </a:rPr>
                <a:t>acidic</a:t>
              </a:r>
            </a:p>
          </p:txBody>
        </p:sp>
        <p:sp>
          <p:nvSpPr>
            <p:cNvPr id="42" name="Shape 70">
              <a:extLst>
                <a:ext uri="{FF2B5EF4-FFF2-40B4-BE49-F238E27FC236}">
                  <a16:creationId xmlns:a16="http://schemas.microsoft.com/office/drawing/2014/main" id="{9023958F-C142-AEB6-386C-AE0E6859BC3E}"/>
                </a:ext>
              </a:extLst>
            </p:cNvPr>
            <p:cNvSpPr txBox="1"/>
            <p:nvPr/>
          </p:nvSpPr>
          <p:spPr>
            <a:xfrm>
              <a:off x="4423616" y="4294759"/>
              <a:ext cx="590335" cy="188197"/>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This product is </a:t>
              </a:r>
              <a:r>
                <a:rPr lang="en-GB" sz="1600" b="1" i="1" dirty="0">
                  <a:ea typeface="Open Sans" panose="020B0604020202020204" charset="0"/>
                  <a:cs typeface="Open Sans" panose="020B0604020202020204" charset="0"/>
                  <a:sym typeface="Open Sans"/>
                </a:rPr>
                <a:t>too </a:t>
              </a:r>
              <a:r>
                <a:rPr lang="en-GB" sz="1600" i="1" dirty="0">
                  <a:ea typeface="Open Sans" panose="020B0604020202020204" charset="0"/>
                  <a:cs typeface="Open Sans" panose="020B0604020202020204" charset="0"/>
                  <a:sym typeface="Open Sans"/>
                </a:rPr>
                <a:t>salty</a:t>
              </a:r>
            </a:p>
          </p:txBody>
        </p:sp>
        <p:cxnSp>
          <p:nvCxnSpPr>
            <p:cNvPr id="43" name="Connecteur droit avec flèche 43">
              <a:extLst>
                <a:ext uri="{FF2B5EF4-FFF2-40B4-BE49-F238E27FC236}">
                  <a16:creationId xmlns:a16="http://schemas.microsoft.com/office/drawing/2014/main" id="{B2028B11-5F64-7BDA-3966-4A35A6884B04}"/>
                </a:ext>
              </a:extLst>
            </p:cNvPr>
            <p:cNvCxnSpPr>
              <a:cxnSpLocks/>
            </p:cNvCxnSpPr>
            <p:nvPr/>
          </p:nvCxnSpPr>
          <p:spPr>
            <a:xfrm flipH="1" flipV="1">
              <a:off x="4596047" y="3617216"/>
              <a:ext cx="122737" cy="632500"/>
            </a:xfrm>
            <a:prstGeom prst="straightConnector1">
              <a:avLst/>
            </a:prstGeom>
            <a:noFill/>
            <a:ln w="9525" cap="flat" cmpd="sng" algn="ctr">
              <a:solidFill>
                <a:srgbClr val="FFFFFF">
                  <a:lumMod val="50000"/>
                </a:srgbClr>
              </a:solidFill>
              <a:prstDash val="solid"/>
              <a:tailEnd type="triangle"/>
            </a:ln>
            <a:effectLst/>
          </p:spPr>
        </p:cxnSp>
        <p:sp>
          <p:nvSpPr>
            <p:cNvPr id="44" name="Shape 70">
              <a:extLst>
                <a:ext uri="{FF2B5EF4-FFF2-40B4-BE49-F238E27FC236}">
                  <a16:creationId xmlns:a16="http://schemas.microsoft.com/office/drawing/2014/main" id="{9EC2648F-043F-B41C-0F11-B2A643887299}"/>
                </a:ext>
              </a:extLst>
            </p:cNvPr>
            <p:cNvSpPr txBox="1"/>
            <p:nvPr/>
          </p:nvSpPr>
          <p:spPr>
            <a:xfrm>
              <a:off x="5191303" y="4294759"/>
              <a:ext cx="1128283" cy="248671"/>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I would prefer that this product </a:t>
              </a:r>
              <a:r>
                <a:rPr lang="en-GB" sz="1600" b="1" i="1" dirty="0">
                  <a:ea typeface="Open Sans" panose="020B0604020202020204" charset="0"/>
                  <a:cs typeface="Open Sans" panose="020B0604020202020204" charset="0"/>
                  <a:sym typeface="Open Sans"/>
                </a:rPr>
                <a:t>be less </a:t>
              </a:r>
              <a:r>
                <a:rPr lang="en-GB" sz="1600" i="1" dirty="0">
                  <a:ea typeface="Open Sans" panose="020B0604020202020204" charset="0"/>
                  <a:cs typeface="Open Sans" panose="020B0604020202020204" charset="0"/>
                  <a:sym typeface="Open Sans"/>
                </a:rPr>
                <a:t>rubbery</a:t>
              </a:r>
            </a:p>
          </p:txBody>
        </p:sp>
        <p:cxnSp>
          <p:nvCxnSpPr>
            <p:cNvPr id="45" name="Connecteur droit avec flèche 45">
              <a:extLst>
                <a:ext uri="{FF2B5EF4-FFF2-40B4-BE49-F238E27FC236}">
                  <a16:creationId xmlns:a16="http://schemas.microsoft.com/office/drawing/2014/main" id="{9CA67C95-B316-4038-6807-36ECD1D02719}"/>
                </a:ext>
              </a:extLst>
            </p:cNvPr>
            <p:cNvCxnSpPr>
              <a:cxnSpLocks/>
            </p:cNvCxnSpPr>
            <p:nvPr/>
          </p:nvCxnSpPr>
          <p:spPr>
            <a:xfrm flipH="1" flipV="1">
              <a:off x="5496178" y="3617216"/>
              <a:ext cx="259266" cy="602263"/>
            </a:xfrm>
            <a:prstGeom prst="straightConnector1">
              <a:avLst/>
            </a:prstGeom>
            <a:noFill/>
            <a:ln w="9525" cap="flat" cmpd="sng" algn="ctr">
              <a:solidFill>
                <a:srgbClr val="FFFFFF">
                  <a:lumMod val="50000"/>
                </a:srgbClr>
              </a:solidFill>
              <a:prstDash val="solid"/>
              <a:tailEnd type="triangle"/>
            </a:ln>
            <a:effectLst/>
          </p:spPr>
        </p:cxnSp>
        <p:cxnSp>
          <p:nvCxnSpPr>
            <p:cNvPr id="46" name="Connecteur droit avec flèche 46">
              <a:extLst>
                <a:ext uri="{FF2B5EF4-FFF2-40B4-BE49-F238E27FC236}">
                  <a16:creationId xmlns:a16="http://schemas.microsoft.com/office/drawing/2014/main" id="{53F8C6AA-EF7F-B3FF-4984-048A67AF66AE}"/>
                </a:ext>
              </a:extLst>
            </p:cNvPr>
            <p:cNvCxnSpPr>
              <a:cxnSpLocks/>
            </p:cNvCxnSpPr>
            <p:nvPr/>
          </p:nvCxnSpPr>
          <p:spPr>
            <a:xfrm flipV="1">
              <a:off x="5755445" y="3617216"/>
              <a:ext cx="70375" cy="602263"/>
            </a:xfrm>
            <a:prstGeom prst="straightConnector1">
              <a:avLst/>
            </a:prstGeom>
            <a:noFill/>
            <a:ln w="9525" cap="flat" cmpd="sng" algn="ctr">
              <a:solidFill>
                <a:srgbClr val="FFFFFF">
                  <a:lumMod val="50000"/>
                </a:srgbClr>
              </a:solidFill>
              <a:prstDash val="solid"/>
              <a:tailEnd type="triangle"/>
            </a:ln>
            <a:effectLst/>
          </p:spPr>
        </p:cxnSp>
        <p:cxnSp>
          <p:nvCxnSpPr>
            <p:cNvPr id="47" name="Connecteur droit avec flèche 47">
              <a:extLst>
                <a:ext uri="{FF2B5EF4-FFF2-40B4-BE49-F238E27FC236}">
                  <a16:creationId xmlns:a16="http://schemas.microsoft.com/office/drawing/2014/main" id="{49EC6F3D-E477-2161-9EF6-8647CCB9C718}"/>
                </a:ext>
              </a:extLst>
            </p:cNvPr>
            <p:cNvCxnSpPr>
              <a:cxnSpLocks/>
            </p:cNvCxnSpPr>
            <p:nvPr/>
          </p:nvCxnSpPr>
          <p:spPr>
            <a:xfrm flipH="1" flipV="1">
              <a:off x="6670077" y="3617216"/>
              <a:ext cx="380033" cy="594393"/>
            </a:xfrm>
            <a:prstGeom prst="straightConnector1">
              <a:avLst/>
            </a:prstGeom>
            <a:noFill/>
            <a:ln w="9525" cap="flat" cmpd="sng" algn="ctr">
              <a:solidFill>
                <a:srgbClr val="FFFFFF">
                  <a:lumMod val="50000"/>
                </a:srgbClr>
              </a:solidFill>
              <a:prstDash val="solid"/>
              <a:tailEnd type="triangle"/>
            </a:ln>
            <a:effectLst/>
          </p:spPr>
        </p:cxnSp>
        <p:sp>
          <p:nvSpPr>
            <p:cNvPr id="48" name="Shape 70">
              <a:extLst>
                <a:ext uri="{FF2B5EF4-FFF2-40B4-BE49-F238E27FC236}">
                  <a16:creationId xmlns:a16="http://schemas.microsoft.com/office/drawing/2014/main" id="{8D96CB22-C367-E441-CAF5-7E29410B2961}"/>
                </a:ext>
              </a:extLst>
            </p:cNvPr>
            <p:cNvSpPr txBox="1"/>
            <p:nvPr/>
          </p:nvSpPr>
          <p:spPr>
            <a:xfrm>
              <a:off x="3453105" y="4294761"/>
              <a:ext cx="720386" cy="244905"/>
            </a:xfrm>
            <a:prstGeom prst="rect">
              <a:avLst/>
            </a:prstGeom>
            <a:noFill/>
            <a:ln>
              <a:noFill/>
            </a:ln>
          </p:spPr>
          <p:txBody>
            <a:bodyPr lIns="45713" tIns="0" rIns="45713" bIns="45713"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57142"/>
              </a:pPr>
              <a:r>
                <a:rPr lang="en-GB" sz="1600" i="1" dirty="0">
                  <a:ea typeface="Open Sans" panose="020B0604020202020204" charset="0"/>
                  <a:cs typeface="Open Sans" panose="020B0604020202020204" charset="0"/>
                  <a:sym typeface="Open Sans"/>
                </a:rPr>
                <a:t>This product is </a:t>
              </a:r>
              <a:r>
                <a:rPr lang="en-GB" sz="1600" b="1" i="1" dirty="0">
                  <a:ea typeface="Open Sans" panose="020B0604020202020204" charset="0"/>
                  <a:cs typeface="Open Sans" panose="020B0604020202020204" charset="0"/>
                  <a:sym typeface="Open Sans"/>
                </a:rPr>
                <a:t>not </a:t>
              </a:r>
              <a:r>
                <a:rPr lang="en-GB" sz="1600" i="1" dirty="0">
                  <a:ea typeface="Open Sans" panose="020B0604020202020204" charset="0"/>
                  <a:cs typeface="Open Sans" panose="020B0604020202020204" charset="0"/>
                  <a:sym typeface="Open Sans"/>
                </a:rPr>
                <a:t>firm</a:t>
              </a:r>
              <a:r>
                <a:rPr lang="en-GB" sz="1600" b="1" i="1" dirty="0">
                  <a:ea typeface="Open Sans" panose="020B0604020202020204" charset="0"/>
                  <a:cs typeface="Open Sans" panose="020B0604020202020204" charset="0"/>
                  <a:sym typeface="Open Sans"/>
                </a:rPr>
                <a:t> enough</a:t>
              </a:r>
              <a:endParaRPr lang="en-GB" sz="1600" i="1" dirty="0">
                <a:ea typeface="Open Sans" panose="020B0604020202020204" charset="0"/>
                <a:cs typeface="Open Sans" panose="020B0604020202020204" charset="0"/>
                <a:sym typeface="Open Sans"/>
              </a:endParaRPr>
            </a:p>
          </p:txBody>
        </p:sp>
        <p:cxnSp>
          <p:nvCxnSpPr>
            <p:cNvPr id="49" name="Connecteur droit avec flèche 49">
              <a:extLst>
                <a:ext uri="{FF2B5EF4-FFF2-40B4-BE49-F238E27FC236}">
                  <a16:creationId xmlns:a16="http://schemas.microsoft.com/office/drawing/2014/main" id="{95DB7E86-CE12-D6D2-F39C-5949C0BAC7F2}"/>
                </a:ext>
              </a:extLst>
            </p:cNvPr>
            <p:cNvCxnSpPr>
              <a:cxnSpLocks/>
            </p:cNvCxnSpPr>
            <p:nvPr/>
          </p:nvCxnSpPr>
          <p:spPr>
            <a:xfrm flipV="1">
              <a:off x="3813298" y="3617216"/>
              <a:ext cx="123467" cy="631878"/>
            </a:xfrm>
            <a:prstGeom prst="straightConnector1">
              <a:avLst/>
            </a:prstGeom>
            <a:noFill/>
            <a:ln w="9525" cap="flat" cmpd="sng" algn="ctr">
              <a:solidFill>
                <a:srgbClr val="FFFFFF">
                  <a:lumMod val="50000"/>
                </a:srgbClr>
              </a:solidFill>
              <a:prstDash val="solid"/>
              <a:tailEnd type="triangle"/>
            </a:ln>
            <a:effectLst/>
          </p:spPr>
        </p:cxnSp>
      </p:grpSp>
      <p:sp>
        <p:nvSpPr>
          <p:cNvPr id="9" name="Ellipse 50">
            <a:extLst>
              <a:ext uri="{FF2B5EF4-FFF2-40B4-BE49-F238E27FC236}">
                <a16:creationId xmlns:a16="http://schemas.microsoft.com/office/drawing/2014/main" id="{6E9E4507-8684-C7E6-0725-1AE973E2104B}"/>
              </a:ext>
            </a:extLst>
          </p:cNvPr>
          <p:cNvSpPr/>
          <p:nvPr/>
        </p:nvSpPr>
        <p:spPr>
          <a:xfrm>
            <a:off x="1108907" y="2135314"/>
            <a:ext cx="345056" cy="34937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t>1</a:t>
            </a:r>
          </a:p>
        </p:txBody>
      </p:sp>
      <p:sp>
        <p:nvSpPr>
          <p:cNvPr id="11" name="ZoneTexte 51">
            <a:extLst>
              <a:ext uri="{FF2B5EF4-FFF2-40B4-BE49-F238E27FC236}">
                <a16:creationId xmlns:a16="http://schemas.microsoft.com/office/drawing/2014/main" id="{54174295-4142-F88B-8DBA-7B9CE4A926BD}"/>
              </a:ext>
            </a:extLst>
          </p:cNvPr>
          <p:cNvSpPr txBox="1"/>
          <p:nvPr/>
        </p:nvSpPr>
        <p:spPr>
          <a:xfrm>
            <a:off x="443590" y="3656400"/>
            <a:ext cx="1911881" cy="92333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t>STEP</a:t>
            </a:r>
          </a:p>
          <a:p>
            <a:pPr algn="just"/>
            <a:r>
              <a:rPr lang="en-US" b="1" dirty="0"/>
              <a:t>Description with </a:t>
            </a:r>
          </a:p>
          <a:p>
            <a:pPr algn="just"/>
            <a:r>
              <a:rPr lang="en-US" b="1" dirty="0"/>
              <a:t>JAR qualifiers</a:t>
            </a:r>
          </a:p>
        </p:txBody>
      </p:sp>
      <p:cxnSp>
        <p:nvCxnSpPr>
          <p:cNvPr id="12" name="Connecteur droit 52">
            <a:extLst>
              <a:ext uri="{FF2B5EF4-FFF2-40B4-BE49-F238E27FC236}">
                <a16:creationId xmlns:a16="http://schemas.microsoft.com/office/drawing/2014/main" id="{D0E4CD9D-E36F-D4D9-588E-79EC9EBC4004}"/>
              </a:ext>
            </a:extLst>
          </p:cNvPr>
          <p:cNvCxnSpPr>
            <a:cxnSpLocks/>
          </p:cNvCxnSpPr>
          <p:nvPr/>
        </p:nvCxnSpPr>
        <p:spPr>
          <a:xfrm>
            <a:off x="2807573" y="3391486"/>
            <a:ext cx="8600928" cy="0"/>
          </a:xfrm>
          <a:prstGeom prst="line">
            <a:avLst/>
          </a:prstGeom>
          <a:ln w="28575">
            <a:solidFill>
              <a:srgbClr val="C80F50"/>
            </a:solidFill>
            <a:prstDash val="dash"/>
          </a:ln>
        </p:spPr>
        <p:style>
          <a:lnRef idx="1">
            <a:schemeClr val="accent1"/>
          </a:lnRef>
          <a:fillRef idx="0">
            <a:schemeClr val="accent1"/>
          </a:fillRef>
          <a:effectRef idx="0">
            <a:schemeClr val="accent1"/>
          </a:effectRef>
          <a:fontRef idx="minor">
            <a:schemeClr val="tx1"/>
          </a:fontRef>
        </p:style>
      </p:cxnSp>
      <p:sp>
        <p:nvSpPr>
          <p:cNvPr id="13" name="Rectangle : coins arrondis 53">
            <a:extLst>
              <a:ext uri="{FF2B5EF4-FFF2-40B4-BE49-F238E27FC236}">
                <a16:creationId xmlns:a16="http://schemas.microsoft.com/office/drawing/2014/main" id="{F25F5DFB-4993-D69E-2BAF-F72E2F0790FB}"/>
              </a:ext>
            </a:extLst>
          </p:cNvPr>
          <p:cNvSpPr/>
          <p:nvPr/>
        </p:nvSpPr>
        <p:spPr>
          <a:xfrm>
            <a:off x="377699" y="2033475"/>
            <a:ext cx="1929228" cy="884038"/>
          </a:xfrm>
          <a:prstGeom prst="roundRect">
            <a:avLst>
              <a:gd name="adj" fmla="val 12087"/>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4" name="Rectangle : coins arrondis 54">
            <a:extLst>
              <a:ext uri="{FF2B5EF4-FFF2-40B4-BE49-F238E27FC236}">
                <a16:creationId xmlns:a16="http://schemas.microsoft.com/office/drawing/2014/main" id="{5B5E2716-0DDB-B371-1BB0-4D165EF4C9CB}"/>
              </a:ext>
            </a:extLst>
          </p:cNvPr>
          <p:cNvSpPr/>
          <p:nvPr/>
        </p:nvSpPr>
        <p:spPr>
          <a:xfrm>
            <a:off x="378572" y="3626760"/>
            <a:ext cx="1953198" cy="923307"/>
          </a:xfrm>
          <a:prstGeom prst="roundRect">
            <a:avLst>
              <a:gd name="adj" fmla="val 12061"/>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5" name="Ellipse 55">
            <a:extLst>
              <a:ext uri="{FF2B5EF4-FFF2-40B4-BE49-F238E27FC236}">
                <a16:creationId xmlns:a16="http://schemas.microsoft.com/office/drawing/2014/main" id="{3E9CCDBA-A54E-C91D-573F-46E5D4594ADD}"/>
              </a:ext>
            </a:extLst>
          </p:cNvPr>
          <p:cNvSpPr/>
          <p:nvPr/>
        </p:nvSpPr>
        <p:spPr>
          <a:xfrm>
            <a:off x="1121465" y="3651909"/>
            <a:ext cx="345056" cy="34937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dirty="0"/>
              <a:t>2</a:t>
            </a:r>
          </a:p>
        </p:txBody>
      </p:sp>
      <p:sp>
        <p:nvSpPr>
          <p:cNvPr id="3" name="ZoneTexte 51">
            <a:extLst>
              <a:ext uri="{FF2B5EF4-FFF2-40B4-BE49-F238E27FC236}">
                <a16:creationId xmlns:a16="http://schemas.microsoft.com/office/drawing/2014/main" id="{8AC59B13-78C8-4560-2A3D-F58523BFA76B}"/>
              </a:ext>
            </a:extLst>
          </p:cNvPr>
          <p:cNvSpPr txBox="1"/>
          <p:nvPr/>
        </p:nvSpPr>
        <p:spPr>
          <a:xfrm>
            <a:off x="698706" y="6092046"/>
            <a:ext cx="1911881"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a:t>Approach</a:t>
            </a:r>
          </a:p>
        </p:txBody>
      </p:sp>
      <p:sp>
        <p:nvSpPr>
          <p:cNvPr id="10" name="Rectangle : coins arrondis 54">
            <a:extLst>
              <a:ext uri="{FF2B5EF4-FFF2-40B4-BE49-F238E27FC236}">
                <a16:creationId xmlns:a16="http://schemas.microsoft.com/office/drawing/2014/main" id="{16F6B6D5-7625-ADA7-A1EC-596F734E641B}"/>
              </a:ext>
            </a:extLst>
          </p:cNvPr>
          <p:cNvSpPr/>
          <p:nvPr/>
        </p:nvSpPr>
        <p:spPr>
          <a:xfrm>
            <a:off x="377699" y="5747318"/>
            <a:ext cx="1929228" cy="923330"/>
          </a:xfrm>
          <a:prstGeom prst="roundRect">
            <a:avLst>
              <a:gd name="adj" fmla="val 12061"/>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6" name="Rectangle à coins arrondis 29">
            <a:extLst>
              <a:ext uri="{FF2B5EF4-FFF2-40B4-BE49-F238E27FC236}">
                <a16:creationId xmlns:a16="http://schemas.microsoft.com/office/drawing/2014/main" id="{C02C0055-2D4D-BD8D-55DE-572E16BC3979}"/>
              </a:ext>
            </a:extLst>
          </p:cNvPr>
          <p:cNvSpPr/>
          <p:nvPr/>
        </p:nvSpPr>
        <p:spPr>
          <a:xfrm>
            <a:off x="3569685" y="5721907"/>
            <a:ext cx="2565253" cy="778704"/>
          </a:xfrm>
          <a:prstGeom prst="roundRect">
            <a:avLst>
              <a:gd name="adj" fmla="val 1306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US" sz="1600" b="1" kern="1200" dirty="0">
                <a:effectLst/>
                <a:latin typeface="+mn-lt"/>
                <a:ea typeface="+mn-ea"/>
                <a:cs typeface="+mn-cs"/>
              </a:rPr>
              <a:t>Structured sentence</a:t>
            </a:r>
          </a:p>
          <a:p>
            <a:pPr algn="ctr" defTabSz="457200">
              <a:lnSpc>
                <a:spcPct val="115000"/>
              </a:lnSpc>
              <a:buClrTx/>
              <a:defRPr/>
            </a:pPr>
            <a:r>
              <a:rPr lang="en-US" sz="1600" b="1" dirty="0">
                <a:sym typeface="Open Sans"/>
              </a:rPr>
              <a:t>ML classification</a:t>
            </a:r>
            <a:r>
              <a:rPr lang="en-GB" sz="1600" b="1" dirty="0">
                <a:ea typeface="Open Sans" panose="020B0604020202020204" charset="0"/>
                <a:cs typeface="Open Sans" panose="020B0604020202020204" charset="0"/>
                <a:sym typeface="Open Sans"/>
              </a:rPr>
              <a:t> </a:t>
            </a:r>
          </a:p>
        </p:txBody>
      </p:sp>
      <p:sp>
        <p:nvSpPr>
          <p:cNvPr id="19" name="Rectangle à coins arrondis 29">
            <a:extLst>
              <a:ext uri="{FF2B5EF4-FFF2-40B4-BE49-F238E27FC236}">
                <a16:creationId xmlns:a16="http://schemas.microsoft.com/office/drawing/2014/main" id="{58726E0F-9101-8AF6-9868-6CD5BF8E3E9D}"/>
              </a:ext>
            </a:extLst>
          </p:cNvPr>
          <p:cNvSpPr/>
          <p:nvPr/>
        </p:nvSpPr>
        <p:spPr>
          <a:xfrm>
            <a:off x="6739523" y="5737042"/>
            <a:ext cx="2565253" cy="778704"/>
          </a:xfrm>
          <a:prstGeom prst="roundRect">
            <a:avLst>
              <a:gd name="adj" fmla="val 1306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t"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15000"/>
              </a:lnSpc>
              <a:buClrTx/>
              <a:defRPr/>
            </a:pPr>
            <a:r>
              <a:rPr lang="en-US" sz="1600" b="1" kern="1200" dirty="0">
                <a:effectLst/>
                <a:latin typeface="+mn-lt"/>
                <a:ea typeface="+mn-ea"/>
                <a:cs typeface="+mn-cs"/>
              </a:rPr>
              <a:t>Unstructured sentence</a:t>
            </a:r>
          </a:p>
          <a:p>
            <a:pPr algn="ctr" defTabSz="457200">
              <a:lnSpc>
                <a:spcPct val="115000"/>
              </a:lnSpc>
              <a:buClrTx/>
              <a:defRPr/>
            </a:pPr>
            <a:r>
              <a:rPr lang="en-US" sz="1600" b="1" dirty="0" err="1">
                <a:sym typeface="Open Sans"/>
              </a:rPr>
              <a:t>Sentimentaion</a:t>
            </a:r>
            <a:r>
              <a:rPr lang="en-US" sz="1600" b="1" dirty="0">
                <a:sym typeface="Open Sans"/>
              </a:rPr>
              <a:t> Analysis</a:t>
            </a:r>
            <a:endParaRPr lang="en-GB" sz="1600" b="1" dirty="0">
              <a:ea typeface="Open Sans" panose="020B0604020202020204" charset="0"/>
              <a:cs typeface="Open Sans" panose="020B0604020202020204" charset="0"/>
              <a:sym typeface="Open Sans"/>
            </a:endParaRPr>
          </a:p>
        </p:txBody>
      </p:sp>
      <p:cxnSp>
        <p:nvCxnSpPr>
          <p:cNvPr id="20" name="Connecteur droit avec flèche 43">
            <a:extLst>
              <a:ext uri="{FF2B5EF4-FFF2-40B4-BE49-F238E27FC236}">
                <a16:creationId xmlns:a16="http://schemas.microsoft.com/office/drawing/2014/main" id="{06130325-840C-87C4-95AE-8BD67C4FF202}"/>
              </a:ext>
            </a:extLst>
          </p:cNvPr>
          <p:cNvCxnSpPr>
            <a:cxnSpLocks/>
            <a:endCxn id="16" idx="0"/>
          </p:cNvCxnSpPr>
          <p:nvPr/>
        </p:nvCxnSpPr>
        <p:spPr>
          <a:xfrm flipH="1">
            <a:off x="4852312" y="4771497"/>
            <a:ext cx="1712126" cy="950410"/>
          </a:xfrm>
          <a:prstGeom prst="straightConnector1">
            <a:avLst/>
          </a:prstGeom>
          <a:noFill/>
          <a:ln w="9525" cap="flat" cmpd="sng" algn="ctr">
            <a:solidFill>
              <a:srgbClr val="FFFFFF">
                <a:lumMod val="50000"/>
              </a:srgbClr>
            </a:solidFill>
            <a:prstDash val="solid"/>
            <a:tailEnd type="triangle"/>
          </a:ln>
          <a:effectLst/>
        </p:spPr>
      </p:cxnSp>
      <p:cxnSp>
        <p:nvCxnSpPr>
          <p:cNvPr id="27" name="Connecteur droit avec flèche 43">
            <a:extLst>
              <a:ext uri="{FF2B5EF4-FFF2-40B4-BE49-F238E27FC236}">
                <a16:creationId xmlns:a16="http://schemas.microsoft.com/office/drawing/2014/main" id="{21F37F63-EE39-F481-E405-9AF2915A41FD}"/>
              </a:ext>
            </a:extLst>
          </p:cNvPr>
          <p:cNvCxnSpPr>
            <a:cxnSpLocks/>
            <a:endCxn id="19" idx="0"/>
          </p:cNvCxnSpPr>
          <p:nvPr/>
        </p:nvCxnSpPr>
        <p:spPr>
          <a:xfrm>
            <a:off x="6564438" y="4741447"/>
            <a:ext cx="1457712" cy="995595"/>
          </a:xfrm>
          <a:prstGeom prst="straightConnector1">
            <a:avLst/>
          </a:prstGeom>
          <a:noFill/>
          <a:ln w="9525" cap="flat" cmpd="sng" algn="ctr">
            <a:solidFill>
              <a:srgbClr val="FFFFFF">
                <a:lumMod val="50000"/>
              </a:srgbClr>
            </a:solidFill>
            <a:prstDash val="solid"/>
            <a:tailEnd type="triangle"/>
          </a:ln>
          <a:effectLst/>
        </p:spPr>
      </p:cxnSp>
      <p:cxnSp>
        <p:nvCxnSpPr>
          <p:cNvPr id="52" name="Connecteur droit 52">
            <a:extLst>
              <a:ext uri="{FF2B5EF4-FFF2-40B4-BE49-F238E27FC236}">
                <a16:creationId xmlns:a16="http://schemas.microsoft.com/office/drawing/2014/main" id="{BAA852E5-CCAB-5F10-C18D-0B9E3301B8BA}"/>
              </a:ext>
            </a:extLst>
          </p:cNvPr>
          <p:cNvCxnSpPr>
            <a:cxnSpLocks/>
          </p:cNvCxnSpPr>
          <p:nvPr/>
        </p:nvCxnSpPr>
        <p:spPr>
          <a:xfrm>
            <a:off x="2807573" y="5191523"/>
            <a:ext cx="8600928" cy="0"/>
          </a:xfrm>
          <a:prstGeom prst="line">
            <a:avLst/>
          </a:prstGeom>
          <a:ln w="28575">
            <a:solidFill>
              <a:srgbClr val="C80F50"/>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F87ECDA-292A-A1FE-8CC9-573BEE6CB5E3}"/>
              </a:ext>
            </a:extLst>
          </p:cNvPr>
          <p:cNvSpPr/>
          <p:nvPr/>
        </p:nvSpPr>
        <p:spPr>
          <a:xfrm>
            <a:off x="3456704" y="5551870"/>
            <a:ext cx="2791214" cy="1118778"/>
          </a:xfrm>
          <a:prstGeom prst="rect">
            <a:avLst/>
          </a:prstGeom>
          <a:noFill/>
          <a:ln w="38100">
            <a:solidFill>
              <a:srgbClr val="C80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TextBox 55">
            <a:extLst>
              <a:ext uri="{FF2B5EF4-FFF2-40B4-BE49-F238E27FC236}">
                <a16:creationId xmlns:a16="http://schemas.microsoft.com/office/drawing/2014/main" id="{72446696-C659-6700-99DD-A9871B312A0F}"/>
              </a:ext>
            </a:extLst>
          </p:cNvPr>
          <p:cNvSpPr txBox="1"/>
          <p:nvPr/>
        </p:nvSpPr>
        <p:spPr>
          <a:xfrm>
            <a:off x="9519623" y="5649594"/>
            <a:ext cx="2409506" cy="923330"/>
          </a:xfrm>
          <a:prstGeom prst="rect">
            <a:avLst/>
          </a:prstGeom>
          <a:noFill/>
        </p:spPr>
        <p:txBody>
          <a:bodyPr wrap="none" rtlCol="0">
            <a:spAutoFit/>
          </a:bodyPr>
          <a:lstStyle/>
          <a:p>
            <a:r>
              <a:rPr lang="en-US" dirty="0" err="1"/>
              <a:t>IRMuteQ</a:t>
            </a:r>
            <a:r>
              <a:rPr lang="en-US" dirty="0"/>
              <a:t> Software</a:t>
            </a:r>
          </a:p>
          <a:p>
            <a:r>
              <a:rPr lang="en-US" dirty="0"/>
              <a:t>NLP</a:t>
            </a:r>
          </a:p>
          <a:p>
            <a:r>
              <a:rPr lang="en-US" dirty="0"/>
              <a:t>Large Language Model</a:t>
            </a:r>
          </a:p>
        </p:txBody>
      </p:sp>
    </p:spTree>
    <p:extLst>
      <p:ext uri="{BB962C8B-B14F-4D97-AF65-F5344CB8AC3E}">
        <p14:creationId xmlns:p14="http://schemas.microsoft.com/office/powerpoint/2010/main" val="53528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3FAE9F4-5A1E-47FF-986F-944C6D2354FA}"/>
              </a:ext>
            </a:extLst>
          </p:cNvPr>
          <p:cNvSpPr/>
          <p:nvPr/>
        </p:nvSpPr>
        <p:spPr>
          <a:xfrm>
            <a:off x="5848352" y="2043418"/>
            <a:ext cx="6267450" cy="2516173"/>
          </a:xfrm>
          <a:prstGeom prst="rect">
            <a:avLst/>
          </a:prstGeom>
          <a:noFill/>
          <a:ln w="38100">
            <a:solidFill>
              <a:srgbClr val="C80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BF40B774-CAD6-4DE5-8242-E99C1B7FCB03}"/>
              </a:ext>
            </a:extLst>
          </p:cNvPr>
          <p:cNvSpPr/>
          <p:nvPr/>
        </p:nvSpPr>
        <p:spPr>
          <a:xfrm>
            <a:off x="5944878" y="5041588"/>
            <a:ext cx="3165894" cy="790639"/>
          </a:xfrm>
          <a:prstGeom prst="roundRect">
            <a:avLst/>
          </a:prstGeom>
          <a:solidFill>
            <a:srgbClr val="C80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between a text and a hedonic category</a:t>
            </a:r>
          </a:p>
        </p:txBody>
      </p:sp>
      <p:sp>
        <p:nvSpPr>
          <p:cNvPr id="25" name="Espace réservé du numéro de diapositive 24">
            <a:extLst>
              <a:ext uri="{FF2B5EF4-FFF2-40B4-BE49-F238E27FC236}">
                <a16:creationId xmlns:a16="http://schemas.microsoft.com/office/drawing/2014/main" id="{3A91AC70-4CCC-4FB1-87C2-A50AFF3907C3}"/>
              </a:ext>
            </a:extLst>
          </p:cNvPr>
          <p:cNvSpPr>
            <a:spLocks noGrp="1"/>
          </p:cNvSpPr>
          <p:nvPr>
            <p:ph type="sldNum" sz="quarter" idx="12"/>
          </p:nvPr>
        </p:nvSpPr>
        <p:spPr>
          <a:xfrm>
            <a:off x="10972800" y="6356350"/>
            <a:ext cx="381000" cy="365125"/>
          </a:xfrm>
        </p:spPr>
        <p:txBody>
          <a:bodyPr/>
          <a:lstStyle/>
          <a:p>
            <a:fld id="{C615356F-9FF5-4BDB-B98A-3B5763DA1F65}" type="slidenum">
              <a:rPr lang="fr-FR" smtClean="0"/>
              <a:t>7</a:t>
            </a:fld>
            <a:endParaRPr lang="fr-FR"/>
          </a:p>
        </p:txBody>
      </p:sp>
      <p:sp>
        <p:nvSpPr>
          <p:cNvPr id="38" name="ZoneTexte 37">
            <a:extLst>
              <a:ext uri="{FF2B5EF4-FFF2-40B4-BE49-F238E27FC236}">
                <a16:creationId xmlns:a16="http://schemas.microsoft.com/office/drawing/2014/main" id="{5FDA87EF-A4C4-41D1-A11D-4FFCAB41DA6D}"/>
              </a:ext>
            </a:extLst>
          </p:cNvPr>
          <p:cNvSpPr txBox="1"/>
          <p:nvPr/>
        </p:nvSpPr>
        <p:spPr>
          <a:xfrm>
            <a:off x="444817" y="1481977"/>
            <a:ext cx="2052806" cy="400110"/>
          </a:xfrm>
          <a:prstGeom prst="rect">
            <a:avLst/>
          </a:prstGeom>
          <a:noFill/>
        </p:spPr>
        <p:txBody>
          <a:bodyPr wrap="none" rtlCol="0">
            <a:spAutoFit/>
          </a:bodyPr>
          <a:lstStyle/>
          <a:p>
            <a:r>
              <a:rPr lang="fr-FR" sz="2000" b="1" dirty="0">
                <a:solidFill>
                  <a:srgbClr val="C80F50"/>
                </a:solidFill>
              </a:rPr>
              <a:t>DATA STRUCTURE</a:t>
            </a:r>
          </a:p>
        </p:txBody>
      </p:sp>
      <p:cxnSp>
        <p:nvCxnSpPr>
          <p:cNvPr id="2" name="Straight Connector 1">
            <a:extLst>
              <a:ext uri="{FF2B5EF4-FFF2-40B4-BE49-F238E27FC236}">
                <a16:creationId xmlns:a16="http://schemas.microsoft.com/office/drawing/2014/main" id="{B434B58D-2A76-217C-D051-40809D3C22C5}"/>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4345886C-3780-A472-F40A-081DC38F7C46}"/>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Procedure</a:t>
            </a:r>
          </a:p>
        </p:txBody>
      </p:sp>
      <p:sp>
        <p:nvSpPr>
          <p:cNvPr id="8" name="Ellipse 3">
            <a:extLst>
              <a:ext uri="{FF2B5EF4-FFF2-40B4-BE49-F238E27FC236}">
                <a16:creationId xmlns:a16="http://schemas.microsoft.com/office/drawing/2014/main" id="{1F5E2BB2-2868-77E7-2E30-BF21BD5E51A1}"/>
              </a:ext>
            </a:extLst>
          </p:cNvPr>
          <p:cNvSpPr/>
          <p:nvPr/>
        </p:nvSpPr>
        <p:spPr>
          <a:xfrm>
            <a:off x="9906004" y="4840417"/>
            <a:ext cx="286327" cy="26785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10" name="Ellipse 16">
            <a:extLst>
              <a:ext uri="{FF2B5EF4-FFF2-40B4-BE49-F238E27FC236}">
                <a16:creationId xmlns:a16="http://schemas.microsoft.com/office/drawing/2014/main" id="{1C857F96-6AFB-E8A9-BA80-87B8B24B01D6}"/>
              </a:ext>
            </a:extLst>
          </p:cNvPr>
          <p:cNvSpPr/>
          <p:nvPr/>
        </p:nvSpPr>
        <p:spPr>
          <a:xfrm>
            <a:off x="9906003" y="5169054"/>
            <a:ext cx="286327" cy="26785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11" name="Ellipse 17">
            <a:extLst>
              <a:ext uri="{FF2B5EF4-FFF2-40B4-BE49-F238E27FC236}">
                <a16:creationId xmlns:a16="http://schemas.microsoft.com/office/drawing/2014/main" id="{8882D609-0AD3-F34D-8D3C-81426A573879}"/>
              </a:ext>
            </a:extLst>
          </p:cNvPr>
          <p:cNvSpPr/>
          <p:nvPr/>
        </p:nvSpPr>
        <p:spPr>
          <a:xfrm>
            <a:off x="9906002" y="5497691"/>
            <a:ext cx="286327" cy="26785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sp>
        <p:nvSpPr>
          <p:cNvPr id="12" name="ZoneTexte 4">
            <a:extLst>
              <a:ext uri="{FF2B5EF4-FFF2-40B4-BE49-F238E27FC236}">
                <a16:creationId xmlns:a16="http://schemas.microsoft.com/office/drawing/2014/main" id="{B366CC7B-6859-F564-7DEE-B31666CC1B9A}"/>
              </a:ext>
            </a:extLst>
          </p:cNvPr>
          <p:cNvSpPr txBox="1"/>
          <p:nvPr/>
        </p:nvSpPr>
        <p:spPr>
          <a:xfrm>
            <a:off x="10155205" y="4822630"/>
            <a:ext cx="1321003" cy="307777"/>
          </a:xfrm>
          <a:prstGeom prst="rect">
            <a:avLst/>
          </a:prstGeom>
          <a:noFill/>
        </p:spPr>
        <p:txBody>
          <a:bodyPr wrap="none" rtlCol="0">
            <a:spAutoFit/>
          </a:bodyPr>
          <a:lstStyle/>
          <a:p>
            <a:r>
              <a:rPr lang="en-US" sz="1400" dirty="0"/>
              <a:t>I like very much</a:t>
            </a:r>
          </a:p>
        </p:txBody>
      </p:sp>
      <p:sp>
        <p:nvSpPr>
          <p:cNvPr id="13" name="ZoneTexte 19">
            <a:extLst>
              <a:ext uri="{FF2B5EF4-FFF2-40B4-BE49-F238E27FC236}">
                <a16:creationId xmlns:a16="http://schemas.microsoft.com/office/drawing/2014/main" id="{F3A2BD9D-571A-8F15-7C38-25EB3EA3B15A}"/>
              </a:ext>
            </a:extLst>
          </p:cNvPr>
          <p:cNvSpPr txBox="1"/>
          <p:nvPr/>
        </p:nvSpPr>
        <p:spPr>
          <a:xfrm>
            <a:off x="10155205" y="5163436"/>
            <a:ext cx="1396344" cy="307777"/>
          </a:xfrm>
          <a:prstGeom prst="rect">
            <a:avLst/>
          </a:prstGeom>
          <a:noFill/>
        </p:spPr>
        <p:txBody>
          <a:bodyPr wrap="none" rtlCol="0">
            <a:spAutoFit/>
          </a:bodyPr>
          <a:lstStyle/>
          <a:p>
            <a:r>
              <a:rPr lang="en-US" sz="1400" dirty="0"/>
              <a:t>I like moderately</a:t>
            </a:r>
          </a:p>
        </p:txBody>
      </p:sp>
      <p:sp>
        <p:nvSpPr>
          <p:cNvPr id="14" name="ZoneTexte 28">
            <a:extLst>
              <a:ext uri="{FF2B5EF4-FFF2-40B4-BE49-F238E27FC236}">
                <a16:creationId xmlns:a16="http://schemas.microsoft.com/office/drawing/2014/main" id="{BFCF7CDC-B148-7C64-80BF-36AE294C7DE7}"/>
              </a:ext>
            </a:extLst>
          </p:cNvPr>
          <p:cNvSpPr txBox="1"/>
          <p:nvPr/>
        </p:nvSpPr>
        <p:spPr>
          <a:xfrm>
            <a:off x="10155205" y="5476534"/>
            <a:ext cx="948337" cy="307777"/>
          </a:xfrm>
          <a:prstGeom prst="rect">
            <a:avLst/>
          </a:prstGeom>
          <a:noFill/>
        </p:spPr>
        <p:txBody>
          <a:bodyPr wrap="none" rtlCol="0">
            <a:spAutoFit/>
          </a:bodyPr>
          <a:lstStyle/>
          <a:p>
            <a:r>
              <a:rPr lang="en-US" sz="1400" dirty="0"/>
              <a:t>I don’t like</a:t>
            </a:r>
          </a:p>
        </p:txBody>
      </p:sp>
      <p:sp>
        <p:nvSpPr>
          <p:cNvPr id="15" name="Rectangle : coins arrondis 18">
            <a:extLst>
              <a:ext uri="{FF2B5EF4-FFF2-40B4-BE49-F238E27FC236}">
                <a16:creationId xmlns:a16="http://schemas.microsoft.com/office/drawing/2014/main" id="{BD795015-9C62-E662-07AA-5528672B027C}"/>
              </a:ext>
            </a:extLst>
          </p:cNvPr>
          <p:cNvSpPr/>
          <p:nvPr/>
        </p:nvSpPr>
        <p:spPr>
          <a:xfrm>
            <a:off x="1237976" y="4791470"/>
            <a:ext cx="4457701" cy="141244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Association between a text and a hedonic category</a:t>
            </a:r>
          </a:p>
        </p:txBody>
      </p:sp>
      <p:graphicFrame>
        <p:nvGraphicFramePr>
          <p:cNvPr id="20" name="Table 19">
            <a:extLst>
              <a:ext uri="{FF2B5EF4-FFF2-40B4-BE49-F238E27FC236}">
                <a16:creationId xmlns:a16="http://schemas.microsoft.com/office/drawing/2014/main" id="{483EF8D7-F2A5-D3E9-F126-CF52AB4EE4CE}"/>
              </a:ext>
            </a:extLst>
          </p:cNvPr>
          <p:cNvGraphicFramePr>
            <a:graphicFrameLocks noGrp="1"/>
          </p:cNvGraphicFramePr>
          <p:nvPr>
            <p:extLst>
              <p:ext uri="{D42A27DB-BD31-4B8C-83A1-F6EECF244321}">
                <p14:modId xmlns:p14="http://schemas.microsoft.com/office/powerpoint/2010/main" val="1191534483"/>
              </p:ext>
            </p:extLst>
          </p:nvPr>
        </p:nvGraphicFramePr>
        <p:xfrm>
          <a:off x="1938132" y="2143967"/>
          <a:ext cx="10101470" cy="2318784"/>
        </p:xfrm>
        <a:graphic>
          <a:graphicData uri="http://schemas.openxmlformats.org/drawingml/2006/table">
            <a:tbl>
              <a:tblPr firstRow="1" bandRow="1">
                <a:tableStyleId>{5C22544A-7EE6-4342-B048-85BDC9FD1C3A}</a:tableStyleId>
              </a:tblPr>
              <a:tblGrid>
                <a:gridCol w="1055207">
                  <a:extLst>
                    <a:ext uri="{9D8B030D-6E8A-4147-A177-3AD203B41FA5}">
                      <a16:colId xmlns:a16="http://schemas.microsoft.com/office/drawing/2014/main" val="814909069"/>
                    </a:ext>
                  </a:extLst>
                </a:gridCol>
                <a:gridCol w="1054788">
                  <a:extLst>
                    <a:ext uri="{9D8B030D-6E8A-4147-A177-3AD203B41FA5}">
                      <a16:colId xmlns:a16="http://schemas.microsoft.com/office/drawing/2014/main" val="29875992"/>
                    </a:ext>
                  </a:extLst>
                </a:gridCol>
                <a:gridCol w="1843530">
                  <a:extLst>
                    <a:ext uri="{9D8B030D-6E8A-4147-A177-3AD203B41FA5}">
                      <a16:colId xmlns:a16="http://schemas.microsoft.com/office/drawing/2014/main" val="3384304185"/>
                    </a:ext>
                  </a:extLst>
                </a:gridCol>
                <a:gridCol w="6147945">
                  <a:extLst>
                    <a:ext uri="{9D8B030D-6E8A-4147-A177-3AD203B41FA5}">
                      <a16:colId xmlns:a16="http://schemas.microsoft.com/office/drawing/2014/main" val="2614924753"/>
                    </a:ext>
                  </a:extLst>
                </a:gridCol>
              </a:tblGrid>
              <a:tr h="386464">
                <a:tc>
                  <a:txBody>
                    <a:bodyPr/>
                    <a:lstStyle/>
                    <a:p>
                      <a:pPr algn="ctr">
                        <a:lnSpc>
                          <a:spcPct val="107000"/>
                        </a:lnSpc>
                        <a:spcAft>
                          <a:spcPts val="0"/>
                        </a:spcAft>
                      </a:pPr>
                      <a:r>
                        <a:rPr lang="en-US" sz="1600" noProof="0" dirty="0" err="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Jugde</a:t>
                      </a:r>
                      <a:endParaRPr lang="en-US" sz="1600" noProof="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600" kern="1200" noProof="0" dirty="0">
                          <a:solidFill>
                            <a:schemeClr val="tx1">
                              <a:lumMod val="75000"/>
                              <a:lumOff val="25000"/>
                            </a:schemeClr>
                          </a:solidFill>
                          <a:effectLst/>
                        </a:rPr>
                        <a:t>Product</a:t>
                      </a:r>
                      <a:endParaRPr lang="en-US" sz="1600" noProof="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600" kern="1200" noProof="0" dirty="0">
                          <a:solidFill>
                            <a:schemeClr val="tx1">
                              <a:lumMod val="75000"/>
                              <a:lumOff val="25000"/>
                            </a:schemeClr>
                          </a:solidFill>
                          <a:effectLst/>
                        </a:rPr>
                        <a:t>Hedonic category</a:t>
                      </a:r>
                      <a:endParaRPr lang="en-US" sz="1600" noProof="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600" kern="1200" noProof="0" dirty="0">
                          <a:solidFill>
                            <a:schemeClr val="tx1">
                              <a:lumMod val="75000"/>
                              <a:lumOff val="25000"/>
                            </a:schemeClr>
                          </a:solidFill>
                          <a:effectLst/>
                        </a:rPr>
                        <a:t>Free JAR comment</a:t>
                      </a:r>
                      <a:endParaRPr lang="en-US" sz="1600" noProof="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550069"/>
                  </a:ext>
                </a:extLst>
              </a:tr>
              <a:tr h="386464">
                <a:tc>
                  <a:txBody>
                    <a:bodyPr/>
                    <a:lstStyle/>
                    <a:p>
                      <a:pPr algn="ctr" fontAlgn="b"/>
                      <a:r>
                        <a:rPr lang="en-US" sz="16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dirty="0">
                          <a:solidFill>
                            <a:srgbClr val="000000"/>
                          </a:solidFill>
                          <a:effectLst/>
                          <a:latin typeface="Calibri" panose="020F0502020204030204" pitchFamily="34" charset="0"/>
                        </a:rPr>
                        <a:t>709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a:solidFill>
                            <a:srgbClr val="000000"/>
                          </a:solidFill>
                          <a:effectLst/>
                          <a:latin typeface="Calibri" panose="020F0502020204030204" pitchFamily="34" charset="0"/>
                        </a:rPr>
                        <a:t>B</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vi-VN" sz="1600" b="0" i="0" u="none" strike="noStrike" dirty="0">
                          <a:solidFill>
                            <a:srgbClr val="000000"/>
                          </a:solidFill>
                          <a:effectLst/>
                          <a:latin typeface="Calibri" panose="020F0502020204030204" pitchFamily="34" charset="0"/>
                        </a:rPr>
                        <a:t>ngọt_không_đủ,mùi_thơm_vừa_đủ,màu_quá_đậm</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31439"/>
                  </a:ext>
                </a:extLst>
              </a:tr>
              <a:tr h="386464">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a:solidFill>
                            <a:srgbClr val="000000"/>
                          </a:solidFill>
                          <a:effectLst/>
                          <a:latin typeface="Calibri" panose="020F0502020204030204" pitchFamily="34" charset="0"/>
                        </a:rPr>
                        <a:t>495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dirty="0">
                          <a:solidFill>
                            <a:srgbClr val="000000"/>
                          </a:solidFill>
                          <a:effectLst/>
                          <a:latin typeface="Calibri" panose="020F0502020204030204" pitchFamily="34" charset="0"/>
                        </a:rPr>
                        <a:t>C</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vi-VN" sz="1600" b="0" i="0" u="none" strike="noStrike" dirty="0">
                          <a:solidFill>
                            <a:srgbClr val="000000"/>
                          </a:solidFill>
                          <a:effectLst/>
                          <a:latin typeface="Calibri" panose="020F0502020204030204" pitchFamily="34" charset="0"/>
                        </a:rPr>
                        <a:t>ngọt_không_đủ,mùi_thơm_không_đủ,màu_không_đủ</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0477559"/>
                  </a:ext>
                </a:extLst>
              </a:tr>
              <a:tr h="386464">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a:solidFill>
                            <a:srgbClr val="000000"/>
                          </a:solidFill>
                          <a:effectLst/>
                          <a:latin typeface="Calibri" panose="020F0502020204030204" pitchFamily="34" charset="0"/>
                        </a:rPr>
                        <a:t>913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dirty="0">
                          <a:solidFill>
                            <a:srgbClr val="000000"/>
                          </a:solidFill>
                          <a:effectLst/>
                          <a:latin typeface="Calibri" panose="020F0502020204030204" pitchFamily="34" charset="0"/>
                        </a:rPr>
                        <a:t>C</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dirty="0" err="1">
                          <a:solidFill>
                            <a:srgbClr val="000000"/>
                          </a:solidFill>
                          <a:effectLst/>
                          <a:latin typeface="Calibri" panose="020F0502020204030204" pitchFamily="34" charset="0"/>
                        </a:rPr>
                        <a:t>đắng_quá_nhiều,chát_quá_nhiều,màu_vừa_đủ</a:t>
                      </a:r>
                      <a:endParaRPr lang="en-US"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0838711"/>
                  </a:ext>
                </a:extLst>
              </a:tr>
              <a:tr h="386464">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a:solidFill>
                            <a:srgbClr val="000000"/>
                          </a:solidFill>
                          <a:effectLst/>
                          <a:latin typeface="Calibri" panose="020F0502020204030204" pitchFamily="34" charset="0"/>
                        </a:rPr>
                        <a:t>582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dirty="0">
                          <a:solidFill>
                            <a:srgbClr val="000000"/>
                          </a:solidFill>
                          <a:effectLst/>
                          <a:latin typeface="Calibri" panose="020F0502020204030204" pitchFamily="34" charset="0"/>
                        </a:rPr>
                        <a:t>B</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vi-VN" sz="1600" b="0" i="0" u="none" strike="noStrike" dirty="0">
                          <a:solidFill>
                            <a:srgbClr val="000000"/>
                          </a:solidFill>
                          <a:effectLst/>
                          <a:latin typeface="Calibri" panose="020F0502020204030204" pitchFamily="34" charset="0"/>
                        </a:rPr>
                        <a:t>mùi_thơm_vừa_đủ,chát_vừa_đủ,đắng_không_đủ,màu_không_đủ</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1051293"/>
                  </a:ext>
                </a:extLst>
              </a:tr>
              <a:tr h="386464">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a:solidFill>
                            <a:srgbClr val="000000"/>
                          </a:solidFill>
                          <a:effectLst/>
                          <a:latin typeface="Calibri" panose="020F0502020204030204" pitchFamily="34" charset="0"/>
                        </a:rPr>
                        <a:t>136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i="0" u="none" strike="noStrike">
                          <a:solidFill>
                            <a:srgbClr val="000000"/>
                          </a:solidFill>
                          <a:effectLst/>
                          <a:latin typeface="Calibri" panose="020F0502020204030204" pitchFamily="34" charset="0"/>
                        </a:rPr>
                        <a:t>C</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vi-VN" sz="1600" b="0" i="0" u="none" strike="noStrike" dirty="0">
                          <a:solidFill>
                            <a:srgbClr val="000000"/>
                          </a:solidFill>
                          <a:effectLst/>
                          <a:latin typeface="Calibri" panose="020F0502020204030204" pitchFamily="34" charset="0"/>
                        </a:rPr>
                        <a:t>mùi_thơm_vừa_đủ,chát_vừa_đủ,đắng_quá_nhiều,màu_vừa_đủ</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7670806"/>
                  </a:ext>
                </a:extLst>
              </a:tr>
            </a:tbl>
          </a:graphicData>
        </a:graphic>
      </p:graphicFrame>
    </p:spTree>
    <p:extLst>
      <p:ext uri="{BB962C8B-B14F-4D97-AF65-F5344CB8AC3E}">
        <p14:creationId xmlns:p14="http://schemas.microsoft.com/office/powerpoint/2010/main" val="387975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au 7">
            <a:extLst>
              <a:ext uri="{FF2B5EF4-FFF2-40B4-BE49-F238E27FC236}">
                <a16:creationId xmlns:a16="http://schemas.microsoft.com/office/drawing/2014/main" id="{893A5077-CBE4-42E0-A11A-BF80E05AC68D}"/>
              </a:ext>
            </a:extLst>
          </p:cNvPr>
          <p:cNvGraphicFramePr>
            <a:graphicFrameLocks noGrp="1"/>
          </p:cNvGraphicFramePr>
          <p:nvPr>
            <p:extLst>
              <p:ext uri="{D42A27DB-BD31-4B8C-83A1-F6EECF244321}">
                <p14:modId xmlns:p14="http://schemas.microsoft.com/office/powerpoint/2010/main" val="2360755029"/>
              </p:ext>
            </p:extLst>
          </p:nvPr>
        </p:nvGraphicFramePr>
        <p:xfrm>
          <a:off x="374969" y="2223302"/>
          <a:ext cx="11664001" cy="2646450"/>
        </p:xfrm>
        <a:graphic>
          <a:graphicData uri="http://schemas.openxmlformats.org/drawingml/2006/table">
            <a:tbl>
              <a:tblPr firstRow="1" bandRow="1"/>
              <a:tblGrid>
                <a:gridCol w="914762">
                  <a:extLst>
                    <a:ext uri="{9D8B030D-6E8A-4147-A177-3AD203B41FA5}">
                      <a16:colId xmlns:a16="http://schemas.microsoft.com/office/drawing/2014/main" val="3844353901"/>
                    </a:ext>
                  </a:extLst>
                </a:gridCol>
                <a:gridCol w="5630571">
                  <a:extLst>
                    <a:ext uri="{9D8B030D-6E8A-4147-A177-3AD203B41FA5}">
                      <a16:colId xmlns:a16="http://schemas.microsoft.com/office/drawing/2014/main" val="344816437"/>
                    </a:ext>
                  </a:extLst>
                </a:gridCol>
                <a:gridCol w="1279667">
                  <a:extLst>
                    <a:ext uri="{9D8B030D-6E8A-4147-A177-3AD203B41FA5}">
                      <a16:colId xmlns:a16="http://schemas.microsoft.com/office/drawing/2014/main" val="2291131032"/>
                    </a:ext>
                  </a:extLst>
                </a:gridCol>
                <a:gridCol w="1279667">
                  <a:extLst>
                    <a:ext uri="{9D8B030D-6E8A-4147-A177-3AD203B41FA5}">
                      <a16:colId xmlns:a16="http://schemas.microsoft.com/office/drawing/2014/main" val="1833353582"/>
                    </a:ext>
                  </a:extLst>
                </a:gridCol>
                <a:gridCol w="1279667">
                  <a:extLst>
                    <a:ext uri="{9D8B030D-6E8A-4147-A177-3AD203B41FA5}">
                      <a16:colId xmlns:a16="http://schemas.microsoft.com/office/drawing/2014/main" val="3530599767"/>
                    </a:ext>
                  </a:extLst>
                </a:gridCol>
                <a:gridCol w="1279667">
                  <a:extLst>
                    <a:ext uri="{9D8B030D-6E8A-4147-A177-3AD203B41FA5}">
                      <a16:colId xmlns:a16="http://schemas.microsoft.com/office/drawing/2014/main" val="859513279"/>
                    </a:ext>
                  </a:extLst>
                </a:gridCol>
              </a:tblGrid>
              <a:tr h="316004">
                <a:tc>
                  <a:txBody>
                    <a:bodyPr/>
                    <a:lstStyle/>
                    <a:p>
                      <a:pPr algn="ctr" fontAlgn="t"/>
                      <a:r>
                        <a:rPr lang="en-US" sz="1600" b="1" i="0" u="none" strike="noStrike" dirty="0">
                          <a:solidFill>
                            <a:srgbClr val="000000"/>
                          </a:solidFill>
                          <a:effectLst/>
                          <a:latin typeface="Calibri" panose="020F0502020204030204" pitchFamily="34" charset="0"/>
                        </a:rPr>
                        <a:t>Hedonic</a:t>
                      </a:r>
                    </a:p>
                  </a:txBody>
                  <a:tcPr marL="7620" marR="7620" marT="762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t"/>
                      <a:r>
                        <a:rPr lang="en-US" sz="1600" b="1" i="0" u="none" strike="noStrike" dirty="0">
                          <a:solidFill>
                            <a:srgbClr val="000000"/>
                          </a:solidFill>
                          <a:effectLst/>
                          <a:latin typeface="Calibri" panose="020F0502020204030204" pitchFamily="34" charset="0"/>
                        </a:rPr>
                        <a:t>Free JAR comment</a:t>
                      </a:r>
                    </a:p>
                  </a:txBody>
                  <a:tcPr marL="7620" marR="7620" marT="762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t"/>
                      <a:r>
                        <a:rPr lang="en-US" sz="1600" b="1" i="0" u="none" strike="noStrike" dirty="0" err="1">
                          <a:solidFill>
                            <a:srgbClr val="000000"/>
                          </a:solidFill>
                          <a:effectLst/>
                          <a:latin typeface="Calibri" panose="020F0502020204030204" pitchFamily="34" charset="0"/>
                        </a:rPr>
                        <a:t>chua_vừa_đủ</a:t>
                      </a:r>
                      <a:endParaRPr lang="en-US" sz="1600" b="1" i="0" u="none" strike="noStrike" dirty="0">
                        <a:solidFill>
                          <a:srgbClr val="000000"/>
                        </a:solidFill>
                        <a:effectLst/>
                        <a:latin typeface="Calibri" panose="020F0502020204030204" pitchFamily="34" charset="0"/>
                      </a:endParaRPr>
                    </a:p>
                  </a:txBody>
                  <a:tcPr marL="7620" marR="7620" marT="762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chát_không_đủ</a:t>
                      </a:r>
                    </a:p>
                  </a:txBody>
                  <a:tcPr marL="7620" marR="7620" marT="762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r>
                        <a:rPr lang="en-US" sz="1600" b="1" i="0" u="none" strike="noStrike" dirty="0" err="1">
                          <a:solidFill>
                            <a:srgbClr val="000000"/>
                          </a:solidFill>
                          <a:effectLst/>
                          <a:latin typeface="Calibri" panose="020F0502020204030204" pitchFamily="34" charset="0"/>
                        </a:rPr>
                        <a:t>chát_quá_nhiều</a:t>
                      </a:r>
                      <a:endParaRPr lang="en-US" sz="1600" b="1" i="0" u="none" strike="noStrike" dirty="0">
                        <a:solidFill>
                          <a:srgbClr val="000000"/>
                        </a:solidFill>
                        <a:effectLst/>
                        <a:latin typeface="Calibri" panose="020F0502020204030204" pitchFamily="34" charset="0"/>
                      </a:endParaRPr>
                    </a:p>
                  </a:txBody>
                  <a:tcPr marL="7620" marR="7620" marT="762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r>
                        <a:rPr lang="en-US" sz="1600" b="1" i="0" u="none" strike="noStrike" dirty="0" err="1">
                          <a:solidFill>
                            <a:srgbClr val="000000"/>
                          </a:solidFill>
                          <a:effectLst/>
                          <a:latin typeface="Calibri" panose="020F0502020204030204" pitchFamily="34" charset="0"/>
                        </a:rPr>
                        <a:t>chát_vừa_đủ</a:t>
                      </a:r>
                      <a:endParaRPr lang="en-US" sz="1600" b="1" i="0" u="none" strike="noStrike" dirty="0">
                        <a:solidFill>
                          <a:srgbClr val="000000"/>
                        </a:solidFill>
                        <a:effectLst/>
                        <a:latin typeface="Calibri" panose="020F0502020204030204" pitchFamily="34" charset="0"/>
                      </a:endParaRPr>
                    </a:p>
                  </a:txBody>
                  <a:tcPr marL="7620" marR="7620" marT="762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3831869"/>
                  </a:ext>
                </a:extLst>
              </a:tr>
              <a:tr h="358525">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b"/>
                      <a:r>
                        <a:rPr lang="vi-VN" sz="1600" b="0" i="0" u="none" strike="noStrike" dirty="0">
                          <a:solidFill>
                            <a:srgbClr val="000000"/>
                          </a:solidFill>
                          <a:effectLst/>
                          <a:latin typeface="Calibri" panose="020F0502020204030204" pitchFamily="34" charset="0"/>
                        </a:rPr>
                        <a:t>chát_vừa_đủ,đắng_không_đủ,mùi_thơm_vừa_đủ</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32819760"/>
                  </a:ext>
                </a:extLst>
              </a:tr>
              <a:tr h="358525">
                <a:tc>
                  <a:txBody>
                    <a:bodyPr/>
                    <a:lstStyle/>
                    <a:p>
                      <a:pPr algn="ctr" fontAlgn="b"/>
                      <a:r>
                        <a:rPr lang="en-US" sz="1600" b="0" i="0" u="none" strike="noStrike" dirty="0">
                          <a:solidFill>
                            <a:srgbClr val="000000"/>
                          </a:solidFill>
                          <a:effectLst/>
                          <a:latin typeface="Calibri" panose="020F0502020204030204" pitchFamily="34" charset="0"/>
                        </a:rPr>
                        <a:t>2</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b"/>
                      <a:r>
                        <a:rPr lang="vi-VN" sz="1600" b="0" i="0" u="none" strike="noStrike" dirty="0">
                          <a:solidFill>
                            <a:srgbClr val="000000"/>
                          </a:solidFill>
                          <a:effectLst/>
                          <a:latin typeface="Calibri" panose="020F0502020204030204" pitchFamily="34" charset="0"/>
                        </a:rPr>
                        <a:t>chát_vừa_đủ,mùi_thơm_vừa_đủ</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75555488"/>
                  </a:ext>
                </a:extLst>
              </a:tr>
              <a:tr h="358525">
                <a:tc>
                  <a:txBody>
                    <a:bodyPr/>
                    <a:lstStyle/>
                    <a:p>
                      <a:pPr algn="ctr" fontAlgn="b"/>
                      <a:r>
                        <a:rPr lang="en-US" sz="16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b"/>
                      <a:r>
                        <a:rPr lang="vi-VN" sz="1600" b="0" i="0" u="none" strike="noStrike" dirty="0">
                          <a:solidFill>
                            <a:srgbClr val="000000"/>
                          </a:solidFill>
                          <a:effectLst/>
                          <a:latin typeface="Calibri" panose="020F0502020204030204" pitchFamily="34" charset="0"/>
                        </a:rPr>
                        <a:t>chát_quá_nhiều,mùi_thơm_vừa_đủ</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82696173"/>
                  </a:ext>
                </a:extLst>
              </a:tr>
              <a:tr h="358525">
                <a:tc>
                  <a:txBody>
                    <a:bodyPr/>
                    <a:lstStyle/>
                    <a:p>
                      <a:pPr algn="ctr" fontAlgn="b"/>
                      <a:r>
                        <a:rPr lang="en-US" sz="1600" b="0" i="0" u="none" strike="noStrike" dirty="0">
                          <a:solidFill>
                            <a:srgbClr val="000000"/>
                          </a:solidFill>
                          <a:effectLst/>
                          <a:latin typeface="Calibri" panose="020F0502020204030204" pitchFamily="34" charset="0"/>
                        </a:rPr>
                        <a:t>3</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b"/>
                      <a:r>
                        <a:rPr lang="vi-VN" sz="1600" b="0" i="0" u="none" strike="noStrike" dirty="0">
                          <a:solidFill>
                            <a:srgbClr val="000000"/>
                          </a:solidFill>
                          <a:effectLst/>
                          <a:latin typeface="Calibri" panose="020F0502020204030204" pitchFamily="34" charset="0"/>
                        </a:rPr>
                        <a:t>chát_không_đủ,mùi_thơm_vừa_đủ</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83026957"/>
                  </a:ext>
                </a:extLst>
              </a:tr>
              <a:tr h="358525">
                <a:tc>
                  <a:txBody>
                    <a:bodyPr/>
                    <a:lstStyle/>
                    <a:p>
                      <a:pPr algn="ctr" fontAlgn="b"/>
                      <a:r>
                        <a:rPr lang="en-US" sz="16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b"/>
                      <a:r>
                        <a:rPr lang="vi-VN" sz="1600" b="0" i="0" u="none" strike="noStrike" dirty="0">
                          <a:solidFill>
                            <a:srgbClr val="000000"/>
                          </a:solidFill>
                          <a:effectLst/>
                          <a:latin typeface="Calibri" panose="020F0502020204030204" pitchFamily="34" charset="0"/>
                        </a:rPr>
                        <a:t>chát_quá_nhiều,đắng_quá_nhiều,mùi_thơm_vừa_đủ</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43299539"/>
                  </a:ext>
                </a:extLst>
              </a:tr>
              <a:tr h="358525">
                <a:tc>
                  <a:txBody>
                    <a:bodyPr/>
                    <a:lstStyle/>
                    <a:p>
                      <a:pPr algn="ctr" fontAlgn="b"/>
                      <a:r>
                        <a:rPr lang="en-US" sz="1600" b="0" i="0" u="none" strike="noStrike" dirty="0">
                          <a:solidFill>
                            <a:srgbClr val="000000"/>
                          </a:solidFill>
                          <a:effectLst/>
                          <a:latin typeface="Calibri" panose="020F0502020204030204" pitchFamily="34" charset="0"/>
                        </a:rPr>
                        <a:t>2</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60000"/>
                        <a:lumOff val="40000"/>
                      </a:schemeClr>
                    </a:solidFill>
                  </a:tcPr>
                </a:tc>
                <a:tc>
                  <a:txBody>
                    <a:bodyPr/>
                    <a:lstStyle/>
                    <a:p>
                      <a:pPr algn="ctr" fontAlgn="b"/>
                      <a:r>
                        <a:rPr lang="vi-VN" sz="1600" b="0" i="0" u="none" strike="noStrike" dirty="0">
                          <a:solidFill>
                            <a:srgbClr val="000000"/>
                          </a:solidFill>
                          <a:effectLst/>
                          <a:latin typeface="Calibri" panose="020F0502020204030204" pitchFamily="34" charset="0"/>
                        </a:rPr>
                        <a:t>ngọt_vừa_đủ,chát_quá_nhiều,mùi_thơm_vừa_đủ,màu_vừa_đủ</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16242490"/>
                  </a:ext>
                </a:extLst>
              </a:tr>
            </a:tbl>
          </a:graphicData>
        </a:graphic>
      </p:graphicFrame>
      <p:sp>
        <p:nvSpPr>
          <p:cNvPr id="9" name="Espace réservé du numéro de diapositive 8">
            <a:extLst>
              <a:ext uri="{FF2B5EF4-FFF2-40B4-BE49-F238E27FC236}">
                <a16:creationId xmlns:a16="http://schemas.microsoft.com/office/drawing/2014/main" id="{7567ADCE-0E8F-478E-AE48-3C19434EB696}"/>
              </a:ext>
            </a:extLst>
          </p:cNvPr>
          <p:cNvSpPr>
            <a:spLocks noGrp="1"/>
          </p:cNvSpPr>
          <p:nvPr>
            <p:ph type="sldNum" sz="quarter" idx="12"/>
          </p:nvPr>
        </p:nvSpPr>
        <p:spPr>
          <a:xfrm>
            <a:off x="9295770" y="6383018"/>
            <a:ext cx="2743200" cy="365125"/>
          </a:xfrm>
        </p:spPr>
        <p:txBody>
          <a:bodyPr/>
          <a:lstStyle/>
          <a:p>
            <a:fld id="{C615356F-9FF5-4BDB-B98A-3B5763DA1F65}" type="slidenum">
              <a:rPr lang="fr-FR" smtClean="0"/>
              <a:t>8</a:t>
            </a:fld>
            <a:endParaRPr lang="fr-FR" dirty="0"/>
          </a:p>
        </p:txBody>
      </p:sp>
      <p:sp>
        <p:nvSpPr>
          <p:cNvPr id="2" name="Flèche : chevron 1">
            <a:extLst>
              <a:ext uri="{FF2B5EF4-FFF2-40B4-BE49-F238E27FC236}">
                <a16:creationId xmlns:a16="http://schemas.microsoft.com/office/drawing/2014/main" id="{2C20A070-AC19-4274-B527-DEDEEA506A23}"/>
              </a:ext>
            </a:extLst>
          </p:cNvPr>
          <p:cNvSpPr/>
          <p:nvPr/>
        </p:nvSpPr>
        <p:spPr>
          <a:xfrm rot="5400000">
            <a:off x="577550" y="5256869"/>
            <a:ext cx="484632" cy="484632"/>
          </a:xfrm>
          <a:prstGeom prst="chevron">
            <a:avLst>
              <a:gd name="adj" fmla="val 6334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ZoneTexte 20">
            <a:extLst>
              <a:ext uri="{FF2B5EF4-FFF2-40B4-BE49-F238E27FC236}">
                <a16:creationId xmlns:a16="http://schemas.microsoft.com/office/drawing/2014/main" id="{311159BA-531E-4089-8826-86E860A35DF5}"/>
              </a:ext>
            </a:extLst>
          </p:cNvPr>
          <p:cNvSpPr txBox="1"/>
          <p:nvPr/>
        </p:nvSpPr>
        <p:spPr>
          <a:xfrm>
            <a:off x="4518025" y="5416444"/>
            <a:ext cx="3169467" cy="464871"/>
          </a:xfrm>
          <a:prstGeom prst="rect">
            <a:avLst/>
          </a:prstGeom>
          <a:noFill/>
        </p:spPr>
        <p:txBody>
          <a:bodyPr wrap="square" rtlCol="0">
            <a:spAutoFit/>
          </a:bodyPr>
          <a:lstStyle/>
          <a:p>
            <a:pPr>
              <a:lnSpc>
                <a:spcPct val="150000"/>
              </a:lnSpc>
            </a:pPr>
            <a:r>
              <a:rPr lang="en-US" b="1" dirty="0">
                <a:solidFill>
                  <a:srgbClr val="C80F50"/>
                </a:solidFill>
              </a:rPr>
              <a:t>Supervised classification</a:t>
            </a:r>
          </a:p>
        </p:txBody>
      </p:sp>
      <p:sp>
        <p:nvSpPr>
          <p:cNvPr id="3" name="Flèche : droite 2">
            <a:extLst>
              <a:ext uri="{FF2B5EF4-FFF2-40B4-BE49-F238E27FC236}">
                <a16:creationId xmlns:a16="http://schemas.microsoft.com/office/drawing/2014/main" id="{9B9720D3-6F5C-49C5-8E26-F0008C6FAA94}"/>
              </a:ext>
            </a:extLst>
          </p:cNvPr>
          <p:cNvSpPr/>
          <p:nvPr/>
        </p:nvSpPr>
        <p:spPr>
          <a:xfrm>
            <a:off x="7509422" y="5560370"/>
            <a:ext cx="443346" cy="24938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6645669D-068C-4279-AC70-23D2CA5A9DE3}"/>
              </a:ext>
            </a:extLst>
          </p:cNvPr>
          <p:cNvSpPr/>
          <p:nvPr/>
        </p:nvSpPr>
        <p:spPr>
          <a:xfrm>
            <a:off x="1770018" y="5515105"/>
            <a:ext cx="286327" cy="26785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3</a:t>
            </a:r>
          </a:p>
        </p:txBody>
      </p:sp>
      <p:sp>
        <p:nvSpPr>
          <p:cNvPr id="17" name="Ellipse 16">
            <a:extLst>
              <a:ext uri="{FF2B5EF4-FFF2-40B4-BE49-F238E27FC236}">
                <a16:creationId xmlns:a16="http://schemas.microsoft.com/office/drawing/2014/main" id="{A5D2FDC2-D076-4862-9DCD-FABDBD92E016}"/>
              </a:ext>
            </a:extLst>
          </p:cNvPr>
          <p:cNvSpPr/>
          <p:nvPr/>
        </p:nvSpPr>
        <p:spPr>
          <a:xfrm>
            <a:off x="1770017" y="5843742"/>
            <a:ext cx="286327" cy="26785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2</a:t>
            </a:r>
          </a:p>
        </p:txBody>
      </p:sp>
      <p:sp>
        <p:nvSpPr>
          <p:cNvPr id="18" name="Ellipse 17">
            <a:extLst>
              <a:ext uri="{FF2B5EF4-FFF2-40B4-BE49-F238E27FC236}">
                <a16:creationId xmlns:a16="http://schemas.microsoft.com/office/drawing/2014/main" id="{7F46314C-4BCA-4FEF-9D42-21AAF4A9D691}"/>
              </a:ext>
            </a:extLst>
          </p:cNvPr>
          <p:cNvSpPr/>
          <p:nvPr/>
        </p:nvSpPr>
        <p:spPr>
          <a:xfrm>
            <a:off x="1770016" y="6172379"/>
            <a:ext cx="286327" cy="26785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1</a:t>
            </a:r>
          </a:p>
        </p:txBody>
      </p:sp>
      <p:sp>
        <p:nvSpPr>
          <p:cNvPr id="5" name="ZoneTexte 4">
            <a:extLst>
              <a:ext uri="{FF2B5EF4-FFF2-40B4-BE49-F238E27FC236}">
                <a16:creationId xmlns:a16="http://schemas.microsoft.com/office/drawing/2014/main" id="{20C71EFA-3904-4CF0-89C9-1FAB7FED8F1B}"/>
              </a:ext>
            </a:extLst>
          </p:cNvPr>
          <p:cNvSpPr txBox="1"/>
          <p:nvPr/>
        </p:nvSpPr>
        <p:spPr>
          <a:xfrm>
            <a:off x="2019219" y="5497318"/>
            <a:ext cx="1541769" cy="338554"/>
          </a:xfrm>
          <a:prstGeom prst="rect">
            <a:avLst/>
          </a:prstGeom>
          <a:noFill/>
        </p:spPr>
        <p:txBody>
          <a:bodyPr wrap="none" rtlCol="0">
            <a:spAutoFit/>
          </a:bodyPr>
          <a:lstStyle/>
          <a:p>
            <a:r>
              <a:rPr lang="en-US" sz="1600" dirty="0"/>
              <a:t>I like very much</a:t>
            </a:r>
          </a:p>
        </p:txBody>
      </p:sp>
      <p:sp>
        <p:nvSpPr>
          <p:cNvPr id="20" name="ZoneTexte 19">
            <a:extLst>
              <a:ext uri="{FF2B5EF4-FFF2-40B4-BE49-F238E27FC236}">
                <a16:creationId xmlns:a16="http://schemas.microsoft.com/office/drawing/2014/main" id="{91D6A9DB-33B3-4673-8F90-DC04E229F358}"/>
              </a:ext>
            </a:extLst>
          </p:cNvPr>
          <p:cNvSpPr txBox="1"/>
          <p:nvPr/>
        </p:nvSpPr>
        <p:spPr>
          <a:xfrm>
            <a:off x="2019219" y="5838124"/>
            <a:ext cx="1624740" cy="338554"/>
          </a:xfrm>
          <a:prstGeom prst="rect">
            <a:avLst/>
          </a:prstGeom>
          <a:noFill/>
        </p:spPr>
        <p:txBody>
          <a:bodyPr wrap="none" rtlCol="0">
            <a:spAutoFit/>
          </a:bodyPr>
          <a:lstStyle/>
          <a:p>
            <a:r>
              <a:rPr lang="en-US" sz="1600" dirty="0"/>
              <a:t>I like moderately</a:t>
            </a:r>
          </a:p>
        </p:txBody>
      </p:sp>
      <p:sp>
        <p:nvSpPr>
          <p:cNvPr id="29" name="ZoneTexte 28">
            <a:extLst>
              <a:ext uri="{FF2B5EF4-FFF2-40B4-BE49-F238E27FC236}">
                <a16:creationId xmlns:a16="http://schemas.microsoft.com/office/drawing/2014/main" id="{07397F78-06E6-4F04-9768-A411466C3373}"/>
              </a:ext>
            </a:extLst>
          </p:cNvPr>
          <p:cNvSpPr txBox="1"/>
          <p:nvPr/>
        </p:nvSpPr>
        <p:spPr>
          <a:xfrm>
            <a:off x="2019219" y="6151222"/>
            <a:ext cx="1084399" cy="338554"/>
          </a:xfrm>
          <a:prstGeom prst="rect">
            <a:avLst/>
          </a:prstGeom>
          <a:noFill/>
        </p:spPr>
        <p:txBody>
          <a:bodyPr wrap="none" rtlCol="0">
            <a:spAutoFit/>
          </a:bodyPr>
          <a:lstStyle/>
          <a:p>
            <a:r>
              <a:rPr lang="en-US" sz="1600" dirty="0"/>
              <a:t>I don’t like</a:t>
            </a:r>
          </a:p>
        </p:txBody>
      </p:sp>
      <p:sp>
        <p:nvSpPr>
          <p:cNvPr id="14" name="TextBox 13">
            <a:extLst>
              <a:ext uri="{FF2B5EF4-FFF2-40B4-BE49-F238E27FC236}">
                <a16:creationId xmlns:a16="http://schemas.microsoft.com/office/drawing/2014/main" id="{6312032C-513A-6C99-74CE-DF087E7BE3E4}"/>
              </a:ext>
            </a:extLst>
          </p:cNvPr>
          <p:cNvSpPr txBox="1"/>
          <p:nvPr/>
        </p:nvSpPr>
        <p:spPr>
          <a:xfrm>
            <a:off x="27295" y="5802284"/>
            <a:ext cx="1696813" cy="369332"/>
          </a:xfrm>
          <a:prstGeom prst="rect">
            <a:avLst/>
          </a:prstGeom>
          <a:noFill/>
        </p:spPr>
        <p:txBody>
          <a:bodyPr wrap="square">
            <a:spAutoFit/>
          </a:bodyPr>
          <a:lstStyle/>
          <a:p>
            <a:pPr algn="l"/>
            <a:r>
              <a:rPr lang="en-US" b="1" i="0" dirty="0">
                <a:solidFill>
                  <a:srgbClr val="383838"/>
                </a:solidFill>
                <a:effectLst/>
                <a:latin typeface="Inter"/>
              </a:rPr>
              <a:t>Label Encoding</a:t>
            </a:r>
          </a:p>
        </p:txBody>
      </p:sp>
      <p:sp>
        <p:nvSpPr>
          <p:cNvPr id="15" name="Rectangle 14">
            <a:extLst>
              <a:ext uri="{FF2B5EF4-FFF2-40B4-BE49-F238E27FC236}">
                <a16:creationId xmlns:a16="http://schemas.microsoft.com/office/drawing/2014/main" id="{D82AAD14-A4B0-6068-3923-485AD503335A}"/>
              </a:ext>
            </a:extLst>
          </p:cNvPr>
          <p:cNvSpPr/>
          <p:nvPr/>
        </p:nvSpPr>
        <p:spPr>
          <a:xfrm>
            <a:off x="247137" y="2032206"/>
            <a:ext cx="1175263" cy="3001143"/>
          </a:xfrm>
          <a:prstGeom prst="rect">
            <a:avLst/>
          </a:prstGeom>
          <a:noFill/>
          <a:ln w="38100">
            <a:solidFill>
              <a:srgbClr val="C80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1533D8FB-670A-8A8F-3870-7FFDBCD09557}"/>
              </a:ext>
            </a:extLst>
          </p:cNvPr>
          <p:cNvSpPr/>
          <p:nvPr/>
        </p:nvSpPr>
        <p:spPr>
          <a:xfrm>
            <a:off x="6759697" y="2045955"/>
            <a:ext cx="5432303" cy="3001143"/>
          </a:xfrm>
          <a:prstGeom prst="rect">
            <a:avLst/>
          </a:prstGeom>
          <a:noFill/>
          <a:ln w="38100">
            <a:solidFill>
              <a:srgbClr val="C80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90BE9166-26BC-B175-9DF7-EBCC29EECAEA}"/>
              </a:ext>
            </a:extLst>
          </p:cNvPr>
          <p:cNvSpPr txBox="1"/>
          <p:nvPr/>
        </p:nvSpPr>
        <p:spPr>
          <a:xfrm>
            <a:off x="577325" y="1401495"/>
            <a:ext cx="514885" cy="769441"/>
          </a:xfrm>
          <a:prstGeom prst="rect">
            <a:avLst/>
          </a:prstGeom>
          <a:noFill/>
        </p:spPr>
        <p:txBody>
          <a:bodyPr wrap="none" rtlCol="0">
            <a:spAutoFit/>
          </a:bodyPr>
          <a:lstStyle/>
          <a:p>
            <a:r>
              <a:rPr lang="en-US" sz="4400" b="1" dirty="0"/>
              <a:t>Y</a:t>
            </a:r>
          </a:p>
        </p:txBody>
      </p:sp>
      <p:sp>
        <p:nvSpPr>
          <p:cNvPr id="31" name="TextBox 30">
            <a:extLst>
              <a:ext uri="{FF2B5EF4-FFF2-40B4-BE49-F238E27FC236}">
                <a16:creationId xmlns:a16="http://schemas.microsoft.com/office/drawing/2014/main" id="{6BBFFBA3-C748-1C43-58C4-EF05B51AB0D6}"/>
              </a:ext>
            </a:extLst>
          </p:cNvPr>
          <p:cNvSpPr txBox="1"/>
          <p:nvPr/>
        </p:nvSpPr>
        <p:spPr>
          <a:xfrm>
            <a:off x="9611480" y="1358313"/>
            <a:ext cx="522900" cy="769441"/>
          </a:xfrm>
          <a:prstGeom prst="rect">
            <a:avLst/>
          </a:prstGeom>
          <a:noFill/>
        </p:spPr>
        <p:txBody>
          <a:bodyPr wrap="none" rtlCol="0">
            <a:spAutoFit/>
          </a:bodyPr>
          <a:lstStyle/>
          <a:p>
            <a:r>
              <a:rPr lang="en-US" sz="4400" b="1" dirty="0"/>
              <a:t>X</a:t>
            </a:r>
          </a:p>
        </p:txBody>
      </p:sp>
      <p:sp>
        <p:nvSpPr>
          <p:cNvPr id="32" name="TextBox 31">
            <a:extLst>
              <a:ext uri="{FF2B5EF4-FFF2-40B4-BE49-F238E27FC236}">
                <a16:creationId xmlns:a16="http://schemas.microsoft.com/office/drawing/2014/main" id="{9242CDCF-00B7-B2F2-DB3E-45F5B097F8A2}"/>
              </a:ext>
            </a:extLst>
          </p:cNvPr>
          <p:cNvSpPr txBox="1"/>
          <p:nvPr/>
        </p:nvSpPr>
        <p:spPr>
          <a:xfrm>
            <a:off x="8049763" y="5321278"/>
            <a:ext cx="1904689" cy="769441"/>
          </a:xfrm>
          <a:prstGeom prst="rect">
            <a:avLst/>
          </a:prstGeom>
          <a:noFill/>
        </p:spPr>
        <p:txBody>
          <a:bodyPr wrap="none" rtlCol="0">
            <a:spAutoFit/>
          </a:bodyPr>
          <a:lstStyle/>
          <a:p>
            <a:r>
              <a:rPr lang="en-US" sz="4400" b="1" dirty="0"/>
              <a:t>Y = f(X)</a:t>
            </a:r>
          </a:p>
        </p:txBody>
      </p:sp>
      <p:cxnSp>
        <p:nvCxnSpPr>
          <p:cNvPr id="41" name="Straight Connector 40">
            <a:extLst>
              <a:ext uri="{FF2B5EF4-FFF2-40B4-BE49-F238E27FC236}">
                <a16:creationId xmlns:a16="http://schemas.microsoft.com/office/drawing/2014/main" id="{6529CEE6-7415-6B49-83E9-1D866A589D76}"/>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A4729E74-985D-CD57-F1BB-F5ADCC7CA639}"/>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Analysis</a:t>
            </a:r>
          </a:p>
        </p:txBody>
      </p:sp>
    </p:spTree>
    <p:extLst>
      <p:ext uri="{BB962C8B-B14F-4D97-AF65-F5344CB8AC3E}">
        <p14:creationId xmlns:p14="http://schemas.microsoft.com/office/powerpoint/2010/main" val="134158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D1DF280F-7071-4C30-8D30-4705AE6FE1AA}"/>
              </a:ext>
            </a:extLst>
          </p:cNvPr>
          <p:cNvSpPr txBox="1"/>
          <p:nvPr/>
        </p:nvSpPr>
        <p:spPr>
          <a:xfrm>
            <a:off x="444817" y="1459903"/>
            <a:ext cx="10961777" cy="2822376"/>
          </a:xfrm>
          <a:prstGeom prst="rect">
            <a:avLst/>
          </a:prstGeom>
          <a:noFill/>
        </p:spPr>
        <p:txBody>
          <a:bodyPr wrap="square" rtlCol="0">
            <a:spAutoFit/>
          </a:bodyPr>
          <a:lstStyle/>
          <a:p>
            <a:pPr>
              <a:lnSpc>
                <a:spcPct val="150000"/>
              </a:lnSpc>
            </a:pPr>
            <a:r>
              <a:rPr lang="en-US" dirty="0">
                <a:solidFill>
                  <a:schemeClr val="tx1">
                    <a:lumMod val="65000"/>
                    <a:lumOff val="35000"/>
                  </a:schemeClr>
                </a:solidFill>
              </a:rPr>
              <a:t>Implementation of a </a:t>
            </a:r>
            <a:r>
              <a:rPr lang="en-US" b="1" dirty="0">
                <a:solidFill>
                  <a:srgbClr val="C80F50"/>
                </a:solidFill>
              </a:rPr>
              <a:t>Random Forest </a:t>
            </a:r>
            <a:r>
              <a:rPr lang="en-US" dirty="0">
                <a:solidFill>
                  <a:schemeClr val="tx1">
                    <a:lumMod val="65000"/>
                    <a:lumOff val="35000"/>
                  </a:schemeClr>
                </a:solidFill>
              </a:rPr>
              <a:t>classifier:</a:t>
            </a:r>
          </a:p>
          <a:p>
            <a:pPr marL="285750" indent="-285750">
              <a:lnSpc>
                <a:spcPct val="150000"/>
              </a:lnSpc>
              <a:buFontTx/>
              <a:buChar char="-"/>
            </a:pPr>
            <a:r>
              <a:rPr lang="en-US" dirty="0">
                <a:solidFill>
                  <a:schemeClr val="tx1">
                    <a:lumMod val="65000"/>
                    <a:lumOff val="35000"/>
                  </a:schemeClr>
                </a:solidFill>
              </a:rPr>
              <a:t>Modeling of the </a:t>
            </a:r>
            <a:r>
              <a:rPr lang="en-US" b="1" dirty="0">
                <a:solidFill>
                  <a:srgbClr val="C00000"/>
                </a:solidFill>
              </a:rPr>
              <a:t>link</a:t>
            </a:r>
            <a:r>
              <a:rPr lang="en-US" dirty="0">
                <a:solidFill>
                  <a:schemeClr val="tx1">
                    <a:lumMod val="65000"/>
                    <a:lumOff val="35000"/>
                  </a:schemeClr>
                </a:solidFill>
              </a:rPr>
              <a:t> between the </a:t>
            </a:r>
            <a:r>
              <a:rPr lang="en-US" b="1" dirty="0">
                <a:solidFill>
                  <a:srgbClr val="C00000"/>
                </a:solidFill>
              </a:rPr>
              <a:t>attributed</a:t>
            </a:r>
            <a:r>
              <a:rPr lang="en-US" dirty="0">
                <a:solidFill>
                  <a:schemeClr val="tx1">
                    <a:lumMod val="65000"/>
                    <a:lumOff val="35000"/>
                  </a:schemeClr>
                </a:solidFill>
              </a:rPr>
              <a:t> presence and the </a:t>
            </a:r>
            <a:r>
              <a:rPr lang="en-US" b="1" dirty="0">
                <a:solidFill>
                  <a:srgbClr val="C00000"/>
                </a:solidFill>
              </a:rPr>
              <a:t>hedonic</a:t>
            </a:r>
            <a:r>
              <a:rPr lang="en-US" dirty="0">
                <a:solidFill>
                  <a:schemeClr val="tx1">
                    <a:lumMod val="65000"/>
                    <a:lumOff val="35000"/>
                  </a:schemeClr>
                </a:solidFill>
              </a:rPr>
              <a:t> category</a:t>
            </a:r>
          </a:p>
          <a:p>
            <a:pPr marL="285750" indent="-285750">
              <a:lnSpc>
                <a:spcPct val="150000"/>
              </a:lnSpc>
              <a:buFontTx/>
              <a:buChar char="-"/>
            </a:pPr>
            <a:r>
              <a:rPr lang="en-US" dirty="0">
                <a:solidFill>
                  <a:schemeClr val="tx1">
                    <a:lumMod val="65000"/>
                    <a:lumOff val="35000"/>
                  </a:schemeClr>
                </a:solidFill>
              </a:rPr>
              <a:t>Define the </a:t>
            </a:r>
            <a:r>
              <a:rPr lang="en-US" dirty="0">
                <a:solidFill>
                  <a:srgbClr val="C00000"/>
                </a:solidFill>
              </a:rPr>
              <a:t>valency score </a:t>
            </a:r>
            <a:r>
              <a:rPr lang="en-US" dirty="0">
                <a:solidFill>
                  <a:schemeClr val="tx1">
                    <a:lumMod val="65000"/>
                    <a:lumOff val="35000"/>
                  </a:schemeClr>
                </a:solidFill>
              </a:rPr>
              <a:t>of a given comment:</a:t>
            </a:r>
          </a:p>
          <a:p>
            <a:pPr algn="ctr">
              <a:lnSpc>
                <a:spcPct val="150000"/>
              </a:lnSpc>
            </a:pPr>
            <a:r>
              <a:rPr lang="en-US" sz="2400" b="1" dirty="0">
                <a:solidFill>
                  <a:srgbClr val="C00000"/>
                </a:solidFill>
              </a:rPr>
              <a:t>Valency score = p (« I like very much ») – p (« I don’t like »)</a:t>
            </a:r>
          </a:p>
          <a:p>
            <a:pPr algn="ctr">
              <a:lnSpc>
                <a:spcPct val="150000"/>
              </a:lnSpc>
            </a:pPr>
            <a:r>
              <a:rPr lang="en-US" sz="2400" b="1" dirty="0">
                <a:solidFill>
                  <a:srgbClr val="C00000"/>
                </a:solidFill>
              </a:rPr>
              <a:t>-1 ≤ Valency score  ≤ 1</a:t>
            </a:r>
          </a:p>
          <a:p>
            <a:pPr marL="285750" indent="-285750">
              <a:lnSpc>
                <a:spcPct val="150000"/>
              </a:lnSpc>
              <a:buFont typeface="Wingdings" panose="05000000000000000000" pitchFamily="2" charset="2"/>
              <a:buChar char="à"/>
            </a:pPr>
            <a:r>
              <a:rPr lang="en-US" dirty="0">
                <a:solidFill>
                  <a:srgbClr val="C00000"/>
                </a:solidFill>
              </a:rPr>
              <a:t>Quantitative</a:t>
            </a:r>
            <a:r>
              <a:rPr lang="en-US" dirty="0">
                <a:solidFill>
                  <a:srgbClr val="C80F50"/>
                </a:solidFill>
              </a:rPr>
              <a:t> </a:t>
            </a:r>
            <a:r>
              <a:rPr lang="en-US" dirty="0">
                <a:solidFill>
                  <a:schemeClr val="tx1">
                    <a:lumMod val="65000"/>
                    <a:lumOff val="35000"/>
                  </a:schemeClr>
                </a:solidFill>
              </a:rPr>
              <a:t>analyses</a:t>
            </a:r>
          </a:p>
        </p:txBody>
      </p:sp>
      <p:sp>
        <p:nvSpPr>
          <p:cNvPr id="8" name="Espace réservé du numéro de diapositive 7">
            <a:extLst>
              <a:ext uri="{FF2B5EF4-FFF2-40B4-BE49-F238E27FC236}">
                <a16:creationId xmlns:a16="http://schemas.microsoft.com/office/drawing/2014/main" id="{6000758E-8622-4513-8319-2A796301DCFD}"/>
              </a:ext>
            </a:extLst>
          </p:cNvPr>
          <p:cNvSpPr>
            <a:spLocks noGrp="1"/>
          </p:cNvSpPr>
          <p:nvPr>
            <p:ph type="sldNum" sz="quarter" idx="12"/>
          </p:nvPr>
        </p:nvSpPr>
        <p:spPr/>
        <p:txBody>
          <a:bodyPr/>
          <a:lstStyle/>
          <a:p>
            <a:fld id="{C615356F-9FF5-4BDB-B98A-3B5763DA1F65}" type="slidenum">
              <a:rPr lang="fr-FR" smtClean="0"/>
              <a:t>9</a:t>
            </a:fld>
            <a:endParaRPr lang="fr-FR"/>
          </a:p>
        </p:txBody>
      </p:sp>
      <p:sp>
        <p:nvSpPr>
          <p:cNvPr id="12" name="ZoneTexte 11">
            <a:extLst>
              <a:ext uri="{FF2B5EF4-FFF2-40B4-BE49-F238E27FC236}">
                <a16:creationId xmlns:a16="http://schemas.microsoft.com/office/drawing/2014/main" id="{A778469B-5068-4FED-BAEC-81B62C25299F}"/>
              </a:ext>
            </a:extLst>
          </p:cNvPr>
          <p:cNvSpPr txBox="1"/>
          <p:nvPr/>
        </p:nvSpPr>
        <p:spPr>
          <a:xfrm>
            <a:off x="8811979" y="6356350"/>
            <a:ext cx="1376339" cy="307777"/>
          </a:xfrm>
          <a:prstGeom prst="rect">
            <a:avLst/>
          </a:prstGeom>
          <a:noFill/>
        </p:spPr>
        <p:txBody>
          <a:bodyPr wrap="none" rtlCol="0">
            <a:spAutoFit/>
          </a:bodyPr>
          <a:lstStyle/>
          <a:p>
            <a:r>
              <a:rPr lang="fr-FR" sz="1400" i="1" dirty="0">
                <a:solidFill>
                  <a:schemeClr val="tx1">
                    <a:lumMod val="65000"/>
                    <a:lumOff val="35000"/>
                  </a:schemeClr>
                </a:solidFill>
              </a:rPr>
              <a:t>Luc et al., 2022b</a:t>
            </a:r>
          </a:p>
        </p:txBody>
      </p:sp>
      <p:sp>
        <p:nvSpPr>
          <p:cNvPr id="14" name="Rectangle : coins arrondis 13">
            <a:extLst>
              <a:ext uri="{FF2B5EF4-FFF2-40B4-BE49-F238E27FC236}">
                <a16:creationId xmlns:a16="http://schemas.microsoft.com/office/drawing/2014/main" id="{9F5AFC0C-4EF5-4C7F-8FC1-AEA37CCD7780}"/>
              </a:ext>
            </a:extLst>
          </p:cNvPr>
          <p:cNvSpPr/>
          <p:nvPr/>
        </p:nvSpPr>
        <p:spPr>
          <a:xfrm>
            <a:off x="820737" y="4612161"/>
            <a:ext cx="3646188" cy="150057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Valency score high</a:t>
            </a:r>
            <a:endParaRPr lang="en-US" dirty="0"/>
          </a:p>
          <a:p>
            <a:pPr marL="285750" indent="-285750" algn="ctr">
              <a:buFont typeface="Wingdings" panose="05000000000000000000" pitchFamily="2" charset="2"/>
              <a:buChar char="à"/>
            </a:pPr>
            <a:r>
              <a:rPr lang="en-US" dirty="0">
                <a:sym typeface="Wingdings" panose="05000000000000000000" pitchFamily="2" charset="2"/>
              </a:rPr>
              <a:t>The comment is Positive </a:t>
            </a:r>
          </a:p>
          <a:p>
            <a:pPr algn="ctr"/>
            <a:r>
              <a:rPr lang="en-US" dirty="0">
                <a:sym typeface="Wingdings" panose="05000000000000000000" pitchFamily="2" charset="2"/>
              </a:rPr>
              <a:t>(I like this product very much)</a:t>
            </a:r>
            <a:endParaRPr lang="en-US" dirty="0"/>
          </a:p>
        </p:txBody>
      </p:sp>
      <p:sp>
        <p:nvSpPr>
          <p:cNvPr id="2" name="TextBox 1">
            <a:extLst>
              <a:ext uri="{FF2B5EF4-FFF2-40B4-BE49-F238E27FC236}">
                <a16:creationId xmlns:a16="http://schemas.microsoft.com/office/drawing/2014/main" id="{B461CBB1-F9D2-33F9-B5B8-DD23C85D7E2C}"/>
              </a:ext>
            </a:extLst>
          </p:cNvPr>
          <p:cNvSpPr txBox="1"/>
          <p:nvPr/>
        </p:nvSpPr>
        <p:spPr>
          <a:xfrm>
            <a:off x="444817" y="535057"/>
            <a:ext cx="10165125" cy="646331"/>
          </a:xfrm>
          <a:prstGeom prst="rect">
            <a:avLst/>
          </a:prstGeom>
          <a:noFill/>
        </p:spPr>
        <p:txBody>
          <a:bodyPr wrap="square" rtlCol="0">
            <a:spAutoFit/>
          </a:bodyPr>
          <a:lstStyle/>
          <a:p>
            <a:r>
              <a:rPr lang="en-US" sz="3600" dirty="0">
                <a:ln w="0"/>
                <a:solidFill>
                  <a:srgbClr val="C0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Free JAR Analysis</a:t>
            </a:r>
          </a:p>
        </p:txBody>
      </p:sp>
      <p:cxnSp>
        <p:nvCxnSpPr>
          <p:cNvPr id="3" name="Straight Connector 2">
            <a:extLst>
              <a:ext uri="{FF2B5EF4-FFF2-40B4-BE49-F238E27FC236}">
                <a16:creationId xmlns:a16="http://schemas.microsoft.com/office/drawing/2014/main" id="{CFB19E3F-A368-0A4B-0AFC-ED12B257DAEC}"/>
              </a:ext>
            </a:extLst>
          </p:cNvPr>
          <p:cNvCxnSpPr>
            <a:cxnSpLocks/>
          </p:cNvCxnSpPr>
          <p:nvPr/>
        </p:nvCxnSpPr>
        <p:spPr>
          <a:xfrm>
            <a:off x="589960" y="1320645"/>
            <a:ext cx="11154365"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964D95F4-4397-35B8-CA44-287B17080601}"/>
              </a:ext>
            </a:extLst>
          </p:cNvPr>
          <p:cNvPicPr>
            <a:picLocks noChangeAspect="1"/>
          </p:cNvPicPr>
          <p:nvPr/>
        </p:nvPicPr>
        <p:blipFill>
          <a:blip r:embed="rId3"/>
          <a:srcRect l="25166" t="41297" r="29519"/>
          <a:stretch/>
        </p:blipFill>
        <p:spPr>
          <a:xfrm>
            <a:off x="4708266" y="4298424"/>
            <a:ext cx="2434878" cy="2365703"/>
          </a:xfrm>
          <a:prstGeom prst="rect">
            <a:avLst/>
          </a:prstGeom>
        </p:spPr>
      </p:pic>
      <p:sp>
        <p:nvSpPr>
          <p:cNvPr id="6" name="Rectangle : coins arrondis 13">
            <a:extLst>
              <a:ext uri="{FF2B5EF4-FFF2-40B4-BE49-F238E27FC236}">
                <a16:creationId xmlns:a16="http://schemas.microsoft.com/office/drawing/2014/main" id="{80274287-E4FE-C9F4-5C5C-2B9C957D05E3}"/>
              </a:ext>
            </a:extLst>
          </p:cNvPr>
          <p:cNvSpPr/>
          <p:nvPr/>
        </p:nvSpPr>
        <p:spPr>
          <a:xfrm>
            <a:off x="7384485" y="4566396"/>
            <a:ext cx="3646188" cy="1592101"/>
          </a:xfrm>
          <a:prstGeom prst="roundRect">
            <a:avLst/>
          </a:prstGeom>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Valency score low</a:t>
            </a:r>
          </a:p>
          <a:p>
            <a:pPr marL="285750" indent="-285750" algn="ctr">
              <a:buFont typeface="Wingdings" panose="05000000000000000000" pitchFamily="2" charset="2"/>
              <a:buChar char="à"/>
            </a:pPr>
            <a:r>
              <a:rPr lang="en-US" dirty="0">
                <a:sym typeface="Wingdings" panose="05000000000000000000" pitchFamily="2" charset="2"/>
              </a:rPr>
              <a:t>The comment is Negative </a:t>
            </a:r>
          </a:p>
          <a:p>
            <a:pPr algn="ctr"/>
            <a:r>
              <a:rPr lang="en-US" dirty="0">
                <a:sym typeface="Wingdings" panose="05000000000000000000" pitchFamily="2" charset="2"/>
              </a:rPr>
              <a:t>(I don’t like this product)</a:t>
            </a:r>
            <a:endParaRPr lang="en-US" dirty="0"/>
          </a:p>
        </p:txBody>
      </p:sp>
    </p:spTree>
    <p:extLst>
      <p:ext uri="{BB962C8B-B14F-4D97-AF65-F5344CB8AC3E}">
        <p14:creationId xmlns:p14="http://schemas.microsoft.com/office/powerpoint/2010/main" val="3117576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8167</TotalTime>
  <Words>1597</Words>
  <Application>Microsoft Office PowerPoint</Application>
  <PresentationFormat>Widescreen</PresentationFormat>
  <Paragraphs>290</Paragraphs>
  <Slides>18</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Aptos</vt:lpstr>
      <vt:lpstr>Aptos Display</vt:lpstr>
      <vt:lpstr>Arial</vt:lpstr>
      <vt:lpstr>Calibri</vt:lpstr>
      <vt:lpstr>Consolas</vt:lpstr>
      <vt:lpstr>ElsevierGulliver</vt:lpstr>
      <vt:lpstr>Inter</vt:lpstr>
      <vt:lpstr>inherit</vt:lpstr>
      <vt:lpstr>Lato</vt:lpstr>
      <vt:lpstr>Open Sans</vt:lpstr>
      <vt:lpstr>Wingdings</vt:lpstr>
      <vt:lpstr>Office Theme</vt:lpstr>
      <vt:lpstr>Free Just – About – Right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Tuan Phuc</dc:creator>
  <cp:lastModifiedBy>Le Tuan Phuc</cp:lastModifiedBy>
  <cp:revision>18</cp:revision>
  <dcterms:created xsi:type="dcterms:W3CDTF">2024-10-01T02:32:01Z</dcterms:created>
  <dcterms:modified xsi:type="dcterms:W3CDTF">2024-11-16T04:07:33Z</dcterms:modified>
</cp:coreProperties>
</file>