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27.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33.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21.xml.rels" ContentType="application/vnd.openxmlformats-package.relationships+xml"/>
  <Override PartName="/ppt/notesSlides/_rels/notesSlide37.xml.rels" ContentType="application/vnd.openxmlformats-package.relationships+xml"/>
  <Override PartName="/ppt/notesSlides/_rels/notesSlide22.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6.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14.xml.rels" ContentType="application/vnd.openxmlformats-package.relationships+xml"/>
  <Override PartName="/ppt/notesSlides/_rels/notesSlide27.xml.rels" ContentType="application/vnd.openxmlformats-package.relationships+xml"/>
  <Override PartName="/ppt/notesSlides/_rels/notesSlide40.xml.rels" ContentType="application/vnd.openxmlformats-package.relationships+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0077450" cy="566896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13715BF-2B51-4E95-B141-9D63B86EE9D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216000" y="812520"/>
            <a:ext cx="7127280" cy="4008960"/>
          </a:xfrm>
          <a:prstGeom prst="rect">
            <a:avLst/>
          </a:prstGeom>
        </p:spPr>
      </p:sp>
      <p:sp>
        <p:nvSpPr>
          <p:cNvPr id="1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216000" y="812520"/>
            <a:ext cx="7127280" cy="4008960"/>
          </a:xfrm>
          <a:prstGeom prst="rect">
            <a:avLst/>
          </a:prstGeom>
        </p:spPr>
      </p:sp>
      <p:sp>
        <p:nvSpPr>
          <p:cNvPr id="19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216000" y="812520"/>
            <a:ext cx="7127280" cy="4008960"/>
          </a:xfrm>
          <a:prstGeom prst="rect">
            <a:avLst/>
          </a:prstGeom>
        </p:spPr>
      </p:sp>
      <p:sp>
        <p:nvSpPr>
          <p:cNvPr id="19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216000" y="812520"/>
            <a:ext cx="7127280" cy="4008960"/>
          </a:xfrm>
          <a:prstGeom prst="rect">
            <a:avLst/>
          </a:prstGeom>
        </p:spPr>
      </p:sp>
      <p:sp>
        <p:nvSpPr>
          <p:cNvPr id="19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216000" y="812520"/>
            <a:ext cx="7127280" cy="4008960"/>
          </a:xfrm>
          <a:prstGeom prst="rect">
            <a:avLst/>
          </a:prstGeom>
        </p:spPr>
      </p:sp>
      <p:sp>
        <p:nvSpPr>
          <p:cNvPr id="20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6000" y="812520"/>
            <a:ext cx="7127280" cy="4008960"/>
          </a:xfrm>
          <a:prstGeom prst="rect">
            <a:avLst/>
          </a:prstGeom>
        </p:spPr>
      </p:sp>
      <p:sp>
        <p:nvSpPr>
          <p:cNvPr id="20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216000" y="812520"/>
            <a:ext cx="7127280" cy="4008960"/>
          </a:xfrm>
          <a:prstGeom prst="rect">
            <a:avLst/>
          </a:prstGeom>
        </p:spPr>
      </p:sp>
      <p:sp>
        <p:nvSpPr>
          <p:cNvPr id="20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216000" y="812520"/>
            <a:ext cx="7127280" cy="4008960"/>
          </a:xfrm>
          <a:prstGeom prst="rect">
            <a:avLst/>
          </a:prstGeom>
        </p:spPr>
      </p:sp>
      <p:sp>
        <p:nvSpPr>
          <p:cNvPr id="20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216000" y="812520"/>
            <a:ext cx="7127280" cy="4008960"/>
          </a:xfrm>
          <a:prstGeom prst="rect">
            <a:avLst/>
          </a:prstGeom>
        </p:spPr>
      </p:sp>
      <p:sp>
        <p:nvSpPr>
          <p:cNvPr id="20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6000" y="812520"/>
            <a:ext cx="7127280" cy="4008960"/>
          </a:xfrm>
          <a:prstGeom prst="rect">
            <a:avLst/>
          </a:prstGeom>
        </p:spPr>
      </p:sp>
      <p:sp>
        <p:nvSpPr>
          <p:cNvPr id="21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6000" y="812520"/>
            <a:ext cx="7127280" cy="4008960"/>
          </a:xfrm>
          <a:prstGeom prst="rect">
            <a:avLst/>
          </a:prstGeom>
        </p:spPr>
      </p:sp>
      <p:sp>
        <p:nvSpPr>
          <p:cNvPr id="21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216000" y="812520"/>
            <a:ext cx="7127280" cy="4008960"/>
          </a:xfrm>
          <a:prstGeom prst="rect">
            <a:avLst/>
          </a:prstGeom>
        </p:spPr>
      </p:sp>
      <p:sp>
        <p:nvSpPr>
          <p:cNvPr id="21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p:spPr>
      </p:sp>
      <p:sp>
        <p:nvSpPr>
          <p:cNvPr id="21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216000" y="812520"/>
            <a:ext cx="7127280" cy="4008960"/>
          </a:xfrm>
          <a:prstGeom prst="rect">
            <a:avLst/>
          </a:prstGeom>
        </p:spPr>
      </p:sp>
      <p:sp>
        <p:nvSpPr>
          <p:cNvPr id="21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216000" y="812520"/>
            <a:ext cx="7127280" cy="4008960"/>
          </a:xfrm>
          <a:prstGeom prst="rect">
            <a:avLst/>
          </a:prstGeom>
        </p:spPr>
      </p:sp>
      <p:sp>
        <p:nvSpPr>
          <p:cNvPr id="22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216000" y="812520"/>
            <a:ext cx="7127280" cy="4008960"/>
          </a:xfrm>
          <a:prstGeom prst="rect">
            <a:avLst/>
          </a:prstGeom>
        </p:spPr>
      </p:sp>
      <p:sp>
        <p:nvSpPr>
          <p:cNvPr id="22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216000" y="812520"/>
            <a:ext cx="7127280" cy="4008960"/>
          </a:xfrm>
          <a:prstGeom prst="rect">
            <a:avLst/>
          </a:prstGeom>
        </p:spPr>
      </p:sp>
      <p:sp>
        <p:nvSpPr>
          <p:cNvPr id="22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216000" y="812520"/>
            <a:ext cx="7127280" cy="4008960"/>
          </a:xfrm>
          <a:prstGeom prst="rect">
            <a:avLst/>
          </a:prstGeom>
        </p:spPr>
      </p:sp>
      <p:sp>
        <p:nvSpPr>
          <p:cNvPr id="22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7280" cy="4008960"/>
          </a:xfrm>
          <a:prstGeom prst="rect">
            <a:avLst/>
          </a:prstGeom>
        </p:spPr>
      </p:sp>
      <p:sp>
        <p:nvSpPr>
          <p:cNvPr id="22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p:spPr>
      </p:sp>
      <p:sp>
        <p:nvSpPr>
          <p:cNvPr id="23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216000" y="812520"/>
            <a:ext cx="7127280" cy="4008960"/>
          </a:xfrm>
          <a:prstGeom prst="rect">
            <a:avLst/>
          </a:prstGeom>
        </p:spPr>
      </p:sp>
      <p:sp>
        <p:nvSpPr>
          <p:cNvPr id="23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216000" y="812520"/>
            <a:ext cx="7127280" cy="4008960"/>
          </a:xfrm>
          <a:prstGeom prst="rect">
            <a:avLst/>
          </a:prstGeom>
        </p:spPr>
      </p:sp>
      <p:sp>
        <p:nvSpPr>
          <p:cNvPr id="23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6000" y="812520"/>
            <a:ext cx="7127280" cy="4008960"/>
          </a:xfrm>
          <a:prstGeom prst="rect">
            <a:avLst/>
          </a:prstGeom>
        </p:spPr>
      </p:sp>
      <p:sp>
        <p:nvSpPr>
          <p:cNvPr id="23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16000" y="812520"/>
            <a:ext cx="7127280" cy="4008960"/>
          </a:xfrm>
          <a:prstGeom prst="rect">
            <a:avLst/>
          </a:prstGeom>
        </p:spPr>
      </p:sp>
      <p:sp>
        <p:nvSpPr>
          <p:cNvPr id="23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216000" y="812520"/>
            <a:ext cx="7127280" cy="4008960"/>
          </a:xfrm>
          <a:prstGeom prst="rect">
            <a:avLst/>
          </a:prstGeom>
        </p:spPr>
      </p:sp>
      <p:sp>
        <p:nvSpPr>
          <p:cNvPr id="24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6000" y="812520"/>
            <a:ext cx="7127280" cy="4008960"/>
          </a:xfrm>
          <a:prstGeom prst="rect">
            <a:avLst/>
          </a:prstGeom>
        </p:spPr>
      </p:sp>
      <p:sp>
        <p:nvSpPr>
          <p:cNvPr id="24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16000" y="812520"/>
            <a:ext cx="7127280" cy="4008960"/>
          </a:xfrm>
          <a:prstGeom prst="rect">
            <a:avLst/>
          </a:prstGeom>
        </p:spPr>
      </p:sp>
      <p:sp>
        <p:nvSpPr>
          <p:cNvPr id="24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3640" y="1326240"/>
            <a:ext cx="90687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3640" y="1326240"/>
            <a:ext cx="291996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0120" y="1326240"/>
            <a:ext cx="291996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6240" y="1326240"/>
            <a:ext cx="291996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3640" y="3043800"/>
            <a:ext cx="291996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0120" y="3043800"/>
            <a:ext cx="291996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6240" y="3043800"/>
            <a:ext cx="29199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3640" y="1326240"/>
            <a:ext cx="906876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3640" y="1326240"/>
            <a:ext cx="90687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5720"/>
            <a:ext cx="906876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0880" y="1326240"/>
            <a:ext cx="4425480" cy="32878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364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3640" y="1326240"/>
            <a:ext cx="4425480" cy="32878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0880" y="3043800"/>
            <a:ext cx="44254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76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3640" y="1326240"/>
            <a:ext cx="442548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0880" y="1326240"/>
            <a:ext cx="442548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3640" y="3043800"/>
            <a:ext cx="906876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3640" y="1326240"/>
            <a:ext cx="9068760" cy="32878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3640" y="5164560"/>
            <a:ext cx="234756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5920" y="5164560"/>
            <a:ext cx="319392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4840" y="5164560"/>
            <a:ext cx="2347560" cy="390600"/>
          </a:xfrm>
          <a:prstGeom prst="rect">
            <a:avLst/>
          </a:prstGeom>
        </p:spPr>
        <p:txBody>
          <a:bodyPr lIns="0" rIns="0" tIns="0" bIns="0">
            <a:noAutofit/>
          </a:bodyPr>
          <a:p>
            <a:pPr algn="r"/>
            <a:fld id="{8F2032D2-D24F-41B6-BCCE-F62281B532E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7" name="TextShape 1"/>
          <p:cNvSpPr txBox="1"/>
          <p:nvPr/>
        </p:nvSpPr>
        <p:spPr>
          <a:xfrm>
            <a:off x="503640" y="225720"/>
            <a:ext cx="9068760" cy="43876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Introduction to Python</a:t>
            </a:r>
            <a:endParaRPr b="0" lang="en-US" sz="3200" spc="-1" strike="noStrike">
              <a:latin typeface="Arial"/>
            </a:endParaRPr>
          </a:p>
          <a:p>
            <a:pPr algn="ctr"/>
            <a:r>
              <a:rPr b="0" lang="en-US" sz="3200" spc="-1" strike="noStrike">
                <a:latin typeface="FreeMono"/>
              </a:rPr>
              <a:t>P.1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4"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Editor and Source File</a:t>
            </a:r>
            <a:endParaRPr b="0" lang="en-US" sz="3200" spc="-1" strike="noStrike">
              <a:latin typeface="Arial"/>
            </a:endParaRPr>
          </a:p>
        </p:txBody>
      </p:sp>
      <p:sp>
        <p:nvSpPr>
          <p:cNvPr id="65"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First steps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 name="TextShape 1"/>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First steps</a:t>
            </a:r>
            <a:br/>
            <a:r>
              <a:rPr b="0" lang="en-US" sz="3200" spc="-1" strike="noStrike">
                <a:latin typeface="FreeMono"/>
              </a:rPr>
              <a:t>&lt;Source File&gt;</a:t>
            </a:r>
            <a:endParaRPr b="0" lang="en-US" sz="3200" spc="-1" strike="noStrike">
              <a:latin typeface="Arial"/>
            </a:endParaRPr>
          </a:p>
        </p:txBody>
      </p:sp>
      <p:sp>
        <p:nvSpPr>
          <p:cNvPr id="67" name="CustomShape 2"/>
          <p:cNvSpPr/>
          <p:nvPr/>
        </p:nvSpPr>
        <p:spPr>
          <a:xfrm>
            <a:off x="731520" y="1920240"/>
            <a:ext cx="822960" cy="1005840"/>
          </a:xfrm>
          <a:prstGeom prst="foldedCorner">
            <a:avLst>
              <a:gd name="adj" fmla="val 12500"/>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Source</a:t>
            </a:r>
            <a:endParaRPr b="0" lang="en-US" sz="1500" spc="-1" strike="noStrike">
              <a:latin typeface="FreeMono"/>
            </a:endParaRPr>
          </a:p>
          <a:p>
            <a:pPr algn="ctr"/>
            <a:r>
              <a:rPr b="0" lang="en-US" sz="1500" spc="-1" strike="noStrike">
                <a:latin typeface="FreeMono"/>
              </a:rPr>
              <a:t>file</a:t>
            </a:r>
            <a:endParaRPr b="0" lang="en-US" sz="1500" spc="-1" strike="noStrike">
              <a:latin typeface="FreeMono"/>
            </a:endParaRPr>
          </a:p>
        </p:txBody>
      </p:sp>
      <p:sp>
        <p:nvSpPr>
          <p:cNvPr id="68" name="CustomShape 3"/>
          <p:cNvSpPr/>
          <p:nvPr/>
        </p:nvSpPr>
        <p:spPr>
          <a:xfrm>
            <a:off x="2651760" y="1280160"/>
            <a:ext cx="4754880" cy="2286000"/>
          </a:xfrm>
          <a:prstGeom prst="rect">
            <a:avLst/>
          </a:prstGeom>
          <a:solidFill>
            <a:srgbClr val="666666"/>
          </a:solidFill>
          <a:ln>
            <a:solidFill>
              <a:srgbClr val="808080"/>
            </a:solidFill>
          </a:ln>
        </p:spPr>
        <p:style>
          <a:lnRef idx="0"/>
          <a:fillRef idx="0"/>
          <a:effectRef idx="0"/>
          <a:fontRef idx="minor"/>
        </p:style>
        <p:txBody>
          <a:bodyPr wrap="none" lIns="90000" rIns="90000" tIns="45000" bIns="45000" anchor="ctr">
            <a:noAutofit/>
          </a:bodyPr>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r>
              <a:rPr b="0" lang="en-US" sz="1800" spc="-1" strike="noStrike">
                <a:latin typeface="FreeMono"/>
              </a:rPr>
              <a:t>Interpreter</a:t>
            </a:r>
            <a:endParaRPr b="0" lang="en-US" sz="1800" spc="-1" strike="noStrike">
              <a:latin typeface="Arial"/>
            </a:endParaRPr>
          </a:p>
        </p:txBody>
      </p:sp>
      <p:sp>
        <p:nvSpPr>
          <p:cNvPr id="69" name="CustomShape 4"/>
          <p:cNvSpPr/>
          <p:nvPr/>
        </p:nvSpPr>
        <p:spPr>
          <a:xfrm>
            <a:off x="292608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Compiler</a:t>
            </a:r>
            <a:endParaRPr b="0" lang="en-US" sz="1500" spc="-1" strike="noStrike">
              <a:latin typeface="FreeMono"/>
            </a:endParaRPr>
          </a:p>
        </p:txBody>
      </p:sp>
      <p:sp>
        <p:nvSpPr>
          <p:cNvPr id="70" name="CustomShape 5"/>
          <p:cNvSpPr/>
          <p:nvPr/>
        </p:nvSpPr>
        <p:spPr>
          <a:xfrm>
            <a:off x="457200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Byte</a:t>
            </a:r>
            <a:endParaRPr b="0" lang="en-US" sz="1500" spc="-1" strike="noStrike">
              <a:latin typeface="FreeMono"/>
            </a:endParaRPr>
          </a:p>
          <a:p>
            <a:pPr algn="ctr"/>
            <a:r>
              <a:rPr b="0" lang="en-US" sz="1500" spc="-1" strike="noStrike">
                <a:latin typeface="FreeMono"/>
              </a:rPr>
              <a:t>code</a:t>
            </a:r>
            <a:endParaRPr b="0" lang="en-US" sz="1500" spc="-1" strike="noStrike">
              <a:latin typeface="FreeMono"/>
            </a:endParaRPr>
          </a:p>
        </p:txBody>
      </p:sp>
      <p:sp>
        <p:nvSpPr>
          <p:cNvPr id="71" name="CustomShape 6"/>
          <p:cNvSpPr/>
          <p:nvPr/>
        </p:nvSpPr>
        <p:spPr>
          <a:xfrm>
            <a:off x="603504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Virtual</a:t>
            </a:r>
            <a:endParaRPr b="0" lang="en-US" sz="1500" spc="-1" strike="noStrike">
              <a:latin typeface="FreeMono"/>
            </a:endParaRPr>
          </a:p>
          <a:p>
            <a:pPr algn="ctr"/>
            <a:r>
              <a:rPr b="0" lang="en-US" sz="1500" spc="-1" strike="noStrike">
                <a:latin typeface="FreeMono"/>
              </a:rPr>
              <a:t>Machine</a:t>
            </a:r>
            <a:endParaRPr b="0" lang="en-US" sz="1500" spc="-1" strike="noStrike">
              <a:latin typeface="FreeMono"/>
            </a:endParaRPr>
          </a:p>
        </p:txBody>
      </p:sp>
      <p:sp>
        <p:nvSpPr>
          <p:cNvPr id="72" name="CustomShape 7"/>
          <p:cNvSpPr/>
          <p:nvPr/>
        </p:nvSpPr>
        <p:spPr>
          <a:xfrm>
            <a:off x="3017520" y="402336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Modules</a:t>
            </a:r>
            <a:endParaRPr b="0" lang="en-US" sz="1500" spc="-1" strike="noStrike">
              <a:latin typeface="FreeMono"/>
            </a:endParaRPr>
          </a:p>
        </p:txBody>
      </p:sp>
      <p:sp>
        <p:nvSpPr>
          <p:cNvPr id="73" name="CustomShape 8"/>
          <p:cNvSpPr/>
          <p:nvPr/>
        </p:nvSpPr>
        <p:spPr>
          <a:xfrm>
            <a:off x="795528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FreeMono"/>
              </a:rPr>
              <a:t>Run</a:t>
            </a:r>
            <a:endParaRPr b="0" lang="en-US" sz="1800" spc="-1" strike="noStrike">
              <a:latin typeface="FreeMono"/>
            </a:endParaRPr>
          </a:p>
        </p:txBody>
      </p:sp>
      <p:sp>
        <p:nvSpPr>
          <p:cNvPr id="74" name="Line 9"/>
          <p:cNvSpPr/>
          <p:nvPr/>
        </p:nvSpPr>
        <p:spPr>
          <a:xfrm>
            <a:off x="1554480" y="2377440"/>
            <a:ext cx="1371600" cy="0"/>
          </a:xfrm>
          <a:prstGeom prst="line">
            <a:avLst/>
          </a:prstGeom>
          <a:ln w="12600">
            <a:solidFill>
              <a:srgbClr val="2a6099"/>
            </a:solidFill>
            <a:round/>
            <a:tailEnd len="med" type="triangle" w="med"/>
          </a:ln>
        </p:spPr>
        <p:style>
          <a:lnRef idx="0"/>
          <a:fillRef idx="0"/>
          <a:effectRef idx="0"/>
          <a:fontRef idx="minor"/>
        </p:style>
      </p:sp>
      <p:sp>
        <p:nvSpPr>
          <p:cNvPr id="75" name="Line 10"/>
          <p:cNvSpPr/>
          <p:nvPr/>
        </p:nvSpPr>
        <p:spPr>
          <a:xfrm>
            <a:off x="4023360" y="2377440"/>
            <a:ext cx="548640" cy="0"/>
          </a:xfrm>
          <a:prstGeom prst="line">
            <a:avLst/>
          </a:prstGeom>
          <a:ln w="12600">
            <a:solidFill>
              <a:srgbClr val="2a6099"/>
            </a:solidFill>
            <a:round/>
            <a:tailEnd len="med" type="triangle" w="med"/>
          </a:ln>
        </p:spPr>
        <p:style>
          <a:lnRef idx="0"/>
          <a:fillRef idx="0"/>
          <a:effectRef idx="0"/>
          <a:fontRef idx="minor"/>
        </p:style>
      </p:sp>
      <p:sp>
        <p:nvSpPr>
          <p:cNvPr id="76" name="Line 11"/>
          <p:cNvSpPr/>
          <p:nvPr/>
        </p:nvSpPr>
        <p:spPr>
          <a:xfrm>
            <a:off x="5669280" y="2377440"/>
            <a:ext cx="365760" cy="0"/>
          </a:xfrm>
          <a:prstGeom prst="line">
            <a:avLst/>
          </a:prstGeom>
          <a:ln w="12600">
            <a:solidFill>
              <a:srgbClr val="2a6099"/>
            </a:solidFill>
            <a:round/>
            <a:tailEnd len="med" type="triangle" w="med"/>
          </a:ln>
        </p:spPr>
        <p:style>
          <a:lnRef idx="0"/>
          <a:fillRef idx="0"/>
          <a:effectRef idx="0"/>
          <a:fontRef idx="minor"/>
        </p:style>
      </p:sp>
      <p:cxnSp>
        <p:nvCxnSpPr>
          <p:cNvPr id="77" name="Line 12"/>
          <p:cNvCxnSpPr>
            <a:stCxn id="72" idx="3"/>
            <a:endCxn id="71" idx="2"/>
          </p:cNvCxnSpPr>
          <p:nvPr/>
        </p:nvCxnSpPr>
        <p:spPr>
          <a:xfrm flipV="1">
            <a:off x="4114800" y="2926080"/>
            <a:ext cx="2469240" cy="1600560"/>
          </a:xfrm>
          <a:prstGeom prst="straightConnector1">
            <a:avLst/>
          </a:prstGeom>
          <a:ln w="12600">
            <a:solidFill>
              <a:srgbClr val="2a6099"/>
            </a:solidFill>
            <a:round/>
            <a:tailEnd len="med" type="triangle" w="med"/>
          </a:ln>
        </p:spPr>
      </p:cxnSp>
      <p:sp>
        <p:nvSpPr>
          <p:cNvPr id="78" name="Line 13"/>
          <p:cNvSpPr/>
          <p:nvPr/>
        </p:nvSpPr>
        <p:spPr>
          <a:xfrm>
            <a:off x="7132320" y="2377440"/>
            <a:ext cx="822960" cy="0"/>
          </a:xfrm>
          <a:prstGeom prst="line">
            <a:avLst/>
          </a:prstGeom>
          <a:ln w="12600">
            <a:solidFill>
              <a:srgbClr val="2a6099"/>
            </a:solidFill>
            <a:round/>
            <a:tailEnd len="med" type="triangle" w="med"/>
          </a:ln>
        </p:spPr>
        <p:style>
          <a:lnRef idx="0"/>
          <a:fillRef idx="0"/>
          <a:effectRef idx="0"/>
          <a:fontRef idx="minor"/>
        </p:style>
      </p:sp>
      <p:pic>
        <p:nvPicPr>
          <p:cNvPr id="79" name="" descr=""/>
          <p:cNvPicPr/>
          <p:nvPr/>
        </p:nvPicPr>
        <p:blipFill>
          <a:blip r:embed="rId1"/>
          <a:stretch/>
        </p:blipFill>
        <p:spPr>
          <a:xfrm>
            <a:off x="1212480" y="2651760"/>
            <a:ext cx="433440" cy="433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0"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hello.py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touch this file</a:t>
            </a:r>
            <a:endParaRPr b="0" lang="en-US" sz="2000" spc="-1" strike="noStrike">
              <a:latin typeface="Arial"/>
            </a:endParaRPr>
          </a:p>
        </p:txBody>
      </p:sp>
      <p:sp>
        <p:nvSpPr>
          <p:cNvPr id="81"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First steps</a:t>
            </a:r>
            <a:br/>
            <a:r>
              <a:rPr b="0" lang="en-US" sz="3200" spc="-1" strike="noStrike">
                <a:latin typeface="FreeMono"/>
              </a:rPr>
              <a:t>&lt;Source File&gt;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TextShape 1"/>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First steps</a:t>
            </a:r>
            <a:br/>
            <a:r>
              <a:rPr b="0" lang="en-US" sz="3200" spc="-1" strike="noStrike">
                <a:latin typeface="FreeMono"/>
              </a:rPr>
              <a:t>&lt;Source File&gt;</a:t>
            </a:r>
            <a:endParaRPr b="0" lang="en-US" sz="3200" spc="-1" strike="noStrike">
              <a:latin typeface="Arial"/>
            </a:endParaRPr>
          </a:p>
        </p:txBody>
      </p:sp>
      <p:sp>
        <p:nvSpPr>
          <p:cNvPr id="83" name="CustomShape 2"/>
          <p:cNvSpPr/>
          <p:nvPr/>
        </p:nvSpPr>
        <p:spPr>
          <a:xfrm>
            <a:off x="731520" y="1920240"/>
            <a:ext cx="822960" cy="1005840"/>
          </a:xfrm>
          <a:prstGeom prst="foldedCorner">
            <a:avLst>
              <a:gd name="adj" fmla="val 12500"/>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Source</a:t>
            </a:r>
            <a:endParaRPr b="0" lang="en-US" sz="1500" spc="-1" strike="noStrike">
              <a:latin typeface="FreeMono"/>
            </a:endParaRPr>
          </a:p>
          <a:p>
            <a:pPr algn="ctr"/>
            <a:r>
              <a:rPr b="0" lang="en-US" sz="1500" spc="-1" strike="noStrike">
                <a:latin typeface="FreeMono"/>
              </a:rPr>
              <a:t>file</a:t>
            </a:r>
            <a:endParaRPr b="0" lang="en-US" sz="1500" spc="-1" strike="noStrike">
              <a:latin typeface="FreeMono"/>
            </a:endParaRPr>
          </a:p>
        </p:txBody>
      </p:sp>
      <p:sp>
        <p:nvSpPr>
          <p:cNvPr id="84" name="CustomShape 3"/>
          <p:cNvSpPr/>
          <p:nvPr/>
        </p:nvSpPr>
        <p:spPr>
          <a:xfrm>
            <a:off x="2651760" y="1280160"/>
            <a:ext cx="4754880" cy="2286000"/>
          </a:xfrm>
          <a:prstGeom prst="rect">
            <a:avLst/>
          </a:prstGeom>
          <a:solidFill>
            <a:srgbClr val="666666"/>
          </a:solidFill>
          <a:ln>
            <a:solidFill>
              <a:srgbClr val="808080"/>
            </a:solidFill>
          </a:ln>
        </p:spPr>
        <p:style>
          <a:lnRef idx="0"/>
          <a:fillRef idx="0"/>
          <a:effectRef idx="0"/>
          <a:fontRef idx="minor"/>
        </p:style>
        <p:txBody>
          <a:bodyPr wrap="none" lIns="90000" rIns="90000" tIns="45000" bIns="45000" anchor="ctr">
            <a:noAutofit/>
          </a:bodyPr>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a:p>
            <a:pPr algn="ctr"/>
            <a:r>
              <a:rPr b="0" lang="en-US" sz="1800" spc="-1" strike="noStrike">
                <a:latin typeface="FreeMono"/>
              </a:rPr>
              <a:t>Interpreter</a:t>
            </a:r>
            <a:endParaRPr b="0" lang="en-US" sz="1800" spc="-1" strike="noStrike">
              <a:latin typeface="Arial"/>
            </a:endParaRPr>
          </a:p>
        </p:txBody>
      </p:sp>
      <p:sp>
        <p:nvSpPr>
          <p:cNvPr id="85" name="CustomShape 4"/>
          <p:cNvSpPr/>
          <p:nvPr/>
        </p:nvSpPr>
        <p:spPr>
          <a:xfrm>
            <a:off x="292608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Compiler</a:t>
            </a:r>
            <a:endParaRPr b="0" lang="en-US" sz="1500" spc="-1" strike="noStrike">
              <a:latin typeface="FreeMono"/>
            </a:endParaRPr>
          </a:p>
        </p:txBody>
      </p:sp>
      <p:sp>
        <p:nvSpPr>
          <p:cNvPr id="86" name="CustomShape 5"/>
          <p:cNvSpPr/>
          <p:nvPr/>
        </p:nvSpPr>
        <p:spPr>
          <a:xfrm>
            <a:off x="457200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Byte</a:t>
            </a:r>
            <a:endParaRPr b="0" lang="en-US" sz="1500" spc="-1" strike="noStrike">
              <a:latin typeface="FreeMono"/>
            </a:endParaRPr>
          </a:p>
          <a:p>
            <a:pPr algn="ctr"/>
            <a:r>
              <a:rPr b="0" lang="en-US" sz="1500" spc="-1" strike="noStrike">
                <a:latin typeface="FreeMono"/>
              </a:rPr>
              <a:t>code</a:t>
            </a:r>
            <a:endParaRPr b="0" lang="en-US" sz="1500" spc="-1" strike="noStrike">
              <a:latin typeface="FreeMono"/>
            </a:endParaRPr>
          </a:p>
        </p:txBody>
      </p:sp>
      <p:sp>
        <p:nvSpPr>
          <p:cNvPr id="87" name="CustomShape 6"/>
          <p:cNvSpPr/>
          <p:nvPr/>
        </p:nvSpPr>
        <p:spPr>
          <a:xfrm>
            <a:off x="603504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Virtual</a:t>
            </a:r>
            <a:endParaRPr b="0" lang="en-US" sz="1500" spc="-1" strike="noStrike">
              <a:latin typeface="FreeMono"/>
            </a:endParaRPr>
          </a:p>
          <a:p>
            <a:pPr algn="ctr"/>
            <a:r>
              <a:rPr b="0" lang="en-US" sz="1500" spc="-1" strike="noStrike">
                <a:latin typeface="FreeMono"/>
              </a:rPr>
              <a:t>Machine</a:t>
            </a:r>
            <a:endParaRPr b="0" lang="en-US" sz="1500" spc="-1" strike="noStrike">
              <a:latin typeface="FreeMono"/>
            </a:endParaRPr>
          </a:p>
        </p:txBody>
      </p:sp>
      <p:sp>
        <p:nvSpPr>
          <p:cNvPr id="88" name="CustomShape 7"/>
          <p:cNvSpPr/>
          <p:nvPr/>
        </p:nvSpPr>
        <p:spPr>
          <a:xfrm>
            <a:off x="3017520" y="402336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latin typeface="FreeMono"/>
              </a:rPr>
              <a:t>Modules</a:t>
            </a:r>
            <a:endParaRPr b="0" lang="en-US" sz="1500" spc="-1" strike="noStrike">
              <a:latin typeface="FreeMono"/>
            </a:endParaRPr>
          </a:p>
        </p:txBody>
      </p:sp>
      <p:sp>
        <p:nvSpPr>
          <p:cNvPr id="89" name="CustomShape 8"/>
          <p:cNvSpPr/>
          <p:nvPr/>
        </p:nvSpPr>
        <p:spPr>
          <a:xfrm>
            <a:off x="7955280" y="1920240"/>
            <a:ext cx="1097280" cy="10058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FreeMono"/>
              </a:rPr>
              <a:t>Run</a:t>
            </a:r>
            <a:endParaRPr b="0" lang="en-US" sz="1800" spc="-1" strike="noStrike">
              <a:latin typeface="FreeMono"/>
            </a:endParaRPr>
          </a:p>
        </p:txBody>
      </p:sp>
      <p:sp>
        <p:nvSpPr>
          <p:cNvPr id="90" name="Line 9"/>
          <p:cNvSpPr/>
          <p:nvPr/>
        </p:nvSpPr>
        <p:spPr>
          <a:xfrm>
            <a:off x="1554480" y="2377440"/>
            <a:ext cx="1371600" cy="0"/>
          </a:xfrm>
          <a:prstGeom prst="line">
            <a:avLst/>
          </a:prstGeom>
          <a:ln w="12600">
            <a:solidFill>
              <a:srgbClr val="2a6099"/>
            </a:solidFill>
            <a:round/>
            <a:tailEnd len="med" type="triangle" w="med"/>
          </a:ln>
        </p:spPr>
        <p:style>
          <a:lnRef idx="0"/>
          <a:fillRef idx="0"/>
          <a:effectRef idx="0"/>
          <a:fontRef idx="minor"/>
        </p:style>
      </p:sp>
      <p:sp>
        <p:nvSpPr>
          <p:cNvPr id="91" name="Line 10"/>
          <p:cNvSpPr/>
          <p:nvPr/>
        </p:nvSpPr>
        <p:spPr>
          <a:xfrm>
            <a:off x="4023360" y="2377440"/>
            <a:ext cx="548640" cy="0"/>
          </a:xfrm>
          <a:prstGeom prst="line">
            <a:avLst/>
          </a:prstGeom>
          <a:ln w="12600">
            <a:solidFill>
              <a:srgbClr val="2a6099"/>
            </a:solidFill>
            <a:round/>
            <a:tailEnd len="med" type="triangle" w="med"/>
          </a:ln>
        </p:spPr>
        <p:style>
          <a:lnRef idx="0"/>
          <a:fillRef idx="0"/>
          <a:effectRef idx="0"/>
          <a:fontRef idx="minor"/>
        </p:style>
      </p:sp>
      <p:sp>
        <p:nvSpPr>
          <p:cNvPr id="92" name="Line 11"/>
          <p:cNvSpPr/>
          <p:nvPr/>
        </p:nvSpPr>
        <p:spPr>
          <a:xfrm>
            <a:off x="5669280" y="2377440"/>
            <a:ext cx="365760" cy="0"/>
          </a:xfrm>
          <a:prstGeom prst="line">
            <a:avLst/>
          </a:prstGeom>
          <a:ln w="12600">
            <a:solidFill>
              <a:srgbClr val="2a6099"/>
            </a:solidFill>
            <a:round/>
            <a:tailEnd len="med" type="triangle" w="med"/>
          </a:ln>
        </p:spPr>
        <p:style>
          <a:lnRef idx="0"/>
          <a:fillRef idx="0"/>
          <a:effectRef idx="0"/>
          <a:fontRef idx="minor"/>
        </p:style>
      </p:sp>
      <p:cxnSp>
        <p:nvCxnSpPr>
          <p:cNvPr id="93" name="Line 12"/>
          <p:cNvCxnSpPr>
            <a:stCxn id="88" idx="3"/>
            <a:endCxn id="87" idx="2"/>
          </p:cNvCxnSpPr>
          <p:nvPr/>
        </p:nvCxnSpPr>
        <p:spPr>
          <a:xfrm flipV="1">
            <a:off x="4114800" y="2926080"/>
            <a:ext cx="2469240" cy="1600560"/>
          </a:xfrm>
          <a:prstGeom prst="straightConnector1">
            <a:avLst/>
          </a:prstGeom>
          <a:ln w="12600">
            <a:solidFill>
              <a:srgbClr val="2a6099"/>
            </a:solidFill>
            <a:round/>
            <a:tailEnd len="med" type="triangle" w="med"/>
          </a:ln>
        </p:spPr>
      </p:cxnSp>
      <p:sp>
        <p:nvSpPr>
          <p:cNvPr id="94" name="Line 13"/>
          <p:cNvSpPr/>
          <p:nvPr/>
        </p:nvSpPr>
        <p:spPr>
          <a:xfrm>
            <a:off x="7132320" y="2377440"/>
            <a:ext cx="822960" cy="0"/>
          </a:xfrm>
          <a:prstGeom prst="line">
            <a:avLst/>
          </a:prstGeom>
          <a:ln w="12600">
            <a:solidFill>
              <a:srgbClr val="2a6099"/>
            </a:solidFill>
            <a:round/>
            <a:tailEnd len="med" type="triangle" w="med"/>
          </a:ln>
        </p:spPr>
        <p:style>
          <a:lnRef idx="0"/>
          <a:fillRef idx="0"/>
          <a:effectRef idx="0"/>
          <a:fontRef idx="minor"/>
        </p:style>
      </p:sp>
      <p:pic>
        <p:nvPicPr>
          <p:cNvPr id="95" name="" descr=""/>
          <p:cNvPicPr/>
          <p:nvPr/>
        </p:nvPicPr>
        <p:blipFill>
          <a:blip r:embed="rId1"/>
          <a:stretch/>
        </p:blipFill>
        <p:spPr>
          <a:xfrm>
            <a:off x="1212480" y="2651760"/>
            <a:ext cx="433440" cy="433440"/>
          </a:xfrm>
          <a:prstGeom prst="rect">
            <a:avLst/>
          </a:prstGeom>
          <a:ln>
            <a:noFill/>
          </a:ln>
        </p:spPr>
      </p:pic>
      <p:sp>
        <p:nvSpPr>
          <p:cNvPr id="96" name="TextShape 14"/>
          <p:cNvSpPr txBox="1"/>
          <p:nvPr/>
        </p:nvSpPr>
        <p:spPr>
          <a:xfrm>
            <a:off x="550800" y="3108960"/>
            <a:ext cx="1278000" cy="318960"/>
          </a:xfrm>
          <a:prstGeom prst="rect">
            <a:avLst/>
          </a:prstGeom>
          <a:noFill/>
          <a:ln>
            <a:noFill/>
          </a:ln>
        </p:spPr>
        <p:txBody>
          <a:bodyPr lIns="90000" rIns="90000" tIns="45000" bIns="45000">
            <a:noAutofit/>
          </a:bodyPr>
          <a:p>
            <a:r>
              <a:rPr b="1" lang="en-US" sz="1800" spc="-1" strike="noStrike">
                <a:latin typeface="FreeMono"/>
              </a:rPr>
              <a:t>hello.py</a:t>
            </a:r>
            <a:endParaRPr b="0" lang="en-US" sz="1800" spc="-1" strike="noStrike">
              <a:latin typeface="Arial"/>
            </a:endParaRPr>
          </a:p>
        </p:txBody>
      </p:sp>
      <p:sp>
        <p:nvSpPr>
          <p:cNvPr id="97" name="TextShape 15"/>
          <p:cNvSpPr txBox="1"/>
          <p:nvPr/>
        </p:nvSpPr>
        <p:spPr>
          <a:xfrm>
            <a:off x="3657600" y="2926080"/>
            <a:ext cx="2923920" cy="318960"/>
          </a:xfrm>
          <a:prstGeom prst="rect">
            <a:avLst/>
          </a:prstGeom>
          <a:noFill/>
          <a:ln>
            <a:noFill/>
          </a:ln>
        </p:spPr>
        <p:txBody>
          <a:bodyPr lIns="90000" rIns="90000" tIns="45000" bIns="45000">
            <a:noAutofit/>
          </a:bodyPr>
          <a:p>
            <a:r>
              <a:rPr b="1" lang="en-US" sz="1800" spc="-1" strike="noStrike">
                <a:latin typeface="FreeMono"/>
              </a:rPr>
              <a:t>hello.cpython-38.pyc</a:t>
            </a:r>
            <a:endParaRPr b="0" lang="en-US" sz="1800" spc="-1" strike="noStrike">
              <a:latin typeface="Arial"/>
            </a:endParaRPr>
          </a:p>
        </p:txBody>
      </p:sp>
      <p:sp>
        <p:nvSpPr>
          <p:cNvPr id="98" name="TextShape 16"/>
          <p:cNvSpPr txBox="1"/>
          <p:nvPr/>
        </p:nvSpPr>
        <p:spPr>
          <a:xfrm>
            <a:off x="7772400" y="3064320"/>
            <a:ext cx="2011680" cy="547560"/>
          </a:xfrm>
          <a:prstGeom prst="rect">
            <a:avLst/>
          </a:prstGeom>
          <a:noFill/>
          <a:ln>
            <a:noFill/>
          </a:ln>
        </p:spPr>
        <p:txBody>
          <a:bodyPr lIns="90000" rIns="90000" tIns="45000" bIns="45000">
            <a:noAutofit/>
          </a:bodyPr>
          <a:p>
            <a:r>
              <a:rPr b="1" lang="en-US" sz="1800" spc="-1" strike="noStrike">
                <a:latin typeface="FreeMono"/>
              </a:rPr>
              <a:t>Hello World!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9"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Getting Help</a:t>
            </a:r>
            <a:endParaRPr b="0" lang="en-US" sz="3200" spc="-1" strike="noStrike">
              <a:latin typeface="Arial"/>
            </a:endParaRPr>
          </a:p>
        </p:txBody>
      </p:sp>
      <p:sp>
        <p:nvSpPr>
          <p:cNvPr id="100"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First steps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1"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&gt;&gt;&gt; help()</a:t>
            </a:r>
            <a:endParaRPr b="0" lang="en-US" sz="3200" spc="-1" strike="noStrike">
              <a:latin typeface="Arial"/>
            </a:endParaRPr>
          </a:p>
        </p:txBody>
      </p:sp>
      <p:sp>
        <p:nvSpPr>
          <p:cNvPr id="102"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First steps</a:t>
            </a:r>
            <a:br/>
            <a:r>
              <a:rPr b="0" lang="en-US" sz="3200" spc="-1" strike="noStrike">
                <a:latin typeface="FreeMono"/>
              </a:rPr>
              <a:t>&lt;Getting Help&gt;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3" name="TextShape 1"/>
          <p:cNvSpPr txBox="1"/>
          <p:nvPr/>
        </p:nvSpPr>
        <p:spPr>
          <a:xfrm>
            <a:off x="503640" y="1326240"/>
            <a:ext cx="9068760" cy="3287880"/>
          </a:xfrm>
          <a:prstGeom prst="rect">
            <a:avLst/>
          </a:prstGeom>
          <a:noFill/>
          <a:ln>
            <a:noFill/>
          </a:ln>
        </p:spPr>
        <p:txBody>
          <a:bodyPr lIns="0" rIns="0" tIns="0" bIns="0" anchor="ctr">
            <a:noAutofit/>
          </a:bodyPr>
          <a:p>
            <a:pPr algn="ctr"/>
            <a:r>
              <a:rPr b="0" lang="en-US" sz="3200" spc="-1" strike="noStrike">
                <a:latin typeface="FreeMono"/>
              </a:rPr>
              <a:t>print()</a:t>
            </a:r>
            <a:endParaRPr b="0" lang="en-US" sz="3200" spc="-1" strike="noStrike">
              <a:latin typeface="Arial"/>
            </a:endParaRPr>
          </a:p>
        </p:txBody>
      </p:sp>
      <p:sp>
        <p:nvSpPr>
          <p:cNvPr id="104" name="TextShape 2"/>
          <p:cNvSpPr txBox="1"/>
          <p:nvPr/>
        </p:nvSpPr>
        <p:spPr>
          <a:xfrm>
            <a:off x="504000" y="22608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5"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Comments</a:t>
            </a:r>
            <a:endParaRPr b="0" lang="en-US" sz="3200" spc="-1" strike="noStrike">
              <a:latin typeface="Arial"/>
            </a:endParaRPr>
          </a:p>
        </p:txBody>
      </p:sp>
      <p:sp>
        <p:nvSpPr>
          <p:cNvPr id="106"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7" name="TextShape 1"/>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Basic Python 1</a:t>
            </a:r>
            <a:br/>
            <a:r>
              <a:rPr b="0" lang="en-US" sz="3200" spc="-1" strike="noStrike">
                <a:latin typeface="FreeMono"/>
              </a:rPr>
              <a:t>&lt;Comments&gt;</a:t>
            </a:r>
            <a:endParaRPr b="0" lang="en-US" sz="3200" spc="-1" strike="noStrike">
              <a:latin typeface="Arial"/>
            </a:endParaRPr>
          </a:p>
        </p:txBody>
      </p:sp>
      <p:pic>
        <p:nvPicPr>
          <p:cNvPr id="108" name="" descr=""/>
          <p:cNvPicPr/>
          <p:nvPr/>
        </p:nvPicPr>
        <p:blipFill>
          <a:blip r:embed="rId1"/>
          <a:stretch/>
        </p:blipFill>
        <p:spPr>
          <a:xfrm>
            <a:off x="3200400" y="1326240"/>
            <a:ext cx="3542400" cy="3542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9"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Literal Constants</a:t>
            </a:r>
            <a:endParaRPr b="0" lang="en-US" sz="3200" spc="-1" strike="noStrike">
              <a:latin typeface="Arial"/>
            </a:endParaRPr>
          </a:p>
        </p:txBody>
      </p:sp>
      <p:sp>
        <p:nvSpPr>
          <p:cNvPr id="110"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8" name="TextShape 1"/>
          <p:cNvSpPr txBox="1"/>
          <p:nvPr/>
        </p:nvSpPr>
        <p:spPr>
          <a:xfrm>
            <a:off x="503640" y="225720"/>
            <a:ext cx="9068760" cy="5077800"/>
          </a:xfrm>
          <a:prstGeom prst="rect">
            <a:avLst/>
          </a:prstGeom>
          <a:noFill/>
          <a:ln>
            <a:noFill/>
          </a:ln>
          <a:effectLst>
            <a:outerShdw dist="0" dir="0">
              <a:srgbClr val="000000"/>
            </a:outerShdw>
          </a:effectLst>
        </p:spPr>
        <p:txBody>
          <a:bodyPr lIns="0" rIns="0" tIns="0" bIns="0" anchor="ctr">
            <a:noAutofit/>
          </a:bodyPr>
          <a:p>
            <a:r>
              <a:rPr b="0" lang="en-US" sz="3200" spc="-1" strike="noStrike">
                <a:latin typeface="FreeMono"/>
              </a:rPr>
              <a:t>Agenda</a:t>
            </a:r>
            <a:endParaRPr b="0" lang="en-US" sz="3200" spc="-1" strike="noStrike">
              <a:latin typeface="Arial"/>
            </a:endParaRPr>
          </a:p>
          <a:p>
            <a:endParaRPr b="0" lang="en-US" sz="3200" spc="-1" strike="noStrike">
              <a:latin typeface="Arial"/>
            </a:endParaRPr>
          </a:p>
          <a:p>
            <a:endParaRPr b="0" lang="en-US" sz="3200" spc="-1" strike="noStrike">
              <a:latin typeface="Arial"/>
            </a:endParaRPr>
          </a:p>
          <a:p>
            <a:r>
              <a:rPr b="0" lang="en-US" sz="3200" spc="-1" strike="noStrike">
                <a:latin typeface="FreeMono"/>
              </a:rPr>
              <a:t>- The Zen of Python </a:t>
            </a:r>
            <a:endParaRPr b="0" lang="en-US" sz="3200" spc="-1" strike="noStrike">
              <a:latin typeface="Arial"/>
            </a:endParaRPr>
          </a:p>
          <a:p>
            <a:endParaRPr b="0" lang="en-US" sz="3200" spc="-1" strike="noStrike">
              <a:latin typeface="Arial"/>
            </a:endParaRPr>
          </a:p>
          <a:p>
            <a:r>
              <a:rPr b="0" lang="en-US" sz="3200" spc="-1" strike="noStrike">
                <a:latin typeface="FreeMono"/>
              </a:rPr>
              <a:t>- First steps</a:t>
            </a:r>
            <a:endParaRPr b="0" lang="en-US" sz="3200" spc="-1" strike="noStrike">
              <a:latin typeface="Arial"/>
            </a:endParaRPr>
          </a:p>
          <a:p>
            <a:endParaRPr b="0" lang="en-US" sz="3200" spc="-1" strike="noStrike">
              <a:latin typeface="Arial"/>
            </a:endParaRPr>
          </a:p>
          <a:p>
            <a:r>
              <a:rPr b="0" lang="en-US" sz="3200" spc="-1" strike="noStrike">
                <a:latin typeface="FreeMono"/>
              </a:rPr>
              <a:t>- Basic Python</a:t>
            </a:r>
            <a:endParaRPr b="0" lang="en-US" sz="3200" spc="-1" strike="noStrike">
              <a:latin typeface="Arial"/>
            </a:endParaRPr>
          </a:p>
          <a:p>
            <a:endParaRPr b="0" lang="en-US" sz="3200" spc="-1" strike="noStrike">
              <a:latin typeface="Arial"/>
            </a:endParaRPr>
          </a:p>
          <a:p>
            <a:r>
              <a:rPr b="0" lang="en-US" sz="3200" spc="-1" strike="noStrike">
                <a:latin typeface="FreeMono"/>
              </a:rPr>
              <a:t>- Fun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1"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Basic Operations with Numbers</a:t>
            </a:r>
            <a:endParaRPr b="0" lang="en-US" sz="3200" spc="-1" strike="noStrike">
              <a:latin typeface="Arial"/>
            </a:endParaRPr>
          </a:p>
        </p:txBody>
      </p:sp>
      <p:sp>
        <p:nvSpPr>
          <p:cNvPr id="112"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3"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r>
              <a:rPr b="0" lang="en-US" sz="3200" spc="-1" strike="noStrike">
                <a:latin typeface="FreeMono"/>
              </a:rPr>
              <a:t>&gt;&gt;&gt; 1729**1729</a:t>
            </a:r>
            <a:endParaRPr b="0" lang="en-US" sz="3200" spc="-1" strike="noStrike">
              <a:latin typeface="Arial"/>
            </a:endParaRPr>
          </a:p>
        </p:txBody>
      </p:sp>
      <p:sp>
        <p:nvSpPr>
          <p:cNvPr id="114"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ea typeface="Noto Sans CJK SC"/>
              </a:rPr>
              <a:t>Basic Python 1</a:t>
            </a:r>
            <a:br/>
            <a:r>
              <a:rPr b="0" lang="en-US" sz="3200" spc="-1" strike="noStrike">
                <a:latin typeface="FreeMono"/>
              </a:rPr>
              <a:t>&lt;Basic Operations with Numbers&gt;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5"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nSpc>
                <a:spcPct val="100000"/>
              </a:lnSpc>
            </a:pPr>
            <a:r>
              <a:rPr b="0" lang="en-US" sz="3200" spc="-1" strike="noStrike">
                <a:latin typeface="FreeMono"/>
                <a:ea typeface="Noto Sans CJK SC"/>
              </a:rPr>
              <a:t>&gt;&gt;&gt; </a:t>
            </a:r>
            <a:r>
              <a:rPr b="0" lang="en-US" sz="3200" spc="-1" strike="noStrike">
                <a:latin typeface="FreeMono"/>
              </a:rPr>
              <a:t># loss-of-precision for float</a:t>
            </a:r>
            <a:endParaRPr b="0" lang="en-US" sz="3200" spc="-1" strike="noStrike">
              <a:latin typeface="Arial"/>
            </a:endParaRPr>
          </a:p>
          <a:p>
            <a:pPr>
              <a:lnSpc>
                <a:spcPct val="100000"/>
              </a:lnSpc>
            </a:pPr>
            <a:r>
              <a:rPr b="0" lang="en-US" sz="3200" spc="-1" strike="noStrike">
                <a:latin typeface="FreeMono"/>
                <a:ea typeface="Noto Sans CJK SC"/>
              </a:rPr>
              <a:t>&gt;&gt;&gt; </a:t>
            </a:r>
            <a:r>
              <a:rPr b="0" lang="en-US" sz="3200" spc="-1" strike="noStrike">
                <a:latin typeface="FreeMono"/>
              </a:rPr>
              <a:t>a = 1/10</a:t>
            </a:r>
            <a:endParaRPr b="0" lang="en-US" sz="3200" spc="-1" strike="noStrike">
              <a:latin typeface="Arial"/>
            </a:endParaRPr>
          </a:p>
          <a:p>
            <a:pPr>
              <a:lnSpc>
                <a:spcPct val="100000"/>
              </a:lnSpc>
            </a:pPr>
            <a:r>
              <a:rPr b="0" lang="en-US" sz="3200" spc="-1" strike="noStrike">
                <a:latin typeface="FreeMono"/>
                <a:ea typeface="Noto Sans CJK SC"/>
              </a:rPr>
              <a:t>&gt;&gt;&gt; </a:t>
            </a:r>
            <a:r>
              <a:rPr b="0" lang="en-US" sz="3200" spc="-1" strike="noStrike">
                <a:latin typeface="FreeMono"/>
              </a:rPr>
              <a:t>print(“{:.50f}”.format(a))</a:t>
            </a:r>
            <a:endParaRPr b="0" lang="en-US" sz="3200" spc="-1" strike="noStrike">
              <a:latin typeface="Arial"/>
            </a:endParaRPr>
          </a:p>
          <a:p>
            <a:endParaRPr b="0" lang="en-US" sz="3200" spc="-1" strike="noStrike">
              <a:latin typeface="Arial"/>
            </a:endParaRPr>
          </a:p>
        </p:txBody>
      </p:sp>
      <p:sp>
        <p:nvSpPr>
          <p:cNvPr id="116"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ea typeface="Noto Sans CJK SC"/>
              </a:rPr>
              <a:t>Basic Python 1</a:t>
            </a:r>
            <a:br/>
            <a:r>
              <a:rPr b="0" lang="en-US" sz="3200" spc="-1" strike="noStrike">
                <a:latin typeface="FreeMono"/>
              </a:rPr>
              <a:t>&lt;Basic Operations with Numbers&gt;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7"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r>
              <a:rPr b="0" lang="en-US" sz="3200" spc="-1" strike="noStrike">
                <a:latin typeface="FreeMono"/>
              </a:rPr>
              <a:t>&gt;&gt;&gt; # overflow</a:t>
            </a:r>
            <a:endParaRPr b="0" lang="en-US" sz="3200" spc="-1" strike="noStrike">
              <a:latin typeface="Arial"/>
            </a:endParaRPr>
          </a:p>
          <a:p>
            <a:r>
              <a:rPr b="0" lang="en-US" sz="3200" spc="-1" strike="noStrike">
                <a:latin typeface="FreeMono"/>
              </a:rPr>
              <a:t>&gt;&gt;&gt; 1.7e308</a:t>
            </a:r>
            <a:endParaRPr b="0" lang="en-US" sz="3200" spc="-1" strike="noStrike">
              <a:latin typeface="Arial"/>
            </a:endParaRPr>
          </a:p>
          <a:p>
            <a:r>
              <a:rPr b="0" lang="en-US" sz="3200" spc="-1" strike="noStrike">
                <a:latin typeface="FreeMono"/>
              </a:rPr>
              <a:t>&gt;&gt;&gt; 1.8e308</a:t>
            </a:r>
            <a:endParaRPr b="0" lang="en-US" sz="3200" spc="-1" strike="noStrike">
              <a:latin typeface="Arial"/>
            </a:endParaRPr>
          </a:p>
          <a:p>
            <a:endParaRPr b="0" lang="en-US" sz="3200" spc="-1" strike="noStrike">
              <a:latin typeface="Arial"/>
            </a:endParaRPr>
          </a:p>
        </p:txBody>
      </p:sp>
      <p:sp>
        <p:nvSpPr>
          <p:cNvPr id="118"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ea typeface="Noto Sans CJK SC"/>
              </a:rPr>
              <a:t>Basic Python 1</a:t>
            </a:r>
            <a:br/>
            <a:r>
              <a:rPr b="0" lang="en-US" sz="3200" spc="-1" strike="noStrike">
                <a:latin typeface="FreeMono"/>
              </a:rPr>
              <a:t>&lt;Basic Operations with Numbers&gt;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9"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r>
              <a:rPr b="0" lang="en-US" sz="3200" spc="-1" strike="noStrike">
                <a:latin typeface="FreeMono"/>
              </a:rPr>
              <a:t>&gt;&gt;&gt; # underflow</a:t>
            </a:r>
            <a:endParaRPr b="0" lang="en-US" sz="3200" spc="-1" strike="noStrike">
              <a:latin typeface="Arial"/>
            </a:endParaRPr>
          </a:p>
          <a:p>
            <a:r>
              <a:rPr b="0" lang="en-US" sz="3200" spc="-1" strike="noStrike">
                <a:latin typeface="FreeMono"/>
              </a:rPr>
              <a:t>&gt;&gt;&gt; 5e-324</a:t>
            </a:r>
            <a:endParaRPr b="0" lang="en-US" sz="3200" spc="-1" strike="noStrike">
              <a:latin typeface="Arial"/>
            </a:endParaRPr>
          </a:p>
          <a:p>
            <a:r>
              <a:rPr b="0" lang="en-US" sz="3200" spc="-1" strike="noStrike">
                <a:latin typeface="FreeMono"/>
              </a:rPr>
              <a:t>&gt;&gt;&gt; 1e-325</a:t>
            </a:r>
            <a:endParaRPr b="0" lang="en-US" sz="3200" spc="-1" strike="noStrike">
              <a:latin typeface="Arial"/>
            </a:endParaRPr>
          </a:p>
          <a:p>
            <a:endParaRPr b="0" lang="en-US" sz="3200" spc="-1" strike="noStrike">
              <a:latin typeface="Arial"/>
            </a:endParaRPr>
          </a:p>
        </p:txBody>
      </p:sp>
      <p:sp>
        <p:nvSpPr>
          <p:cNvPr id="120"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ea typeface="Noto Sans CJK SC"/>
              </a:rPr>
              <a:t>Basic Python 1</a:t>
            </a:r>
            <a:br/>
            <a:r>
              <a:rPr b="0" lang="en-US" sz="3200" spc="-1" strike="noStrike">
                <a:latin typeface="FreeMono"/>
              </a:rPr>
              <a:t>&lt;Basic Operations with Numbers&gt;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1"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Basic Operations with Strings</a:t>
            </a:r>
            <a:endParaRPr b="0" lang="en-US" sz="3200" spc="-1" strike="noStrike">
              <a:latin typeface="Arial"/>
            </a:endParaRPr>
          </a:p>
        </p:txBody>
      </p:sp>
      <p:sp>
        <p:nvSpPr>
          <p:cNvPr id="122"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3" name="TextShape 1"/>
          <p:cNvSpPr txBox="1"/>
          <p:nvPr/>
        </p:nvSpPr>
        <p:spPr>
          <a:xfrm>
            <a:off x="503640" y="1326240"/>
            <a:ext cx="9068760" cy="3977280"/>
          </a:xfrm>
          <a:prstGeom prst="rect">
            <a:avLst/>
          </a:prstGeom>
          <a:noFill/>
          <a:ln>
            <a:noFill/>
          </a:ln>
          <a:effectLst>
            <a:outerShdw dist="0" dir="0">
              <a:srgbClr val="000000"/>
            </a:outerShdw>
          </a:effectLst>
        </p:spPr>
        <p:txBody>
          <a:bodyPr lIns="0" rIns="0" tIns="0" bIns="0">
            <a:noAutofit/>
          </a:bodyPr>
          <a:p>
            <a:pPr algn="ctr"/>
            <a:r>
              <a:rPr b="0" lang="en-US" sz="3200" spc="-1" strike="noStrike">
                <a:latin typeface="FreeMono"/>
              </a:rPr>
              <a:t>rectangle.py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Given width and height of a triangle 5 and 3 respectively, print out its Perimeter and Area</a:t>
            </a:r>
            <a:endParaRPr b="0" lang="en-US" sz="2000" spc="-1" strike="noStrike">
              <a:latin typeface="Arial"/>
            </a:endParaRPr>
          </a:p>
          <a:p>
            <a:pPr algn="ctr"/>
            <a:endParaRPr b="0" lang="en-US" sz="2000" spc="-1" strike="noStrike">
              <a:latin typeface="Arial"/>
            </a:endParaRPr>
          </a:p>
          <a:p>
            <a:r>
              <a:rPr b="0" lang="en-US" sz="2000" spc="-1" strike="noStrike">
                <a:latin typeface="FreeMono"/>
              </a:rPr>
              <a:t>Sample output:</a:t>
            </a:r>
            <a:endParaRPr b="0" lang="en-US" sz="2000" spc="-1" strike="noStrike">
              <a:latin typeface="Arial"/>
            </a:endParaRPr>
          </a:p>
          <a:p>
            <a:r>
              <a:rPr b="0" lang="en-US" sz="2000" spc="-1" strike="noStrike">
                <a:latin typeface="FreeMono"/>
              </a:rPr>
              <a:t>&gt;&gt;&gt; python3 rectangle.py</a:t>
            </a:r>
            <a:endParaRPr b="0" lang="en-US" sz="2000" spc="-1" strike="noStrike">
              <a:latin typeface="Arial"/>
            </a:endParaRPr>
          </a:p>
          <a:p>
            <a:r>
              <a:rPr b="0" lang="en-US" sz="2000" spc="-1" strike="noStrike">
                <a:latin typeface="FreeMono"/>
              </a:rPr>
              <a:t>Perimeter: 16</a:t>
            </a:r>
            <a:endParaRPr b="0" lang="en-US" sz="2000" spc="-1" strike="noStrike">
              <a:latin typeface="Arial"/>
            </a:endParaRPr>
          </a:p>
          <a:p>
            <a:r>
              <a:rPr b="0" lang="en-US" sz="2000" spc="-1" strike="noStrike">
                <a:latin typeface="FreeMono"/>
              </a:rPr>
              <a:t>Area: 15</a:t>
            </a:r>
            <a:endParaRPr b="0" lang="en-US" sz="2000" spc="-1" strike="noStrike">
              <a:latin typeface="Arial"/>
            </a:endParaRPr>
          </a:p>
          <a:p>
            <a:endParaRPr b="0" lang="en-US" sz="2000" spc="-1" strike="noStrike">
              <a:latin typeface="Arial"/>
            </a:endParaRPr>
          </a:p>
        </p:txBody>
      </p:sp>
      <p:sp>
        <p:nvSpPr>
          <p:cNvPr id="124"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5"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Data Type</a:t>
            </a:r>
            <a:endParaRPr b="0" lang="en-US" sz="3200" spc="-1" strike="noStrike">
              <a:latin typeface="Arial"/>
            </a:endParaRPr>
          </a:p>
        </p:txBody>
      </p:sp>
      <p:sp>
        <p:nvSpPr>
          <p:cNvPr id="126"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7"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Casting</a:t>
            </a:r>
            <a:endParaRPr b="0" lang="en-US" sz="3200" spc="-1" strike="noStrike">
              <a:latin typeface="Arial"/>
            </a:endParaRPr>
          </a:p>
        </p:txBody>
      </p:sp>
      <p:sp>
        <p:nvSpPr>
          <p:cNvPr id="128"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9" name="TextShape 1"/>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Basic Python 1</a:t>
            </a:r>
            <a:br/>
            <a:r>
              <a:rPr b="0" lang="en-US" sz="3200" spc="-1" strike="noStrike">
                <a:latin typeface="FreeMono"/>
              </a:rPr>
              <a:t>&lt;Casting&gt;</a:t>
            </a:r>
            <a:endParaRPr b="0" lang="en-US" sz="3200" spc="-1" strike="noStrike">
              <a:latin typeface="Arial"/>
            </a:endParaRPr>
          </a:p>
        </p:txBody>
      </p:sp>
      <p:sp>
        <p:nvSpPr>
          <p:cNvPr id="130" name="TextShape 2"/>
          <p:cNvSpPr txBox="1"/>
          <p:nvPr/>
        </p:nvSpPr>
        <p:spPr>
          <a:xfrm>
            <a:off x="1434600" y="1605960"/>
            <a:ext cx="3594600" cy="497160"/>
          </a:xfrm>
          <a:prstGeom prst="rect">
            <a:avLst/>
          </a:prstGeom>
          <a:noFill/>
          <a:ln>
            <a:noFill/>
          </a:ln>
        </p:spPr>
        <p:txBody>
          <a:bodyPr lIns="90000" rIns="90000" tIns="45000" bIns="45000">
            <a:noAutofit/>
          </a:bodyPr>
          <a:p>
            <a:r>
              <a:rPr b="0" lang="en-US" sz="3200" spc="-1" strike="noStrike">
                <a:latin typeface="FreeMono"/>
              </a:rPr>
              <a:t>1729.0**1729</a:t>
            </a:r>
            <a:endParaRPr b="0" lang="en-US" sz="3200" spc="-1" strike="noStrike">
              <a:latin typeface="Arial"/>
            </a:endParaRPr>
          </a:p>
        </p:txBody>
      </p:sp>
      <p:grpSp>
        <p:nvGrpSpPr>
          <p:cNvPr id="131" name="Group 3"/>
          <p:cNvGrpSpPr/>
          <p:nvPr/>
        </p:nvGrpSpPr>
        <p:grpSpPr>
          <a:xfrm>
            <a:off x="1371600" y="2834640"/>
            <a:ext cx="3931920" cy="497160"/>
            <a:chOff x="1371600" y="2834640"/>
            <a:chExt cx="3931920" cy="497160"/>
          </a:xfrm>
        </p:grpSpPr>
        <p:sp>
          <p:nvSpPr>
            <p:cNvPr id="132" name="TextShape 4"/>
            <p:cNvSpPr txBox="1"/>
            <p:nvPr/>
          </p:nvSpPr>
          <p:spPr>
            <a:xfrm>
              <a:off x="1371600" y="2834640"/>
              <a:ext cx="3350520" cy="497160"/>
            </a:xfrm>
            <a:prstGeom prst="rect">
              <a:avLst/>
            </a:prstGeom>
            <a:noFill/>
            <a:ln>
              <a:noFill/>
            </a:ln>
          </p:spPr>
          <p:txBody>
            <a:bodyPr lIns="90000" rIns="90000" tIns="45000" bIns="45000">
              <a:noAutofit/>
            </a:bodyPr>
            <a:p>
              <a:r>
                <a:rPr b="0" lang="en-US" sz="3200" spc="-1" strike="noStrike">
                  <a:latin typeface="FreeMono"/>
                </a:rPr>
                <a:t>int(        )</a:t>
              </a:r>
              <a:endParaRPr b="0" lang="en-US" sz="3200" spc="-1" strike="noStrike">
                <a:latin typeface="Arial"/>
              </a:endParaRPr>
            </a:p>
          </p:txBody>
        </p:sp>
        <p:sp>
          <p:nvSpPr>
            <p:cNvPr id="133" name="Line 5"/>
            <p:cNvSpPr/>
            <p:nvPr/>
          </p:nvSpPr>
          <p:spPr>
            <a:xfrm>
              <a:off x="4572000" y="3108960"/>
              <a:ext cx="731520" cy="0"/>
            </a:xfrm>
            <a:prstGeom prst="line">
              <a:avLst/>
            </a:prstGeom>
            <a:ln>
              <a:solidFill>
                <a:srgbClr val="3465a4"/>
              </a:solidFill>
              <a:tailEnd len="med" type="triangle" w="med"/>
            </a:ln>
          </p:spPr>
          <p:style>
            <a:lnRef idx="0"/>
            <a:fillRef idx="0"/>
            <a:effectRef idx="0"/>
            <a:fontRef idx="minor"/>
          </p:style>
        </p:sp>
      </p:grpSp>
      <p:grpSp>
        <p:nvGrpSpPr>
          <p:cNvPr id="134" name="Group 6"/>
          <p:cNvGrpSpPr/>
          <p:nvPr/>
        </p:nvGrpSpPr>
        <p:grpSpPr>
          <a:xfrm>
            <a:off x="2240280" y="2103120"/>
            <a:ext cx="2240280" cy="1635480"/>
            <a:chOff x="2240280" y="2103120"/>
            <a:chExt cx="2240280" cy="1635480"/>
          </a:xfrm>
        </p:grpSpPr>
        <p:sp>
          <p:nvSpPr>
            <p:cNvPr id="135" name="TextShape 7"/>
            <p:cNvSpPr txBox="1"/>
            <p:nvPr/>
          </p:nvSpPr>
          <p:spPr>
            <a:xfrm>
              <a:off x="2560320" y="2834640"/>
              <a:ext cx="1920240" cy="903960"/>
            </a:xfrm>
            <a:prstGeom prst="rect">
              <a:avLst/>
            </a:prstGeom>
            <a:noFill/>
            <a:ln>
              <a:noFill/>
            </a:ln>
          </p:spPr>
          <p:txBody>
            <a:bodyPr lIns="90000" rIns="90000" tIns="45000" bIns="45000">
              <a:noAutofit/>
            </a:bodyPr>
            <a:p>
              <a:r>
                <a:rPr b="0" lang="en-US" sz="3200" spc="-1" strike="noStrike">
                  <a:latin typeface="FreeMono"/>
                </a:rPr>
                <a:t>1729.0</a:t>
              </a:r>
              <a:endParaRPr b="0" lang="en-US" sz="3200" spc="-1" strike="noStrike">
                <a:latin typeface="Arial"/>
              </a:endParaRPr>
            </a:p>
          </p:txBody>
        </p:sp>
        <p:cxnSp>
          <p:nvCxnSpPr>
            <p:cNvPr id="136" name="Line 8"/>
            <p:cNvCxnSpPr>
              <a:endCxn id="135" idx="0"/>
            </p:cNvCxnSpPr>
            <p:nvPr/>
          </p:nvCxnSpPr>
          <p:spPr>
            <a:xfrm>
              <a:off x="2240280" y="2103120"/>
              <a:ext cx="1280520" cy="731880"/>
            </a:xfrm>
            <a:prstGeom prst="straightConnector1">
              <a:avLst/>
            </a:prstGeom>
            <a:ln>
              <a:solidFill>
                <a:srgbClr val="3465a4"/>
              </a:solidFill>
              <a:tailEnd len="med" type="triangle" w="med"/>
            </a:ln>
          </p:spPr>
        </p:cxnSp>
      </p:grpSp>
      <p:grpSp>
        <p:nvGrpSpPr>
          <p:cNvPr id="137" name="Group 9"/>
          <p:cNvGrpSpPr/>
          <p:nvPr/>
        </p:nvGrpSpPr>
        <p:grpSpPr>
          <a:xfrm>
            <a:off x="1554480" y="2103120"/>
            <a:ext cx="4905000" cy="1228680"/>
            <a:chOff x="1554480" y="2103120"/>
            <a:chExt cx="4905000" cy="1228680"/>
          </a:xfrm>
        </p:grpSpPr>
        <p:sp>
          <p:nvSpPr>
            <p:cNvPr id="138" name="TextShape 10"/>
            <p:cNvSpPr txBox="1"/>
            <p:nvPr/>
          </p:nvSpPr>
          <p:spPr>
            <a:xfrm>
              <a:off x="5303520" y="2834640"/>
              <a:ext cx="1155960" cy="497160"/>
            </a:xfrm>
            <a:prstGeom prst="rect">
              <a:avLst/>
            </a:prstGeom>
            <a:noFill/>
            <a:ln>
              <a:noFill/>
            </a:ln>
          </p:spPr>
          <p:txBody>
            <a:bodyPr lIns="90000" rIns="90000" tIns="45000" bIns="45000">
              <a:noAutofit/>
            </a:bodyPr>
            <a:p>
              <a:r>
                <a:rPr b="0" lang="en-US" sz="3200" spc="-1" strike="noStrike">
                  <a:latin typeface="FreeMono"/>
                </a:rPr>
                <a:t>1729</a:t>
              </a:r>
              <a:endParaRPr b="0" lang="en-US" sz="3200" spc="-1" strike="noStrike">
                <a:latin typeface="Arial"/>
              </a:endParaRPr>
            </a:p>
          </p:txBody>
        </p:sp>
        <p:sp>
          <p:nvSpPr>
            <p:cNvPr id="139" name="Line 11"/>
            <p:cNvSpPr/>
            <p:nvPr/>
          </p:nvSpPr>
          <p:spPr>
            <a:xfrm>
              <a:off x="1554480" y="2103120"/>
              <a:ext cx="1371600" cy="0"/>
            </a:xfrm>
            <a:prstGeom prst="line">
              <a:avLst/>
            </a:prstGeom>
            <a:ln w="29160">
              <a:solidFill>
                <a:srgbClr val="3465a4"/>
              </a:solidFill>
              <a:round/>
            </a:ln>
          </p:spPr>
          <p:style>
            <a:lnRef idx="0"/>
            <a:fillRef idx="0"/>
            <a:effectRef idx="0"/>
            <a:fontRef idx="minor"/>
          </p:style>
        </p:sp>
        <p:cxnSp>
          <p:nvCxnSpPr>
            <p:cNvPr id="140" name="Line 12"/>
            <p:cNvCxnSpPr>
              <a:stCxn id="139" idx="3"/>
            </p:cNvCxnSpPr>
            <p:nvPr/>
          </p:nvCxnSpPr>
          <p:spPr>
            <a:xfrm>
              <a:off x="2240280" y="2103120"/>
              <a:ext cx="3275640" cy="731880"/>
            </a:xfrm>
            <a:prstGeom prst="straightConnector1">
              <a:avLst/>
            </a:prstGeom>
            <a:ln>
              <a:solidFill>
                <a:srgbClr val="3465a4"/>
              </a:solidFill>
              <a:tailEnd len="med" type="triangle" w="med"/>
            </a:ln>
          </p:spPr>
        </p:cxn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9"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import this</a:t>
            </a:r>
            <a:endParaRPr b="0" lang="en-US" sz="3200" spc="-1" strike="noStrike">
              <a:latin typeface="Arial"/>
            </a:endParaRPr>
          </a:p>
        </p:txBody>
      </p:sp>
      <p:sp>
        <p:nvSpPr>
          <p:cNvPr id="50"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3200" spc="-1" strike="noStrike">
                <a:latin typeface="FreeMono"/>
              </a:rPr>
              <a:t>The Zen of Python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 name="TextShape 1"/>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Basic Python 1</a:t>
            </a:r>
            <a:br/>
            <a:r>
              <a:rPr b="0" lang="en-US" sz="3200" spc="-1" strike="noStrike">
                <a:latin typeface="FreeMono"/>
              </a:rPr>
              <a:t>&lt;Casting&gt;</a:t>
            </a:r>
            <a:endParaRPr b="0" lang="en-US" sz="3200" spc="-1" strike="noStrike">
              <a:latin typeface="Arial"/>
            </a:endParaRPr>
          </a:p>
        </p:txBody>
      </p:sp>
      <p:sp>
        <p:nvSpPr>
          <p:cNvPr id="142" name="TextShape 2"/>
          <p:cNvSpPr txBox="1"/>
          <p:nvPr/>
        </p:nvSpPr>
        <p:spPr>
          <a:xfrm>
            <a:off x="429120" y="1290600"/>
            <a:ext cx="7983360" cy="903960"/>
          </a:xfrm>
          <a:prstGeom prst="rect">
            <a:avLst/>
          </a:prstGeom>
          <a:noFill/>
          <a:ln>
            <a:noFill/>
          </a:ln>
        </p:spPr>
        <p:txBody>
          <a:bodyPr lIns="90000" rIns="90000" tIns="45000" bIns="45000">
            <a:noAutofit/>
          </a:bodyPr>
          <a:p>
            <a:pPr>
              <a:lnSpc>
                <a:spcPct val="100000"/>
              </a:lnSpc>
            </a:pPr>
            <a:r>
              <a:rPr b="0" lang="en-US" sz="3200" spc="-1" strike="noStrike">
                <a:latin typeface="FreeMono"/>
              </a:rPr>
              <a:t>str(1729)       →  ‘1729’</a:t>
            </a:r>
            <a:endParaRPr b="0" lang="en-US" sz="3200" spc="-1" strike="noStrike">
              <a:latin typeface="Arial"/>
            </a:endParaRPr>
          </a:p>
          <a:p>
            <a:pPr>
              <a:lnSpc>
                <a:spcPct val="100000"/>
              </a:lnSpc>
            </a:pPr>
            <a:r>
              <a:rPr b="0" lang="en-US" sz="3200" spc="-1" strike="noStrike">
                <a:latin typeface="FreeMono"/>
                <a:ea typeface="Noto Sans CJK SC"/>
              </a:rPr>
              <a:t>&lt;class ‘int’&gt;      </a:t>
            </a:r>
            <a:r>
              <a:rPr b="0" lang="en-US" sz="3200" spc="-1" strike="noStrike">
                <a:latin typeface="FreeMono"/>
              </a:rPr>
              <a:t>&lt;class ‘str’&gt;</a:t>
            </a:r>
            <a:endParaRPr b="0" lang="en-US" sz="3200" spc="-1" strike="noStrike">
              <a:latin typeface="Arial"/>
            </a:endParaRPr>
          </a:p>
        </p:txBody>
      </p:sp>
      <p:sp>
        <p:nvSpPr>
          <p:cNvPr id="143" name="TextShape 3"/>
          <p:cNvSpPr txBox="1"/>
          <p:nvPr/>
        </p:nvSpPr>
        <p:spPr>
          <a:xfrm>
            <a:off x="365760" y="2377440"/>
            <a:ext cx="8958960" cy="903960"/>
          </a:xfrm>
          <a:prstGeom prst="rect">
            <a:avLst/>
          </a:prstGeom>
          <a:noFill/>
          <a:ln>
            <a:noFill/>
          </a:ln>
        </p:spPr>
        <p:txBody>
          <a:bodyPr lIns="90000" rIns="90000" tIns="45000" bIns="45000">
            <a:noAutofit/>
          </a:bodyPr>
          <a:p>
            <a:pPr>
              <a:lnSpc>
                <a:spcPct val="100000"/>
              </a:lnSpc>
            </a:pPr>
            <a:r>
              <a:rPr b="0" lang="en-US" sz="3200" spc="-1" strike="noStrike">
                <a:latin typeface="FreeMono"/>
              </a:rPr>
              <a:t>complex(‘1729’) →  1729+0j</a:t>
            </a:r>
            <a:endParaRPr b="0" lang="en-US" sz="3200" spc="-1" strike="noStrike">
              <a:latin typeface="Arial"/>
            </a:endParaRPr>
          </a:p>
          <a:p>
            <a:pPr>
              <a:lnSpc>
                <a:spcPct val="100000"/>
              </a:lnSpc>
            </a:pPr>
            <a:r>
              <a:rPr b="0" lang="en-US" sz="3200" spc="-1" strike="noStrike">
                <a:latin typeface="FreeMono"/>
                <a:ea typeface="Noto Sans CJK SC"/>
              </a:rPr>
              <a:t>&lt;class ‘str’&gt;      </a:t>
            </a:r>
            <a:r>
              <a:rPr b="0" lang="en-US" sz="3200" spc="-1" strike="noStrike">
                <a:latin typeface="FreeMono"/>
              </a:rPr>
              <a:t>&lt;class ‘complex’&gt;</a:t>
            </a:r>
            <a:endParaRPr b="0" lang="en-US" sz="3200" spc="-1" strike="noStrike">
              <a:latin typeface="Arial"/>
            </a:endParaRPr>
          </a:p>
        </p:txBody>
      </p:sp>
      <p:sp>
        <p:nvSpPr>
          <p:cNvPr id="144" name="TextShape 4"/>
          <p:cNvSpPr txBox="1"/>
          <p:nvPr/>
        </p:nvSpPr>
        <p:spPr>
          <a:xfrm>
            <a:off x="365760" y="3474720"/>
            <a:ext cx="9052560" cy="903960"/>
          </a:xfrm>
          <a:prstGeom prst="rect">
            <a:avLst/>
          </a:prstGeom>
          <a:noFill/>
          <a:ln>
            <a:noFill/>
          </a:ln>
        </p:spPr>
        <p:txBody>
          <a:bodyPr lIns="90000" rIns="90000" tIns="45000" bIns="45000">
            <a:noAutofit/>
          </a:bodyPr>
          <a:p>
            <a:pPr>
              <a:lnSpc>
                <a:spcPct val="100000"/>
              </a:lnSpc>
            </a:pPr>
            <a:r>
              <a:rPr b="0" lang="en-US" sz="3200" spc="-1" strike="noStrike">
                <a:latin typeface="FreeMono"/>
              </a:rPr>
              <a:t>int(‘10001’,2)  →  17</a:t>
            </a:r>
            <a:endParaRPr b="0" lang="en-US" sz="3200" spc="-1" strike="noStrike">
              <a:latin typeface="Arial"/>
            </a:endParaRPr>
          </a:p>
          <a:p>
            <a:pPr>
              <a:lnSpc>
                <a:spcPct val="100000"/>
              </a:lnSpc>
            </a:pPr>
            <a:r>
              <a:rPr b="0" lang="en-US" sz="3200" spc="-1" strike="noStrike">
                <a:latin typeface="FreeMono"/>
                <a:ea typeface="Noto Sans CJK SC"/>
              </a:rPr>
              <a:t>&lt;class ‘int’&gt;      </a:t>
            </a:r>
            <a:r>
              <a:rPr b="0" lang="en-US" sz="3200" spc="-1" strike="noStrike">
                <a:latin typeface="FreeMono"/>
              </a:rPr>
              <a:t>&lt;class ‘str’&gt;  </a:t>
            </a:r>
            <a:endParaRPr b="0" lang="en-US" sz="3200" spc="-1" strike="noStrike">
              <a:latin typeface="Arial"/>
            </a:endParaRPr>
          </a:p>
        </p:txBody>
      </p:sp>
      <p:sp>
        <p:nvSpPr>
          <p:cNvPr id="145" name="TextShape 5"/>
          <p:cNvSpPr txBox="1"/>
          <p:nvPr/>
        </p:nvSpPr>
        <p:spPr>
          <a:xfrm>
            <a:off x="365760" y="4582440"/>
            <a:ext cx="9052560" cy="903960"/>
          </a:xfrm>
          <a:prstGeom prst="rect">
            <a:avLst/>
          </a:prstGeom>
          <a:noFill/>
          <a:ln>
            <a:noFill/>
          </a:ln>
        </p:spPr>
        <p:txBody>
          <a:bodyPr lIns="90000" rIns="90000" tIns="45000" bIns="45000">
            <a:noAutofit/>
          </a:bodyPr>
          <a:p>
            <a:pPr>
              <a:lnSpc>
                <a:spcPct val="100000"/>
              </a:lnSpc>
            </a:pPr>
            <a:r>
              <a:rPr b="0" lang="en-US" sz="3200" spc="-1" strike="noStrike">
                <a:latin typeface="FreeMono"/>
              </a:rPr>
              <a:t>int(‘a’)        →  ?</a:t>
            </a:r>
            <a:endParaRPr b="0" lang="en-US" sz="3200" spc="-1" strike="noStrike">
              <a:latin typeface="Arial"/>
            </a:endParaRPr>
          </a:p>
          <a:p>
            <a:pP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6"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Variable</a:t>
            </a:r>
            <a:endParaRPr b="0" lang="en-US" sz="3200" spc="-1" strike="noStrike">
              <a:latin typeface="Arial"/>
            </a:endParaRPr>
          </a:p>
        </p:txBody>
      </p:sp>
      <p:sp>
        <p:nvSpPr>
          <p:cNvPr id="147"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aphicFrame>
        <p:nvGraphicFramePr>
          <p:cNvPr id="148" name="Table 1"/>
          <p:cNvGraphicFramePr/>
          <p:nvPr/>
        </p:nvGraphicFramePr>
        <p:xfrm>
          <a:off x="4297680" y="1865520"/>
          <a:ext cx="2742840" cy="3458160"/>
        </p:xfrm>
        <a:graphic>
          <a:graphicData uri="http://schemas.openxmlformats.org/drawingml/2006/table">
            <a:tbl>
              <a:tblPr/>
              <a:tblGrid>
                <a:gridCol w="1268640"/>
                <a:gridCol w="1474560"/>
              </a:tblGrid>
              <a:tr h="284400">
                <a:tc>
                  <a:txBody>
                    <a:bodyPr lIns="90000" rIns="90000" tIns="46800" bIns="46800">
                      <a:noAutofit/>
                    </a:bodyPr>
                    <a:p>
                      <a:pPr algn="ctr"/>
                      <a:r>
                        <a:rPr b="0" lang="en-US" sz="1500" spc="-1" strike="noStrike">
                          <a:latin typeface="FreeMono"/>
                        </a:rPr>
                        <a:t>Address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n-US" sz="1500" spc="-1" strike="noStrike">
                          <a:latin typeface="FreeMono"/>
                        </a:rPr>
                        <a:t>Value</a:t>
                      </a:r>
                      <a:endParaRPr b="0" lang="en-US" sz="1500" spc="-1" strike="noStrike">
                        <a:latin typeface="FreeMon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4680">
                <a:tc>
                  <a:txBody>
                    <a:bodyPr lIns="90000" rIns="90000" tIns="46800" bIns="46800" anchor="ctr">
                      <a:noAutofit/>
                    </a:bodyPr>
                    <a:p>
                      <a:pPr algn="ctr"/>
                      <a:r>
                        <a:rPr b="0" lang="en-US" sz="1000" spc="-1" strike="noStrike">
                          <a:latin typeface="FreeMono"/>
                        </a:rPr>
                        <a:t>0x7ff01136ff90</a:t>
                      </a:r>
                      <a:endParaRPr b="0" lang="en-US" sz="1000" spc="-1" strike="noStrike">
                        <a:latin typeface="FreeMon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46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4680">
                <a:tc>
                  <a:txBody>
                    <a:bodyPr lIns="90000" rIns="90000" tIns="46800" bIns="46800" anchor="ctr">
                      <a:noAutofit/>
                    </a:bodyPr>
                    <a:p>
                      <a:pPr algn="ctr"/>
                      <a:r>
                        <a:rPr b="0" lang="en-US" sz="1000" spc="-1" strike="noStrike">
                          <a:latin typeface="FreeMono"/>
                        </a:rPr>
                        <a:t>0x7ff01136ffd0</a:t>
                      </a:r>
                      <a:endParaRPr b="0" lang="en-US" sz="1000" spc="-1" strike="noStrike">
                        <a:latin typeface="FreeMon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4680">
                <a:tc>
                  <a:txBody>
                    <a:bodyPr lIns="90000" rIns="90000" tIns="46800" bIns="46800" anchor="ctr">
                      <a:noAutofit/>
                    </a:bodyPr>
                    <a:p>
                      <a:pPr algn="ctr"/>
                      <a:r>
                        <a:rPr b="0" lang="en-US" sz="1000" spc="-1" strike="noStrike">
                          <a:latin typeface="FreeMono"/>
                        </a:rPr>
                        <a:t>0x7ff01136ffb0</a:t>
                      </a:r>
                      <a:endParaRPr b="0" lang="en-US" sz="1000" spc="-1" strike="noStrike">
                        <a:latin typeface="FreeMon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5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49" name="TextShape 2"/>
          <p:cNvSpPr txBox="1"/>
          <p:nvPr/>
        </p:nvSpPr>
        <p:spPr>
          <a:xfrm>
            <a:off x="503640" y="139320"/>
            <a:ext cx="9068760" cy="1119240"/>
          </a:xfrm>
          <a:prstGeom prst="rect">
            <a:avLst/>
          </a:prstGeom>
          <a:noFill/>
          <a:ln>
            <a:noFill/>
          </a:ln>
        </p:spPr>
        <p:txBody>
          <a:bodyPr lIns="0" rIns="0" tIns="0" bIns="0" anchor="ctr">
            <a:noAutofit/>
          </a:bodyPr>
          <a:p>
            <a:pPr algn="ctr"/>
            <a:r>
              <a:rPr b="0" lang="en-US" sz="4400" spc="-1" strike="noStrike">
                <a:latin typeface="FreeMono"/>
                <a:ea typeface="Noto Sans CJK SC"/>
              </a:rPr>
              <a:t>Basic Python 1</a:t>
            </a:r>
            <a:br/>
            <a:r>
              <a:rPr b="0" lang="en-US" sz="3200" spc="-1" strike="noStrike">
                <a:latin typeface="FreeMono"/>
              </a:rPr>
              <a:t>&lt;Variable&gt;</a:t>
            </a:r>
            <a:endParaRPr b="0" lang="en-US" sz="3200" spc="-1" strike="noStrike">
              <a:latin typeface="Arial"/>
            </a:endParaRPr>
          </a:p>
        </p:txBody>
      </p:sp>
      <p:sp>
        <p:nvSpPr>
          <p:cNvPr id="150" name="TextShape 3"/>
          <p:cNvSpPr txBox="1"/>
          <p:nvPr/>
        </p:nvSpPr>
        <p:spPr>
          <a:xfrm>
            <a:off x="640080" y="1828800"/>
            <a:ext cx="1247400" cy="599400"/>
          </a:xfrm>
          <a:prstGeom prst="rect">
            <a:avLst/>
          </a:prstGeom>
          <a:noFill/>
          <a:ln>
            <a:noFill/>
          </a:ln>
        </p:spPr>
        <p:txBody>
          <a:bodyPr lIns="90000" rIns="90000" tIns="45000" bIns="45000">
            <a:noAutofit/>
          </a:bodyPr>
          <a:p>
            <a:r>
              <a:rPr b="0" lang="en-US" sz="2000" spc="-1" strike="noStrike">
                <a:latin typeface="FreeMono"/>
              </a:rPr>
              <a:t>a = 300</a:t>
            </a:r>
            <a:endParaRPr b="0" lang="en-US" sz="2000" spc="-1" strike="noStrike">
              <a:latin typeface="Arial"/>
            </a:endParaRPr>
          </a:p>
        </p:txBody>
      </p:sp>
      <p:grpSp>
        <p:nvGrpSpPr>
          <p:cNvPr id="151" name="Group 4"/>
          <p:cNvGrpSpPr/>
          <p:nvPr/>
        </p:nvGrpSpPr>
        <p:grpSpPr>
          <a:xfrm>
            <a:off x="2812680" y="2194560"/>
            <a:ext cx="3679560" cy="548640"/>
            <a:chOff x="2812680" y="2194560"/>
            <a:chExt cx="3679560" cy="548640"/>
          </a:xfrm>
        </p:grpSpPr>
        <p:sp>
          <p:nvSpPr>
            <p:cNvPr id="152" name="CustomShape 5"/>
            <p:cNvSpPr/>
            <p:nvPr/>
          </p:nvSpPr>
          <p:spPr>
            <a:xfrm>
              <a:off x="5888880" y="2194560"/>
              <a:ext cx="603360" cy="54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2000" spc="-1" strike="noStrike">
                  <a:latin typeface="FreeMono"/>
                </a:rPr>
                <a:t>300</a:t>
              </a:r>
              <a:endParaRPr b="0" lang="en-US" sz="2000" spc="-1" strike="noStrike">
                <a:latin typeface="FreeMono"/>
              </a:endParaRPr>
            </a:p>
          </p:txBody>
        </p:sp>
        <p:sp>
          <p:nvSpPr>
            <p:cNvPr id="153" name="TextShape 6"/>
            <p:cNvSpPr txBox="1"/>
            <p:nvPr/>
          </p:nvSpPr>
          <p:spPr>
            <a:xfrm>
              <a:off x="2812680" y="2286000"/>
              <a:ext cx="333000" cy="344880"/>
            </a:xfrm>
            <a:prstGeom prst="rect">
              <a:avLst/>
            </a:prstGeom>
            <a:noFill/>
            <a:ln>
              <a:noFill/>
            </a:ln>
          </p:spPr>
          <p:txBody>
            <a:bodyPr lIns="90000" rIns="90000" tIns="45000" bIns="45000">
              <a:noAutofit/>
            </a:bodyPr>
            <a:p>
              <a:r>
                <a:rPr b="0" lang="en-US" sz="2000" spc="-1" strike="noStrike">
                  <a:latin typeface="FreeMono"/>
                </a:rPr>
                <a:t>a</a:t>
              </a:r>
              <a:endParaRPr b="0" lang="en-US" sz="2000" spc="-1" strike="noStrike">
                <a:latin typeface="Arial"/>
              </a:endParaRPr>
            </a:p>
          </p:txBody>
        </p:sp>
        <p:cxnSp>
          <p:nvCxnSpPr>
            <p:cNvPr id="154" name="Line 7"/>
            <p:cNvCxnSpPr>
              <a:stCxn id="153" idx="3"/>
              <a:endCxn id="152" idx="1"/>
            </p:cNvCxnSpPr>
            <p:nvPr/>
          </p:nvCxnSpPr>
          <p:spPr>
            <a:xfrm>
              <a:off x="3145680" y="2458440"/>
              <a:ext cx="2743560" cy="10800"/>
            </a:xfrm>
            <a:prstGeom prst="straightConnector1">
              <a:avLst/>
            </a:prstGeom>
            <a:ln>
              <a:solidFill>
                <a:srgbClr val="3465a4"/>
              </a:solidFill>
              <a:tailEnd len="med" type="triangle" w="med"/>
            </a:ln>
          </p:spPr>
        </p:cxnSp>
      </p:grpSp>
      <p:sp>
        <p:nvSpPr>
          <p:cNvPr id="155" name="TextShape 8"/>
          <p:cNvSpPr txBox="1"/>
          <p:nvPr/>
        </p:nvSpPr>
        <p:spPr>
          <a:xfrm>
            <a:off x="640080" y="2377440"/>
            <a:ext cx="1280160" cy="599400"/>
          </a:xfrm>
          <a:prstGeom prst="rect">
            <a:avLst/>
          </a:prstGeom>
          <a:noFill/>
          <a:ln>
            <a:noFill/>
          </a:ln>
        </p:spPr>
        <p:txBody>
          <a:bodyPr lIns="90000" rIns="90000" tIns="45000" bIns="45000">
            <a:noAutofit/>
          </a:bodyPr>
          <a:p>
            <a:r>
              <a:rPr b="0" lang="en-US" sz="2000" spc="-1" strike="noStrike">
                <a:latin typeface="FreeMono"/>
              </a:rPr>
              <a:t>b = 400</a:t>
            </a:r>
            <a:endParaRPr b="0" lang="en-US" sz="2000" spc="-1" strike="noStrike">
              <a:latin typeface="Arial"/>
            </a:endParaRPr>
          </a:p>
        </p:txBody>
      </p:sp>
      <p:sp>
        <p:nvSpPr>
          <p:cNvPr id="156" name="CustomShape 9"/>
          <p:cNvSpPr/>
          <p:nvPr/>
        </p:nvSpPr>
        <p:spPr>
          <a:xfrm>
            <a:off x="5980320" y="3474720"/>
            <a:ext cx="603360" cy="54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2000" spc="-1" strike="noStrike">
                <a:latin typeface="FreeMono"/>
              </a:rPr>
              <a:t>400</a:t>
            </a:r>
            <a:endParaRPr b="0" lang="en-US" sz="2000" spc="-1" strike="noStrike">
              <a:latin typeface="FreeMono"/>
            </a:endParaRPr>
          </a:p>
        </p:txBody>
      </p:sp>
      <p:sp>
        <p:nvSpPr>
          <p:cNvPr id="157" name="TextShape 10"/>
          <p:cNvSpPr txBox="1"/>
          <p:nvPr/>
        </p:nvSpPr>
        <p:spPr>
          <a:xfrm>
            <a:off x="2834640" y="3587040"/>
            <a:ext cx="333000" cy="344880"/>
          </a:xfrm>
          <a:prstGeom prst="rect">
            <a:avLst/>
          </a:prstGeom>
          <a:noFill/>
          <a:ln>
            <a:noFill/>
          </a:ln>
        </p:spPr>
        <p:txBody>
          <a:bodyPr lIns="90000" rIns="90000" tIns="45000" bIns="45000">
            <a:noAutofit/>
          </a:bodyPr>
          <a:p>
            <a:r>
              <a:rPr b="0" lang="en-US" sz="2000" spc="-1" strike="noStrike">
                <a:latin typeface="FreeMono"/>
              </a:rPr>
              <a:t>b</a:t>
            </a:r>
            <a:endParaRPr b="0" lang="en-US" sz="2000" spc="-1" strike="noStrike">
              <a:latin typeface="Arial"/>
            </a:endParaRPr>
          </a:p>
        </p:txBody>
      </p:sp>
      <p:cxnSp>
        <p:nvCxnSpPr>
          <p:cNvPr id="158" name="Line 11"/>
          <p:cNvCxnSpPr>
            <a:stCxn id="157" idx="3"/>
            <a:endCxn id="156" idx="1"/>
          </p:cNvCxnSpPr>
          <p:nvPr/>
        </p:nvCxnSpPr>
        <p:spPr>
          <a:xfrm flipV="1">
            <a:off x="3167640" y="3749040"/>
            <a:ext cx="2813040" cy="10800"/>
          </a:xfrm>
          <a:prstGeom prst="straightConnector1">
            <a:avLst/>
          </a:prstGeom>
          <a:ln>
            <a:solidFill>
              <a:srgbClr val="3465a4"/>
            </a:solidFill>
            <a:tailEnd len="med" type="triangle" w="med"/>
          </a:ln>
        </p:spPr>
      </p:cxnSp>
      <p:sp>
        <p:nvSpPr>
          <p:cNvPr id="159" name="TextShape 12"/>
          <p:cNvSpPr txBox="1"/>
          <p:nvPr/>
        </p:nvSpPr>
        <p:spPr>
          <a:xfrm>
            <a:off x="640080" y="2946960"/>
            <a:ext cx="942840" cy="344880"/>
          </a:xfrm>
          <a:prstGeom prst="rect">
            <a:avLst/>
          </a:prstGeom>
          <a:noFill/>
          <a:ln>
            <a:noFill/>
          </a:ln>
        </p:spPr>
        <p:txBody>
          <a:bodyPr lIns="90000" rIns="90000" tIns="45000" bIns="45000">
            <a:noAutofit/>
          </a:bodyPr>
          <a:p>
            <a:r>
              <a:rPr b="0" lang="en-US" sz="2000" spc="-1" strike="noStrike">
                <a:latin typeface="FreeMono"/>
              </a:rPr>
              <a:t>c = a</a:t>
            </a:r>
            <a:endParaRPr b="0" lang="en-US" sz="2000" spc="-1" strike="noStrike">
              <a:latin typeface="Arial"/>
            </a:endParaRPr>
          </a:p>
        </p:txBody>
      </p:sp>
      <p:grpSp>
        <p:nvGrpSpPr>
          <p:cNvPr id="160" name="Group 13"/>
          <p:cNvGrpSpPr/>
          <p:nvPr/>
        </p:nvGrpSpPr>
        <p:grpSpPr>
          <a:xfrm>
            <a:off x="2808000" y="2468880"/>
            <a:ext cx="3080880" cy="820440"/>
            <a:chOff x="2808000" y="2468880"/>
            <a:chExt cx="3080880" cy="820440"/>
          </a:xfrm>
        </p:grpSpPr>
        <p:sp>
          <p:nvSpPr>
            <p:cNvPr id="161" name="TextShape 14"/>
            <p:cNvSpPr txBox="1"/>
            <p:nvPr/>
          </p:nvSpPr>
          <p:spPr>
            <a:xfrm>
              <a:off x="2808000" y="2944440"/>
              <a:ext cx="1163520" cy="344880"/>
            </a:xfrm>
            <a:prstGeom prst="rect">
              <a:avLst/>
            </a:prstGeom>
            <a:noFill/>
            <a:ln>
              <a:noFill/>
            </a:ln>
          </p:spPr>
          <p:txBody>
            <a:bodyPr lIns="90000" rIns="90000" tIns="45000" bIns="45000">
              <a:noAutofit/>
            </a:bodyPr>
            <a:p>
              <a:r>
                <a:rPr b="0" lang="en-US" sz="2000" spc="-1" strike="noStrike">
                  <a:latin typeface="FreeMono"/>
                </a:rPr>
                <a:t>c</a:t>
              </a:r>
              <a:endParaRPr b="0" lang="en-US" sz="2000" spc="-1" strike="noStrike">
                <a:latin typeface="Arial"/>
              </a:endParaRPr>
            </a:p>
          </p:txBody>
        </p:sp>
        <p:sp>
          <p:nvSpPr>
            <p:cNvPr id="162" name="Line 15"/>
            <p:cNvSpPr/>
            <p:nvPr/>
          </p:nvSpPr>
          <p:spPr>
            <a:xfrm flipV="1">
              <a:off x="3108960" y="2468880"/>
              <a:ext cx="2779920" cy="640080"/>
            </a:xfrm>
            <a:prstGeom prst="line">
              <a:avLst/>
            </a:prstGeom>
            <a:ln>
              <a:solidFill>
                <a:srgbClr val="3465a4"/>
              </a:solidFill>
              <a:tailEnd len="med" type="triangle" w="med"/>
            </a:ln>
          </p:spPr>
          <p:style>
            <a:lnRef idx="0"/>
            <a:fillRef idx="0"/>
            <a:effectRef idx="0"/>
            <a:fontRef idx="minor"/>
          </p:style>
        </p:sp>
      </p:grpSp>
      <p:sp>
        <p:nvSpPr>
          <p:cNvPr id="163" name="TextShape 16"/>
          <p:cNvSpPr txBox="1"/>
          <p:nvPr/>
        </p:nvSpPr>
        <p:spPr>
          <a:xfrm>
            <a:off x="640080" y="3587040"/>
            <a:ext cx="1247400" cy="599400"/>
          </a:xfrm>
          <a:prstGeom prst="rect">
            <a:avLst/>
          </a:prstGeom>
          <a:noFill/>
          <a:ln>
            <a:noFill/>
          </a:ln>
        </p:spPr>
        <p:txBody>
          <a:bodyPr lIns="90000" rIns="90000" tIns="45000" bIns="45000">
            <a:noAutofit/>
          </a:bodyPr>
          <a:p>
            <a:r>
              <a:rPr b="0" lang="en-US" sz="2000" spc="-1" strike="noStrike">
                <a:latin typeface="FreeMono"/>
              </a:rPr>
              <a:t>b = 300</a:t>
            </a:r>
            <a:endParaRPr b="0" lang="en-US" sz="2000" spc="-1" strike="noStrike">
              <a:latin typeface="Arial"/>
            </a:endParaRPr>
          </a:p>
        </p:txBody>
      </p:sp>
      <p:pic>
        <p:nvPicPr>
          <p:cNvPr id="164" name="" descr=""/>
          <p:cNvPicPr/>
          <p:nvPr/>
        </p:nvPicPr>
        <p:blipFill>
          <a:blip r:embed="rId1">
            <a:grayscl/>
          </a:blip>
          <a:stretch/>
        </p:blipFill>
        <p:spPr>
          <a:xfrm>
            <a:off x="9180000" y="3327840"/>
            <a:ext cx="1335600" cy="1335600"/>
          </a:xfrm>
          <a:prstGeom prst="rect">
            <a:avLst/>
          </a:prstGeom>
          <a:ln>
            <a:noFill/>
          </a:ln>
        </p:spPr>
      </p:pic>
      <p:grpSp>
        <p:nvGrpSpPr>
          <p:cNvPr id="165" name="Group 17"/>
          <p:cNvGrpSpPr/>
          <p:nvPr/>
        </p:nvGrpSpPr>
        <p:grpSpPr>
          <a:xfrm>
            <a:off x="3167640" y="3759480"/>
            <a:ext cx="3416040" cy="903960"/>
            <a:chOff x="3167640" y="3759480"/>
            <a:chExt cx="3416040" cy="903960"/>
          </a:xfrm>
        </p:grpSpPr>
        <p:sp>
          <p:nvSpPr>
            <p:cNvPr id="166" name="CustomShape 18"/>
            <p:cNvSpPr/>
            <p:nvPr/>
          </p:nvSpPr>
          <p:spPr>
            <a:xfrm>
              <a:off x="5984280" y="4114800"/>
              <a:ext cx="599400" cy="548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2000" spc="-1" strike="noStrike">
                  <a:latin typeface="FreeMono"/>
                </a:rPr>
                <a:t>300</a:t>
              </a:r>
              <a:endParaRPr b="0" lang="en-US" sz="2000" spc="-1" strike="noStrike">
                <a:latin typeface="FreeMono"/>
              </a:endParaRPr>
            </a:p>
          </p:txBody>
        </p:sp>
        <p:sp>
          <p:nvSpPr>
            <p:cNvPr id="167" name="Line 19"/>
            <p:cNvSpPr/>
            <p:nvPr/>
          </p:nvSpPr>
          <p:spPr>
            <a:xfrm>
              <a:off x="3167640" y="3759480"/>
              <a:ext cx="2779920" cy="516600"/>
            </a:xfrm>
            <a:prstGeom prst="line">
              <a:avLst/>
            </a:prstGeom>
            <a:ln>
              <a:solidFill>
                <a:srgbClr val="3465a4"/>
              </a:solidFill>
              <a:tailEnd len="med" type="triangle" w="med"/>
            </a:ln>
          </p:spPr>
          <p:style>
            <a:lnRef idx="0"/>
            <a:fillRef idx="0"/>
            <a:effectRef idx="0"/>
            <a:fontRef idx="minor"/>
          </p:style>
        </p:sp>
      </p:grpSp>
      <p:grpSp>
        <p:nvGrpSpPr>
          <p:cNvPr id="168" name="Group 20"/>
          <p:cNvGrpSpPr/>
          <p:nvPr/>
        </p:nvGrpSpPr>
        <p:grpSpPr>
          <a:xfrm>
            <a:off x="6382440" y="3566160"/>
            <a:ext cx="6327720" cy="457200"/>
            <a:chOff x="6382440" y="3566160"/>
            <a:chExt cx="6327720" cy="457200"/>
          </a:xfrm>
        </p:grpSpPr>
        <p:sp>
          <p:nvSpPr>
            <p:cNvPr id="169" name="CustomShape 21"/>
            <p:cNvSpPr/>
            <p:nvPr/>
          </p:nvSpPr>
          <p:spPr>
            <a:xfrm>
              <a:off x="6382440" y="3566160"/>
              <a:ext cx="457200" cy="457200"/>
            </a:xfrm>
            <a:custGeom>
              <a:avLst/>
              <a:gdLst/>
              <a:ahLst/>
              <a:rect l="0" t="0" r="r" b="b"/>
              <a:pathLst>
                <a:path w="1272" h="1272">
                  <a:moveTo>
                    <a:pt x="0" y="635"/>
                  </a:moveTo>
                  <a:lnTo>
                    <a:pt x="253" y="382"/>
                  </a:lnTo>
                  <a:lnTo>
                    <a:pt x="253" y="506"/>
                  </a:lnTo>
                  <a:lnTo>
                    <a:pt x="506" y="506"/>
                  </a:lnTo>
                  <a:lnTo>
                    <a:pt x="506" y="253"/>
                  </a:lnTo>
                  <a:lnTo>
                    <a:pt x="382" y="253"/>
                  </a:lnTo>
                  <a:lnTo>
                    <a:pt x="635" y="0"/>
                  </a:lnTo>
                  <a:lnTo>
                    <a:pt x="888" y="253"/>
                  </a:lnTo>
                  <a:lnTo>
                    <a:pt x="764" y="253"/>
                  </a:lnTo>
                  <a:lnTo>
                    <a:pt x="764" y="506"/>
                  </a:lnTo>
                  <a:lnTo>
                    <a:pt x="1017" y="506"/>
                  </a:lnTo>
                  <a:lnTo>
                    <a:pt x="1017" y="382"/>
                  </a:lnTo>
                  <a:lnTo>
                    <a:pt x="1271" y="635"/>
                  </a:lnTo>
                  <a:lnTo>
                    <a:pt x="1017" y="888"/>
                  </a:lnTo>
                  <a:lnTo>
                    <a:pt x="1017" y="764"/>
                  </a:lnTo>
                  <a:lnTo>
                    <a:pt x="764" y="764"/>
                  </a:lnTo>
                  <a:lnTo>
                    <a:pt x="764" y="1017"/>
                  </a:lnTo>
                  <a:lnTo>
                    <a:pt x="888" y="1017"/>
                  </a:lnTo>
                  <a:lnTo>
                    <a:pt x="635" y="1271"/>
                  </a:lnTo>
                  <a:lnTo>
                    <a:pt x="382" y="1017"/>
                  </a:lnTo>
                  <a:lnTo>
                    <a:pt x="506" y="1017"/>
                  </a:lnTo>
                  <a:lnTo>
                    <a:pt x="506" y="764"/>
                  </a:lnTo>
                  <a:lnTo>
                    <a:pt x="253" y="764"/>
                  </a:lnTo>
                  <a:lnTo>
                    <a:pt x="253" y="888"/>
                  </a:lnTo>
                  <a:lnTo>
                    <a:pt x="0" y="635"/>
                  </a:lnTo>
                </a:path>
              </a:pathLst>
            </a:custGeom>
            <a:noFill/>
            <a:ln w="19080">
              <a:solidFill>
                <a:srgbClr val="ffffff">
                  <a:alpha val="90000"/>
                </a:srgbClr>
              </a:solidFill>
              <a:round/>
            </a:ln>
          </p:spPr>
          <p:style>
            <a:lnRef idx="0"/>
            <a:fillRef idx="0"/>
            <a:effectRef idx="0"/>
            <a:fontRef idx="minor"/>
          </p:style>
        </p:sp>
        <p:sp>
          <p:nvSpPr>
            <p:cNvPr id="170" name="Line 22"/>
            <p:cNvSpPr/>
            <p:nvPr/>
          </p:nvSpPr>
          <p:spPr>
            <a:xfrm>
              <a:off x="6839640" y="3804840"/>
              <a:ext cx="5870520" cy="0"/>
            </a:xfrm>
            <a:prstGeom prst="line">
              <a:avLst/>
            </a:prstGeom>
            <a:ln w="19080">
              <a:solidFill>
                <a:srgbClr val="ffffff"/>
              </a:solidFill>
              <a:round/>
            </a:ln>
          </p:spPr>
          <p:style>
            <a:lnRef idx="0"/>
            <a:fillRef idx="0"/>
            <a:effectRef idx="0"/>
            <a:fontRef idx="minor"/>
          </p:style>
        </p:sp>
      </p:grpSp>
      <p:sp>
        <p:nvSpPr>
          <p:cNvPr id="171" name="TextShape 23"/>
          <p:cNvSpPr txBox="1"/>
          <p:nvPr/>
        </p:nvSpPr>
        <p:spPr>
          <a:xfrm>
            <a:off x="8940240" y="4740840"/>
            <a:ext cx="1209600" cy="471240"/>
          </a:xfrm>
          <a:prstGeom prst="rect">
            <a:avLst/>
          </a:prstGeom>
          <a:noFill/>
          <a:ln>
            <a:noFill/>
          </a:ln>
        </p:spPr>
        <p:txBody>
          <a:bodyPr lIns="90000" rIns="90000" tIns="45000" bIns="45000">
            <a:noAutofit/>
          </a:bodyPr>
          <a:p>
            <a:pPr algn="r"/>
            <a:r>
              <a:rPr b="0" lang="en-US" sz="1500" spc="-1" strike="noStrike">
                <a:latin typeface="FreeMono"/>
              </a:rPr>
              <a:t>Garbage</a:t>
            </a:r>
            <a:endParaRPr b="0" lang="en-US" sz="1500" spc="-1" strike="noStrike">
              <a:latin typeface="Arial"/>
            </a:endParaRPr>
          </a:p>
          <a:p>
            <a:r>
              <a:rPr b="0" lang="en-US" sz="1500" spc="-1" strike="noStrike">
                <a:latin typeface="FreeMono"/>
              </a:rPr>
              <a:t>Collector</a:t>
            </a:r>
            <a:endParaRPr b="0" lang="en-US" sz="1500" spc="-1" strike="noStrike">
              <a:latin typeface="Arial"/>
            </a:endParaRPr>
          </a:p>
        </p:txBody>
      </p:sp>
      <p:sp>
        <p:nvSpPr>
          <p:cNvPr id="172" name="TextShape 24"/>
          <p:cNvSpPr txBox="1"/>
          <p:nvPr/>
        </p:nvSpPr>
        <p:spPr>
          <a:xfrm>
            <a:off x="2468880" y="1483920"/>
            <a:ext cx="1323720" cy="344880"/>
          </a:xfrm>
          <a:prstGeom prst="rect">
            <a:avLst/>
          </a:prstGeom>
          <a:noFill/>
          <a:ln>
            <a:noFill/>
          </a:ln>
        </p:spPr>
        <p:txBody>
          <a:bodyPr lIns="90000" rIns="90000" tIns="45000" bIns="45000">
            <a:noAutofit/>
          </a:bodyPr>
          <a:p>
            <a:r>
              <a:rPr b="0" lang="en-US" sz="1500" spc="-1" strike="noStrike">
                <a:latin typeface="FreeMono"/>
              </a:rPr>
              <a:t>Identifier</a:t>
            </a:r>
            <a:endParaRPr b="0" lang="en-US" sz="1500" spc="-1" strike="noStrike">
              <a:latin typeface="Arial"/>
            </a:endParaRPr>
          </a:p>
        </p:txBody>
      </p:sp>
      <p:sp>
        <p:nvSpPr>
          <p:cNvPr id="173" name="TextShape 25"/>
          <p:cNvSpPr txBox="1"/>
          <p:nvPr/>
        </p:nvSpPr>
        <p:spPr>
          <a:xfrm>
            <a:off x="5109840" y="1462680"/>
            <a:ext cx="942840" cy="344880"/>
          </a:xfrm>
          <a:prstGeom prst="rect">
            <a:avLst/>
          </a:prstGeom>
          <a:noFill/>
          <a:ln>
            <a:noFill/>
          </a:ln>
        </p:spPr>
        <p:txBody>
          <a:bodyPr lIns="90000" rIns="90000" tIns="45000" bIns="45000">
            <a:noAutofit/>
          </a:bodyPr>
          <a:p>
            <a:r>
              <a:rPr b="0" lang="en-US" sz="1500" spc="-1" strike="noStrike">
                <a:latin typeface="FreeMono"/>
              </a:rPr>
              <a:t>Memory</a:t>
            </a: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56"/>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157"/>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63">
                                            <p:txEl>
                                              <p:pRg st="0" end="0"/>
                                            </p:txEl>
                                          </p:spTgt>
                                        </p:tgtEl>
                                        <p:attrNameLst>
                                          <p:attrName>style.visibility</p:attrName>
                                        </p:attrNameLst>
                                      </p:cBhvr>
                                      <p:to>
                                        <p:strVal val="visible"/>
                                      </p:to>
                                    </p:set>
                                  </p:childTnLst>
                                </p:cTn>
                              </p:par>
                              <p:par>
                                <p:cTn id="83" nodeType="withEffect" fill="hold" presetClass="exit" presetID="1">
                                  <p:stCondLst>
                                    <p:cond delay="500"/>
                                  </p:stCondLst>
                                  <p:childTnLst>
                                    <p:set>
                                      <p:cBhvr>
                                        <p:cTn id="84" dur="1" fill="hold">
                                          <p:stCondLst>
                                            <p:cond delay="0"/>
                                          </p:stCondLst>
                                        </p:cTn>
                                        <p:tgtEl>
                                          <p:spTgt spid="158"/>
                                        </p:tgtEl>
                                        <p:attrNameLst>
                                          <p:attrName>style.visibility</p:attrName>
                                        </p:attrNameLst>
                                      </p:cBhvr>
                                      <p:to>
                                        <p:strVal val="hidden"/>
                                      </p:to>
                                    </p:set>
                                  </p:childTnLst>
                                </p:cTn>
                              </p:par>
                              <p:par>
                                <p:cTn id="85" nodeType="withEffect" fill="hold" presetClass="entr" presetID="1">
                                  <p:stCondLst>
                                    <p:cond delay="500"/>
                                  </p:stCondLst>
                                  <p:childTnLst>
                                    <p:set>
                                      <p:cBhvr>
                                        <p:cTn id="86" dur="1" fill="hold">
                                          <p:stCondLst>
                                            <p:cond delay="0"/>
                                          </p:stCondLst>
                                        </p:cTn>
                                        <p:tgtEl>
                                          <p:spTgt spid="1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2">
                                  <p:stCondLst>
                                    <p:cond delay="0"/>
                                  </p:stCondLst>
                                  <p:childTnLst>
                                    <p:set>
                                      <p:cBhvr>
                                        <p:cTn id="90" dur="1" fill="hold">
                                          <p:stCondLst>
                                            <p:cond delay="0"/>
                                          </p:stCondLst>
                                        </p:cTn>
                                        <p:tgtEl>
                                          <p:spTgt spid="168"/>
                                        </p:tgtEl>
                                        <p:attrNameLst>
                                          <p:attrName>style.visibility</p:attrName>
                                        </p:attrNameLst>
                                      </p:cBhvr>
                                      <p:to>
                                        <p:strVal val="visible"/>
                                      </p:to>
                                    </p:set>
                                    <p:anim calcmode="lin" valueType="num">
                                      <p:cBhvr additive="repl">
                                        <p:cTn id="91" dur="500" fill="hold"/>
                                        <p:tgtEl>
                                          <p:spTgt spid="168"/>
                                        </p:tgtEl>
                                        <p:attrNameLst>
                                          <p:attrName>ppt_x</p:attrName>
                                        </p:attrNameLst>
                                      </p:cBhvr>
                                      <p:tavLst>
                                        <p:tav tm="0">
                                          <p:val>
                                            <p:strVal val="1+#ppt_w/2"/>
                                          </p:val>
                                        </p:tav>
                                        <p:tav tm="100000">
                                          <p:val>
                                            <p:strVal val="#ppt_x"/>
                                          </p:val>
                                        </p:tav>
                                      </p:tavLst>
                                    </p:anim>
                                    <p:anim calcmode="lin" valueType="num">
                                      <p:cBhvr additive="repl">
                                        <p:cTn id="92" dur="5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xit" presetID="2" presetSubtype="2">
                                  <p:stCondLst>
                                    <p:cond delay="0"/>
                                  </p:stCondLst>
                                  <p:childTnLst>
                                    <p:anim calcmode="lin" valueType="num">
                                      <p:cBhvr additive="repl">
                                        <p:cTn id="96" dur="500"/>
                                        <p:tgtEl>
                                          <p:spTgt spid="156"/>
                                        </p:tgtEl>
                                        <p:attrNameLst>
                                          <p:attrName>ppt_x</p:attrName>
                                        </p:attrNameLst>
                                      </p:cBhvr>
                                      <p:tavLst>
                                        <p:tav tm="0">
                                          <p:val>
                                            <p:strVal val="#ppt_x"/>
                                          </p:val>
                                        </p:tav>
                                        <p:tav tm="100000">
                                          <p:val>
                                            <p:strVal val="1+#ppt_w/2"/>
                                          </p:val>
                                        </p:tav>
                                      </p:tavLst>
                                    </p:anim>
                                    <p:anim calcmode="lin" valueType="num">
                                      <p:cBhvr additive="repl">
                                        <p:cTn id="97" dur="500"/>
                                        <p:tgtEl>
                                          <p:spTgt spid="156"/>
                                        </p:tgtEl>
                                        <p:attrNameLst>
                                          <p:attrName>ppt_y</p:attrName>
                                        </p:attrNameLst>
                                      </p:cBhvr>
                                      <p:tavLst>
                                        <p:tav tm="0">
                                          <p:val>
                                            <p:strVal val="#ppt_y"/>
                                          </p:val>
                                        </p:tav>
                                        <p:tav tm="100000">
                                          <p:val>
                                            <p:strVal val="#ppt_y"/>
                                          </p:val>
                                        </p:tav>
                                      </p:tavLst>
                                    </p:anim>
                                    <p:set>
                                      <p:cBhvr>
                                        <p:cTn id="98" dur="1" fill="hold">
                                          <p:stCondLst>
                                            <p:cond delay="499"/>
                                          </p:stCondLst>
                                        </p:cTn>
                                        <p:tgtEl>
                                          <p:spTgt spid="156"/>
                                        </p:tgtEl>
                                        <p:attrNameLst>
                                          <p:attrName>style.visibility</p:attrName>
                                        </p:attrNameLst>
                                      </p:cBhvr>
                                      <p:to>
                                        <p:strVal val="hidden"/>
                                      </p:to>
                                    </p:set>
                                  </p:childTnLst>
                                </p:cTn>
                              </p:par>
                              <p:par>
                                <p:cTn id="99" nodeType="withEffect" fill="hold" presetClass="exit" presetID="2" presetSubtype="2">
                                  <p:stCondLst>
                                    <p:cond delay="0"/>
                                  </p:stCondLst>
                                  <p:childTnLst>
                                    <p:anim calcmode="lin" valueType="num">
                                      <p:cBhvr additive="repl">
                                        <p:cTn id="100" dur="500"/>
                                        <p:tgtEl>
                                          <p:spTgt spid="168"/>
                                        </p:tgtEl>
                                        <p:attrNameLst>
                                          <p:attrName>ppt_x</p:attrName>
                                        </p:attrNameLst>
                                      </p:cBhvr>
                                      <p:tavLst>
                                        <p:tav tm="0">
                                          <p:val>
                                            <p:strVal val="#ppt_x"/>
                                          </p:val>
                                        </p:tav>
                                        <p:tav tm="100000">
                                          <p:val>
                                            <p:strVal val="1+#ppt_w/2"/>
                                          </p:val>
                                        </p:tav>
                                      </p:tavLst>
                                    </p:anim>
                                    <p:anim calcmode="lin" valueType="num">
                                      <p:cBhvr additive="repl">
                                        <p:cTn id="101" dur="500"/>
                                        <p:tgtEl>
                                          <p:spTgt spid="168"/>
                                        </p:tgtEl>
                                        <p:attrNameLst>
                                          <p:attrName>ppt_y</p:attrName>
                                        </p:attrNameLst>
                                      </p:cBhvr>
                                      <p:tavLst>
                                        <p:tav tm="0">
                                          <p:val>
                                            <p:strVal val="#ppt_y"/>
                                          </p:val>
                                        </p:tav>
                                        <p:tav tm="100000">
                                          <p:val>
                                            <p:strVal val="#ppt_y"/>
                                          </p:val>
                                        </p:tav>
                                      </p:tavLst>
                                    </p:anim>
                                    <p:set>
                                      <p:cBhvr>
                                        <p:cTn id="102" dur="1" fill="hold">
                                          <p:stCondLst>
                                            <p:cond delay="499"/>
                                          </p:stCondLst>
                                        </p:cTn>
                                        <p:tgtEl>
                                          <p:spTgt spid="1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4" name="TextShape 1"/>
          <p:cNvSpPr txBox="1"/>
          <p:nvPr/>
        </p:nvSpPr>
        <p:spPr>
          <a:xfrm>
            <a:off x="503640" y="1326240"/>
            <a:ext cx="9068760" cy="406872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rectangle.py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Modify the rectangle.py script, now use variable to represent width and height lengths</a:t>
            </a:r>
            <a:endParaRPr b="0" lang="en-US" sz="2000" spc="-1" strike="noStrike">
              <a:latin typeface="Arial"/>
            </a:endParaRPr>
          </a:p>
          <a:p>
            <a:pPr algn="ctr"/>
            <a:endParaRPr b="0" lang="en-US" sz="2000" spc="-1" strike="noStrike">
              <a:latin typeface="Arial"/>
            </a:endParaRPr>
          </a:p>
          <a:p>
            <a:r>
              <a:rPr b="0" lang="en-US" sz="2000" spc="-1" strike="noStrike">
                <a:latin typeface="FreeMono"/>
              </a:rPr>
              <a:t>Sample output:</a:t>
            </a:r>
            <a:endParaRPr b="0" lang="en-US" sz="2000" spc="-1" strike="noStrike">
              <a:latin typeface="Arial"/>
            </a:endParaRPr>
          </a:p>
          <a:p>
            <a:r>
              <a:rPr b="0" lang="en-US" sz="2000" spc="-1" strike="noStrike">
                <a:latin typeface="FreeMono"/>
              </a:rPr>
              <a:t>&gt;&gt;&gt; python3 rectangle.py</a:t>
            </a:r>
            <a:endParaRPr b="0" lang="en-US" sz="2000" spc="-1" strike="noStrike">
              <a:latin typeface="Arial"/>
            </a:endParaRPr>
          </a:p>
          <a:p>
            <a:r>
              <a:rPr b="0" lang="en-US" sz="2000" spc="-1" strike="noStrike">
                <a:latin typeface="FreeMono"/>
              </a:rPr>
              <a:t>Perimeter: 16</a:t>
            </a:r>
            <a:endParaRPr b="0" lang="en-US" sz="2000" spc="-1" strike="noStrike">
              <a:latin typeface="Arial"/>
            </a:endParaRPr>
          </a:p>
          <a:p>
            <a:r>
              <a:rPr b="0" lang="en-US" sz="2000" spc="-1" strike="noStrike">
                <a:latin typeface="FreeMono"/>
              </a:rPr>
              <a:t>Area: 15</a:t>
            </a:r>
            <a:endParaRPr b="0" lang="en-US" sz="2000" spc="-1" strike="noStrike">
              <a:latin typeface="Arial"/>
            </a:endParaRPr>
          </a:p>
        </p:txBody>
      </p:sp>
      <p:sp>
        <p:nvSpPr>
          <p:cNvPr id="175"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6"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Built-in Functions</a:t>
            </a:r>
            <a:endParaRPr b="0" lang="en-US" sz="3200" spc="-1" strike="noStrike">
              <a:latin typeface="Arial"/>
            </a:endParaRPr>
          </a:p>
        </p:txBody>
      </p:sp>
      <p:sp>
        <p:nvSpPr>
          <p:cNvPr id="177"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8" name="TextShape 1"/>
          <p:cNvSpPr txBox="1"/>
          <p:nvPr/>
        </p:nvSpPr>
        <p:spPr>
          <a:xfrm>
            <a:off x="532440" y="1280160"/>
            <a:ext cx="9068760" cy="4426920"/>
          </a:xfrm>
          <a:prstGeom prst="rect">
            <a:avLst/>
          </a:prstGeom>
          <a:noFill/>
          <a:ln>
            <a:noFill/>
          </a:ln>
          <a:effectLst>
            <a:outerShdw dist="0" dir="0">
              <a:srgbClr val="000000"/>
            </a:outerShdw>
          </a:effectLst>
        </p:spPr>
        <p:txBody>
          <a:bodyPr lIns="0" rIns="0" tIns="0" bIns="0" anchor="ctr">
            <a:noAutofit/>
          </a:bodyPr>
          <a:p>
            <a:pPr algn="just">
              <a:lnSpc>
                <a:spcPct val="100000"/>
              </a:lnSpc>
            </a:pPr>
            <a:r>
              <a:rPr b="0" lang="en-US" sz="1200" spc="-1" strike="noStrike">
                <a:latin typeface="FreeMono"/>
              </a:rPr>
              <a:t>abs() </a:t>
            </a:r>
            <a:r>
              <a:rPr b="0" lang="en-US" sz="1200" spc="-1" strike="noStrike">
                <a:latin typeface="FreeMono"/>
              </a:rPr>
              <a:t>	</a:t>
            </a:r>
            <a:r>
              <a:rPr b="0" lang="en-US" sz="1200" spc="-1" strike="noStrike">
                <a:latin typeface="FreeMono"/>
              </a:rPr>
              <a:t>	</a:t>
            </a:r>
            <a:r>
              <a:rPr b="0" lang="en-US" sz="1200" spc="-1" strike="noStrike">
                <a:latin typeface="FreeMono"/>
              </a:rPr>
              <a:t>delattr() </a:t>
            </a:r>
            <a:r>
              <a:rPr b="0" lang="en-US" sz="1200" spc="-1" strike="noStrike">
                <a:latin typeface="FreeMono"/>
              </a:rPr>
              <a:t>	</a:t>
            </a:r>
            <a:r>
              <a:rPr b="0" lang="en-US" sz="1200" spc="-1" strike="noStrike">
                <a:latin typeface="FreeMono"/>
              </a:rPr>
              <a:t>	</a:t>
            </a:r>
            <a:r>
              <a:rPr b="0" lang="en-US" sz="1200" spc="-1" strike="noStrike">
                <a:latin typeface="FreeMono"/>
              </a:rPr>
              <a:t>hash()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memoryview() </a:t>
            </a:r>
            <a:r>
              <a:rPr b="0" lang="en-US" sz="1200" spc="-1" strike="noStrike">
                <a:latin typeface="FreeMono"/>
              </a:rPr>
              <a:t>	</a:t>
            </a:r>
            <a:r>
              <a:rPr b="0" lang="en-US" sz="1200" spc="-1" strike="noStrike">
                <a:latin typeface="FreeMono"/>
              </a:rPr>
              <a:t>	</a:t>
            </a:r>
            <a:r>
              <a:rPr b="0" lang="en-US" sz="1200" spc="-1" strike="noStrike">
                <a:latin typeface="FreeMono"/>
              </a:rPr>
              <a:t>set()</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all() </a:t>
            </a:r>
            <a:r>
              <a:rPr b="0" lang="en-US" sz="1200" spc="-1" strike="noStrike">
                <a:latin typeface="FreeMono"/>
              </a:rPr>
              <a:t>	</a:t>
            </a:r>
            <a:r>
              <a:rPr b="0" lang="en-US" sz="1200" spc="-1" strike="noStrike">
                <a:latin typeface="FreeMono"/>
              </a:rPr>
              <a:t>	</a:t>
            </a:r>
            <a:r>
              <a:rPr b="0" lang="en-US" sz="1200" spc="-1" strike="noStrike">
                <a:latin typeface="FreeMono"/>
              </a:rPr>
              <a:t>dict()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help()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min()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setattr()</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any() </a:t>
            </a:r>
            <a:r>
              <a:rPr b="0" lang="en-US" sz="1200" spc="-1" strike="noStrike">
                <a:latin typeface="FreeMono"/>
              </a:rPr>
              <a:t>	</a:t>
            </a:r>
            <a:r>
              <a:rPr b="0" lang="en-US" sz="1200" spc="-1" strike="noStrike">
                <a:latin typeface="FreeMono"/>
              </a:rPr>
              <a:t>	</a:t>
            </a:r>
            <a:r>
              <a:rPr b="0" lang="en-US" sz="1200" spc="-1" strike="noStrike">
                <a:latin typeface="FreeMono"/>
              </a:rPr>
              <a:t>dir()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hex()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next()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slice() </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ascii() </a:t>
            </a:r>
            <a:r>
              <a:rPr b="0" lang="en-US" sz="1200" spc="-1" strike="noStrike">
                <a:latin typeface="FreeMono"/>
              </a:rPr>
              <a:t>	</a:t>
            </a:r>
            <a:r>
              <a:rPr b="0" lang="en-US" sz="1200" spc="-1" strike="noStrike">
                <a:latin typeface="FreeMono"/>
              </a:rPr>
              <a:t>	</a:t>
            </a:r>
            <a:r>
              <a:rPr b="0" lang="en-US" sz="1200" spc="-1" strike="noStrike">
                <a:latin typeface="FreeMono"/>
              </a:rPr>
              <a:t>divmod()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id()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object()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sorted()</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bin() </a:t>
            </a:r>
            <a:r>
              <a:rPr b="0" lang="en-US" sz="1200" spc="-1" strike="noStrike">
                <a:latin typeface="FreeMono"/>
              </a:rPr>
              <a:t>	</a:t>
            </a:r>
            <a:r>
              <a:rPr b="0" lang="en-US" sz="1200" spc="-1" strike="noStrike">
                <a:latin typeface="FreeMono"/>
              </a:rPr>
              <a:t>	</a:t>
            </a:r>
            <a:r>
              <a:rPr b="0" lang="en-US" sz="1200" spc="-1" strike="noStrike">
                <a:latin typeface="FreeMono"/>
              </a:rPr>
              <a:t>enumerate() </a:t>
            </a:r>
            <a:r>
              <a:rPr b="0" lang="en-US" sz="1200" spc="-1" strike="noStrike">
                <a:latin typeface="FreeMono"/>
              </a:rPr>
              <a:t>	</a:t>
            </a:r>
            <a:r>
              <a:rPr b="0" lang="en-US" sz="1200" spc="-1" strike="noStrike">
                <a:latin typeface="FreeMono"/>
              </a:rPr>
              <a:t>	</a:t>
            </a:r>
            <a:r>
              <a:rPr b="0" lang="en-US" sz="1200" spc="-1" strike="noStrike">
                <a:latin typeface="FreeMono"/>
              </a:rPr>
              <a:t>input()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oct()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staticmethod()</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bool() </a:t>
            </a:r>
            <a:r>
              <a:rPr b="0" lang="en-US" sz="1200" spc="-1" strike="noStrike">
                <a:latin typeface="FreeMono"/>
              </a:rPr>
              <a:t>	</a:t>
            </a:r>
            <a:r>
              <a:rPr b="0" lang="en-US" sz="1200" spc="-1" strike="noStrike">
                <a:latin typeface="FreeMono"/>
              </a:rPr>
              <a:t>	</a:t>
            </a:r>
            <a:r>
              <a:rPr b="0" lang="en-US" sz="1200" spc="-1" strike="noStrike">
                <a:latin typeface="FreeMono"/>
              </a:rPr>
              <a:t>eval()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int()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open()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str()</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breakpoint() </a:t>
            </a:r>
            <a:r>
              <a:rPr b="0" lang="en-US" sz="1200" spc="-1" strike="noStrike">
                <a:latin typeface="FreeMono"/>
              </a:rPr>
              <a:t>	</a:t>
            </a:r>
            <a:r>
              <a:rPr b="0" lang="en-US" sz="1200" spc="-1" strike="noStrike">
                <a:latin typeface="FreeMono"/>
              </a:rPr>
              <a:t>exec()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isinstance() </a:t>
            </a:r>
            <a:r>
              <a:rPr b="0" lang="en-US" sz="1200" spc="-1" strike="noStrike">
                <a:latin typeface="FreeMono"/>
              </a:rPr>
              <a:t>	</a:t>
            </a:r>
            <a:r>
              <a:rPr b="0" lang="en-US" sz="1200" spc="-1" strike="noStrike">
                <a:latin typeface="FreeMono"/>
              </a:rPr>
              <a:t>	</a:t>
            </a:r>
            <a:r>
              <a:rPr b="0" lang="en-US" sz="1200" spc="-1" strike="noStrike">
                <a:latin typeface="FreeMono"/>
              </a:rPr>
              <a:t>ord()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sum()</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bytearray() </a:t>
            </a:r>
            <a:r>
              <a:rPr b="0" lang="en-US" sz="1200" spc="-1" strike="noStrike">
                <a:latin typeface="FreeMono"/>
              </a:rPr>
              <a:t>	</a:t>
            </a:r>
            <a:r>
              <a:rPr b="0" lang="en-US" sz="1200" spc="-1" strike="noStrike">
                <a:latin typeface="FreeMono"/>
              </a:rPr>
              <a:t>filter()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issubclass() </a:t>
            </a:r>
            <a:r>
              <a:rPr b="0" lang="en-US" sz="1200" spc="-1" strike="noStrike">
                <a:latin typeface="FreeMono"/>
              </a:rPr>
              <a:t>	</a:t>
            </a:r>
            <a:r>
              <a:rPr b="0" lang="en-US" sz="1200" spc="-1" strike="noStrike">
                <a:latin typeface="FreeMono"/>
              </a:rPr>
              <a:t>	</a:t>
            </a:r>
            <a:r>
              <a:rPr b="0" lang="en-US" sz="1200" spc="-1" strike="noStrike">
                <a:latin typeface="FreeMono"/>
              </a:rPr>
              <a:t>pow()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super()</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bytes() </a:t>
            </a:r>
            <a:r>
              <a:rPr b="0" lang="en-US" sz="1200" spc="-1" strike="noStrike">
                <a:latin typeface="FreeMono"/>
              </a:rPr>
              <a:t>	</a:t>
            </a:r>
            <a:r>
              <a:rPr b="0" lang="en-US" sz="1200" spc="-1" strike="noStrike">
                <a:latin typeface="FreeMono"/>
              </a:rPr>
              <a:t>	</a:t>
            </a:r>
            <a:r>
              <a:rPr b="0" lang="en-US" sz="1200" spc="-1" strike="noStrike">
                <a:latin typeface="FreeMono"/>
              </a:rPr>
              <a:t>float()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iter()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print()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tuple()</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callable() </a:t>
            </a:r>
            <a:r>
              <a:rPr b="0" lang="en-US" sz="1200" spc="-1" strike="noStrike">
                <a:latin typeface="FreeMono"/>
              </a:rPr>
              <a:t>	</a:t>
            </a:r>
            <a:r>
              <a:rPr b="0" lang="en-US" sz="1200" spc="-1" strike="noStrike">
                <a:latin typeface="FreeMono"/>
              </a:rPr>
              <a:t>format()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len()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property() </a:t>
            </a:r>
            <a:r>
              <a:rPr b="0" lang="en-US" sz="1200" spc="-1" strike="noStrike">
                <a:latin typeface="FreeMono"/>
              </a:rPr>
              <a:t>	</a:t>
            </a:r>
            <a:r>
              <a:rPr b="0" lang="en-US" sz="1200" spc="-1" strike="noStrike">
                <a:latin typeface="FreeMono"/>
              </a:rPr>
              <a:t>	</a:t>
            </a:r>
            <a:r>
              <a:rPr b="0" lang="en-US" sz="1200" spc="-1" strike="noStrike">
                <a:latin typeface="FreeMono"/>
              </a:rPr>
              <a:t>type()</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chr() </a:t>
            </a:r>
            <a:r>
              <a:rPr b="0" lang="en-US" sz="1200" spc="-1" strike="noStrike">
                <a:latin typeface="FreeMono"/>
              </a:rPr>
              <a:t>	</a:t>
            </a:r>
            <a:r>
              <a:rPr b="0" lang="en-US" sz="1200" spc="-1" strike="noStrike">
                <a:latin typeface="FreeMono"/>
              </a:rPr>
              <a:t>	</a:t>
            </a:r>
            <a:r>
              <a:rPr b="0" lang="en-US" sz="1200" spc="-1" strike="noStrike">
                <a:latin typeface="FreeMono"/>
              </a:rPr>
              <a:t>frozenset() </a:t>
            </a:r>
            <a:r>
              <a:rPr b="0" lang="en-US" sz="1200" spc="-1" strike="noStrike">
                <a:latin typeface="FreeMono"/>
              </a:rPr>
              <a:t>	</a:t>
            </a:r>
            <a:r>
              <a:rPr b="0" lang="en-US" sz="1200" spc="-1" strike="noStrike">
                <a:latin typeface="FreeMono"/>
              </a:rPr>
              <a:t>	</a:t>
            </a:r>
            <a:r>
              <a:rPr b="0" lang="en-US" sz="1200" spc="-1" strike="noStrike">
                <a:latin typeface="FreeMono"/>
              </a:rPr>
              <a:t>list()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range()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vars()</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classmethod() </a:t>
            </a:r>
            <a:r>
              <a:rPr b="0" lang="en-US" sz="1200" spc="-1" strike="noStrike">
                <a:latin typeface="FreeMono"/>
              </a:rPr>
              <a:t>	</a:t>
            </a:r>
            <a:r>
              <a:rPr b="0" lang="en-US" sz="1200" spc="-1" strike="noStrike">
                <a:latin typeface="FreeMono"/>
              </a:rPr>
              <a:t>getattr() </a:t>
            </a:r>
            <a:r>
              <a:rPr b="0" lang="en-US" sz="1200" spc="-1" strike="noStrike">
                <a:latin typeface="FreeMono"/>
              </a:rPr>
              <a:t>	</a:t>
            </a:r>
            <a:r>
              <a:rPr b="0" lang="en-US" sz="1200" spc="-1" strike="noStrike">
                <a:latin typeface="FreeMono"/>
              </a:rPr>
              <a:t>	</a:t>
            </a:r>
            <a:r>
              <a:rPr b="0" lang="en-US" sz="1200" spc="-1" strike="noStrike">
                <a:latin typeface="FreeMono"/>
              </a:rPr>
              <a:t>locals()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repr()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zip()</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compile() </a:t>
            </a:r>
            <a:r>
              <a:rPr b="0" lang="en-US" sz="1200" spc="-1" strike="noStrike">
                <a:latin typeface="FreeMono"/>
              </a:rPr>
              <a:t>	</a:t>
            </a:r>
            <a:r>
              <a:rPr b="0" lang="en-US" sz="1200" spc="-1" strike="noStrike">
                <a:latin typeface="FreeMono"/>
              </a:rPr>
              <a:t>globals() </a:t>
            </a:r>
            <a:r>
              <a:rPr b="0" lang="en-US" sz="1200" spc="-1" strike="noStrike">
                <a:latin typeface="FreeMono"/>
              </a:rPr>
              <a:t>	</a:t>
            </a:r>
            <a:r>
              <a:rPr b="0" lang="en-US" sz="1200" spc="-1" strike="noStrike">
                <a:latin typeface="FreeMono"/>
              </a:rPr>
              <a:t>	</a:t>
            </a:r>
            <a:r>
              <a:rPr b="0" lang="en-US" sz="1200" spc="-1" strike="noStrike">
                <a:latin typeface="FreeMono"/>
              </a:rPr>
              <a:t>map()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reversed() </a:t>
            </a:r>
            <a:r>
              <a:rPr b="0" lang="en-US" sz="1200" spc="-1" strike="noStrike">
                <a:latin typeface="FreeMono"/>
              </a:rPr>
              <a:t>	</a:t>
            </a:r>
            <a:r>
              <a:rPr b="0" lang="en-US" sz="1200" spc="-1" strike="noStrike">
                <a:latin typeface="FreeMono"/>
              </a:rPr>
              <a:t>	</a:t>
            </a:r>
            <a:r>
              <a:rPr b="0" lang="en-US" sz="1200" spc="-1" strike="noStrike">
                <a:latin typeface="FreeMono"/>
              </a:rPr>
              <a:t>__import__()</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r>
              <a:rPr b="0" lang="en-US" sz="1200" spc="-1" strike="noStrike">
                <a:latin typeface="FreeMono"/>
              </a:rPr>
              <a:t>complex() </a:t>
            </a:r>
            <a:r>
              <a:rPr b="0" lang="en-US" sz="1200" spc="-1" strike="noStrike">
                <a:latin typeface="FreeMono"/>
              </a:rPr>
              <a:t>	</a:t>
            </a:r>
            <a:r>
              <a:rPr b="0" lang="en-US" sz="1200" spc="-1" strike="noStrike">
                <a:latin typeface="FreeMono"/>
              </a:rPr>
              <a:t>hasattr() </a:t>
            </a:r>
            <a:r>
              <a:rPr b="0" lang="en-US" sz="1200" spc="-1" strike="noStrike">
                <a:latin typeface="FreeMono"/>
              </a:rPr>
              <a:t>	</a:t>
            </a:r>
            <a:r>
              <a:rPr b="0" lang="en-US" sz="1200" spc="-1" strike="noStrike">
                <a:latin typeface="FreeMono"/>
              </a:rPr>
              <a:t>	</a:t>
            </a:r>
            <a:r>
              <a:rPr b="0" lang="en-US" sz="1200" spc="-1" strike="noStrike">
                <a:latin typeface="FreeMono"/>
              </a:rPr>
              <a:t>max() </a:t>
            </a:r>
            <a:r>
              <a:rPr b="0" lang="en-US" sz="1200" spc="-1" strike="noStrike">
                <a:latin typeface="FreeMono"/>
              </a:rPr>
              <a:t>	</a:t>
            </a:r>
            <a:r>
              <a:rPr b="0" lang="en-US" sz="1200" spc="-1" strike="noStrike">
                <a:latin typeface="FreeMono"/>
              </a:rPr>
              <a:t>	</a:t>
            </a:r>
            <a:r>
              <a:rPr b="0" lang="en-US" sz="1200" spc="-1" strike="noStrike">
                <a:latin typeface="FreeMono"/>
              </a:rPr>
              <a:t>	</a:t>
            </a:r>
            <a:r>
              <a:rPr b="0" lang="en-US" sz="1200" spc="-1" strike="noStrike">
                <a:latin typeface="FreeMono"/>
              </a:rPr>
              <a:t>round()</a:t>
            </a:r>
            <a:endParaRPr b="0" lang="en-US" sz="1200" spc="-1" strike="noStrike">
              <a:latin typeface="Arial"/>
            </a:endParaRPr>
          </a:p>
          <a:p>
            <a:pPr algn="just">
              <a:lnSpc>
                <a:spcPct val="100000"/>
              </a:lnSpc>
            </a:pPr>
            <a:endParaRPr b="0" lang="en-US" sz="1200" spc="-1" strike="noStrike">
              <a:latin typeface="Arial"/>
            </a:endParaRPr>
          </a:p>
          <a:p>
            <a:pPr algn="just">
              <a:lnSpc>
                <a:spcPct val="100000"/>
              </a:lnSpc>
            </a:pPr>
            <a:endParaRPr b="0" lang="en-US" sz="1200" spc="-1" strike="noStrike">
              <a:latin typeface="Arial"/>
            </a:endParaRPr>
          </a:p>
        </p:txBody>
      </p:sp>
      <p:sp>
        <p:nvSpPr>
          <p:cNvPr id="179" name="TextShape 2"/>
          <p:cNvSpPr txBox="1"/>
          <p:nvPr/>
        </p:nvSpPr>
        <p:spPr>
          <a:xfrm>
            <a:off x="503640" y="215640"/>
            <a:ext cx="9068760" cy="966600"/>
          </a:xfrm>
          <a:prstGeom prst="rect">
            <a:avLst/>
          </a:prstGeom>
          <a:noFill/>
          <a:ln>
            <a:noFill/>
          </a:ln>
        </p:spPr>
        <p:txBody>
          <a:bodyPr lIns="0" rIns="0" tIns="0" bIns="0" anchor="ctr">
            <a:noAutofit/>
          </a:bodyPr>
          <a:p>
            <a:pPr algn="ctr"/>
            <a:r>
              <a:rPr b="0" lang="en-US" sz="4400" spc="-1" strike="noStrike">
                <a:latin typeface="FreeMono"/>
              </a:rPr>
              <a:t>Basic Python 1</a:t>
            </a:r>
            <a:br/>
            <a:r>
              <a:rPr b="0" lang="en-US" sz="3200" spc="-1" strike="noStrike">
                <a:latin typeface="FreeMono"/>
              </a:rPr>
              <a:t>&lt;Built-in Functions&gt;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0" name="TextShape 1"/>
          <p:cNvSpPr txBox="1"/>
          <p:nvPr/>
        </p:nvSpPr>
        <p:spPr>
          <a:xfrm>
            <a:off x="503640" y="1326240"/>
            <a:ext cx="9068760" cy="4068720"/>
          </a:xfrm>
          <a:prstGeom prst="rect">
            <a:avLst/>
          </a:prstGeom>
          <a:noFill/>
          <a:ln>
            <a:noFill/>
          </a:ln>
          <a:effectLst>
            <a:outerShdw dist="0" dir="0">
              <a:srgbClr val="000000"/>
            </a:outerShdw>
          </a:effectLst>
        </p:spPr>
        <p:txBody>
          <a:bodyPr lIns="0" rIns="0" tIns="0" bIns="0">
            <a:noAutofit/>
          </a:bodyPr>
          <a:p>
            <a:pPr algn="ctr"/>
            <a:r>
              <a:rPr b="0" lang="en-US" sz="3200" spc="-1" strike="noStrike">
                <a:latin typeface="FreeMono"/>
              </a:rPr>
              <a:t>rectangle.py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Modify the rectangle.py script, now use user input for width and height and they are both whole numbers. </a:t>
            </a:r>
            <a:endParaRPr b="0" lang="en-US" sz="2000" spc="-1" strike="noStrike">
              <a:latin typeface="Arial"/>
            </a:endParaRPr>
          </a:p>
          <a:p>
            <a:endParaRPr b="0" lang="en-US" sz="2000" spc="-1" strike="noStrike">
              <a:latin typeface="Arial"/>
            </a:endParaRPr>
          </a:p>
          <a:p>
            <a:r>
              <a:rPr b="0" lang="en-US" sz="2000" spc="-1" strike="noStrike">
                <a:latin typeface="FreeMono"/>
              </a:rPr>
              <a:t>Sample output:</a:t>
            </a:r>
            <a:endParaRPr b="0" lang="en-US" sz="2000" spc="-1" strike="noStrike">
              <a:latin typeface="Arial"/>
            </a:endParaRPr>
          </a:p>
          <a:p>
            <a:r>
              <a:rPr b="0" lang="en-US" sz="2000" spc="-1" strike="noStrike">
                <a:latin typeface="FreeMono"/>
              </a:rPr>
              <a:t>&gt;&gt;&gt; python3 rectangle.py</a:t>
            </a:r>
            <a:endParaRPr b="0" lang="en-US" sz="2000" spc="-1" strike="noStrike">
              <a:latin typeface="Arial"/>
            </a:endParaRPr>
          </a:p>
          <a:p>
            <a:r>
              <a:rPr b="0" lang="en-US" sz="2000" spc="-1" strike="noStrike">
                <a:latin typeface="FreeMono"/>
              </a:rPr>
              <a:t>Type in width: 5</a:t>
            </a:r>
            <a:endParaRPr b="0" lang="en-US" sz="2000" spc="-1" strike="noStrike">
              <a:latin typeface="Arial"/>
            </a:endParaRPr>
          </a:p>
          <a:p>
            <a:r>
              <a:rPr b="0" lang="en-US" sz="2000" spc="-1" strike="noStrike">
                <a:latin typeface="FreeMono"/>
              </a:rPr>
              <a:t>Type in height: 3</a:t>
            </a:r>
            <a:endParaRPr b="0" lang="en-US" sz="2000" spc="-1" strike="noStrike">
              <a:latin typeface="Arial"/>
            </a:endParaRPr>
          </a:p>
          <a:p>
            <a:r>
              <a:rPr b="0" lang="en-US" sz="2000" spc="-1" strike="noStrike">
                <a:latin typeface="FreeMono"/>
              </a:rPr>
              <a:t>Perimeter: 16</a:t>
            </a:r>
            <a:endParaRPr b="0" lang="en-US" sz="2000" spc="-1" strike="noStrike">
              <a:latin typeface="Arial"/>
            </a:endParaRPr>
          </a:p>
          <a:p>
            <a:r>
              <a:rPr b="0" lang="en-US" sz="2000" spc="-1" strike="noStrike">
                <a:latin typeface="FreeMono"/>
              </a:rPr>
              <a:t>Area: 15</a:t>
            </a:r>
            <a:endParaRPr b="0" lang="en-US" sz="2000" spc="-1" strike="noStrike">
              <a:latin typeface="Arial"/>
            </a:endParaRPr>
          </a:p>
        </p:txBody>
      </p:sp>
      <p:sp>
        <p:nvSpPr>
          <p:cNvPr id="181"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2" name="TextShape 1"/>
          <p:cNvSpPr txBox="1"/>
          <p:nvPr/>
        </p:nvSpPr>
        <p:spPr>
          <a:xfrm>
            <a:off x="503640" y="1326240"/>
            <a:ext cx="9068760" cy="3977280"/>
          </a:xfrm>
          <a:prstGeom prst="rect">
            <a:avLst/>
          </a:prstGeom>
          <a:noFill/>
          <a:ln>
            <a:noFill/>
          </a:ln>
          <a:effectLst>
            <a:outerShdw dist="0" dir="0">
              <a:srgbClr val="000000"/>
            </a:outerShdw>
          </a:effectLst>
        </p:spPr>
        <p:txBody>
          <a:bodyPr lIns="0" rIns="0" tIns="0" bIns="0">
            <a:noAutofit/>
          </a:bodyPr>
          <a:p>
            <a:pPr algn="ctr"/>
            <a:r>
              <a:rPr b="0" lang="en-US" sz="3200" spc="-1" strike="noStrike">
                <a:latin typeface="FreeMono"/>
              </a:rPr>
              <a:t>square.py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Given the Perimeter of a Square as user input (can be real number), print out its Area.</a:t>
            </a:r>
            <a:endParaRPr b="0" lang="en-US" sz="2000" spc="-1" strike="noStrike">
              <a:latin typeface="Arial"/>
            </a:endParaRPr>
          </a:p>
          <a:p>
            <a:pPr algn="ctr"/>
            <a:endParaRPr b="0" lang="en-US" sz="2000" spc="-1" strike="noStrike">
              <a:latin typeface="Arial"/>
            </a:endParaRPr>
          </a:p>
          <a:p>
            <a:r>
              <a:rPr b="0" lang="en-US" sz="2000" spc="-1" strike="noStrike">
                <a:latin typeface="FreeMono"/>
              </a:rPr>
              <a:t>Sample output:</a:t>
            </a:r>
            <a:endParaRPr b="0" lang="en-US" sz="2000" spc="-1" strike="noStrike">
              <a:latin typeface="Arial"/>
            </a:endParaRPr>
          </a:p>
          <a:p>
            <a:r>
              <a:rPr b="0" lang="en-US" sz="2000" spc="-1" strike="noStrike">
                <a:latin typeface="FreeMono"/>
              </a:rPr>
              <a:t>&gt;&gt;&gt; python3 square.py</a:t>
            </a:r>
            <a:endParaRPr b="0" lang="en-US" sz="2000" spc="-1" strike="noStrike">
              <a:latin typeface="Arial"/>
            </a:endParaRPr>
          </a:p>
          <a:p>
            <a:r>
              <a:rPr b="0" lang="en-US" sz="2000" spc="-1" strike="noStrike">
                <a:latin typeface="FreeMono"/>
              </a:rPr>
              <a:t>Type in Square’s Perimeter: 4</a:t>
            </a:r>
            <a:endParaRPr b="0" lang="en-US" sz="2000" spc="-1" strike="noStrike">
              <a:latin typeface="Arial"/>
            </a:endParaRPr>
          </a:p>
          <a:p>
            <a:r>
              <a:rPr b="0" lang="en-US" sz="2000" spc="-1" strike="noStrike">
                <a:latin typeface="FreeMono"/>
              </a:rPr>
              <a:t>It’s Area: 1</a:t>
            </a:r>
            <a:endParaRPr b="0" lang="en-US" sz="2000" spc="-1" strike="noStrike">
              <a:latin typeface="Arial"/>
            </a:endParaRPr>
          </a:p>
        </p:txBody>
      </p:sp>
      <p:sp>
        <p:nvSpPr>
          <p:cNvPr id="183"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4" name="TextShape 1"/>
          <p:cNvSpPr txBox="1"/>
          <p:nvPr/>
        </p:nvSpPr>
        <p:spPr>
          <a:xfrm>
            <a:off x="503640" y="1326240"/>
            <a:ext cx="9068760" cy="3977280"/>
          </a:xfrm>
          <a:prstGeom prst="rect">
            <a:avLst/>
          </a:prstGeom>
          <a:noFill/>
          <a:ln>
            <a:noFill/>
          </a:ln>
          <a:effectLst>
            <a:outerShdw dist="0" dir="0">
              <a:srgbClr val="000000"/>
            </a:outerShdw>
          </a:effectLst>
        </p:spPr>
        <p:txBody>
          <a:bodyPr lIns="0" rIns="0" tIns="0" bIns="0">
            <a:noAutofit/>
          </a:bodyPr>
          <a:p>
            <a:pPr algn="ctr"/>
            <a:r>
              <a:rPr b="0" lang="en-US" sz="3200" spc="-1" strike="noStrike">
                <a:latin typeface="FreeMono"/>
              </a:rPr>
              <a:t>circle.py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Given the Circumference of a Circle as user input (can be real number), print out its Area, rounded to the 5</a:t>
            </a:r>
            <a:r>
              <a:rPr b="0" lang="en-US" sz="2000" spc="-1" strike="noStrike" baseline="14000000">
                <a:latin typeface="FreeMono"/>
              </a:rPr>
              <a:t>th</a:t>
            </a:r>
            <a:r>
              <a:rPr b="0" lang="en-US" sz="2000" spc="-1" strike="noStrike">
                <a:latin typeface="FreeMono"/>
              </a:rPr>
              <a:t> decimal point.</a:t>
            </a:r>
            <a:endParaRPr b="0" lang="en-US" sz="2000" spc="-1" strike="noStrike">
              <a:latin typeface="Arial"/>
            </a:endParaRPr>
          </a:p>
          <a:p>
            <a:pPr algn="ctr"/>
            <a:endParaRPr b="0" lang="en-US" sz="2000" spc="-1" strike="noStrike">
              <a:latin typeface="Arial"/>
            </a:endParaRPr>
          </a:p>
          <a:p>
            <a:r>
              <a:rPr b="0" lang="en-US" sz="2000" spc="-1" strike="noStrike">
                <a:latin typeface="FreeMono"/>
              </a:rPr>
              <a:t>Sample output:</a:t>
            </a:r>
            <a:endParaRPr b="0" lang="en-US" sz="2000" spc="-1" strike="noStrike">
              <a:latin typeface="Arial"/>
            </a:endParaRPr>
          </a:p>
          <a:p>
            <a:r>
              <a:rPr b="0" lang="en-US" sz="2000" spc="-1" strike="noStrike">
                <a:latin typeface="FreeMono"/>
              </a:rPr>
              <a:t>&gt;&gt;&gt; python3 circle.py</a:t>
            </a:r>
            <a:endParaRPr b="0" lang="en-US" sz="2000" spc="-1" strike="noStrike">
              <a:latin typeface="Arial"/>
            </a:endParaRPr>
          </a:p>
          <a:p>
            <a:r>
              <a:rPr b="0" lang="en-US" sz="2000" spc="-1" strike="noStrike">
                <a:latin typeface="FreeMono"/>
              </a:rPr>
              <a:t>Type in Circle’s Circumference: 1</a:t>
            </a:r>
            <a:endParaRPr b="0" lang="en-US" sz="2000" spc="-1" strike="noStrike">
              <a:latin typeface="Arial"/>
            </a:endParaRPr>
          </a:p>
          <a:p>
            <a:r>
              <a:rPr b="0" lang="en-US" sz="2000" spc="-1" strike="noStrike">
                <a:latin typeface="FreeMono"/>
              </a:rPr>
              <a:t>It’s Area: 0.07958</a:t>
            </a:r>
            <a:endParaRPr b="0" lang="en-US" sz="2000" spc="-1" strike="noStrike">
              <a:latin typeface="Arial"/>
            </a:endParaRPr>
          </a:p>
        </p:txBody>
      </p:sp>
      <p:sp>
        <p:nvSpPr>
          <p:cNvPr id="185"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6" name="TextShape 1"/>
          <p:cNvSpPr txBox="1"/>
          <p:nvPr/>
        </p:nvSpPr>
        <p:spPr>
          <a:xfrm>
            <a:off x="503640" y="1326240"/>
            <a:ext cx="9068760" cy="3885840"/>
          </a:xfrm>
          <a:prstGeom prst="rect">
            <a:avLst/>
          </a:prstGeom>
          <a:noFill/>
          <a:ln>
            <a:noFill/>
          </a:ln>
          <a:effectLst>
            <a:outerShdw dist="0" dir="0">
              <a:srgbClr val="000000"/>
            </a:outerShdw>
          </a:effectLst>
        </p:spPr>
        <p:txBody>
          <a:bodyPr lIns="0" rIns="0" tIns="0" bIns="0">
            <a:noAutofit/>
          </a:bodyPr>
          <a:p>
            <a:pPr algn="ctr"/>
            <a:r>
              <a:rPr b="0" lang="en-US" sz="3200" spc="-1" strike="noStrike">
                <a:latin typeface="FreeMono"/>
              </a:rPr>
              <a:t>regular_polygon.py</a:t>
            </a:r>
            <a:endParaRPr b="0" lang="en-US" sz="3200" spc="-1" strike="noStrike">
              <a:latin typeface="Arial"/>
            </a:endParaRPr>
          </a:p>
          <a:p>
            <a:pPr algn="ctr"/>
            <a:endParaRPr b="0" lang="en-US" sz="3200" spc="-1" strike="noStrike">
              <a:latin typeface="Arial"/>
            </a:endParaRPr>
          </a:p>
          <a:p>
            <a:pPr algn="ctr"/>
            <a:r>
              <a:rPr b="0" lang="en-US" sz="2000" spc="-1" strike="noStrike">
                <a:latin typeface="FreeMono"/>
              </a:rPr>
              <a:t>Given the Perimeter of a polygon (real number) and its number of vertices (whole number) as user input, print out the polygon's Area.</a:t>
            </a:r>
            <a:endParaRPr b="0" lang="en-US" sz="2000" spc="-1" strike="noStrike">
              <a:latin typeface="Arial"/>
            </a:endParaRPr>
          </a:p>
          <a:p>
            <a:pPr algn="ctr"/>
            <a:endParaRPr b="0" lang="en-US" sz="2000" spc="-1" strike="noStrike">
              <a:latin typeface="Arial"/>
            </a:endParaRPr>
          </a:p>
          <a:p>
            <a:r>
              <a:rPr b="0" lang="en-US" sz="2000" spc="-1" strike="noStrike">
                <a:latin typeface="FreeMono"/>
              </a:rPr>
              <a:t>Sample output:</a:t>
            </a:r>
            <a:endParaRPr b="0" lang="en-US" sz="2000" spc="-1" strike="noStrike">
              <a:latin typeface="Arial"/>
            </a:endParaRPr>
          </a:p>
          <a:p>
            <a:r>
              <a:rPr b="0" lang="en-US" sz="2000" spc="-1" strike="noStrike">
                <a:latin typeface="FreeMono"/>
              </a:rPr>
              <a:t>&gt;&gt;&gt; python3 regular_polygon.py</a:t>
            </a:r>
            <a:endParaRPr b="0" lang="en-US" sz="2000" spc="-1" strike="noStrike">
              <a:latin typeface="Arial"/>
            </a:endParaRPr>
          </a:p>
          <a:p>
            <a:r>
              <a:rPr b="0" lang="en-US" sz="2000" spc="-1" strike="noStrike">
                <a:latin typeface="FreeMono"/>
              </a:rPr>
              <a:t>Type in Polygon’s Perimeter: 6</a:t>
            </a:r>
            <a:endParaRPr b="0" lang="en-US" sz="2000" spc="-1" strike="noStrike">
              <a:latin typeface="Arial"/>
            </a:endParaRPr>
          </a:p>
          <a:p>
            <a:r>
              <a:rPr b="0" lang="en-US" sz="2000" spc="-1" strike="noStrike">
                <a:latin typeface="FreeMono"/>
              </a:rPr>
              <a:t>Type in number of vertices: 6</a:t>
            </a:r>
            <a:endParaRPr b="0" lang="en-US" sz="2000" spc="-1" strike="noStrike">
              <a:latin typeface="Arial"/>
            </a:endParaRPr>
          </a:p>
          <a:p>
            <a:r>
              <a:rPr b="0" lang="en-US" sz="2000" spc="-1" strike="noStrike">
                <a:latin typeface="FreeMono"/>
              </a:rPr>
              <a:t>It’s Area: 2.598076211353316 </a:t>
            </a:r>
            <a:endParaRPr b="0" lang="en-US" sz="2000" spc="-1" strike="noStrike">
              <a:latin typeface="Arial"/>
            </a:endParaRPr>
          </a:p>
        </p:txBody>
      </p:sp>
      <p:sp>
        <p:nvSpPr>
          <p:cNvPr id="187"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1" name="TextShape 1"/>
          <p:cNvSpPr txBox="1"/>
          <p:nvPr/>
        </p:nvSpPr>
        <p:spPr>
          <a:xfrm>
            <a:off x="503640" y="1160640"/>
            <a:ext cx="9068760" cy="3618720"/>
          </a:xfrm>
          <a:prstGeom prst="rect">
            <a:avLst/>
          </a:prstGeom>
          <a:noFill/>
          <a:ln>
            <a:noFill/>
          </a:ln>
          <a:effectLst>
            <a:outerShdw dist="0" dir="0">
              <a:srgbClr val="000000"/>
            </a:outerShdw>
          </a:effectLst>
        </p:spPr>
        <p:txBody>
          <a:bodyPr lIns="0" rIns="0" tIns="0" bIns="0" anchor="ctr">
            <a:noAutofit/>
          </a:bodyPr>
          <a:p>
            <a:r>
              <a:rPr b="0" lang="en-US" sz="1500" spc="-1" strike="noStrike">
                <a:latin typeface="FreeMono"/>
              </a:rPr>
              <a:t>Beautiful is better than ugly.</a:t>
            </a:r>
            <a:endParaRPr b="0" lang="en-US" sz="1500" spc="-1" strike="noStrike">
              <a:latin typeface="Arial"/>
            </a:endParaRPr>
          </a:p>
          <a:p>
            <a:r>
              <a:rPr b="0" lang="en-US" sz="1500" spc="-1" strike="noStrike">
                <a:latin typeface="FreeMono"/>
              </a:rPr>
              <a:t>Explicit is better than implicit.</a:t>
            </a:r>
            <a:endParaRPr b="0" lang="en-US" sz="1500" spc="-1" strike="noStrike">
              <a:latin typeface="Arial"/>
            </a:endParaRPr>
          </a:p>
          <a:p>
            <a:r>
              <a:rPr b="0" lang="en-US" sz="1500" spc="-1" strike="noStrike">
                <a:latin typeface="FreeMono"/>
              </a:rPr>
              <a:t>Simple is better than complex.</a:t>
            </a:r>
            <a:endParaRPr b="0" lang="en-US" sz="1500" spc="-1" strike="noStrike">
              <a:latin typeface="Arial"/>
            </a:endParaRPr>
          </a:p>
          <a:p>
            <a:r>
              <a:rPr b="0" lang="en-US" sz="1500" spc="-1" strike="noStrike">
                <a:latin typeface="FreeMono"/>
              </a:rPr>
              <a:t>Complex is better than complicated.</a:t>
            </a:r>
            <a:endParaRPr b="0" lang="en-US" sz="1500" spc="-1" strike="noStrike">
              <a:latin typeface="Arial"/>
            </a:endParaRPr>
          </a:p>
          <a:p>
            <a:r>
              <a:rPr b="0" lang="en-US" sz="1500" spc="-1" strike="noStrike">
                <a:latin typeface="FreeMono"/>
              </a:rPr>
              <a:t>Flat is better than nested.</a:t>
            </a:r>
            <a:endParaRPr b="0" lang="en-US" sz="1500" spc="-1" strike="noStrike">
              <a:latin typeface="Arial"/>
            </a:endParaRPr>
          </a:p>
          <a:p>
            <a:r>
              <a:rPr b="0" lang="en-US" sz="1500" spc="-1" strike="noStrike">
                <a:latin typeface="FreeMono"/>
              </a:rPr>
              <a:t>Sparse is better than dense.</a:t>
            </a:r>
            <a:endParaRPr b="0" lang="en-US" sz="1500" spc="-1" strike="noStrike">
              <a:latin typeface="Arial"/>
            </a:endParaRPr>
          </a:p>
          <a:p>
            <a:r>
              <a:rPr b="1" i="1" lang="en-US" sz="1500" spc="-1" strike="noStrike">
                <a:latin typeface="FreeMono"/>
              </a:rPr>
              <a:t>Readability counts.</a:t>
            </a:r>
            <a:endParaRPr b="0" lang="en-US" sz="1500" spc="-1" strike="noStrike">
              <a:latin typeface="Arial"/>
            </a:endParaRPr>
          </a:p>
          <a:p>
            <a:r>
              <a:rPr b="0" lang="en-US" sz="1500" spc="-1" strike="noStrike">
                <a:latin typeface="FreeMono"/>
              </a:rPr>
              <a:t>Special cases aren't special enough to break the rules.</a:t>
            </a:r>
            <a:endParaRPr b="0" lang="en-US" sz="1500" spc="-1" strike="noStrike">
              <a:latin typeface="Arial"/>
            </a:endParaRPr>
          </a:p>
          <a:p>
            <a:r>
              <a:rPr b="0" lang="en-US" sz="1500" spc="-1" strike="noStrike">
                <a:latin typeface="FreeMono"/>
              </a:rPr>
              <a:t>Although practicality beats purity.</a:t>
            </a:r>
            <a:endParaRPr b="0" lang="en-US" sz="1500" spc="-1" strike="noStrike">
              <a:latin typeface="Arial"/>
            </a:endParaRPr>
          </a:p>
          <a:p>
            <a:r>
              <a:rPr b="0" lang="en-US" sz="1500" spc="-1" strike="noStrike">
                <a:latin typeface="FreeMono"/>
              </a:rPr>
              <a:t>Errors should never pass silently.</a:t>
            </a:r>
            <a:endParaRPr b="0" lang="en-US" sz="1500" spc="-1" strike="noStrike">
              <a:latin typeface="Arial"/>
            </a:endParaRPr>
          </a:p>
          <a:p>
            <a:r>
              <a:rPr b="0" lang="en-US" sz="1500" spc="-1" strike="noStrike">
                <a:latin typeface="FreeMono"/>
              </a:rPr>
              <a:t>Unless explicitly silenced.</a:t>
            </a:r>
            <a:endParaRPr b="0" lang="en-US" sz="1500" spc="-1" strike="noStrike">
              <a:latin typeface="Arial"/>
            </a:endParaRPr>
          </a:p>
          <a:p>
            <a:r>
              <a:rPr b="0" lang="en-US" sz="1500" spc="-1" strike="noStrike">
                <a:latin typeface="FreeMono"/>
              </a:rPr>
              <a:t>In the face of ambiguity, refuse the temptation to guess.</a:t>
            </a:r>
            <a:endParaRPr b="0" lang="en-US" sz="1500" spc="-1" strike="noStrike">
              <a:latin typeface="Arial"/>
            </a:endParaRPr>
          </a:p>
          <a:p>
            <a:r>
              <a:rPr b="0" lang="en-US" sz="1500" spc="-1" strike="noStrike">
                <a:latin typeface="FreeMono"/>
              </a:rPr>
              <a:t>There should be one-- and preferably only one --obvious way to do it.</a:t>
            </a:r>
            <a:endParaRPr b="0" lang="en-US" sz="1500" spc="-1" strike="noStrike">
              <a:latin typeface="Arial"/>
            </a:endParaRPr>
          </a:p>
          <a:p>
            <a:r>
              <a:rPr b="0" lang="en-US" sz="1500" spc="-1" strike="noStrike">
                <a:latin typeface="FreeMono"/>
              </a:rPr>
              <a:t>Although that way may not be obvious at first unless you're Dutch.</a:t>
            </a:r>
            <a:endParaRPr b="0" lang="en-US" sz="1500" spc="-1" strike="noStrike">
              <a:latin typeface="Arial"/>
            </a:endParaRPr>
          </a:p>
          <a:p>
            <a:r>
              <a:rPr b="0" lang="en-US" sz="1500" spc="-1" strike="noStrike">
                <a:latin typeface="FreeMono"/>
              </a:rPr>
              <a:t>Now is better than never.</a:t>
            </a:r>
            <a:endParaRPr b="0" lang="en-US" sz="1500" spc="-1" strike="noStrike">
              <a:latin typeface="Arial"/>
            </a:endParaRPr>
          </a:p>
          <a:p>
            <a:r>
              <a:rPr b="0" lang="en-US" sz="1500" spc="-1" strike="noStrike">
                <a:latin typeface="FreeMono"/>
              </a:rPr>
              <a:t>Although never is often better than *right* now.</a:t>
            </a:r>
            <a:endParaRPr b="0" lang="en-US" sz="1500" spc="-1" strike="noStrike">
              <a:latin typeface="Arial"/>
            </a:endParaRPr>
          </a:p>
          <a:p>
            <a:r>
              <a:rPr b="1" i="1" lang="en-US" sz="1500" spc="-1" strike="noStrike">
                <a:latin typeface="FreeMono"/>
              </a:rPr>
              <a:t>If the implementation is hard to explain, it's a bad idea.</a:t>
            </a:r>
            <a:endParaRPr b="0" lang="en-US" sz="1500" spc="-1" strike="noStrike">
              <a:latin typeface="Arial"/>
            </a:endParaRPr>
          </a:p>
          <a:p>
            <a:r>
              <a:rPr b="1" i="1" lang="en-US" sz="1500" spc="-1" strike="noStrike">
                <a:latin typeface="FreeMono"/>
              </a:rPr>
              <a:t>If the implementation is easy to explain, it may be a good idea.</a:t>
            </a:r>
            <a:endParaRPr b="0" lang="en-US" sz="1500" spc="-1" strike="noStrike">
              <a:latin typeface="Arial"/>
            </a:endParaRPr>
          </a:p>
          <a:p>
            <a:r>
              <a:rPr b="0" lang="en-US" sz="1500" spc="-1" strike="noStrike">
                <a:latin typeface="FreeMono"/>
              </a:rPr>
              <a:t>Namespaces are one honking great idea -- let's do more of those!</a:t>
            </a:r>
            <a:endParaRPr b="0" lang="en-US" sz="1500" spc="-1" strike="noStrike">
              <a:latin typeface="Arial"/>
            </a:endParaRPr>
          </a:p>
        </p:txBody>
      </p:sp>
      <p:sp>
        <p:nvSpPr>
          <p:cNvPr id="52"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3200" spc="-1" strike="noStrike">
                <a:latin typeface="FreeMono"/>
              </a:rPr>
              <a:t>The Zen of Python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8"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Queen Dido problem</a:t>
            </a:r>
            <a:endParaRPr b="0" lang="en-US" sz="3200" spc="-1" strike="noStrike">
              <a:latin typeface="Arial"/>
            </a:endParaRPr>
          </a:p>
        </p:txBody>
      </p:sp>
      <p:sp>
        <p:nvSpPr>
          <p:cNvPr id="189"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Basic Python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TextShape 1"/>
          <p:cNvSpPr txBox="1"/>
          <p:nvPr/>
        </p:nvSpPr>
        <p:spPr>
          <a:xfrm>
            <a:off x="503640" y="225720"/>
            <a:ext cx="9068760" cy="4387680"/>
          </a:xfrm>
          <a:prstGeom prst="rect">
            <a:avLst/>
          </a:prstGeom>
          <a:noFill/>
          <a:ln>
            <a:noFill/>
          </a:ln>
          <a:effectLst>
            <a:outerShdw dist="0" dir="0">
              <a:srgbClr val="000000"/>
            </a:outerShdw>
          </a:effectLst>
        </p:spPr>
        <p:txBody>
          <a:bodyPr lIns="0" rIns="0" tIns="0" bIns="0" anchor="ctr">
            <a:noAutofit/>
          </a:bodyPr>
          <a:p>
            <a:pPr algn="ctr"/>
            <a:endParaRPr b="0" lang="en-US" sz="3200" spc="-1" strike="noStrike">
              <a:latin typeface="Arial"/>
            </a:endParaRPr>
          </a:p>
        </p:txBody>
      </p:sp>
      <p:pic>
        <p:nvPicPr>
          <p:cNvPr id="191" name="" descr=""/>
          <p:cNvPicPr/>
          <p:nvPr/>
        </p:nvPicPr>
        <p:blipFill>
          <a:blip r:embed="rId1"/>
          <a:stretch/>
        </p:blipFill>
        <p:spPr>
          <a:xfrm>
            <a:off x="1005840" y="0"/>
            <a:ext cx="8052480" cy="5669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3"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Interpreter Prompt</a:t>
            </a:r>
            <a:endParaRPr b="0" lang="en-US" sz="3200" spc="-1" strike="noStrike">
              <a:latin typeface="Arial"/>
            </a:endParaRPr>
          </a:p>
        </p:txBody>
      </p:sp>
      <p:sp>
        <p:nvSpPr>
          <p:cNvPr id="54" name="TextShape 2"/>
          <p:cNvSpPr txBox="1"/>
          <p:nvPr/>
        </p:nvSpPr>
        <p:spPr>
          <a:xfrm>
            <a:off x="503640" y="225720"/>
            <a:ext cx="9068760" cy="946440"/>
          </a:xfrm>
          <a:prstGeom prst="rect">
            <a:avLst/>
          </a:prstGeom>
          <a:noFill/>
          <a:ln>
            <a:noFill/>
          </a:ln>
        </p:spPr>
        <p:txBody>
          <a:bodyPr lIns="0" rIns="0" tIns="0" bIns="0" anchor="ctr">
            <a:noAutofit/>
          </a:bodyPr>
          <a:p>
            <a:pPr algn="ctr"/>
            <a:r>
              <a:rPr b="0" lang="en-US" sz="4400" spc="-1" strike="noStrike">
                <a:latin typeface="FreeMono"/>
              </a:rPr>
              <a:t>First steps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5"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REPL</a:t>
            </a:r>
            <a:endParaRPr b="0" lang="en-US" sz="3200" spc="-1" strike="noStrike">
              <a:latin typeface="Arial"/>
            </a:endParaRPr>
          </a:p>
          <a:p>
            <a:pPr algn="ctr"/>
            <a:r>
              <a:rPr b="1" lang="en-US" sz="3200" spc="-1" strike="noStrike">
                <a:latin typeface="FreeMono"/>
              </a:rPr>
              <a:t>R</a:t>
            </a:r>
            <a:r>
              <a:rPr b="0" lang="en-US" sz="3200" spc="-1" strike="noStrike">
                <a:latin typeface="FreeMono"/>
              </a:rPr>
              <a:t>ead-</a:t>
            </a:r>
            <a:r>
              <a:rPr b="1" lang="en-US" sz="3200" spc="-1" strike="noStrike">
                <a:latin typeface="FreeMono"/>
              </a:rPr>
              <a:t>E</a:t>
            </a:r>
            <a:r>
              <a:rPr b="0" lang="en-US" sz="3200" spc="-1" strike="noStrike">
                <a:latin typeface="FreeMono"/>
              </a:rPr>
              <a:t>val-</a:t>
            </a:r>
            <a:r>
              <a:rPr b="1" lang="en-US" sz="3200" spc="-1" strike="noStrike">
                <a:latin typeface="FreeMono"/>
              </a:rPr>
              <a:t>P</a:t>
            </a:r>
            <a:r>
              <a:rPr b="0" lang="en-US" sz="3200" spc="-1" strike="noStrike">
                <a:latin typeface="FreeMono"/>
              </a:rPr>
              <a:t>rint </a:t>
            </a:r>
            <a:r>
              <a:rPr b="1" lang="en-US" sz="3200" spc="-1" strike="noStrike">
                <a:latin typeface="FreeMono"/>
              </a:rPr>
              <a:t>L</a:t>
            </a:r>
            <a:r>
              <a:rPr b="0" lang="en-US" sz="3200" spc="-1" strike="noStrike">
                <a:latin typeface="FreeMono"/>
              </a:rPr>
              <a:t>oop</a:t>
            </a:r>
            <a:endParaRPr b="0" lang="en-US" sz="3200" spc="-1" strike="noStrike">
              <a:latin typeface="Arial"/>
            </a:endParaRPr>
          </a:p>
        </p:txBody>
      </p:sp>
      <p:sp>
        <p:nvSpPr>
          <p:cNvPr id="56" name="TextShape 2"/>
          <p:cNvSpPr txBox="1"/>
          <p:nvPr/>
        </p:nvSpPr>
        <p:spPr>
          <a:xfrm>
            <a:off x="503640" y="139320"/>
            <a:ext cx="9068760" cy="1119240"/>
          </a:xfrm>
          <a:prstGeom prst="rect">
            <a:avLst/>
          </a:prstGeom>
          <a:noFill/>
          <a:ln>
            <a:noFill/>
          </a:ln>
        </p:spPr>
        <p:txBody>
          <a:bodyPr lIns="0" rIns="0" tIns="0" bIns="0" anchor="ctr">
            <a:noAutofit/>
          </a:bodyPr>
          <a:p>
            <a:pPr algn="ctr"/>
            <a:r>
              <a:rPr b="0" lang="en-US" sz="4400" spc="-1" strike="noStrike">
                <a:latin typeface="FreeMono"/>
                <a:ea typeface="Noto Sans CJK SC"/>
              </a:rPr>
              <a:t>First steps</a:t>
            </a:r>
            <a:br/>
            <a:r>
              <a:rPr b="0" lang="en-US" sz="4400" spc="-1" strike="noStrike">
                <a:latin typeface="FreeMono"/>
                <a:ea typeface="Noto Sans CJK SC"/>
              </a:rPr>
              <a:t>&lt;</a:t>
            </a:r>
            <a:r>
              <a:rPr b="0" lang="en-US" sz="3200" spc="-1" strike="noStrike">
                <a:latin typeface="FreeMono"/>
              </a:rPr>
              <a:t>Interpreter Prompt&gt;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7"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&gt;&gt;&gt; print(“Hello World!”)</a:t>
            </a:r>
            <a:endParaRPr b="0" lang="en-US" sz="3200" spc="-1" strike="noStrike">
              <a:latin typeface="Arial"/>
            </a:endParaRPr>
          </a:p>
        </p:txBody>
      </p:sp>
      <p:sp>
        <p:nvSpPr>
          <p:cNvPr id="58" name="TextShape 2"/>
          <p:cNvSpPr txBox="1"/>
          <p:nvPr/>
        </p:nvSpPr>
        <p:spPr>
          <a:xfrm>
            <a:off x="503640" y="139320"/>
            <a:ext cx="9068760" cy="1119240"/>
          </a:xfrm>
          <a:prstGeom prst="rect">
            <a:avLst/>
          </a:prstGeom>
          <a:noFill/>
          <a:ln>
            <a:noFill/>
          </a:ln>
        </p:spPr>
        <p:txBody>
          <a:bodyPr lIns="0" rIns="0" tIns="0" bIns="0" anchor="ctr">
            <a:noAutofit/>
          </a:bodyPr>
          <a:p>
            <a:pPr algn="ctr"/>
            <a:r>
              <a:rPr b="0" lang="en-US" sz="4400" spc="-1" strike="noStrike">
                <a:latin typeface="FreeMono"/>
                <a:ea typeface="Noto Sans CJK SC"/>
              </a:rPr>
              <a:t>First steps</a:t>
            </a:r>
            <a:br/>
            <a:r>
              <a:rPr b="0" lang="en-US" sz="4400" spc="-1" strike="noStrike">
                <a:latin typeface="FreeMono"/>
                <a:ea typeface="Noto Sans CJK SC"/>
              </a:rPr>
              <a:t>&lt;</a:t>
            </a:r>
            <a:r>
              <a:rPr b="0" lang="en-US" sz="3200" spc="-1" strike="noStrike">
                <a:latin typeface="FreeMono"/>
              </a:rPr>
              <a:t>Interpreter Prompt&gt;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9" name="TextShape 1"/>
          <p:cNvSpPr txBox="1"/>
          <p:nvPr/>
        </p:nvSpPr>
        <p:spPr>
          <a:xfrm>
            <a:off x="503640" y="139320"/>
            <a:ext cx="9068760" cy="1119240"/>
          </a:xfrm>
          <a:prstGeom prst="rect">
            <a:avLst/>
          </a:prstGeom>
          <a:noFill/>
          <a:ln>
            <a:noFill/>
          </a:ln>
        </p:spPr>
        <p:txBody>
          <a:bodyPr lIns="0" rIns="0" tIns="0" bIns="0" anchor="ctr">
            <a:noAutofit/>
          </a:bodyPr>
          <a:p>
            <a:pPr algn="ctr"/>
            <a:r>
              <a:rPr b="0" lang="en-US" sz="4400" spc="-1" strike="noStrike">
                <a:latin typeface="FreeMono"/>
                <a:ea typeface="Noto Sans CJK SC"/>
              </a:rPr>
              <a:t>First steps</a:t>
            </a:r>
            <a:br/>
            <a:r>
              <a:rPr b="0" lang="en-US" sz="4400" spc="-1" strike="noStrike">
                <a:latin typeface="FreeMono"/>
                <a:ea typeface="Noto Sans CJK SC"/>
              </a:rPr>
              <a:t>&lt;</a:t>
            </a:r>
            <a:r>
              <a:rPr b="0" lang="en-US" sz="3200" spc="-1" strike="noStrike">
                <a:latin typeface="FreeMono"/>
              </a:rPr>
              <a:t>Interpreter Prompt&gt;</a:t>
            </a:r>
            <a:endParaRPr b="0" lang="en-US" sz="3200" spc="-1" strike="noStrike">
              <a:latin typeface="Arial"/>
            </a:endParaRPr>
          </a:p>
        </p:txBody>
      </p:sp>
      <p:sp>
        <p:nvSpPr>
          <p:cNvPr id="60" name="TextShape 2"/>
          <p:cNvSpPr txBox="1"/>
          <p:nvPr/>
        </p:nvSpPr>
        <p:spPr>
          <a:xfrm>
            <a:off x="91440" y="1326240"/>
            <a:ext cx="6126480" cy="3287880"/>
          </a:xfrm>
          <a:prstGeom prst="rect">
            <a:avLst/>
          </a:prstGeom>
          <a:noFill/>
          <a:ln>
            <a:noFill/>
          </a:ln>
        </p:spPr>
        <p:txBody>
          <a:bodyPr lIns="0" rIns="0" tIns="0" bIns="0" anchor="ctr">
            <a:normAutofit/>
          </a:bodyPr>
          <a:p>
            <a:pPr algn="ctr">
              <a:spcBef>
                <a:spcPts val="1414"/>
              </a:spcBef>
            </a:pPr>
            <a:r>
              <a:rPr b="0" lang="en-US" sz="3200" spc="-1" strike="noStrike">
                <a:latin typeface="FreeMono"/>
              </a:rPr>
              <a:t>&gt;&gt;&gt; print(“Hello World!”)</a:t>
            </a:r>
            <a:endParaRPr b="0" lang="en-US" sz="3200" spc="-1" strike="noStrike">
              <a:latin typeface="Arial"/>
            </a:endParaRPr>
          </a:p>
        </p:txBody>
      </p:sp>
      <p:sp>
        <p:nvSpPr>
          <p:cNvPr id="61" name="TextShape 3"/>
          <p:cNvSpPr txBox="1"/>
          <p:nvPr/>
        </p:nvSpPr>
        <p:spPr>
          <a:xfrm>
            <a:off x="6217920" y="1326240"/>
            <a:ext cx="3657600" cy="4160160"/>
          </a:xfrm>
          <a:prstGeom prst="rect">
            <a:avLst/>
          </a:prstGeom>
          <a:noFill/>
          <a:ln>
            <a:noFill/>
          </a:ln>
        </p:spPr>
        <p:txBody>
          <a:bodyPr lIns="0" rIns="0" tIns="0" bIns="0">
            <a:normAutofit fontScale="24000"/>
          </a:bodyPr>
          <a:p>
            <a:pPr marL="432000" indent="-324000">
              <a:spcBef>
                <a:spcPts val="1414"/>
              </a:spcBef>
              <a:buClr>
                <a:srgbClr val="ffffff"/>
              </a:buClr>
              <a:buSzPct val="45000"/>
              <a:buFont typeface="Wingdings" charset="2"/>
              <a:buChar char=""/>
            </a:pPr>
            <a:r>
              <a:rPr b="0" lang="en-US" sz="3200" spc="-1" strike="noStrike">
                <a:latin typeface="FreeMono"/>
              </a:rPr>
              <a:t>"The 'Hello World' example is the traditional incantation to the programming gods and will ensure your quick mastery of the language, so please make sure you actually do this exercise, instead of just reading about it."</a:t>
            </a:r>
            <a:endParaRPr b="0" lang="en-US" sz="3200" spc="-1" strike="noStrike">
              <a:latin typeface="Arial"/>
            </a:endParaRPr>
          </a:p>
          <a:p>
            <a:pPr marL="432000" indent="-324000">
              <a:spcBef>
                <a:spcPts val="1414"/>
              </a:spcBef>
              <a:buClr>
                <a:srgbClr val="ffffff"/>
              </a:buClr>
              <a:buSzPct val="45000"/>
              <a:buFont typeface="Wingdings" charset="2"/>
              <a:buChar char=""/>
            </a:pPr>
            <a:r>
              <a:rPr b="0" lang="en-US" sz="3200" spc="-1" strike="noStrike">
                <a:latin typeface="FreeMono"/>
              </a:rPr>
              <a:t>–</a:t>
            </a:r>
            <a:r>
              <a:rPr b="0" lang="en-US" sz="3200" spc="-1" strike="noStrike">
                <a:latin typeface="FreeMono"/>
              </a:rPr>
              <a:t>- said Simon Cozens in "Beginning Pearl"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2" name="TextShape 1"/>
          <p:cNvSpPr txBox="1"/>
          <p:nvPr/>
        </p:nvSpPr>
        <p:spPr>
          <a:xfrm>
            <a:off x="503640" y="1326240"/>
            <a:ext cx="9068760" cy="3287880"/>
          </a:xfrm>
          <a:prstGeom prst="rect">
            <a:avLst/>
          </a:prstGeom>
          <a:noFill/>
          <a:ln>
            <a:noFill/>
          </a:ln>
          <a:effectLst>
            <a:outerShdw dist="0" dir="0">
              <a:srgbClr val="000000"/>
            </a:outerShdw>
          </a:effectLst>
        </p:spPr>
        <p:txBody>
          <a:bodyPr lIns="0" rIns="0" tIns="0" bIns="0" anchor="ctr">
            <a:noAutofit/>
          </a:bodyPr>
          <a:p>
            <a:pPr algn="ctr"/>
            <a:r>
              <a:rPr b="0" lang="en-US" sz="3200" spc="-1" strike="noStrike">
                <a:latin typeface="FreeMono"/>
              </a:rPr>
              <a:t>&gt;&gt;&gt; exit()</a:t>
            </a:r>
            <a:endParaRPr b="0" lang="en-US" sz="3200" spc="-1" strike="noStrike">
              <a:latin typeface="Arial"/>
            </a:endParaRPr>
          </a:p>
        </p:txBody>
      </p:sp>
      <p:sp>
        <p:nvSpPr>
          <p:cNvPr id="63" name="TextShape 2"/>
          <p:cNvSpPr txBox="1"/>
          <p:nvPr/>
        </p:nvSpPr>
        <p:spPr>
          <a:xfrm>
            <a:off x="503640" y="139320"/>
            <a:ext cx="9068760" cy="1119240"/>
          </a:xfrm>
          <a:prstGeom prst="rect">
            <a:avLst/>
          </a:prstGeom>
          <a:noFill/>
          <a:ln>
            <a:noFill/>
          </a:ln>
        </p:spPr>
        <p:txBody>
          <a:bodyPr lIns="0" rIns="0" tIns="0" bIns="0" anchor="ctr">
            <a:noAutofit/>
          </a:bodyPr>
          <a:p>
            <a:pPr algn="ctr"/>
            <a:r>
              <a:rPr b="0" lang="en-US" sz="4400" spc="-1" strike="noStrike">
                <a:latin typeface="FreeMono"/>
                <a:ea typeface="Noto Sans CJK SC"/>
              </a:rPr>
              <a:t>First steps</a:t>
            </a:r>
            <a:br/>
            <a:r>
              <a:rPr b="0" lang="en-US" sz="4400" spc="-1" strike="noStrike">
                <a:latin typeface="FreeMono"/>
                <a:ea typeface="Noto Sans CJK SC"/>
              </a:rPr>
              <a:t>&lt;</a:t>
            </a:r>
            <a:r>
              <a:rPr b="0" lang="en-US" sz="3200" spc="-1" strike="noStrike">
                <a:latin typeface="FreeMono"/>
              </a:rPr>
              <a:t>Interpreter Prompt&gt;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720</TotalTime>
  <Application>LibreOffice/6.4.2.2$Linux_X86_64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2020-06-27T10:47:36Z</dcterms:created>
  <dc:creator/>
  <dc:description/>
  <dc:language>en-US</dc:language>
  <cp:lastModifiedBy/>
  <dcterms:modified xsi:type="dcterms:W3CDTF">2020-07-19T20:41:54Z</dcterms:modified>
  <cp:revision>52</cp:revision>
  <dc:subject/>
  <dc:title/>
</cp:coreProperties>
</file>