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58" r:id="rId4"/>
    <p:sldId id="259" r:id="rId5"/>
    <p:sldId id="266" r:id="rId6"/>
    <p:sldId id="267" r:id="rId7"/>
    <p:sldId id="268" r:id="rId8"/>
    <p:sldId id="261" r:id="rId9"/>
    <p:sldId id="270" r:id="rId10"/>
    <p:sldId id="269" r:id="rId11"/>
    <p:sldId id="283" r:id="rId12"/>
    <p:sldId id="271" r:id="rId13"/>
    <p:sldId id="279" r:id="rId14"/>
    <p:sldId id="280" r:id="rId15"/>
    <p:sldId id="281" r:id="rId16"/>
    <p:sldId id="282" r:id="rId17"/>
    <p:sldId id="262" r:id="rId18"/>
    <p:sldId id="272" r:id="rId19"/>
    <p:sldId id="273" r:id="rId20"/>
    <p:sldId id="274" r:id="rId21"/>
    <p:sldId id="275" r:id="rId22"/>
    <p:sldId id="276" r:id="rId23"/>
    <p:sldId id="263" r:id="rId24"/>
    <p:sldId id="284" r:id="rId25"/>
    <p:sldId id="287" r:id="rId26"/>
    <p:sldId id="288" r:id="rId27"/>
    <p:sldId id="289" r:id="rId28"/>
    <p:sldId id="291" r:id="rId29"/>
    <p:sldId id="290" r:id="rId30"/>
    <p:sldId id="264" r:id="rId31"/>
    <p:sldId id="286"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4" autoAdjust="0"/>
    <p:restoredTop sz="94249" autoAdjust="0"/>
  </p:normalViewPr>
  <p:slideViewPr>
    <p:cSldViewPr snapToGrid="0">
      <p:cViewPr>
        <p:scale>
          <a:sx n="73" d="100"/>
          <a:sy n="73" d="100"/>
        </p:scale>
        <p:origin x="-408" y="2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0EA34-9970-4996-B7DB-1F3FDE311D46}" type="datetimeFigureOut">
              <a:rPr lang="en-US" smtClean="0"/>
              <a:t>7/13/2020</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31E97-80F6-4F5F-A2B6-F0BD9DB41648}" type="slidenum">
              <a:rPr lang="en-US" smtClean="0"/>
              <a:t>‹#›</a:t>
            </a:fld>
            <a:endParaRPr lang="en-US"/>
          </a:p>
        </p:txBody>
      </p:sp>
    </p:spTree>
    <p:extLst>
      <p:ext uri="{BB962C8B-B14F-4D97-AF65-F5344CB8AC3E}">
        <p14:creationId xmlns:p14="http://schemas.microsoft.com/office/powerpoint/2010/main" val="2982988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A3931E97-80F6-4F5F-A2B6-F0BD9DB41648}" type="slidenum">
              <a:rPr lang="en-US" smtClean="0"/>
              <a:t>4</a:t>
            </a:fld>
            <a:endParaRPr lang="en-US"/>
          </a:p>
        </p:txBody>
      </p:sp>
    </p:spTree>
    <p:extLst>
      <p:ext uri="{BB962C8B-B14F-4D97-AF65-F5344CB8AC3E}">
        <p14:creationId xmlns:p14="http://schemas.microsoft.com/office/powerpoint/2010/main" val="113038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931E97-80F6-4F5F-A2B6-F0BD9DB41648}" type="slidenum">
              <a:rPr lang="en-US" smtClean="0"/>
              <a:t>17</a:t>
            </a:fld>
            <a:endParaRPr lang="en-US"/>
          </a:p>
        </p:txBody>
      </p:sp>
    </p:spTree>
    <p:extLst>
      <p:ext uri="{BB962C8B-B14F-4D97-AF65-F5344CB8AC3E}">
        <p14:creationId xmlns:p14="http://schemas.microsoft.com/office/powerpoint/2010/main" val="106108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vi-VN"/>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bias.csr.unibo.it/fvc2002/databases.asp" TargetMode="External"/><Relationship Id="rId7" Type="http://schemas.openxmlformats.org/officeDocument/2006/relationships/hyperlink" Target="https://www.sciencedirect.com/science/article/abs/pii/S0167865517303227" TargetMode="External"/><Relationship Id="rId2" Type="http://schemas.openxmlformats.org/officeDocument/2006/relationships/hyperlink" Target="https://github.com/ivonajdenkoska/fingerprint-recognition"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14071321_Automatic_Detection_of_Singular_Points_in_Fingerprint_Images_Using_Convolution_Neural_Networks" TargetMode="External"/><Relationship Id="rId5" Type="http://schemas.openxmlformats.org/officeDocument/2006/relationships/hyperlink" Target="https://arxiv.org/pdf/1704.01925.pdf" TargetMode="External"/><Relationship Id="rId4" Type="http://schemas.openxmlformats.org/officeDocument/2006/relationships/hyperlink" Target="http://citeseerx.ist.psu.edu/viewdoc/download?doi=10.1.1.389.8185&amp;rep=rep1&amp;type=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06F886DF-F70D-4B9F-912C-03A3A64CB3C8}"/>
              </a:ext>
            </a:extLst>
          </p:cNvPr>
          <p:cNvSpPr>
            <a:spLocks noGrp="1"/>
          </p:cNvSpPr>
          <p:nvPr>
            <p:ph type="ctrTitle"/>
          </p:nvPr>
        </p:nvSpPr>
        <p:spPr>
          <a:xfrm>
            <a:off x="2589212" y="4108174"/>
            <a:ext cx="9457013" cy="1119809"/>
          </a:xfrm>
        </p:spPr>
        <p:txBody>
          <a:bodyPr>
            <a:normAutofit/>
          </a:bodyPr>
          <a:lstStyle/>
          <a:p>
            <a:r>
              <a:rPr lang="en-US" sz="6000" b="1" dirty="0">
                <a:solidFill>
                  <a:schemeClr val="accent1"/>
                </a:solidFill>
                <a:latin typeface="Calibri" panose="020F0502020204030204" pitchFamily="34" charset="0"/>
                <a:cs typeface="Calibri" panose="020F0502020204030204" pitchFamily="34" charset="0"/>
              </a:rPr>
              <a:t>FINGERPRINT RECOGNITION</a:t>
            </a:r>
          </a:p>
        </p:txBody>
      </p:sp>
      <p:sp>
        <p:nvSpPr>
          <p:cNvPr id="3" name="Tiêu đề phụ 2">
            <a:extLst>
              <a:ext uri="{FF2B5EF4-FFF2-40B4-BE49-F238E27FC236}">
                <a16:creationId xmlns="" xmlns:a16="http://schemas.microsoft.com/office/drawing/2014/main" id="{23D5C445-7D7B-42B7-9B34-9EBA279165AE}"/>
              </a:ext>
            </a:extLst>
          </p:cNvPr>
          <p:cNvSpPr>
            <a:spLocks noGrp="1"/>
          </p:cNvSpPr>
          <p:nvPr>
            <p:ph type="subTitle" idx="1"/>
          </p:nvPr>
        </p:nvSpPr>
        <p:spPr>
          <a:xfrm>
            <a:off x="2860018" y="2309191"/>
            <a:ext cx="8915399" cy="1119809"/>
          </a:xfrm>
        </p:spPr>
        <p:txBody>
          <a:bodyPr>
            <a:normAutofit/>
          </a:bodyPr>
          <a:lstStyle/>
          <a:p>
            <a:pPr algn="ctr"/>
            <a:r>
              <a:rPr lang="en-US" sz="4400" b="1" dirty="0">
                <a:solidFill>
                  <a:schemeClr val="tx1">
                    <a:lumMod val="85000"/>
                    <a:lumOff val="15000"/>
                  </a:schemeClr>
                </a:solidFill>
                <a:latin typeface="Calibri" panose="020F0502020204030204" pitchFamily="34" charset="0"/>
                <a:cs typeface="Calibri" panose="020F0502020204030204" pitchFamily="34" charset="0"/>
              </a:rPr>
              <a:t>NHẬN DẠNG</a:t>
            </a:r>
          </a:p>
        </p:txBody>
      </p:sp>
    </p:spTree>
    <p:extLst>
      <p:ext uri="{BB962C8B-B14F-4D97-AF65-F5344CB8AC3E}">
        <p14:creationId xmlns:p14="http://schemas.microsoft.com/office/powerpoint/2010/main" val="23994289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III. </a:t>
            </a:r>
            <a:r>
              <a:rPr lang="en-US" err="1">
                <a:solidFill>
                  <a:schemeClr val="accent1"/>
                </a:solidFill>
                <a:latin typeface="Calibri" panose="020F0502020204030204" pitchFamily="34" charset="0"/>
                <a:cs typeface="Calibri" panose="020F0502020204030204" pitchFamily="34" charset="0"/>
              </a:rPr>
              <a:t>Rút</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trích</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đặc</a:t>
            </a:r>
            <a:r>
              <a:rPr lang="en-US">
                <a:solidFill>
                  <a:schemeClr val="accent1"/>
                </a:solidFill>
                <a:latin typeface="Calibri" panose="020F0502020204030204" pitchFamily="34" charset="0"/>
                <a:cs typeface="Calibri" panose="020F0502020204030204" pitchFamily="34" charset="0"/>
              </a:rPr>
              <a:t> tr</a:t>
            </a:r>
            <a:r>
              <a:rPr lang="vi-VN">
                <a:solidFill>
                  <a:schemeClr val="accent1"/>
                </a:solidFill>
                <a:latin typeface="Calibri" panose="020F0502020204030204" pitchFamily="34" charset="0"/>
                <a:cs typeface="Calibri" panose="020F0502020204030204" pitchFamily="34" charset="0"/>
              </a:rPr>
              <a:t>ư</a:t>
            </a:r>
            <a:r>
              <a:rPr lang="en-US">
                <a:solidFill>
                  <a:schemeClr val="accent1"/>
                </a:solidFill>
                <a:latin typeface="Calibri" panose="020F0502020204030204" pitchFamily="34" charset="0"/>
                <a:cs typeface="Calibri" panose="020F0502020204030204" pitchFamily="34" charset="0"/>
              </a:rPr>
              <a:t>ng</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618342" y="2026221"/>
                <a:ext cx="9886270" cy="1519254"/>
              </a:xfrm>
            </p:spPr>
            <p:txBody>
              <a:bodyPr>
                <a:normAutofit/>
              </a:bodyPr>
              <a:lstStyle/>
              <a:p>
                <a:pPr algn="just"/>
                <a:r>
                  <a:rPr lang="en-US" sz="2200">
                    <a:latin typeface="Calibri" panose="020F0502020204030204" pitchFamily="34" charset="0"/>
                    <a:cs typeface="Calibri" panose="020F0502020204030204" pitchFamily="34" charset="0"/>
                  </a:rPr>
                  <a:t>Hướng cục bộ tại điểm [x, y] chính là góc </a:t>
                </a:r>
                <a14:m>
                  <m:oMath xmlns:m="http://schemas.openxmlformats.org/officeDocument/2006/math">
                    <m:sSub>
                      <m:sSubPr>
                        <m:ctrlPr>
                          <a:rPr lang="en-US" sz="2200" i="1">
                            <a:latin typeface="Cambria Math"/>
                          </a:rPr>
                        </m:ctrlPr>
                      </m:sSubPr>
                      <m:e>
                        <m:r>
                          <a:rPr lang="en-US" sz="2200" i="1">
                            <a:latin typeface="Cambria Math" panose="02040503050406030204" pitchFamily="18" charset="0"/>
                          </a:rPr>
                          <m:t>𝜃</m:t>
                        </m:r>
                      </m:e>
                      <m:sub>
                        <m:r>
                          <a:rPr lang="en-US" sz="2200" i="1">
                            <a:latin typeface="Cambria Math" panose="02040503050406030204" pitchFamily="18" charset="0"/>
                          </a:rPr>
                          <m:t>𝑥𝑦</m:t>
                        </m:r>
                      </m:sub>
                    </m:sSub>
                    <m:r>
                      <a:rPr lang="en-US" sz="2200" i="1">
                        <a:latin typeface="Cambria Math" panose="02040503050406030204" pitchFamily="18" charset="0"/>
                      </a:rPr>
                      <m:t> </m:t>
                    </m:r>
                  </m:oMath>
                </a14:m>
                <a:r>
                  <a:rPr lang="en-US" sz="2200">
                    <a:latin typeface="Calibri" panose="020F0502020204030204" pitchFamily="34" charset="0"/>
                    <a:cs typeface="Calibri" panose="020F0502020204030204" pitchFamily="34" charset="0"/>
                  </a:rPr>
                  <a:t>hợp bởi đường vân tại điểm đó với trục hoành.</a:t>
                </a:r>
              </a:p>
              <a:p>
                <a:endParaRPr lang="en-US" sz="2400">
                  <a:latin typeface="Calibri" panose="020F0502020204030204" pitchFamily="34" charset="0"/>
                  <a:cs typeface="Calibri" panose="020F0502020204030204" pitchFamily="34" charset="0"/>
                </a:endParaRPr>
              </a:p>
            </p:txBody>
          </p:sp>
        </mc:Choice>
        <mc:Fallback xmlns="">
          <p:sp>
            <p:nvSpPr>
              <p:cNvPr id="3" name="Chỗ dành sẵn cho Nội dung 2">
                <a:extLst>
                  <a:ext uri="{FF2B5EF4-FFF2-40B4-BE49-F238E27FC236}">
                    <a16:creationId xmlns:a16="http://schemas.microsoft.com/office/drawing/2014/main" id="{9381880D-2602-4FD7-9430-D5F9085B8B78}"/>
                  </a:ext>
                </a:extLst>
              </p:cNvPr>
              <p:cNvSpPr>
                <a:spLocks noGrp="1" noRot="1" noChangeAspect="1" noMove="1" noResize="1" noEditPoints="1" noAdjustHandles="1" noChangeArrowheads="1" noChangeShapeType="1" noTextEdit="1"/>
              </p:cNvSpPr>
              <p:nvPr>
                <p:ph idx="1"/>
              </p:nvPr>
            </p:nvSpPr>
            <p:spPr>
              <a:xfrm>
                <a:off x="1618342" y="2026221"/>
                <a:ext cx="9886270" cy="1519254"/>
              </a:xfrm>
              <a:blipFill>
                <a:blip r:embed="rId2"/>
                <a:stretch>
                  <a:fillRect l="-740" t="-2000" r="-1418"/>
                </a:stretch>
              </a:blipFill>
            </p:spPr>
            <p:txBody>
              <a:bodyPr/>
              <a:lstStyle/>
              <a:p>
                <a:r>
                  <a:rPr lang="en-US">
                    <a:noFill/>
                  </a:rPr>
                  <a:t> </a:t>
                </a:r>
              </a:p>
            </p:txBody>
          </p:sp>
        </mc:Fallback>
      </mc:AlternateContent>
      <p:sp>
        <p:nvSpPr>
          <p:cNvPr id="4" name="Chỗ dành sẵn cho Nội dung 2">
            <a:extLst>
              <a:ext uri="{FF2B5EF4-FFF2-40B4-BE49-F238E27FC236}">
                <a16:creationId xmlns="" xmlns:a16="http://schemas.microsoft.com/office/drawing/2014/main" id="{F6AA9798-3D28-47CB-8E4B-0E23FEF92AC4}"/>
              </a:ext>
            </a:extLst>
          </p:cNvPr>
          <p:cNvSpPr txBox="1">
            <a:spLocks/>
          </p:cNvSpPr>
          <p:nvPr/>
        </p:nvSpPr>
        <p:spPr>
          <a:xfrm>
            <a:off x="1618342" y="1488832"/>
            <a:ext cx="9710057" cy="46423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b="1">
                <a:latin typeface="Calibri" panose="020F0502020204030204" pitchFamily="34" charset="0"/>
                <a:cs typeface="Calibri" panose="020F0502020204030204" pitchFamily="34" charset="0"/>
              </a:rPr>
              <a:t>1.	H</a:t>
            </a:r>
            <a:r>
              <a:rPr lang="vi-VN" sz="2800" b="1">
                <a:latin typeface="Calibri" panose="020F0502020204030204" pitchFamily="34" charset="0"/>
                <a:cs typeface="Calibri" panose="020F0502020204030204" pitchFamily="34" charset="0"/>
              </a:rPr>
              <a:t>ư</a:t>
            </a:r>
            <a:r>
              <a:rPr lang="en-US" sz="2800" b="1">
                <a:latin typeface="Calibri" panose="020F0502020204030204" pitchFamily="34" charset="0"/>
                <a:cs typeface="Calibri" panose="020F0502020204030204" pitchFamily="34" charset="0"/>
              </a:rPr>
              <a:t>ớng và tần số cục bộ</a:t>
            </a:r>
          </a:p>
        </p:txBody>
      </p:sp>
      <p:pic>
        <p:nvPicPr>
          <p:cNvPr id="6" name="Hình ảnh 5">
            <a:extLst>
              <a:ext uri="{FF2B5EF4-FFF2-40B4-BE49-F238E27FC236}">
                <a16:creationId xmlns="" xmlns:a16="http://schemas.microsoft.com/office/drawing/2014/main" id="{4A35E09F-8D5A-4EFE-B502-1AC84D27FAA1}"/>
              </a:ext>
            </a:extLst>
          </p:cNvPr>
          <p:cNvPicPr>
            <a:picLocks noChangeAspect="1"/>
          </p:cNvPicPr>
          <p:nvPr/>
        </p:nvPicPr>
        <p:blipFill>
          <a:blip r:embed="rId3"/>
          <a:stretch>
            <a:fillRect/>
          </a:stretch>
        </p:blipFill>
        <p:spPr>
          <a:xfrm>
            <a:off x="3726737" y="2418168"/>
            <a:ext cx="4738525" cy="2936266"/>
          </a:xfrm>
          <a:prstGeom prst="rect">
            <a:avLst/>
          </a:prstGeom>
        </p:spPr>
      </p:pic>
      <p:sp>
        <p:nvSpPr>
          <p:cNvPr id="9" name="Hộp Văn bản 8">
            <a:extLst>
              <a:ext uri="{FF2B5EF4-FFF2-40B4-BE49-F238E27FC236}">
                <a16:creationId xmlns="" xmlns:a16="http://schemas.microsoft.com/office/drawing/2014/main" id="{DD22E259-0B7D-4B94-9B71-110AC38D9273}"/>
              </a:ext>
            </a:extLst>
          </p:cNvPr>
          <p:cNvSpPr txBox="1"/>
          <p:nvPr/>
        </p:nvSpPr>
        <p:spPr>
          <a:xfrm>
            <a:off x="4236662" y="5649115"/>
            <a:ext cx="3718674" cy="584775"/>
          </a:xfrm>
          <a:prstGeom prst="rect">
            <a:avLst/>
          </a:prstGeom>
          <a:noFill/>
        </p:spPr>
        <p:txBody>
          <a:bodyPr wrap="square" rtlCol="0">
            <a:spAutoFit/>
          </a:bodyPr>
          <a:lstStyle/>
          <a:p>
            <a:r>
              <a:rPr lang="en-US" sz="1600" i="1">
                <a:latin typeface="Calibri" panose="020F0502020204030204" pitchFamily="34" charset="0"/>
                <a:cs typeface="Calibri" panose="020F0502020204030204" pitchFamily="34" charset="0"/>
              </a:rPr>
              <a:t>Hình ảnh vân tay tương ứng với hình ảnh định hướng của nó</a:t>
            </a:r>
            <a:endParaRPr 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11811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III. </a:t>
            </a:r>
            <a:r>
              <a:rPr lang="en-US" err="1">
                <a:solidFill>
                  <a:schemeClr val="accent1"/>
                </a:solidFill>
                <a:latin typeface="Calibri" panose="020F0502020204030204" pitchFamily="34" charset="0"/>
                <a:cs typeface="Calibri" panose="020F0502020204030204" pitchFamily="34" charset="0"/>
              </a:rPr>
              <a:t>Rút</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trích</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đặc</a:t>
            </a:r>
            <a:r>
              <a:rPr lang="en-US">
                <a:solidFill>
                  <a:schemeClr val="accent1"/>
                </a:solidFill>
                <a:latin typeface="Calibri" panose="020F0502020204030204" pitchFamily="34" charset="0"/>
                <a:cs typeface="Calibri" panose="020F0502020204030204" pitchFamily="34" charset="0"/>
              </a:rPr>
              <a:t> tr</a:t>
            </a:r>
            <a:r>
              <a:rPr lang="vi-VN">
                <a:solidFill>
                  <a:schemeClr val="accent1"/>
                </a:solidFill>
                <a:latin typeface="Calibri" panose="020F0502020204030204" pitchFamily="34" charset="0"/>
                <a:cs typeface="Calibri" panose="020F0502020204030204" pitchFamily="34" charset="0"/>
              </a:rPr>
              <a:t>ư</a:t>
            </a:r>
            <a:r>
              <a:rPr lang="en-US">
                <a:solidFill>
                  <a:schemeClr val="accent1"/>
                </a:solidFill>
                <a:latin typeface="Calibri" panose="020F0502020204030204" pitchFamily="34" charset="0"/>
                <a:cs typeface="Calibri" panose="020F0502020204030204" pitchFamily="34" charset="0"/>
              </a:rPr>
              <a:t>ng</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618342" y="2026221"/>
                <a:ext cx="9886270" cy="998333"/>
              </a:xfrm>
            </p:spPr>
            <p:txBody>
              <a:bodyPr>
                <a:normAutofit/>
              </a:bodyPr>
              <a:lstStyle/>
              <a:p>
                <a:pPr algn="just"/>
                <a:r>
                  <a:rPr lang="en-US" sz="2200">
                    <a:latin typeface="Calibri" panose="020F0502020204030204" pitchFamily="34" charset="0"/>
                    <a:cs typeface="Calibri" panose="020F0502020204030204" pitchFamily="34" charset="0"/>
                  </a:rPr>
                  <a:t>Tần số cục bộ </a:t>
                </a:r>
                <a14:m>
                  <m:oMath xmlns:m="http://schemas.openxmlformats.org/officeDocument/2006/math">
                    <m:sSub>
                      <m:sSubPr>
                        <m:ctrlPr>
                          <a:rPr lang="en-US" sz="2200" i="1">
                            <a:latin typeface="Cambria Math"/>
                          </a:rPr>
                        </m:ctrlPr>
                      </m:sSubPr>
                      <m:e>
                        <m:r>
                          <a:rPr lang="en-US" sz="2200" i="1">
                            <a:latin typeface="Cambria Math" panose="02040503050406030204" pitchFamily="18" charset="0"/>
                          </a:rPr>
                          <m:t>𝑓</m:t>
                        </m:r>
                      </m:e>
                      <m:sub>
                        <m:r>
                          <a:rPr lang="en-US" sz="2200" i="1">
                            <a:latin typeface="Cambria Math" panose="02040503050406030204" pitchFamily="18" charset="0"/>
                          </a:rPr>
                          <m:t>𝑥𝑦</m:t>
                        </m:r>
                      </m:sub>
                    </m:sSub>
                  </m:oMath>
                </a14:m>
                <a:r>
                  <a:rPr lang="en-US" sz="2200">
                    <a:latin typeface="Calibri" panose="020F0502020204030204" pitchFamily="34" charset="0"/>
                    <a:cs typeface="Calibri" panose="020F0502020204030204" pitchFamily="34" charset="0"/>
                  </a:rPr>
                  <a:t> tại điểm [x, y] là số đường vân trên một đơn vị chiều dài</a:t>
                </a:r>
              </a:p>
              <a:p>
                <a:pPr algn="just"/>
                <a:r>
                  <a:rPr lang="en-US" sz="2200">
                    <a:latin typeface="Calibri" panose="020F0502020204030204" pitchFamily="34" charset="0"/>
                    <a:cs typeface="Calibri" panose="020F0502020204030204" pitchFamily="34" charset="0"/>
                  </a:rPr>
                  <a:t>Có thể ước lượng dựa trên số pixel giữa 2 đỉnh xám liên tiếp cùng hướng cục bộ</a:t>
                </a:r>
              </a:p>
              <a:p>
                <a:pPr algn="just"/>
                <a:endParaRPr lang="en-US" sz="220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p:txBody>
          </p:sp>
        </mc:Choice>
        <mc:Fallback xmlns="">
          <p:sp>
            <p:nvSpPr>
              <p:cNvPr id="3" name="Chỗ dành sẵn cho Nội dung 2">
                <a:extLst>
                  <a:ext uri="{FF2B5EF4-FFF2-40B4-BE49-F238E27FC236}">
                    <a16:creationId xmlns:a16="http://schemas.microsoft.com/office/drawing/2014/main" id="{9381880D-2602-4FD7-9430-D5F9085B8B78}"/>
                  </a:ext>
                </a:extLst>
              </p:cNvPr>
              <p:cNvSpPr>
                <a:spLocks noGrp="1" noRot="1" noChangeAspect="1" noMove="1" noResize="1" noEditPoints="1" noAdjustHandles="1" noChangeArrowheads="1" noChangeShapeType="1" noTextEdit="1"/>
              </p:cNvSpPr>
              <p:nvPr>
                <p:ph idx="1"/>
              </p:nvPr>
            </p:nvSpPr>
            <p:spPr>
              <a:xfrm>
                <a:off x="1618342" y="2026221"/>
                <a:ext cx="9886270" cy="998333"/>
              </a:xfrm>
              <a:blipFill>
                <a:blip r:embed="rId2"/>
                <a:stretch>
                  <a:fillRect l="-740" t="-3049" b="-4268"/>
                </a:stretch>
              </a:blipFill>
            </p:spPr>
            <p:txBody>
              <a:bodyPr/>
              <a:lstStyle/>
              <a:p>
                <a:r>
                  <a:rPr lang="en-US">
                    <a:noFill/>
                  </a:rPr>
                  <a:t> </a:t>
                </a:r>
              </a:p>
            </p:txBody>
          </p:sp>
        </mc:Fallback>
      </mc:AlternateContent>
      <p:sp>
        <p:nvSpPr>
          <p:cNvPr id="4" name="Chỗ dành sẵn cho Nội dung 2">
            <a:extLst>
              <a:ext uri="{FF2B5EF4-FFF2-40B4-BE49-F238E27FC236}">
                <a16:creationId xmlns="" xmlns:a16="http://schemas.microsoft.com/office/drawing/2014/main" id="{F6AA9798-3D28-47CB-8E4B-0E23FEF92AC4}"/>
              </a:ext>
            </a:extLst>
          </p:cNvPr>
          <p:cNvSpPr txBox="1">
            <a:spLocks/>
          </p:cNvSpPr>
          <p:nvPr/>
        </p:nvSpPr>
        <p:spPr>
          <a:xfrm>
            <a:off x="1618342" y="1488832"/>
            <a:ext cx="9710057" cy="46423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b="1">
                <a:latin typeface="Calibri" panose="020F0502020204030204" pitchFamily="34" charset="0"/>
                <a:cs typeface="Calibri" panose="020F0502020204030204" pitchFamily="34" charset="0"/>
              </a:rPr>
              <a:t>1.	H</a:t>
            </a:r>
            <a:r>
              <a:rPr lang="vi-VN" sz="2800" b="1">
                <a:latin typeface="Calibri" panose="020F0502020204030204" pitchFamily="34" charset="0"/>
                <a:cs typeface="Calibri" panose="020F0502020204030204" pitchFamily="34" charset="0"/>
              </a:rPr>
              <a:t>ư</a:t>
            </a:r>
            <a:r>
              <a:rPr lang="en-US" sz="2800" b="1">
                <a:latin typeface="Calibri" panose="020F0502020204030204" pitchFamily="34" charset="0"/>
                <a:cs typeface="Calibri" panose="020F0502020204030204" pitchFamily="34" charset="0"/>
              </a:rPr>
              <a:t>ớng và tần số cục bộ</a:t>
            </a:r>
          </a:p>
        </p:txBody>
      </p:sp>
      <p:pic>
        <p:nvPicPr>
          <p:cNvPr id="7" name="Hình ảnh 6">
            <a:extLst>
              <a:ext uri="{FF2B5EF4-FFF2-40B4-BE49-F238E27FC236}">
                <a16:creationId xmlns="" xmlns:a16="http://schemas.microsoft.com/office/drawing/2014/main" id="{422639F6-F7E2-485E-93EE-A09380AA4D3F}"/>
              </a:ext>
            </a:extLst>
          </p:cNvPr>
          <p:cNvPicPr/>
          <p:nvPr/>
        </p:nvPicPr>
        <p:blipFill>
          <a:blip r:embed="rId3"/>
          <a:stretch>
            <a:fillRect/>
          </a:stretch>
        </p:blipFill>
        <p:spPr>
          <a:xfrm>
            <a:off x="3992053" y="3187787"/>
            <a:ext cx="4962629" cy="2685017"/>
          </a:xfrm>
          <a:prstGeom prst="rect">
            <a:avLst/>
          </a:prstGeom>
        </p:spPr>
      </p:pic>
      <p:sp>
        <p:nvSpPr>
          <p:cNvPr id="8" name="Hộp Văn bản 7">
            <a:extLst>
              <a:ext uri="{FF2B5EF4-FFF2-40B4-BE49-F238E27FC236}">
                <a16:creationId xmlns="" xmlns:a16="http://schemas.microsoft.com/office/drawing/2014/main" id="{5BEEFEF2-5B03-4E60-B57D-2136B83A8DB2}"/>
              </a:ext>
            </a:extLst>
          </p:cNvPr>
          <p:cNvSpPr txBox="1"/>
          <p:nvPr/>
        </p:nvSpPr>
        <p:spPr>
          <a:xfrm>
            <a:off x="3718745" y="5872804"/>
            <a:ext cx="5509247" cy="338554"/>
          </a:xfrm>
          <a:prstGeom prst="rect">
            <a:avLst/>
          </a:prstGeom>
          <a:noFill/>
        </p:spPr>
        <p:txBody>
          <a:bodyPr wrap="square" rtlCol="0">
            <a:spAutoFit/>
          </a:bodyPr>
          <a:lstStyle/>
          <a:p>
            <a:r>
              <a:rPr lang="en-US" sz="1600" i="1">
                <a:latin typeface="Calibri" panose="020F0502020204030204" pitchFamily="34" charset="0"/>
                <a:cs typeface="Calibri" panose="020F0502020204030204" pitchFamily="34" charset="0"/>
              </a:rPr>
              <a:t>Hai hình ảnh vân tay tương ứng với hình ảnh tần số đường vân</a:t>
            </a:r>
            <a:endParaRPr lang="en-US" sz="16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7233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III. </a:t>
            </a:r>
            <a:r>
              <a:rPr lang="en-US" err="1">
                <a:solidFill>
                  <a:schemeClr val="accent1"/>
                </a:solidFill>
                <a:latin typeface="Calibri" panose="020F0502020204030204" pitchFamily="34" charset="0"/>
                <a:cs typeface="Calibri" panose="020F0502020204030204" pitchFamily="34" charset="0"/>
              </a:rPr>
              <a:t>Rút</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trích</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đặc</a:t>
            </a:r>
            <a:r>
              <a:rPr lang="en-US">
                <a:solidFill>
                  <a:schemeClr val="accent1"/>
                </a:solidFill>
                <a:latin typeface="Calibri" panose="020F0502020204030204" pitchFamily="34" charset="0"/>
                <a:cs typeface="Calibri" panose="020F0502020204030204" pitchFamily="34" charset="0"/>
              </a:rPr>
              <a:t> tr</a:t>
            </a:r>
            <a:r>
              <a:rPr lang="vi-VN">
                <a:solidFill>
                  <a:schemeClr val="accent1"/>
                </a:solidFill>
                <a:latin typeface="Calibri" panose="020F0502020204030204" pitchFamily="34" charset="0"/>
                <a:cs typeface="Calibri" panose="020F0502020204030204" pitchFamily="34" charset="0"/>
              </a:rPr>
              <a:t>ư</a:t>
            </a:r>
            <a:r>
              <a:rPr lang="en-US">
                <a:solidFill>
                  <a:schemeClr val="accent1"/>
                </a:solidFill>
                <a:latin typeface="Calibri" panose="020F0502020204030204" pitchFamily="34" charset="0"/>
                <a:cs typeface="Calibri" panose="020F0502020204030204" pitchFamily="34" charset="0"/>
              </a:rPr>
              <a:t>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530235" y="2089056"/>
            <a:ext cx="9798164" cy="991769"/>
          </a:xfrm>
        </p:spPr>
        <p:txBody>
          <a:bodyPr>
            <a:normAutofit/>
          </a:bodyPr>
          <a:lstStyle/>
          <a:p>
            <a:pPr algn="just"/>
            <a:r>
              <a:rPr lang="en-US" sz="2200">
                <a:latin typeface="Calibri" panose="020F0502020204030204" pitchFamily="34" charset="0"/>
                <a:cs typeface="Calibri" panose="020F0502020204030204" pitchFamily="34" charset="0"/>
              </a:rPr>
              <a:t>Ảnh dấu vân tay th</a:t>
            </a:r>
            <a:r>
              <a:rPr lang="vi-VN" sz="2200">
                <a:latin typeface="Calibri" panose="020F0502020204030204" pitchFamily="34" charset="0"/>
                <a:cs typeface="Calibri" panose="020F0502020204030204" pitchFamily="34" charset="0"/>
              </a:rPr>
              <a:t>ư</a:t>
            </a:r>
            <a:r>
              <a:rPr lang="en-US" sz="2200">
                <a:latin typeface="Calibri" panose="020F0502020204030204" pitchFamily="34" charset="0"/>
                <a:cs typeface="Calibri" panose="020F0502020204030204" pitchFamily="34" charset="0"/>
              </a:rPr>
              <a:t>ờng có những phần không thuộc dấu vân tay cần phải loại bỏ</a:t>
            </a:r>
          </a:p>
          <a:p>
            <a:pPr algn="just"/>
            <a:r>
              <a:rPr lang="en-US" sz="2200">
                <a:latin typeface="Calibri" panose="020F0502020204030204" pitchFamily="34" charset="0"/>
                <a:cs typeface="Calibri" panose="020F0502020204030204" pitchFamily="34" charset="0"/>
              </a:rPr>
              <a:t>Mục đích của phân đoạn là tách dấu vân tay ra khỏi nền của ảnh</a:t>
            </a:r>
          </a:p>
          <a:p>
            <a:endParaRPr lang="en-US" sz="2200">
              <a:latin typeface="Calibri" panose="020F0502020204030204" pitchFamily="34" charset="0"/>
              <a:cs typeface="Calibri" panose="020F0502020204030204" pitchFamily="34" charset="0"/>
            </a:endParaRPr>
          </a:p>
        </p:txBody>
      </p:sp>
      <p:sp>
        <p:nvSpPr>
          <p:cNvPr id="4" name="Chỗ dành sẵn cho Nội dung 2">
            <a:extLst>
              <a:ext uri="{FF2B5EF4-FFF2-40B4-BE49-F238E27FC236}">
                <a16:creationId xmlns="" xmlns:a16="http://schemas.microsoft.com/office/drawing/2014/main" id="{F6AA9798-3D28-47CB-8E4B-0E23FEF92AC4}"/>
              </a:ext>
            </a:extLst>
          </p:cNvPr>
          <p:cNvSpPr txBox="1">
            <a:spLocks/>
          </p:cNvSpPr>
          <p:nvPr/>
        </p:nvSpPr>
        <p:spPr>
          <a:xfrm>
            <a:off x="1618342" y="1488832"/>
            <a:ext cx="9710057" cy="46423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800" b="1">
                <a:latin typeface="Calibri" panose="020F0502020204030204" pitchFamily="34" charset="0"/>
                <a:cs typeface="Calibri" panose="020F0502020204030204" pitchFamily="34" charset="0"/>
              </a:rPr>
              <a:t>2.	Phân đoạn</a:t>
            </a:r>
            <a:r>
              <a:rPr lang="en-US" sz="2800">
                <a:latin typeface="Calibri" panose="020F0502020204030204" pitchFamily="34" charset="0"/>
                <a:cs typeface="Calibri" panose="020F0502020204030204" pitchFamily="34" charset="0"/>
              </a:rPr>
              <a:t>	</a:t>
            </a:r>
          </a:p>
        </p:txBody>
      </p:sp>
      <p:pic>
        <p:nvPicPr>
          <p:cNvPr id="12" name="Hình ảnh 11">
            <a:extLst>
              <a:ext uri="{FF2B5EF4-FFF2-40B4-BE49-F238E27FC236}">
                <a16:creationId xmlns="" xmlns:a16="http://schemas.microsoft.com/office/drawing/2014/main" id="{C99EAD15-8CC0-4502-A849-D5DC61D09B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49687" y="3216815"/>
            <a:ext cx="3612997" cy="1863966"/>
          </a:xfrm>
          <a:prstGeom prst="rect">
            <a:avLst/>
          </a:prstGeom>
          <a:noFill/>
          <a:ln>
            <a:noFill/>
          </a:ln>
        </p:spPr>
      </p:pic>
      <p:pic>
        <p:nvPicPr>
          <p:cNvPr id="13" name="Hình ảnh 12">
            <a:extLst>
              <a:ext uri="{FF2B5EF4-FFF2-40B4-BE49-F238E27FC236}">
                <a16:creationId xmlns="" xmlns:a16="http://schemas.microsoft.com/office/drawing/2014/main" id="{C22713BA-1EEF-4C0D-9267-8A3B225502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9317" y="3216815"/>
            <a:ext cx="3612997" cy="1863965"/>
          </a:xfrm>
          <a:prstGeom prst="rect">
            <a:avLst/>
          </a:prstGeom>
          <a:noFill/>
          <a:ln>
            <a:noFill/>
          </a:ln>
        </p:spPr>
      </p:pic>
      <p:sp>
        <p:nvSpPr>
          <p:cNvPr id="5" name="Hộp Văn bản 4">
            <a:extLst>
              <a:ext uri="{FF2B5EF4-FFF2-40B4-BE49-F238E27FC236}">
                <a16:creationId xmlns="" xmlns:a16="http://schemas.microsoft.com/office/drawing/2014/main" id="{C02B8B72-E94E-4DF7-8932-F6B8831C215E}"/>
              </a:ext>
            </a:extLst>
          </p:cNvPr>
          <p:cNvSpPr txBox="1"/>
          <p:nvPr/>
        </p:nvSpPr>
        <p:spPr>
          <a:xfrm>
            <a:off x="2149686" y="5147308"/>
            <a:ext cx="3612997" cy="923330"/>
          </a:xfrm>
          <a:prstGeom prst="rect">
            <a:avLst/>
          </a:prstGeom>
          <a:noFill/>
        </p:spPr>
        <p:txBody>
          <a:bodyPr wrap="square" rtlCol="0">
            <a:spAutoFit/>
          </a:bodyPr>
          <a:lstStyle/>
          <a:p>
            <a:pPr marL="342900" indent="-342900">
              <a:buAutoNum type="alphaLcParenR"/>
            </a:pPr>
            <a:r>
              <a:rPr lang="en-US" i="1">
                <a:latin typeface="Calibri" panose="020F0502020204030204" pitchFamily="34" charset="0"/>
                <a:cs typeface="Calibri" panose="020F0502020204030204" pitchFamily="34" charset="0"/>
              </a:rPr>
              <a:t>ảnh vân tay gốc  </a:t>
            </a:r>
          </a:p>
          <a:p>
            <a:r>
              <a:rPr lang="en-US" i="1">
                <a:latin typeface="Calibri" panose="020F0502020204030204" pitchFamily="34" charset="0"/>
                <a:cs typeface="Calibri" panose="020F0502020204030204" pitchFamily="34" charset="0"/>
              </a:rPr>
              <a:t>b) Trường phương sai  </a:t>
            </a:r>
          </a:p>
          <a:p>
            <a:endParaRPr lang="en-US"/>
          </a:p>
        </p:txBody>
      </p:sp>
      <p:sp>
        <p:nvSpPr>
          <p:cNvPr id="14" name="Hộp Văn bản 13">
            <a:extLst>
              <a:ext uri="{FF2B5EF4-FFF2-40B4-BE49-F238E27FC236}">
                <a16:creationId xmlns="" xmlns:a16="http://schemas.microsoft.com/office/drawing/2014/main" id="{A7B50078-6729-4528-A605-DEAEDD2ECE4E}"/>
              </a:ext>
            </a:extLst>
          </p:cNvPr>
          <p:cNvSpPr txBox="1"/>
          <p:nvPr/>
        </p:nvSpPr>
        <p:spPr>
          <a:xfrm>
            <a:off x="6429318" y="5147308"/>
            <a:ext cx="3612996" cy="1200329"/>
          </a:xfrm>
          <a:prstGeom prst="rect">
            <a:avLst/>
          </a:prstGeom>
          <a:noFill/>
        </p:spPr>
        <p:txBody>
          <a:bodyPr wrap="square" rtlCol="0">
            <a:spAutoFit/>
          </a:bodyPr>
          <a:lstStyle/>
          <a:p>
            <a:r>
              <a:rPr lang="en-US" i="1">
                <a:latin typeface="Calibri" panose="020F0502020204030204" pitchFamily="34" charset="0"/>
                <a:cs typeface="Calibri" panose="020F0502020204030204" pitchFamily="34" charset="0"/>
              </a:rPr>
              <a:t>c) Chất lượng ảnh được lấy từ trường phương sai </a:t>
            </a:r>
          </a:p>
          <a:p>
            <a:r>
              <a:rPr lang="en-US" i="1">
                <a:latin typeface="Calibri" panose="020F0502020204030204" pitchFamily="34" charset="0"/>
                <a:cs typeface="Calibri" panose="020F0502020204030204" pitchFamily="34" charset="0"/>
              </a:rPr>
              <a:t>d)  Ảnh đã dược phân đoạn.</a:t>
            </a:r>
          </a:p>
          <a:p>
            <a:endParaRPr lang="en-US"/>
          </a:p>
        </p:txBody>
      </p:sp>
    </p:spTree>
    <p:extLst>
      <p:ext uri="{BB962C8B-B14F-4D97-AF65-F5344CB8AC3E}">
        <p14:creationId xmlns:p14="http://schemas.microsoft.com/office/powerpoint/2010/main" val="439452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III. </a:t>
            </a:r>
            <a:r>
              <a:rPr lang="en-US" err="1">
                <a:solidFill>
                  <a:schemeClr val="accent1"/>
                </a:solidFill>
                <a:latin typeface="Calibri" panose="020F0502020204030204" pitchFamily="34" charset="0"/>
                <a:cs typeface="Calibri" panose="020F0502020204030204" pitchFamily="34" charset="0"/>
              </a:rPr>
              <a:t>Rút</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trích</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đặc</a:t>
            </a:r>
            <a:r>
              <a:rPr lang="en-US">
                <a:solidFill>
                  <a:schemeClr val="accent1"/>
                </a:solidFill>
                <a:latin typeface="Calibri" panose="020F0502020204030204" pitchFamily="34" charset="0"/>
                <a:cs typeface="Calibri" panose="020F0502020204030204" pitchFamily="34" charset="0"/>
              </a:rPr>
              <a:t> tr</a:t>
            </a:r>
            <a:r>
              <a:rPr lang="vi-VN">
                <a:solidFill>
                  <a:schemeClr val="accent1"/>
                </a:solidFill>
                <a:latin typeface="Calibri" panose="020F0502020204030204" pitchFamily="34" charset="0"/>
                <a:cs typeface="Calibri" panose="020F0502020204030204" pitchFamily="34" charset="0"/>
              </a:rPr>
              <a:t>ư</a:t>
            </a:r>
            <a:r>
              <a:rPr lang="en-US">
                <a:solidFill>
                  <a:schemeClr val="accent1"/>
                </a:solidFill>
                <a:latin typeface="Calibri" panose="020F0502020204030204" pitchFamily="34" charset="0"/>
                <a:cs typeface="Calibri" panose="020F0502020204030204" pitchFamily="34" charset="0"/>
              </a:rPr>
              <a:t>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618341" y="1953065"/>
            <a:ext cx="9886270" cy="4574343"/>
          </a:xfrm>
        </p:spPr>
        <p:txBody>
          <a:bodyPr>
            <a:normAutofit/>
          </a:bodyPr>
          <a:lstStyle/>
          <a:p>
            <a:pPr algn="just">
              <a:lnSpc>
                <a:spcPct val="150000"/>
              </a:lnSpc>
            </a:pPr>
            <a:r>
              <a:rPr lang="en-US" sz="2200">
                <a:latin typeface="Calibri" panose="020F0502020204030204" pitchFamily="34" charset="0"/>
                <a:cs typeface="Calibri" panose="020F0502020204030204" pitchFamily="34" charset="0"/>
              </a:rPr>
              <a:t>Hầu hết các phương pháp được đề xuất để phát hiện các điểm kỳ dị đều hoạt động trên hình ảnh định hướng vân tay. </a:t>
            </a:r>
          </a:p>
          <a:p>
            <a:pPr algn="just">
              <a:lnSpc>
                <a:spcPct val="150000"/>
              </a:lnSpc>
            </a:pPr>
            <a:r>
              <a:rPr lang="en-US" sz="2200">
                <a:latin typeface="Calibri" panose="020F0502020204030204" pitchFamily="34" charset="0"/>
                <a:cs typeface="Calibri" panose="020F0502020204030204" pitchFamily="34" charset="0"/>
              </a:rPr>
              <a:t>Phương pháp nổi tiếng nhất là dựa trên chỉ số Poincasé </a:t>
            </a:r>
          </a:p>
          <a:p>
            <a:pPr algn="just">
              <a:lnSpc>
                <a:spcPct val="150000"/>
              </a:lnSpc>
            </a:pPr>
            <a:r>
              <a:rPr lang="vi-VN" sz="2200">
                <a:latin typeface="Calibri" panose="020F0502020204030204" pitchFamily="34" charset="0"/>
                <a:cs typeface="Calibri" panose="020F0502020204030204" pitchFamily="34" charset="0"/>
              </a:rPr>
              <a:t>Một số phương pháp thay thế: phương pháp dựa trên các đặc điểm cục bộ của hình ảnh định hướng, phương pháp dựa trên phân vùng, </a:t>
            </a:r>
            <a:r>
              <a:rPr lang="en-US" sz="2200">
                <a:latin typeface="Calibri" panose="020F0502020204030204" pitchFamily="34" charset="0"/>
                <a:cs typeface="Calibri" panose="020F0502020204030204" pitchFamily="34" charset="0"/>
              </a:rPr>
              <a:t>…</a:t>
            </a:r>
          </a:p>
          <a:p>
            <a:endParaRPr lang="en-US" sz="2200">
              <a:latin typeface="Calibri" panose="020F0502020204030204" pitchFamily="34" charset="0"/>
              <a:cs typeface="Calibri" panose="020F0502020204030204" pitchFamily="34" charset="0"/>
            </a:endParaRPr>
          </a:p>
        </p:txBody>
      </p:sp>
      <p:sp>
        <p:nvSpPr>
          <p:cNvPr id="4" name="Chỗ dành sẵn cho Nội dung 2">
            <a:extLst>
              <a:ext uri="{FF2B5EF4-FFF2-40B4-BE49-F238E27FC236}">
                <a16:creationId xmlns="" xmlns:a16="http://schemas.microsoft.com/office/drawing/2014/main" id="{F6AA9798-3D28-47CB-8E4B-0E23FEF92AC4}"/>
              </a:ext>
            </a:extLst>
          </p:cNvPr>
          <p:cNvSpPr txBox="1">
            <a:spLocks/>
          </p:cNvSpPr>
          <p:nvPr/>
        </p:nvSpPr>
        <p:spPr>
          <a:xfrm>
            <a:off x="1618342" y="1488832"/>
            <a:ext cx="9710057" cy="46423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b="1">
                <a:latin typeface="Calibri" panose="020F0502020204030204" pitchFamily="34" charset="0"/>
                <a:cs typeface="Calibri" panose="020F0502020204030204" pitchFamily="34" charset="0"/>
              </a:rPr>
              <a:t>3.	Phát hiện điểm kì dị </a:t>
            </a:r>
            <a:r>
              <a:rPr lang="en-US" sz="280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934368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III. </a:t>
            </a:r>
            <a:r>
              <a:rPr lang="en-US" err="1">
                <a:solidFill>
                  <a:schemeClr val="accent1"/>
                </a:solidFill>
                <a:latin typeface="Calibri" panose="020F0502020204030204" pitchFamily="34" charset="0"/>
                <a:cs typeface="Calibri" panose="020F0502020204030204" pitchFamily="34" charset="0"/>
              </a:rPr>
              <a:t>Rút</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trích</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đặc</a:t>
            </a:r>
            <a:r>
              <a:rPr lang="en-US">
                <a:solidFill>
                  <a:schemeClr val="accent1"/>
                </a:solidFill>
                <a:latin typeface="Calibri" panose="020F0502020204030204" pitchFamily="34" charset="0"/>
                <a:cs typeface="Calibri" panose="020F0502020204030204" pitchFamily="34" charset="0"/>
              </a:rPr>
              <a:t> tr</a:t>
            </a:r>
            <a:r>
              <a:rPr lang="vi-VN">
                <a:solidFill>
                  <a:schemeClr val="accent1"/>
                </a:solidFill>
                <a:latin typeface="Calibri" panose="020F0502020204030204" pitchFamily="34" charset="0"/>
                <a:cs typeface="Calibri" panose="020F0502020204030204" pitchFamily="34" charset="0"/>
              </a:rPr>
              <a:t>ư</a:t>
            </a:r>
            <a:r>
              <a:rPr lang="en-US">
                <a:solidFill>
                  <a:schemeClr val="accent1"/>
                </a:solidFill>
                <a:latin typeface="Calibri" panose="020F0502020204030204" pitchFamily="34" charset="0"/>
                <a:cs typeface="Calibri" panose="020F0502020204030204" pitchFamily="34" charset="0"/>
              </a:rPr>
              <a:t>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618341" y="1953065"/>
            <a:ext cx="9886270" cy="4574343"/>
          </a:xfrm>
        </p:spPr>
        <p:txBody>
          <a:bodyPr>
            <a:normAutofit/>
          </a:bodyPr>
          <a:lstStyle/>
          <a:p>
            <a:pPr>
              <a:lnSpc>
                <a:spcPct val="150000"/>
              </a:lnSpc>
            </a:pPr>
            <a:r>
              <a:rPr lang="en-US" sz="2200" dirty="0" err="1">
                <a:latin typeface="Calibri" panose="020F0502020204030204" pitchFamily="34" charset="0"/>
                <a:cs typeface="Calibri" panose="020F0502020204030204" pitchFamily="34" charset="0"/>
              </a:rPr>
              <a:t>Hiệu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suất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kỹ</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thuật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phụ</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thuộc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nhiều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lượng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hình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ảnh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đầu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vào</a:t>
            </a:r>
            <a:endParaRPr lang="en-US" sz="2200" dirty="0">
              <a:latin typeface="Calibri" panose="020F0502020204030204" pitchFamily="34" charset="0"/>
              <a:cs typeface="Calibri" panose="020F0502020204030204" pitchFamily="34" charset="0"/>
            </a:endParaRPr>
          </a:p>
          <a:p>
            <a:pPr>
              <a:lnSpc>
                <a:spcPct val="150000"/>
              </a:lnSpc>
            </a:pP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khoảng</a:t>
            </a:r>
            <a:r>
              <a:rPr lang="en-US" sz="2200" dirty="0">
                <a:latin typeface="Calibri" panose="020F0502020204030204" pitchFamily="34" charset="0"/>
                <a:cs typeface="Calibri" panose="020F0502020204030204" pitchFamily="34" charset="0"/>
              </a:rPr>
              <a:t> 10% </a:t>
            </a:r>
            <a:r>
              <a:rPr lang="en-US" sz="2200" dirty="0" err="1">
                <a:latin typeface="Calibri" panose="020F0502020204030204" pitchFamily="34" charset="0"/>
                <a:cs typeface="Calibri" panose="020F0502020204030204" pitchFamily="34" charset="0"/>
              </a:rPr>
              <a:t>số</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hình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ảnh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chất</a:t>
            </a:r>
            <a:r>
              <a:rPr lang="en-US" sz="2200" dirty="0">
                <a:latin typeface="Calibri" panose="020F0502020204030204" pitchFamily="34" charset="0"/>
                <a:cs typeface="Calibri" panose="020F0502020204030204" pitchFamily="34" charset="0"/>
              </a:rPr>
              <a:t> l</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ợng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kém</a:t>
            </a:r>
            <a:r>
              <a:rPr lang="en-US" sz="2200" dirty="0">
                <a:latin typeface="Calibri" panose="020F0502020204030204" pitchFamily="34" charset="0"/>
                <a:cs typeface="Calibri" panose="020F0502020204030204" pitchFamily="34" charset="0"/>
              </a:rPr>
              <a:t> do: </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ớt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vết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cắt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độ</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nhiễu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biến</a:t>
            </a:r>
            <a:r>
              <a:rPr lang="en-US" sz="2200" dirty="0">
                <a:latin typeface="Calibri" panose="020F0502020204030204" pitchFamily="34" charset="0"/>
                <a:cs typeface="Calibri" panose="020F0502020204030204" pitchFamily="34" charset="0"/>
              </a:rPr>
              <a:t>, …</a:t>
            </a:r>
          </a:p>
          <a:p>
            <a:pPr>
              <a:lnSpc>
                <a:spcPct val="150000"/>
              </a:lnSpc>
            </a:pPr>
            <a:r>
              <a:rPr lang="en-US" sz="2200" dirty="0" err="1">
                <a:latin typeface="Calibri" panose="020F0502020204030204" pitchFamily="34" charset="0"/>
                <a:cs typeface="Calibri" panose="020F0502020204030204" pitchFamily="34" charset="0"/>
              </a:rPr>
              <a:t>Cải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thiện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sự</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rõ</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ràng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trong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vùng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phục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hồi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đánh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vùng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không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phục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hồi</a:t>
            </a:r>
            <a:endParaRPr lang="en-US" sz="2200" dirty="0">
              <a:latin typeface="Calibri" panose="020F0502020204030204" pitchFamily="34" charset="0"/>
              <a:cs typeface="Calibri" panose="020F0502020204030204" pitchFamily="34" charset="0"/>
            </a:endParaRPr>
          </a:p>
          <a:p>
            <a:pPr>
              <a:lnSpc>
                <a:spcPct val="150000"/>
              </a:lnSpc>
            </a:pPr>
            <a:r>
              <a:rPr lang="en-US" sz="2200" dirty="0" err="1">
                <a:latin typeface="Calibri" panose="020F0502020204030204" pitchFamily="34" charset="0"/>
                <a:cs typeface="Calibri" panose="020F0502020204030204" pitchFamily="34" charset="0"/>
              </a:rPr>
              <a:t>Kỹ</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thuật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sử</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dụng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rộng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rãi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thiện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hình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ảnh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dựa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bộ</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lọc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theo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ngữ</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cảnh</a:t>
            </a:r>
            <a:r>
              <a:rPr lang="en-US" sz="2200" dirty="0">
                <a:latin typeface="Calibri" panose="020F0502020204030204" pitchFamily="34" charset="0"/>
                <a:cs typeface="Calibri" panose="020F0502020204030204" pitchFamily="34" charset="0"/>
              </a:rPr>
              <a:t> (contextual filters)</a:t>
            </a:r>
          </a:p>
        </p:txBody>
      </p:sp>
      <p:sp>
        <p:nvSpPr>
          <p:cNvPr id="4" name="Chỗ dành sẵn cho Nội dung 2">
            <a:extLst>
              <a:ext uri="{FF2B5EF4-FFF2-40B4-BE49-F238E27FC236}">
                <a16:creationId xmlns="" xmlns:a16="http://schemas.microsoft.com/office/drawing/2014/main" id="{F6AA9798-3D28-47CB-8E4B-0E23FEF92AC4}"/>
              </a:ext>
            </a:extLst>
          </p:cNvPr>
          <p:cNvSpPr txBox="1">
            <a:spLocks/>
          </p:cNvSpPr>
          <p:nvPr/>
        </p:nvSpPr>
        <p:spPr>
          <a:xfrm>
            <a:off x="1618342" y="1488832"/>
            <a:ext cx="9710057" cy="46423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b="1" dirty="0">
                <a:latin typeface="Calibri" panose="020F0502020204030204" pitchFamily="34" charset="0"/>
                <a:cs typeface="Calibri" panose="020F0502020204030204" pitchFamily="34" charset="0"/>
              </a:rPr>
              <a:t>4.	</a:t>
            </a:r>
            <a:r>
              <a:rPr lang="en-US" sz="2800" b="1" dirty="0" err="1">
                <a:latin typeface="Calibri" panose="020F0502020204030204" pitchFamily="34" charset="0"/>
                <a:cs typeface="Calibri" panose="020F0502020204030204" pitchFamily="34" charset="0"/>
              </a:rPr>
              <a:t>Tăng</a:t>
            </a:r>
            <a:r>
              <a:rPr lang="en-US" sz="2800" b="1" dirty="0">
                <a:latin typeface="Calibri" panose="020F0502020204030204" pitchFamily="34" charset="0"/>
                <a:cs typeface="Calibri" panose="020F0502020204030204" pitchFamily="34" charset="0"/>
              </a:rPr>
              <a:t> c</a:t>
            </a:r>
            <a:r>
              <a:rPr lang="vi-VN" sz="2800" b="1" dirty="0">
                <a:latin typeface="Calibri" panose="020F0502020204030204" pitchFamily="34" charset="0"/>
                <a:cs typeface="Calibri" panose="020F0502020204030204" pitchFamily="34" charset="0"/>
              </a:rPr>
              <a:t>ư</a:t>
            </a:r>
            <a:r>
              <a:rPr lang="en-US" sz="2800" b="1" dirty="0" err="1">
                <a:latin typeface="Calibri" panose="020F0502020204030204" pitchFamily="34" charset="0"/>
                <a:cs typeface="Calibri" panose="020F0502020204030204" pitchFamily="34" charset="0"/>
              </a:rPr>
              <a:t>ờng</a:t>
            </a:r>
            <a:r>
              <a:rPr lang="en-US"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5423966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III. </a:t>
            </a:r>
            <a:r>
              <a:rPr lang="en-US" err="1">
                <a:solidFill>
                  <a:schemeClr val="accent1"/>
                </a:solidFill>
                <a:latin typeface="Calibri" panose="020F0502020204030204" pitchFamily="34" charset="0"/>
                <a:cs typeface="Calibri" panose="020F0502020204030204" pitchFamily="34" charset="0"/>
              </a:rPr>
              <a:t>Rút</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trích</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đặc</a:t>
            </a:r>
            <a:r>
              <a:rPr lang="en-US">
                <a:solidFill>
                  <a:schemeClr val="accent1"/>
                </a:solidFill>
                <a:latin typeface="Calibri" panose="020F0502020204030204" pitchFamily="34" charset="0"/>
                <a:cs typeface="Calibri" panose="020F0502020204030204" pitchFamily="34" charset="0"/>
              </a:rPr>
              <a:t> tr</a:t>
            </a:r>
            <a:r>
              <a:rPr lang="vi-VN">
                <a:solidFill>
                  <a:schemeClr val="accent1"/>
                </a:solidFill>
                <a:latin typeface="Calibri" panose="020F0502020204030204" pitchFamily="34" charset="0"/>
                <a:cs typeface="Calibri" panose="020F0502020204030204" pitchFamily="34" charset="0"/>
              </a:rPr>
              <a:t>ư</a:t>
            </a:r>
            <a:r>
              <a:rPr lang="en-US">
                <a:solidFill>
                  <a:schemeClr val="accent1"/>
                </a:solidFill>
                <a:latin typeface="Calibri" panose="020F0502020204030204" pitchFamily="34" charset="0"/>
                <a:cs typeface="Calibri" panose="020F0502020204030204" pitchFamily="34" charset="0"/>
              </a:rPr>
              <a:t>ng</a:t>
            </a:r>
          </a:p>
        </p:txBody>
      </p:sp>
      <p:sp>
        <p:nvSpPr>
          <p:cNvPr id="4" name="Chỗ dành sẵn cho Nội dung 2">
            <a:extLst>
              <a:ext uri="{FF2B5EF4-FFF2-40B4-BE49-F238E27FC236}">
                <a16:creationId xmlns="" xmlns:a16="http://schemas.microsoft.com/office/drawing/2014/main" id="{F6AA9798-3D28-47CB-8E4B-0E23FEF92AC4}"/>
              </a:ext>
            </a:extLst>
          </p:cNvPr>
          <p:cNvSpPr txBox="1">
            <a:spLocks/>
          </p:cNvSpPr>
          <p:nvPr/>
        </p:nvSpPr>
        <p:spPr>
          <a:xfrm>
            <a:off x="1618342" y="1488832"/>
            <a:ext cx="9710057" cy="46423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b="1">
                <a:latin typeface="Calibri" panose="020F0502020204030204" pitchFamily="34" charset="0"/>
                <a:cs typeface="Calibri" panose="020F0502020204030204" pitchFamily="34" charset="0"/>
              </a:rPr>
              <a:t>4.	Tăng c</a:t>
            </a:r>
            <a:r>
              <a:rPr lang="vi-VN" sz="2800" b="1">
                <a:latin typeface="Calibri" panose="020F0502020204030204" pitchFamily="34" charset="0"/>
                <a:cs typeface="Calibri" panose="020F0502020204030204" pitchFamily="34" charset="0"/>
              </a:rPr>
              <a:t>ư</a:t>
            </a:r>
            <a:r>
              <a:rPr lang="en-US" sz="2800" b="1">
                <a:latin typeface="Calibri" panose="020F0502020204030204" pitchFamily="34" charset="0"/>
                <a:cs typeface="Calibri" panose="020F0502020204030204" pitchFamily="34" charset="0"/>
              </a:rPr>
              <a:t>ờng</a:t>
            </a:r>
            <a:r>
              <a:rPr lang="en-US" sz="2800">
                <a:latin typeface="Calibri" panose="020F0502020204030204" pitchFamily="34" charset="0"/>
                <a:cs typeface="Calibri" panose="020F0502020204030204" pitchFamily="34" charset="0"/>
              </a:rPr>
              <a:t>	</a:t>
            </a:r>
          </a:p>
        </p:txBody>
      </p:sp>
      <p:pic>
        <p:nvPicPr>
          <p:cNvPr id="5" name="Chỗ dành sẵn cho Nội dung 4">
            <a:extLst>
              <a:ext uri="{FF2B5EF4-FFF2-40B4-BE49-F238E27FC236}">
                <a16:creationId xmlns="" xmlns:a16="http://schemas.microsoft.com/office/drawing/2014/main" id="{982755ED-E358-4236-8D76-40E4FE18493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3114" y="2105467"/>
            <a:ext cx="4745771" cy="2579076"/>
          </a:xfrm>
          <a:prstGeom prst="rect">
            <a:avLst/>
          </a:prstGeom>
          <a:noFill/>
          <a:ln>
            <a:noFill/>
          </a:ln>
        </p:spPr>
      </p:pic>
      <p:sp>
        <p:nvSpPr>
          <p:cNvPr id="6" name="Hộp Văn bản 5">
            <a:extLst>
              <a:ext uri="{FF2B5EF4-FFF2-40B4-BE49-F238E27FC236}">
                <a16:creationId xmlns="" xmlns:a16="http://schemas.microsoft.com/office/drawing/2014/main" id="{10C9ECEB-0D97-41DC-9F54-53458891F670}"/>
              </a:ext>
            </a:extLst>
          </p:cNvPr>
          <p:cNvSpPr txBox="1"/>
          <p:nvPr/>
        </p:nvSpPr>
        <p:spPr>
          <a:xfrm>
            <a:off x="3723113" y="4970583"/>
            <a:ext cx="4745772" cy="1200329"/>
          </a:xfrm>
          <a:prstGeom prst="rect">
            <a:avLst/>
          </a:prstGeom>
          <a:noFill/>
        </p:spPr>
        <p:txBody>
          <a:bodyPr wrap="square" rtlCol="0">
            <a:spAutoFit/>
          </a:bodyPr>
          <a:lstStyle/>
          <a:p>
            <a:r>
              <a:rPr lang="en-US" i="1">
                <a:latin typeface="Calibri" panose="020F0502020204030204" pitchFamily="34" charset="0"/>
                <a:cs typeface="Calibri" panose="020F0502020204030204" pitchFamily="34" charset="0"/>
              </a:rPr>
              <a:t>a) Ảnh chất lượng tốt.</a:t>
            </a:r>
          </a:p>
          <a:p>
            <a:r>
              <a:rPr lang="en-US" i="1">
                <a:latin typeface="Calibri" panose="020F0502020204030204" pitchFamily="34" charset="0"/>
                <a:cs typeface="Calibri" panose="020F0502020204030204" pitchFamily="34" charset="0"/>
              </a:rPr>
              <a:t>b) Ảnh chất lượng trung bình. </a:t>
            </a:r>
          </a:p>
          <a:p>
            <a:r>
              <a:rPr lang="en-US" i="1">
                <a:latin typeface="Calibri" panose="020F0502020204030204" pitchFamily="34" charset="0"/>
                <a:cs typeface="Calibri" panose="020F0502020204030204" pitchFamily="34" charset="0"/>
              </a:rPr>
              <a:t>c) Ảnh chất lượng xấu.</a:t>
            </a:r>
          </a:p>
          <a:p>
            <a:endParaRPr lang="en-US"/>
          </a:p>
        </p:txBody>
      </p:sp>
    </p:spTree>
    <p:extLst>
      <p:ext uri="{BB962C8B-B14F-4D97-AF65-F5344CB8AC3E}">
        <p14:creationId xmlns:p14="http://schemas.microsoft.com/office/powerpoint/2010/main" val="4539709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III. </a:t>
            </a:r>
            <a:r>
              <a:rPr lang="en-US" err="1">
                <a:solidFill>
                  <a:schemeClr val="accent1"/>
                </a:solidFill>
                <a:latin typeface="Calibri" panose="020F0502020204030204" pitchFamily="34" charset="0"/>
                <a:cs typeface="Calibri" panose="020F0502020204030204" pitchFamily="34" charset="0"/>
              </a:rPr>
              <a:t>Rút</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trích</a:t>
            </a:r>
            <a:r>
              <a:rPr lang="en-US">
                <a:solidFill>
                  <a:schemeClr val="accent1"/>
                </a:solidFill>
                <a:latin typeface="Calibri" panose="020F0502020204030204" pitchFamily="34" charset="0"/>
                <a:cs typeface="Calibri" panose="020F0502020204030204" pitchFamily="34" charset="0"/>
              </a:rPr>
              <a:t> </a:t>
            </a:r>
            <a:r>
              <a:rPr lang="en-US" err="1">
                <a:solidFill>
                  <a:schemeClr val="accent1"/>
                </a:solidFill>
                <a:latin typeface="Calibri" panose="020F0502020204030204" pitchFamily="34" charset="0"/>
                <a:cs typeface="Calibri" panose="020F0502020204030204" pitchFamily="34" charset="0"/>
              </a:rPr>
              <a:t>đặc</a:t>
            </a:r>
            <a:r>
              <a:rPr lang="en-US">
                <a:solidFill>
                  <a:schemeClr val="accent1"/>
                </a:solidFill>
                <a:latin typeface="Calibri" panose="020F0502020204030204" pitchFamily="34" charset="0"/>
                <a:cs typeface="Calibri" panose="020F0502020204030204" pitchFamily="34" charset="0"/>
              </a:rPr>
              <a:t> tr</a:t>
            </a:r>
            <a:r>
              <a:rPr lang="vi-VN">
                <a:solidFill>
                  <a:schemeClr val="accent1"/>
                </a:solidFill>
                <a:latin typeface="Calibri" panose="020F0502020204030204" pitchFamily="34" charset="0"/>
                <a:cs typeface="Calibri" panose="020F0502020204030204" pitchFamily="34" charset="0"/>
              </a:rPr>
              <a:t>ư</a:t>
            </a:r>
            <a:r>
              <a:rPr lang="en-US">
                <a:solidFill>
                  <a:schemeClr val="accent1"/>
                </a:solidFill>
                <a:latin typeface="Calibri" panose="020F0502020204030204" pitchFamily="34" charset="0"/>
                <a:cs typeface="Calibri" panose="020F0502020204030204" pitchFamily="34" charset="0"/>
              </a:rPr>
              <a:t>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167114" y="1953065"/>
            <a:ext cx="5007542" cy="2951870"/>
          </a:xfrm>
        </p:spPr>
        <p:txBody>
          <a:bodyPr>
            <a:normAutofit/>
          </a:bodyPr>
          <a:lstStyle/>
          <a:p>
            <a:pPr>
              <a:lnSpc>
                <a:spcPct val="150000"/>
              </a:lnSpc>
            </a:pPr>
            <a:r>
              <a:rPr lang="en-US" sz="2200">
                <a:latin typeface="Calibri" panose="020F0502020204030204" pitchFamily="34" charset="0"/>
                <a:cs typeface="Calibri" panose="020F0502020204030204" pitchFamily="34" charset="0"/>
              </a:rPr>
              <a:t>Chuyển ảnh vân tay sang ảnh nhị phân</a:t>
            </a:r>
          </a:p>
          <a:p>
            <a:pPr>
              <a:lnSpc>
                <a:spcPct val="150000"/>
              </a:lnSpc>
            </a:pPr>
            <a:r>
              <a:rPr lang="en-US" sz="2200">
                <a:latin typeface="Calibri" panose="020F0502020204030204" pitchFamily="34" charset="0"/>
                <a:cs typeface="Calibri" panose="020F0502020204030204" pitchFamily="34" charset="0"/>
              </a:rPr>
              <a:t>Làm giảm độ dày đ</a:t>
            </a:r>
            <a:r>
              <a:rPr lang="vi-VN" sz="2200">
                <a:latin typeface="Calibri" panose="020F0502020204030204" pitchFamily="34" charset="0"/>
                <a:cs typeface="Calibri" panose="020F0502020204030204" pitchFamily="34" charset="0"/>
              </a:rPr>
              <a:t>ư</a:t>
            </a:r>
            <a:r>
              <a:rPr lang="en-US" sz="2200">
                <a:latin typeface="Calibri" panose="020F0502020204030204" pitchFamily="34" charset="0"/>
                <a:cs typeface="Calibri" panose="020F0502020204030204" pitchFamily="34" charset="0"/>
              </a:rPr>
              <a:t>ờng vân</a:t>
            </a:r>
          </a:p>
          <a:p>
            <a:pPr>
              <a:lnSpc>
                <a:spcPct val="150000"/>
              </a:lnSpc>
            </a:pPr>
            <a:r>
              <a:rPr lang="en-US" sz="2200">
                <a:latin typeface="Calibri" panose="020F0502020204030204" pitchFamily="34" charset="0"/>
                <a:cs typeface="Calibri" panose="020F0502020204030204" pitchFamily="34" charset="0"/>
              </a:rPr>
              <a:t>Dùng pixel-wise để phát hiện các minutiae</a:t>
            </a:r>
          </a:p>
          <a:p>
            <a:pPr marL="0" indent="0">
              <a:lnSpc>
                <a:spcPct val="150000"/>
              </a:lnSpc>
              <a:buNone/>
            </a:pPr>
            <a:endParaRPr lang="en-US" sz="2200">
              <a:latin typeface="Calibri" panose="020F0502020204030204" pitchFamily="34" charset="0"/>
              <a:cs typeface="Calibri" panose="020F0502020204030204" pitchFamily="34" charset="0"/>
            </a:endParaRPr>
          </a:p>
        </p:txBody>
      </p:sp>
      <p:sp>
        <p:nvSpPr>
          <p:cNvPr id="4" name="Chỗ dành sẵn cho Nội dung 2">
            <a:extLst>
              <a:ext uri="{FF2B5EF4-FFF2-40B4-BE49-F238E27FC236}">
                <a16:creationId xmlns="" xmlns:a16="http://schemas.microsoft.com/office/drawing/2014/main" id="{F6AA9798-3D28-47CB-8E4B-0E23FEF92AC4}"/>
              </a:ext>
            </a:extLst>
          </p:cNvPr>
          <p:cNvSpPr txBox="1">
            <a:spLocks/>
          </p:cNvSpPr>
          <p:nvPr/>
        </p:nvSpPr>
        <p:spPr>
          <a:xfrm>
            <a:off x="1618342" y="1488832"/>
            <a:ext cx="9710057" cy="46423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800" b="1">
                <a:latin typeface="Calibri" panose="020F0502020204030204" pitchFamily="34" charset="0"/>
                <a:cs typeface="Calibri" panose="020F0502020204030204" pitchFamily="34" charset="0"/>
              </a:rPr>
              <a:t>5.	Trích xuất minutiae</a:t>
            </a:r>
            <a:r>
              <a:rPr lang="en-US" sz="2800">
                <a:latin typeface="Calibri" panose="020F0502020204030204" pitchFamily="34" charset="0"/>
                <a:cs typeface="Calibri" panose="020F0502020204030204" pitchFamily="34" charset="0"/>
              </a:rPr>
              <a:t>	</a:t>
            </a:r>
          </a:p>
        </p:txBody>
      </p:sp>
      <p:pic>
        <p:nvPicPr>
          <p:cNvPr id="6" name="Hình ảnh 5">
            <a:extLst>
              <a:ext uri="{FF2B5EF4-FFF2-40B4-BE49-F238E27FC236}">
                <a16:creationId xmlns="" xmlns:a16="http://schemas.microsoft.com/office/drawing/2014/main" id="{0DDFB5B8-38A0-4ABA-B643-1B084BA2E136}"/>
              </a:ext>
            </a:extLst>
          </p:cNvPr>
          <p:cNvPicPr>
            <a:picLocks noChangeAspect="1"/>
          </p:cNvPicPr>
          <p:nvPr/>
        </p:nvPicPr>
        <p:blipFill>
          <a:blip r:embed="rId2"/>
          <a:stretch>
            <a:fillRect/>
          </a:stretch>
        </p:blipFill>
        <p:spPr>
          <a:xfrm>
            <a:off x="6174656" y="1720949"/>
            <a:ext cx="5604971" cy="2092799"/>
          </a:xfrm>
          <a:prstGeom prst="rect">
            <a:avLst/>
          </a:prstGeom>
        </p:spPr>
      </p:pic>
      <p:sp>
        <p:nvSpPr>
          <p:cNvPr id="7" name="Hộp Văn bản 6">
            <a:extLst>
              <a:ext uri="{FF2B5EF4-FFF2-40B4-BE49-F238E27FC236}">
                <a16:creationId xmlns="" xmlns:a16="http://schemas.microsoft.com/office/drawing/2014/main" id="{0871C27B-68A1-43E3-A18E-9C3CDD977540}"/>
              </a:ext>
            </a:extLst>
          </p:cNvPr>
          <p:cNvSpPr txBox="1"/>
          <p:nvPr/>
        </p:nvSpPr>
        <p:spPr>
          <a:xfrm>
            <a:off x="6174656" y="3877385"/>
            <a:ext cx="5604971" cy="1754326"/>
          </a:xfrm>
          <a:prstGeom prst="rect">
            <a:avLst/>
          </a:prstGeom>
          <a:noFill/>
        </p:spPr>
        <p:txBody>
          <a:bodyPr wrap="square" rtlCol="0">
            <a:spAutoFit/>
          </a:bodyPr>
          <a:lstStyle/>
          <a:p>
            <a:pPr marL="342900" lvl="0" indent="-342900">
              <a:buFont typeface="+mj-lt"/>
              <a:buAutoNum type="alphaLcParenR"/>
            </a:pPr>
            <a:r>
              <a:rPr lang="en-US" i="1">
                <a:latin typeface="Calibri" panose="020F0502020204030204" pitchFamily="34" charset="0"/>
                <a:cs typeface="Calibri" panose="020F0502020204030204" pitchFamily="34" charset="0"/>
              </a:rPr>
              <a:t>Ảnh vân tay gray-scale </a:t>
            </a:r>
          </a:p>
          <a:p>
            <a:pPr marL="342900" lvl="0" indent="-342900">
              <a:buFont typeface="+mj-lt"/>
              <a:buAutoNum type="alphaLcParenR"/>
            </a:pPr>
            <a:r>
              <a:rPr lang="en-US" i="1">
                <a:latin typeface="Calibri" panose="020F0502020204030204" pitchFamily="34" charset="0"/>
                <a:cs typeface="Calibri" panose="020F0502020204030204" pitchFamily="34" charset="0"/>
              </a:rPr>
              <a:t>ảnh sau khi tăng cường và nhị phân hóa</a:t>
            </a:r>
          </a:p>
          <a:p>
            <a:pPr marL="342900" lvl="0" indent="-342900">
              <a:buFont typeface="+mj-lt"/>
              <a:buAutoNum type="alphaLcParenR"/>
            </a:pPr>
            <a:r>
              <a:rPr lang="en-US" i="1">
                <a:latin typeface="Calibri" panose="020F0502020204030204" pitchFamily="34" charset="0"/>
                <a:cs typeface="Calibri" panose="020F0502020204030204" pitchFamily="34" charset="0"/>
              </a:rPr>
              <a:t>Ảnh sau khi làm mỏng</a:t>
            </a:r>
          </a:p>
          <a:p>
            <a:pPr marL="342900" lvl="0" indent="-342900">
              <a:buFont typeface="+mj-lt"/>
              <a:buAutoNum type="alphaLcParenR"/>
            </a:pPr>
            <a:r>
              <a:rPr lang="en-US" i="1">
                <a:latin typeface="Calibri" panose="020F0502020204030204" pitchFamily="34" charset="0"/>
                <a:cs typeface="Calibri" panose="020F0502020204030204" pitchFamily="34" charset="0"/>
              </a:rPr>
              <a:t>Xác định termanation và bifurcation bằng tính toán pixel-wise</a:t>
            </a:r>
          </a:p>
          <a:p>
            <a:endParaRPr lang="en-US"/>
          </a:p>
        </p:txBody>
      </p:sp>
    </p:spTree>
    <p:extLst>
      <p:ext uri="{BB962C8B-B14F-4D97-AF65-F5344CB8AC3E}">
        <p14:creationId xmlns:p14="http://schemas.microsoft.com/office/powerpoint/2010/main" val="35243690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IV. So </a:t>
            </a:r>
            <a:r>
              <a:rPr lang="vi-VN" dirty="0" smtClean="0">
                <a:solidFill>
                  <a:schemeClr val="accent1"/>
                </a:solidFill>
                <a:latin typeface="Calibri" panose="020F0502020204030204" pitchFamily="34" charset="0"/>
                <a:cs typeface="Calibri" panose="020F0502020204030204" pitchFamily="34" charset="0"/>
              </a:rPr>
              <a:t>khớp</a:t>
            </a:r>
            <a:r>
              <a:rPr lang="en-US" dirty="0" smtClean="0">
                <a:solidFill>
                  <a:schemeClr val="accent1"/>
                </a:solidFill>
                <a:latin typeface="Calibri" panose="020F0502020204030204" pitchFamily="34" charset="0"/>
                <a:cs typeface="Calibri" panose="020F0502020204030204" pitchFamily="34" charset="0"/>
              </a:rPr>
              <a:t> </a:t>
            </a:r>
            <a:r>
              <a:rPr lang="en-US" dirty="0">
                <a:solidFill>
                  <a:schemeClr val="accent1"/>
                </a:solidFill>
                <a:latin typeface="Calibri" panose="020F0502020204030204" pitchFamily="34" charset="0"/>
                <a:cs typeface="Calibri" panose="020F0502020204030204" pitchFamily="34" charset="0"/>
              </a:rPr>
              <a:t>(Matching)</a:t>
            </a:r>
          </a:p>
        </p:txBody>
      </p:sp>
      <p:pic>
        <p:nvPicPr>
          <p:cNvPr id="5" name="Content Placeholder 4"/>
          <p:cNvPicPr>
            <a:picLocks noGrp="1"/>
          </p:cNvPicPr>
          <p:nvPr>
            <p:ph idx="1"/>
          </p:nvPr>
        </p:nvPicPr>
        <p:blipFill>
          <a:blip r:embed="rId3"/>
          <a:stretch>
            <a:fillRect/>
          </a:stretch>
        </p:blipFill>
        <p:spPr>
          <a:xfrm>
            <a:off x="3420834" y="1632856"/>
            <a:ext cx="6139543" cy="3331029"/>
          </a:xfrm>
          <a:prstGeom prst="rect">
            <a:avLst/>
          </a:prstGeom>
        </p:spPr>
      </p:pic>
      <p:sp>
        <p:nvSpPr>
          <p:cNvPr id="9" name="TextBox 8"/>
          <p:cNvSpPr txBox="1"/>
          <p:nvPr/>
        </p:nvSpPr>
        <p:spPr>
          <a:xfrm>
            <a:off x="1763486" y="5143500"/>
            <a:ext cx="9486900" cy="338554"/>
          </a:xfrm>
          <a:prstGeom prst="rect">
            <a:avLst/>
          </a:prstGeom>
          <a:noFill/>
        </p:spPr>
        <p:txBody>
          <a:bodyPr wrap="square" rtlCol="0">
            <a:spAutoFit/>
          </a:bodyPr>
          <a:lstStyle/>
          <a:p>
            <a:pPr algn="ctr"/>
            <a:r>
              <a:rPr lang="en-US" sz="1600" i="1" dirty="0" err="1">
                <a:latin typeface="Calibri" pitchFamily="34" charset="0"/>
                <a:cs typeface="Calibri" pitchFamily="34" charset="0"/>
              </a:rPr>
              <a:t>Hình</a:t>
            </a:r>
            <a:r>
              <a:rPr lang="en-US" sz="1600" i="1" dirty="0">
                <a:latin typeface="Calibri" pitchFamily="34" charset="0"/>
                <a:cs typeface="Calibri" pitchFamily="34" charset="0"/>
              </a:rPr>
              <a:t> 2.7</a:t>
            </a:r>
          </a:p>
        </p:txBody>
      </p:sp>
    </p:spTree>
    <p:extLst>
      <p:ext uri="{BB962C8B-B14F-4D97-AF65-F5344CB8AC3E}">
        <p14:creationId xmlns:p14="http://schemas.microsoft.com/office/powerpoint/2010/main" val="4219341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IV. So </a:t>
            </a:r>
            <a:r>
              <a:rPr lang="en-US" dirty="0" err="1">
                <a:solidFill>
                  <a:schemeClr val="accent1"/>
                </a:solidFill>
                <a:latin typeface="Calibri" panose="020F0502020204030204" pitchFamily="34" charset="0"/>
                <a:cs typeface="Calibri" panose="020F0502020204030204" pitchFamily="34" charset="0"/>
              </a:rPr>
              <a:t>khớp</a:t>
            </a:r>
            <a:r>
              <a:rPr lang="en-US" dirty="0">
                <a:solidFill>
                  <a:schemeClr val="accent1"/>
                </a:solidFill>
                <a:latin typeface="Calibri" panose="020F0502020204030204" pitchFamily="34" charset="0"/>
                <a:cs typeface="Calibri" panose="020F0502020204030204" pitchFamily="34" charset="0"/>
              </a:rPr>
              <a:t> (Matching)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082018" y="1445079"/>
            <a:ext cx="9422593" cy="4466143"/>
          </a:xfrm>
        </p:spPr>
        <p:txBody>
          <a:bodyPr>
            <a:normAutofit/>
          </a:bodyPr>
          <a:lstStyle/>
          <a:p>
            <a:pPr lvl="0">
              <a:lnSpc>
                <a:spcPct val="150000"/>
              </a:lnSpc>
              <a:buFont typeface="+mj-lt"/>
              <a:buAutoNum type="arabicPeriod"/>
            </a:pPr>
            <a:r>
              <a:rPr lang="en-US" sz="2400" b="1" dirty="0">
                <a:latin typeface="Calibri" pitchFamily="34" charset="0"/>
                <a:ea typeface="Cambria" pitchFamily="18" charset="0"/>
                <a:cs typeface="Calibri" pitchFamily="34" charset="0"/>
              </a:rPr>
              <a:t> So </a:t>
            </a:r>
            <a:r>
              <a:rPr lang="en-US" sz="2400" b="1" dirty="0" err="1">
                <a:latin typeface="Calibri" pitchFamily="34" charset="0"/>
                <a:ea typeface="Cambria" pitchFamily="18" charset="0"/>
                <a:cs typeface="Calibri" pitchFamily="34" charset="0"/>
              </a:rPr>
              <a:t>khớp</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dựa</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trên</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độ</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tương</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quan</a:t>
            </a:r>
            <a:endParaRPr lang="en-US" sz="2400" dirty="0">
              <a:latin typeface="Calibri" pitchFamily="34" charset="0"/>
              <a:ea typeface="Cambria" pitchFamily="18" charset="0"/>
              <a:cs typeface="Calibri" pitchFamily="34" charset="0"/>
            </a:endParaRPr>
          </a:p>
          <a:p>
            <a:pPr lvl="0">
              <a:lnSpc>
                <a:spcPct val="150000"/>
              </a:lnSpc>
              <a:buFont typeface="+mj-lt"/>
              <a:buAutoNum type="arabicPeriod"/>
            </a:pPr>
            <a:r>
              <a:rPr lang="en-US" sz="2400" b="1" dirty="0">
                <a:latin typeface="Calibri" pitchFamily="34" charset="0"/>
                <a:ea typeface="Cambria" pitchFamily="18" charset="0"/>
                <a:cs typeface="Calibri" pitchFamily="34" charset="0"/>
              </a:rPr>
              <a:t> So </a:t>
            </a:r>
            <a:r>
              <a:rPr lang="en-US" sz="2400" b="1" dirty="0" err="1">
                <a:latin typeface="Calibri" pitchFamily="34" charset="0"/>
                <a:ea typeface="Cambria" pitchFamily="18" charset="0"/>
                <a:cs typeface="Calibri" pitchFamily="34" charset="0"/>
              </a:rPr>
              <a:t>khớp</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dựa</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trên</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điểm</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đặc</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trưng</a:t>
            </a:r>
            <a:r>
              <a:rPr lang="en-US" sz="2400" b="1" dirty="0">
                <a:latin typeface="Calibri" pitchFamily="34" charset="0"/>
                <a:ea typeface="Cambria" pitchFamily="18" charset="0"/>
                <a:cs typeface="Calibri" pitchFamily="34" charset="0"/>
              </a:rPr>
              <a:t> (minutiae)</a:t>
            </a:r>
            <a:endParaRPr lang="en-US" sz="2400" dirty="0">
              <a:latin typeface="Calibri" pitchFamily="34" charset="0"/>
              <a:ea typeface="Cambria" pitchFamily="18" charset="0"/>
              <a:cs typeface="Calibri" pitchFamily="34" charset="0"/>
            </a:endParaRPr>
          </a:p>
          <a:p>
            <a:pPr lvl="0">
              <a:lnSpc>
                <a:spcPct val="150000"/>
              </a:lnSpc>
              <a:buFont typeface="+mj-lt"/>
              <a:buAutoNum type="arabicPeriod"/>
            </a:pPr>
            <a:r>
              <a:rPr lang="en-US" sz="2400" b="1" dirty="0">
                <a:latin typeface="Calibri" pitchFamily="34" charset="0"/>
                <a:ea typeface="Cambria" pitchFamily="18" charset="0"/>
                <a:cs typeface="Calibri" pitchFamily="34" charset="0"/>
              </a:rPr>
              <a:t> So </a:t>
            </a:r>
            <a:r>
              <a:rPr lang="en-US" sz="2400" b="1" dirty="0" err="1">
                <a:latin typeface="Calibri" pitchFamily="34" charset="0"/>
                <a:ea typeface="Cambria" pitchFamily="18" charset="0"/>
                <a:cs typeface="Calibri" pitchFamily="34" charset="0"/>
              </a:rPr>
              <a:t>khớp</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dựa</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trên</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đặc</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trưng</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vân</a:t>
            </a:r>
            <a:endParaRPr lang="en-US" sz="2400" dirty="0">
              <a:latin typeface="Calibri" pitchFamily="34" charset="0"/>
              <a:ea typeface="Cambria" pitchFamily="18" charset="0"/>
              <a:cs typeface="Calibri" pitchFamily="34" charset="0"/>
            </a:endParaRPr>
          </a:p>
          <a:p>
            <a:endParaRPr lang="en-US" sz="2000" dirty="0">
              <a:latin typeface="Calibri" pitchFamily="34" charset="0"/>
              <a:ea typeface="Cambria" pitchFamily="18" charset="0"/>
              <a:cs typeface="Calibri" pitchFamily="34" charset="0"/>
            </a:endParaRPr>
          </a:p>
        </p:txBody>
      </p:sp>
    </p:spTree>
    <p:extLst>
      <p:ext uri="{BB962C8B-B14F-4D97-AF65-F5344CB8AC3E}">
        <p14:creationId xmlns:p14="http://schemas.microsoft.com/office/powerpoint/2010/main" val="1371274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IV. So </a:t>
            </a:r>
            <a:r>
              <a:rPr lang="en-US" dirty="0" err="1">
                <a:solidFill>
                  <a:schemeClr val="accent1"/>
                </a:solidFill>
                <a:latin typeface="Calibri" panose="020F0502020204030204" pitchFamily="34" charset="0"/>
                <a:cs typeface="Calibri" panose="020F0502020204030204" pitchFamily="34" charset="0"/>
              </a:rPr>
              <a:t>khớp</a:t>
            </a:r>
            <a:r>
              <a:rPr lang="en-US" dirty="0">
                <a:solidFill>
                  <a:schemeClr val="accent1"/>
                </a:solidFill>
                <a:latin typeface="Calibri" panose="020F0502020204030204" pitchFamily="34" charset="0"/>
                <a:cs typeface="Calibri" panose="020F0502020204030204" pitchFamily="34" charset="0"/>
              </a:rPr>
              <a:t> (Matching)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589212" y="1336431"/>
            <a:ext cx="8915400" cy="4574791"/>
          </a:xfrm>
        </p:spPr>
        <p:txBody>
          <a:bodyPr>
            <a:noAutofit/>
          </a:bodyPr>
          <a:lstStyle/>
          <a:p>
            <a:pPr marL="0" lvl="0" indent="0">
              <a:lnSpc>
                <a:spcPct val="150000"/>
              </a:lnSpc>
              <a:buNone/>
            </a:pPr>
            <a:r>
              <a:rPr lang="en-US" sz="2400" b="1" dirty="0">
                <a:latin typeface="Calibri" pitchFamily="34" charset="0"/>
                <a:cs typeface="Calibri" pitchFamily="34" charset="0"/>
              </a:rPr>
              <a:t>1. So </a:t>
            </a:r>
            <a:r>
              <a:rPr lang="en-US" sz="2400" b="1" dirty="0" err="1">
                <a:latin typeface="Calibri" pitchFamily="34" charset="0"/>
                <a:cs typeface="Calibri" pitchFamily="34" charset="0"/>
              </a:rPr>
              <a:t>khớp</a:t>
            </a:r>
            <a:r>
              <a:rPr lang="en-US" sz="2400" b="1" dirty="0">
                <a:latin typeface="Calibri" pitchFamily="34" charset="0"/>
                <a:cs typeface="Calibri" pitchFamily="34" charset="0"/>
              </a:rPr>
              <a:t> </a:t>
            </a:r>
            <a:r>
              <a:rPr lang="en-US" sz="2400" b="1" dirty="0" err="1">
                <a:latin typeface="Calibri" pitchFamily="34" charset="0"/>
                <a:cs typeface="Calibri" pitchFamily="34" charset="0"/>
              </a:rPr>
              <a:t>dựa</a:t>
            </a:r>
            <a:r>
              <a:rPr lang="en-US" sz="2400" b="1" dirty="0">
                <a:latin typeface="Calibri" pitchFamily="34" charset="0"/>
                <a:cs typeface="Calibri" pitchFamily="34" charset="0"/>
              </a:rPr>
              <a:t> </a:t>
            </a:r>
            <a:r>
              <a:rPr lang="en-US" sz="2400" b="1" dirty="0" err="1">
                <a:latin typeface="Calibri" pitchFamily="34" charset="0"/>
                <a:cs typeface="Calibri" pitchFamily="34" charset="0"/>
              </a:rPr>
              <a:t>trên</a:t>
            </a:r>
            <a:r>
              <a:rPr lang="en-US" sz="2400" b="1" dirty="0">
                <a:latin typeface="Calibri" pitchFamily="34" charset="0"/>
                <a:cs typeface="Calibri" pitchFamily="34" charset="0"/>
              </a:rPr>
              <a:t> </a:t>
            </a:r>
            <a:r>
              <a:rPr lang="en-US" sz="2400" b="1" dirty="0" err="1">
                <a:latin typeface="Calibri" pitchFamily="34" charset="0"/>
                <a:cs typeface="Calibri" pitchFamily="34" charset="0"/>
              </a:rPr>
              <a:t>độ</a:t>
            </a:r>
            <a:r>
              <a:rPr lang="en-US" sz="2400" b="1" dirty="0">
                <a:latin typeface="Calibri" pitchFamily="34" charset="0"/>
                <a:cs typeface="Calibri" pitchFamily="34" charset="0"/>
              </a:rPr>
              <a:t> </a:t>
            </a:r>
            <a:r>
              <a:rPr lang="en-US" sz="2400" b="1" dirty="0" err="1">
                <a:latin typeface="Calibri" pitchFamily="34" charset="0"/>
                <a:cs typeface="Calibri" pitchFamily="34" charset="0"/>
              </a:rPr>
              <a:t>tương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quan</a:t>
            </a:r>
            <a:endParaRPr lang="en-US" sz="2400" b="1" dirty="0">
              <a:latin typeface="Calibri" pitchFamily="34" charset="0"/>
              <a:cs typeface="Calibri" pitchFamily="34" charset="0"/>
            </a:endParaRPr>
          </a:p>
          <a:p>
            <a:pPr fontAlgn="t">
              <a:lnSpc>
                <a:spcPct val="150000"/>
              </a:lnSpc>
            </a:pPr>
            <a:r>
              <a:rPr lang="en-US" sz="2200" dirty="0" err="1">
                <a:latin typeface="Calibri" pitchFamily="34" charset="0"/>
                <a:cs typeface="Calibri" pitchFamily="34" charset="0"/>
              </a:rPr>
              <a:t>Hai</a:t>
            </a:r>
            <a:r>
              <a:rPr lang="en-US" sz="2200" dirty="0">
                <a:latin typeface="Calibri" pitchFamily="34" charset="0"/>
                <a:cs typeface="Calibri" pitchFamily="34" charset="0"/>
              </a:rPr>
              <a:t> </a:t>
            </a:r>
            <a:r>
              <a:rPr lang="en-US" sz="2200" dirty="0" err="1">
                <a:latin typeface="Calibri" pitchFamily="34" charset="0"/>
                <a:cs typeface="Calibri" pitchFamily="34" charset="0"/>
              </a:rPr>
              <a:t>ảnh</a:t>
            </a:r>
            <a:r>
              <a:rPr lang="en-US" sz="2200" dirty="0">
                <a:latin typeface="Calibri" pitchFamily="34" charset="0"/>
                <a:cs typeface="Calibri" pitchFamily="34" charset="0"/>
              </a:rPr>
              <a:t> </a:t>
            </a:r>
            <a:r>
              <a:rPr lang="en-US" sz="2200" dirty="0" err="1">
                <a:latin typeface="Calibri" pitchFamily="34" charset="0"/>
                <a:cs typeface="Calibri" pitchFamily="34" charset="0"/>
              </a:rPr>
              <a:t>vân</a:t>
            </a:r>
            <a:r>
              <a:rPr lang="en-US" sz="2200" dirty="0">
                <a:latin typeface="Calibri" pitchFamily="34" charset="0"/>
                <a:cs typeface="Calibri" pitchFamily="34" charset="0"/>
              </a:rPr>
              <a:t> </a:t>
            </a:r>
            <a:r>
              <a:rPr lang="en-US" sz="2200" dirty="0" err="1">
                <a:latin typeface="Calibri" pitchFamily="34" charset="0"/>
                <a:cs typeface="Calibri" pitchFamily="34" charset="0"/>
              </a:rPr>
              <a:t>tay</a:t>
            </a:r>
            <a:r>
              <a:rPr lang="en-US" sz="2200" dirty="0">
                <a:latin typeface="Calibri" pitchFamily="34" charset="0"/>
                <a:cs typeface="Calibri" pitchFamily="34" charset="0"/>
              </a:rPr>
              <a:t> </a:t>
            </a:r>
            <a:r>
              <a:rPr lang="en-US" sz="2200" dirty="0" err="1">
                <a:latin typeface="Calibri" pitchFamily="34" charset="0"/>
                <a:cs typeface="Calibri" pitchFamily="34" charset="0"/>
              </a:rPr>
              <a:t>được</a:t>
            </a:r>
            <a:r>
              <a:rPr lang="en-US" sz="2200" dirty="0">
                <a:latin typeface="Calibri" pitchFamily="34" charset="0"/>
                <a:cs typeface="Calibri" pitchFamily="34" charset="0"/>
              </a:rPr>
              <a:t> </a:t>
            </a:r>
            <a:r>
              <a:rPr lang="en-US" sz="2200" dirty="0" err="1">
                <a:latin typeface="Calibri" pitchFamily="34" charset="0"/>
                <a:cs typeface="Calibri" pitchFamily="34" charset="0"/>
              </a:rPr>
              <a:t>đặt</a:t>
            </a:r>
            <a:r>
              <a:rPr lang="en-US" sz="2200" dirty="0">
                <a:latin typeface="Calibri" pitchFamily="34" charset="0"/>
                <a:cs typeface="Calibri" pitchFamily="34" charset="0"/>
              </a:rPr>
              <a:t> </a:t>
            </a:r>
            <a:r>
              <a:rPr lang="en-US" sz="2200" dirty="0" err="1">
                <a:latin typeface="Calibri" pitchFamily="34" charset="0"/>
                <a:cs typeface="Calibri" pitchFamily="34" charset="0"/>
              </a:rPr>
              <a:t>chồng</a:t>
            </a:r>
            <a:r>
              <a:rPr lang="en-US" sz="2200" dirty="0">
                <a:latin typeface="Calibri" pitchFamily="34" charset="0"/>
                <a:cs typeface="Calibri" pitchFamily="34" charset="0"/>
              </a:rPr>
              <a:t> </a:t>
            </a:r>
            <a:r>
              <a:rPr lang="en-US" sz="2200" dirty="0" err="1">
                <a:latin typeface="Calibri" pitchFamily="34" charset="0"/>
                <a:cs typeface="Calibri" pitchFamily="34" charset="0"/>
              </a:rPr>
              <a:t>lên</a:t>
            </a:r>
            <a:r>
              <a:rPr lang="en-US" sz="2200" dirty="0">
                <a:latin typeface="Calibri" pitchFamily="34" charset="0"/>
                <a:cs typeface="Calibri" pitchFamily="34" charset="0"/>
              </a:rPr>
              <a:t> </a:t>
            </a:r>
            <a:r>
              <a:rPr lang="en-US" sz="2200" dirty="0" err="1">
                <a:latin typeface="Calibri" pitchFamily="34" charset="0"/>
                <a:cs typeface="Calibri" pitchFamily="34" charset="0"/>
              </a:rPr>
              <a:t>và</a:t>
            </a:r>
            <a:r>
              <a:rPr lang="en-US" sz="2200" dirty="0">
                <a:latin typeface="Calibri" pitchFamily="34" charset="0"/>
                <a:cs typeface="Calibri" pitchFamily="34" charset="0"/>
              </a:rPr>
              <a:t> </a:t>
            </a:r>
            <a:r>
              <a:rPr lang="en-US" sz="2200" dirty="0" err="1">
                <a:latin typeface="Calibri" pitchFamily="34" charset="0"/>
                <a:cs typeface="Calibri" pitchFamily="34" charset="0"/>
              </a:rPr>
              <a:t>độ</a:t>
            </a:r>
            <a:r>
              <a:rPr lang="en-US" sz="2200" dirty="0">
                <a:latin typeface="Calibri" pitchFamily="34" charset="0"/>
                <a:cs typeface="Calibri" pitchFamily="34" charset="0"/>
              </a:rPr>
              <a:t> </a:t>
            </a:r>
            <a:r>
              <a:rPr lang="en-US" sz="2200" dirty="0" err="1">
                <a:latin typeface="Calibri" pitchFamily="34" charset="0"/>
                <a:cs typeface="Calibri" pitchFamily="34" charset="0"/>
              </a:rPr>
              <a:t>tương</a:t>
            </a:r>
            <a:r>
              <a:rPr lang="en-US" sz="2200" dirty="0">
                <a:latin typeface="Calibri" pitchFamily="34" charset="0"/>
                <a:cs typeface="Calibri" pitchFamily="34" charset="0"/>
              </a:rPr>
              <a:t> </a:t>
            </a:r>
            <a:r>
              <a:rPr lang="en-US" sz="2200" dirty="0" err="1">
                <a:latin typeface="Calibri" pitchFamily="34" charset="0"/>
                <a:cs typeface="Calibri" pitchFamily="34" charset="0"/>
              </a:rPr>
              <a:t>quan</a:t>
            </a:r>
            <a:r>
              <a:rPr lang="en-US" sz="2200" dirty="0">
                <a:latin typeface="Calibri" pitchFamily="34" charset="0"/>
                <a:cs typeface="Calibri" pitchFamily="34" charset="0"/>
              </a:rPr>
              <a:t> </a:t>
            </a:r>
            <a:r>
              <a:rPr lang="en-US" sz="2200" dirty="0" err="1">
                <a:latin typeface="Calibri" pitchFamily="34" charset="0"/>
                <a:cs typeface="Calibri" pitchFamily="34" charset="0"/>
              </a:rPr>
              <a:t>giữa</a:t>
            </a:r>
            <a:r>
              <a:rPr lang="en-US" sz="2200" dirty="0">
                <a:latin typeface="Calibri" pitchFamily="34" charset="0"/>
                <a:cs typeface="Calibri" pitchFamily="34" charset="0"/>
              </a:rPr>
              <a:t> </a:t>
            </a:r>
            <a:r>
              <a:rPr lang="en-US" sz="2200" dirty="0" err="1">
                <a:latin typeface="Calibri" pitchFamily="34" charset="0"/>
                <a:cs typeface="Calibri" pitchFamily="34" charset="0"/>
              </a:rPr>
              <a:t>các</a:t>
            </a:r>
            <a:r>
              <a:rPr lang="en-US" sz="2200" dirty="0">
                <a:latin typeface="Calibri" pitchFamily="34" charset="0"/>
                <a:cs typeface="Calibri" pitchFamily="34" charset="0"/>
              </a:rPr>
              <a:t> </a:t>
            </a:r>
            <a:r>
              <a:rPr lang="en-US" sz="2200" dirty="0" err="1">
                <a:latin typeface="Calibri" pitchFamily="34" charset="0"/>
                <a:cs typeface="Calibri" pitchFamily="34" charset="0"/>
              </a:rPr>
              <a:t>điểm</a:t>
            </a:r>
            <a:r>
              <a:rPr lang="en-US" sz="2200" dirty="0">
                <a:latin typeface="Calibri" pitchFamily="34" charset="0"/>
                <a:cs typeface="Calibri" pitchFamily="34" charset="0"/>
              </a:rPr>
              <a:t> </a:t>
            </a:r>
            <a:r>
              <a:rPr lang="en-US" sz="2200" dirty="0" err="1">
                <a:latin typeface="Calibri" pitchFamily="34" charset="0"/>
                <a:cs typeface="Calibri" pitchFamily="34" charset="0"/>
              </a:rPr>
              <a:t>ảnh</a:t>
            </a:r>
            <a:r>
              <a:rPr lang="en-US" sz="2200" dirty="0">
                <a:latin typeface="Calibri" pitchFamily="34" charset="0"/>
                <a:cs typeface="Calibri" pitchFamily="34" charset="0"/>
              </a:rPr>
              <a:t> </a:t>
            </a:r>
            <a:r>
              <a:rPr lang="en-US" sz="2200" dirty="0" err="1">
                <a:latin typeface="Calibri" pitchFamily="34" charset="0"/>
                <a:cs typeface="Calibri" pitchFamily="34" charset="0"/>
              </a:rPr>
              <a:t>tương</a:t>
            </a:r>
            <a:r>
              <a:rPr lang="en-US" sz="2200" dirty="0">
                <a:latin typeface="Calibri" pitchFamily="34" charset="0"/>
                <a:cs typeface="Calibri" pitchFamily="34" charset="0"/>
              </a:rPr>
              <a:t> </a:t>
            </a:r>
            <a:r>
              <a:rPr lang="en-US" sz="2200" dirty="0" err="1">
                <a:latin typeface="Calibri" pitchFamily="34" charset="0"/>
                <a:cs typeface="Calibri" pitchFamily="34" charset="0"/>
              </a:rPr>
              <a:t>ứng</a:t>
            </a:r>
            <a:r>
              <a:rPr lang="en-US" sz="2200" dirty="0">
                <a:latin typeface="Calibri" pitchFamily="34" charset="0"/>
                <a:cs typeface="Calibri" pitchFamily="34" charset="0"/>
              </a:rPr>
              <a:t> </a:t>
            </a:r>
            <a:r>
              <a:rPr lang="en-US" sz="2200" dirty="0" err="1">
                <a:latin typeface="Calibri" pitchFamily="34" charset="0"/>
                <a:cs typeface="Calibri" pitchFamily="34" charset="0"/>
              </a:rPr>
              <a:t>được</a:t>
            </a:r>
            <a:r>
              <a:rPr lang="en-US" sz="2200" dirty="0">
                <a:latin typeface="Calibri" pitchFamily="34" charset="0"/>
                <a:cs typeface="Calibri" pitchFamily="34" charset="0"/>
              </a:rPr>
              <a:t> </a:t>
            </a:r>
            <a:r>
              <a:rPr lang="en-US" sz="2200" dirty="0" err="1">
                <a:latin typeface="Calibri" pitchFamily="34" charset="0"/>
                <a:cs typeface="Calibri" pitchFamily="34" charset="0"/>
              </a:rPr>
              <a:t>tính</a:t>
            </a:r>
            <a:r>
              <a:rPr lang="en-US" sz="2200" dirty="0">
                <a:latin typeface="Calibri" pitchFamily="34" charset="0"/>
                <a:cs typeface="Calibri" pitchFamily="34" charset="0"/>
              </a:rPr>
              <a:t> </a:t>
            </a:r>
            <a:r>
              <a:rPr lang="en-US" sz="2200" dirty="0" err="1">
                <a:latin typeface="Calibri" pitchFamily="34" charset="0"/>
                <a:cs typeface="Calibri" pitchFamily="34" charset="0"/>
              </a:rPr>
              <a:t>với</a:t>
            </a:r>
            <a:r>
              <a:rPr lang="en-US" sz="2200" dirty="0">
                <a:latin typeface="Calibri" pitchFamily="34" charset="0"/>
                <a:cs typeface="Calibri" pitchFamily="34" charset="0"/>
              </a:rPr>
              <a:t> </a:t>
            </a:r>
            <a:r>
              <a:rPr lang="en-US" sz="2200" dirty="0" err="1">
                <a:latin typeface="Calibri" pitchFamily="34" charset="0"/>
                <a:cs typeface="Calibri" pitchFamily="34" charset="0"/>
              </a:rPr>
              <a:t>sự</a:t>
            </a:r>
            <a:r>
              <a:rPr lang="en-US" sz="2200" dirty="0">
                <a:latin typeface="Calibri" pitchFamily="34" charset="0"/>
                <a:cs typeface="Calibri" pitchFamily="34" charset="0"/>
              </a:rPr>
              <a:t> </a:t>
            </a:r>
            <a:r>
              <a:rPr lang="en-US" sz="2200" dirty="0" err="1">
                <a:latin typeface="Calibri" pitchFamily="34" charset="0"/>
                <a:cs typeface="Calibri" pitchFamily="34" charset="0"/>
              </a:rPr>
              <a:t>căn</a:t>
            </a:r>
            <a:r>
              <a:rPr lang="en-US" sz="2200" dirty="0">
                <a:latin typeface="Calibri" pitchFamily="34" charset="0"/>
                <a:cs typeface="Calibri" pitchFamily="34" charset="0"/>
              </a:rPr>
              <a:t> </a:t>
            </a:r>
            <a:r>
              <a:rPr lang="en-US" sz="2200" dirty="0" err="1">
                <a:latin typeface="Calibri" pitchFamily="34" charset="0"/>
                <a:cs typeface="Calibri" pitchFamily="34" charset="0"/>
              </a:rPr>
              <a:t>chỉnh</a:t>
            </a:r>
            <a:r>
              <a:rPr lang="en-US" sz="2200" dirty="0">
                <a:latin typeface="Calibri" pitchFamily="34" charset="0"/>
                <a:cs typeface="Calibri" pitchFamily="34" charset="0"/>
              </a:rPr>
              <a:t> </a:t>
            </a:r>
            <a:r>
              <a:rPr lang="en-US" sz="2200" dirty="0" err="1">
                <a:latin typeface="Calibri" pitchFamily="34" charset="0"/>
                <a:cs typeface="Calibri" pitchFamily="34" charset="0"/>
              </a:rPr>
              <a:t>khác</a:t>
            </a:r>
            <a:r>
              <a:rPr lang="en-US" sz="2200" dirty="0">
                <a:latin typeface="Calibri" pitchFamily="34" charset="0"/>
                <a:cs typeface="Calibri" pitchFamily="34" charset="0"/>
              </a:rPr>
              <a:t> </a:t>
            </a:r>
            <a:r>
              <a:rPr lang="en-US" sz="2200" dirty="0" err="1">
                <a:latin typeface="Calibri" pitchFamily="34" charset="0"/>
                <a:cs typeface="Calibri" pitchFamily="34" charset="0"/>
              </a:rPr>
              <a:t>nhau</a:t>
            </a:r>
            <a:r>
              <a:rPr lang="en-US" sz="2200" dirty="0">
                <a:latin typeface="Calibri" pitchFamily="34" charset="0"/>
                <a:cs typeface="Calibri" pitchFamily="34" charset="0"/>
              </a:rPr>
              <a:t> (</a:t>
            </a:r>
            <a:r>
              <a:rPr lang="en-US" sz="2200" dirty="0" err="1">
                <a:latin typeface="Calibri" pitchFamily="34" charset="0"/>
                <a:cs typeface="Calibri" pitchFamily="34" charset="0"/>
              </a:rPr>
              <a:t>ví</a:t>
            </a:r>
            <a:r>
              <a:rPr lang="en-US" sz="2200" dirty="0">
                <a:latin typeface="Calibri" pitchFamily="34" charset="0"/>
                <a:cs typeface="Calibri" pitchFamily="34" charset="0"/>
              </a:rPr>
              <a:t> </a:t>
            </a:r>
            <a:r>
              <a:rPr lang="en-US" sz="2200" dirty="0" err="1">
                <a:latin typeface="Calibri" pitchFamily="34" charset="0"/>
                <a:cs typeface="Calibri" pitchFamily="34" charset="0"/>
              </a:rPr>
              <a:t>dụ</a:t>
            </a:r>
            <a:r>
              <a:rPr lang="en-US" sz="2200" dirty="0">
                <a:latin typeface="Calibri" pitchFamily="34" charset="0"/>
                <a:cs typeface="Calibri" pitchFamily="34" charset="0"/>
              </a:rPr>
              <a:t> </a:t>
            </a:r>
            <a:r>
              <a:rPr lang="en-US" sz="2200" dirty="0" err="1">
                <a:latin typeface="Calibri" pitchFamily="34" charset="0"/>
                <a:cs typeface="Calibri" pitchFamily="34" charset="0"/>
              </a:rPr>
              <a:t>với</a:t>
            </a:r>
            <a:r>
              <a:rPr lang="en-US" sz="2200" dirty="0">
                <a:latin typeface="Calibri" pitchFamily="34" charset="0"/>
                <a:cs typeface="Calibri" pitchFamily="34" charset="0"/>
              </a:rPr>
              <a:t> </a:t>
            </a:r>
            <a:r>
              <a:rPr lang="en-US" sz="2200" dirty="0" err="1">
                <a:latin typeface="Calibri" pitchFamily="34" charset="0"/>
                <a:cs typeface="Calibri" pitchFamily="34" charset="0"/>
              </a:rPr>
              <a:t>các</a:t>
            </a:r>
            <a:r>
              <a:rPr lang="en-US" sz="2200" dirty="0">
                <a:latin typeface="Calibri" pitchFamily="34" charset="0"/>
                <a:cs typeface="Calibri" pitchFamily="34" charset="0"/>
              </a:rPr>
              <a:t> </a:t>
            </a:r>
            <a:r>
              <a:rPr lang="en-US" sz="2200" dirty="0" err="1">
                <a:latin typeface="Calibri" pitchFamily="34" charset="0"/>
                <a:cs typeface="Calibri" pitchFamily="34" charset="0"/>
              </a:rPr>
              <a:t>vị</a:t>
            </a:r>
            <a:r>
              <a:rPr lang="en-US" sz="2200" dirty="0">
                <a:latin typeface="Calibri" pitchFamily="34" charset="0"/>
                <a:cs typeface="Calibri" pitchFamily="34" charset="0"/>
              </a:rPr>
              <a:t> </a:t>
            </a:r>
            <a:r>
              <a:rPr lang="en-US" sz="2200" dirty="0" err="1">
                <a:latin typeface="Calibri" pitchFamily="34" charset="0"/>
                <a:cs typeface="Calibri" pitchFamily="34" charset="0"/>
              </a:rPr>
              <a:t>trí</a:t>
            </a:r>
            <a:r>
              <a:rPr lang="en-US" sz="2200" dirty="0">
                <a:latin typeface="Calibri" pitchFamily="34" charset="0"/>
                <a:cs typeface="Calibri" pitchFamily="34" charset="0"/>
              </a:rPr>
              <a:t> </a:t>
            </a:r>
            <a:r>
              <a:rPr lang="en-US" sz="2200" dirty="0" err="1">
                <a:latin typeface="Calibri" pitchFamily="34" charset="0"/>
                <a:cs typeface="Calibri" pitchFamily="34" charset="0"/>
              </a:rPr>
              <a:t>và</a:t>
            </a:r>
            <a:r>
              <a:rPr lang="en-US" sz="2200" dirty="0">
                <a:latin typeface="Calibri" pitchFamily="34" charset="0"/>
                <a:cs typeface="Calibri" pitchFamily="34" charset="0"/>
              </a:rPr>
              <a:t> </a:t>
            </a:r>
            <a:r>
              <a:rPr lang="en-US" sz="2200" dirty="0" err="1">
                <a:latin typeface="Calibri" pitchFamily="34" charset="0"/>
                <a:cs typeface="Calibri" pitchFamily="34" charset="0"/>
              </a:rPr>
              <a:t>độ</a:t>
            </a:r>
            <a:r>
              <a:rPr lang="en-US" sz="2200" dirty="0">
                <a:latin typeface="Calibri" pitchFamily="34" charset="0"/>
                <a:cs typeface="Calibri" pitchFamily="34" charset="0"/>
              </a:rPr>
              <a:t> quay </a:t>
            </a:r>
            <a:r>
              <a:rPr lang="en-US" sz="2200" dirty="0" err="1">
                <a:latin typeface="Calibri" pitchFamily="34" charset="0"/>
                <a:cs typeface="Calibri" pitchFamily="34" charset="0"/>
              </a:rPr>
              <a:t>khác</a:t>
            </a:r>
            <a:r>
              <a:rPr lang="en-US" sz="2200" dirty="0">
                <a:latin typeface="Calibri" pitchFamily="34" charset="0"/>
                <a:cs typeface="Calibri" pitchFamily="34" charset="0"/>
              </a:rPr>
              <a:t> </a:t>
            </a:r>
            <a:r>
              <a:rPr lang="en-US" sz="2200" dirty="0" err="1">
                <a:latin typeface="Calibri" pitchFamily="34" charset="0"/>
                <a:cs typeface="Calibri" pitchFamily="34" charset="0"/>
              </a:rPr>
              <a:t>nhau</a:t>
            </a:r>
            <a:r>
              <a:rPr lang="en-US" sz="2200">
                <a:latin typeface="Calibri" pitchFamily="34" charset="0"/>
                <a:cs typeface="Calibri" pitchFamily="34" charset="0"/>
              </a:rPr>
              <a:t>). </a:t>
            </a:r>
            <a:endParaRPr lang="en-US" sz="2200" dirty="0">
              <a:latin typeface="Calibri" pitchFamily="34" charset="0"/>
              <a:cs typeface="Calibri" pitchFamily="34" charset="0"/>
            </a:endParaRPr>
          </a:p>
          <a:p>
            <a:pPr fontAlgn="t">
              <a:lnSpc>
                <a:spcPct val="150000"/>
              </a:lnSpc>
            </a:pPr>
            <a:r>
              <a:rPr lang="en-US" sz="2200" dirty="0" err="1">
                <a:latin typeface="Calibri" pitchFamily="34" charset="0"/>
                <a:cs typeface="Calibri" pitchFamily="34" charset="0"/>
              </a:rPr>
              <a:t>Hiếm</a:t>
            </a:r>
            <a:r>
              <a:rPr lang="en-US" sz="2200" dirty="0">
                <a:latin typeface="Calibri" pitchFamily="34" charset="0"/>
                <a:cs typeface="Calibri" pitchFamily="34" charset="0"/>
              </a:rPr>
              <a:t> </a:t>
            </a:r>
            <a:r>
              <a:rPr lang="en-US" sz="2200" dirty="0" err="1">
                <a:latin typeface="Calibri" pitchFamily="34" charset="0"/>
                <a:cs typeface="Calibri" pitchFamily="34" charset="0"/>
              </a:rPr>
              <a:t>khi</a:t>
            </a:r>
            <a:r>
              <a:rPr lang="en-US" sz="2200" dirty="0">
                <a:latin typeface="Calibri" pitchFamily="34" charset="0"/>
                <a:cs typeface="Calibri" pitchFamily="34" charset="0"/>
              </a:rPr>
              <a:t> </a:t>
            </a:r>
            <a:r>
              <a:rPr lang="en-US" sz="2200" dirty="0" err="1">
                <a:latin typeface="Calibri" pitchFamily="34" charset="0"/>
                <a:cs typeface="Calibri" pitchFamily="34" charset="0"/>
              </a:rPr>
              <a:t>dẫn</a:t>
            </a:r>
            <a:r>
              <a:rPr lang="en-US" sz="2200" dirty="0">
                <a:latin typeface="Calibri" pitchFamily="34" charset="0"/>
                <a:cs typeface="Calibri" pitchFamily="34" charset="0"/>
              </a:rPr>
              <a:t> </a:t>
            </a:r>
            <a:r>
              <a:rPr lang="en-US" sz="2200" dirty="0" err="1">
                <a:latin typeface="Calibri" pitchFamily="34" charset="0"/>
                <a:cs typeface="Calibri" pitchFamily="34" charset="0"/>
              </a:rPr>
              <a:t>đến</a:t>
            </a:r>
            <a:r>
              <a:rPr lang="en-US" sz="2200" dirty="0">
                <a:latin typeface="Calibri" pitchFamily="34" charset="0"/>
                <a:cs typeface="Calibri" pitchFamily="34" charset="0"/>
              </a:rPr>
              <a:t> </a:t>
            </a:r>
            <a:r>
              <a:rPr lang="en-US" sz="2200" dirty="0" err="1">
                <a:latin typeface="Calibri" pitchFamily="34" charset="0"/>
                <a:cs typeface="Calibri" pitchFamily="34" charset="0"/>
              </a:rPr>
              <a:t>kết</a:t>
            </a:r>
            <a:r>
              <a:rPr lang="en-US" sz="2200" dirty="0">
                <a:latin typeface="Calibri" pitchFamily="34" charset="0"/>
                <a:cs typeface="Calibri" pitchFamily="34" charset="0"/>
              </a:rPr>
              <a:t> </a:t>
            </a:r>
            <a:r>
              <a:rPr lang="en-US" sz="2200" dirty="0" err="1">
                <a:latin typeface="Calibri" pitchFamily="34" charset="0"/>
                <a:cs typeface="Calibri" pitchFamily="34" charset="0"/>
              </a:rPr>
              <a:t>quả</a:t>
            </a:r>
            <a:r>
              <a:rPr lang="en-US" sz="2200" dirty="0">
                <a:latin typeface="Calibri" pitchFamily="34" charset="0"/>
                <a:cs typeface="Calibri" pitchFamily="34" charset="0"/>
              </a:rPr>
              <a:t> </a:t>
            </a:r>
            <a:r>
              <a:rPr lang="en-US" sz="2200" dirty="0" err="1">
                <a:latin typeface="Calibri" pitchFamily="34" charset="0"/>
                <a:cs typeface="Calibri" pitchFamily="34" charset="0"/>
              </a:rPr>
              <a:t>chấp</a:t>
            </a:r>
            <a:r>
              <a:rPr lang="en-US" sz="2200" dirty="0">
                <a:latin typeface="Calibri" pitchFamily="34" charset="0"/>
                <a:cs typeface="Calibri" pitchFamily="34" charset="0"/>
              </a:rPr>
              <a:t> </a:t>
            </a:r>
            <a:r>
              <a:rPr lang="en-US" sz="2200" dirty="0" err="1">
                <a:latin typeface="Calibri" pitchFamily="34" charset="0"/>
                <a:cs typeface="Calibri" pitchFamily="34" charset="0"/>
              </a:rPr>
              <a:t>nhận</a:t>
            </a:r>
            <a:r>
              <a:rPr lang="en-US" sz="2200" dirty="0">
                <a:latin typeface="Calibri" pitchFamily="34" charset="0"/>
                <a:cs typeface="Calibri" pitchFamily="34" charset="0"/>
              </a:rPr>
              <a:t> </a:t>
            </a:r>
            <a:r>
              <a:rPr lang="en-US" sz="2200" dirty="0" err="1">
                <a:latin typeface="Calibri" pitchFamily="34" charset="0"/>
                <a:cs typeface="Calibri" pitchFamily="34" charset="0"/>
              </a:rPr>
              <a:t>được</a:t>
            </a:r>
            <a:endParaRPr lang="en-US" sz="2200" dirty="0">
              <a:latin typeface="Calibri" pitchFamily="34" charset="0"/>
              <a:cs typeface="Calibri" pitchFamily="34" charset="0"/>
            </a:endParaRPr>
          </a:p>
        </p:txBody>
      </p:sp>
    </p:spTree>
    <p:extLst>
      <p:ext uri="{BB962C8B-B14F-4D97-AF65-F5344CB8AC3E}">
        <p14:creationId xmlns:p14="http://schemas.microsoft.com/office/powerpoint/2010/main" val="1371274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D3E6A001-8097-49F6-AE24-385826AB12B9}"/>
              </a:ext>
            </a:extLst>
          </p:cNvPr>
          <p:cNvSpPr>
            <a:spLocks noGrp="1"/>
          </p:cNvSpPr>
          <p:nvPr>
            <p:ph type="title"/>
          </p:nvPr>
        </p:nvSpPr>
        <p:spPr>
          <a:xfrm>
            <a:off x="2592925" y="624110"/>
            <a:ext cx="8911687" cy="701107"/>
          </a:xfrm>
        </p:spPr>
        <p:txBody>
          <a:bodyPr/>
          <a:lstStyle/>
          <a:p>
            <a:r>
              <a:rPr lang="en-US" sz="3200" b="1" dirty="0">
                <a:solidFill>
                  <a:schemeClr val="accent1"/>
                </a:solidFill>
                <a:latin typeface="Calibri" panose="020F0502020204030204" pitchFamily="34" charset="0"/>
                <a:cs typeface="Calibri" panose="020F0502020204030204" pitchFamily="34" charset="0"/>
              </a:rPr>
              <a:t>GV H</a:t>
            </a:r>
            <a:r>
              <a:rPr lang="vi-VN" sz="3200" b="1" dirty="0">
                <a:solidFill>
                  <a:schemeClr val="accent1"/>
                </a:solidFill>
                <a:latin typeface="Calibri" panose="020F0502020204030204" pitchFamily="34" charset="0"/>
                <a:cs typeface="Calibri" panose="020F0502020204030204" pitchFamily="34" charset="0"/>
              </a:rPr>
              <a:t>Ư</a:t>
            </a:r>
            <a:r>
              <a:rPr lang="en-US" sz="3200" b="1" dirty="0">
                <a:solidFill>
                  <a:schemeClr val="accent1"/>
                </a:solidFill>
                <a:latin typeface="Calibri" panose="020F0502020204030204" pitchFamily="34" charset="0"/>
                <a:cs typeface="Calibri" panose="020F0502020204030204" pitchFamily="34" charset="0"/>
              </a:rPr>
              <a:t>ỚNG DẪN</a:t>
            </a:r>
            <a:r>
              <a:rPr lang="en-US" b="1" dirty="0">
                <a:solidFill>
                  <a:schemeClr val="accent1"/>
                </a:solidFill>
                <a:latin typeface="Calibri" panose="020F0502020204030204" pitchFamily="34" charset="0"/>
                <a:cs typeface="Calibri" panose="020F0502020204030204" pitchFamily="34" charset="0"/>
              </a:rPr>
              <a:t>:</a:t>
            </a:r>
          </a:p>
        </p:txBody>
      </p:sp>
      <p:sp>
        <p:nvSpPr>
          <p:cNvPr id="3" name="Chỗ dành sẵn cho Nội dung 2">
            <a:extLst>
              <a:ext uri="{FF2B5EF4-FFF2-40B4-BE49-F238E27FC236}">
                <a16:creationId xmlns="" xmlns:a16="http://schemas.microsoft.com/office/drawing/2014/main" id="{B6728F35-8206-492E-8B3A-CA44B3935B1F}"/>
              </a:ext>
            </a:extLst>
          </p:cNvPr>
          <p:cNvSpPr>
            <a:spLocks noGrp="1"/>
          </p:cNvSpPr>
          <p:nvPr>
            <p:ph idx="1"/>
          </p:nvPr>
        </p:nvSpPr>
        <p:spPr>
          <a:xfrm>
            <a:off x="2589212" y="1524000"/>
            <a:ext cx="8915400" cy="887896"/>
          </a:xfrm>
        </p:spPr>
        <p:txBody>
          <a:bodyPr>
            <a:normAutofit lnSpcReduction="10000"/>
          </a:bodyPr>
          <a:lstStyle/>
          <a:p>
            <a:r>
              <a:rPr lang="en-US" sz="2400" dirty="0" err="1">
                <a:solidFill>
                  <a:schemeClr val="tx1">
                    <a:lumMod val="85000"/>
                    <a:lumOff val="15000"/>
                  </a:schemeClr>
                </a:solidFill>
                <a:latin typeface="Calibri" panose="020F0502020204030204" pitchFamily="34" charset="0"/>
                <a:cs typeface="Calibri" panose="020F0502020204030204" pitchFamily="34" charset="0"/>
              </a:rPr>
              <a:t>Cô</a:t>
            </a:r>
            <a:r>
              <a:rPr lang="en-US" sz="2400" dirty="0">
                <a:solidFill>
                  <a:schemeClr val="tx1">
                    <a:lumMod val="85000"/>
                    <a:lumOff val="15000"/>
                  </a:schemeClr>
                </a:solidFill>
                <a:latin typeface="Calibri" panose="020F0502020204030204" pitchFamily="34" charset="0"/>
                <a:cs typeface="Calibri" panose="020F0502020204030204" pitchFamily="34" charset="0"/>
              </a:rPr>
              <a:t> </a:t>
            </a:r>
            <a:r>
              <a:rPr lang="en-US" sz="2400" dirty="0" err="1">
                <a:solidFill>
                  <a:schemeClr val="tx1">
                    <a:lumMod val="85000"/>
                    <a:lumOff val="15000"/>
                  </a:schemeClr>
                </a:solidFill>
                <a:latin typeface="Calibri" panose="020F0502020204030204" pitchFamily="34" charset="0"/>
                <a:cs typeface="Calibri" panose="020F0502020204030204" pitchFamily="34" charset="0"/>
              </a:rPr>
              <a:t>Nguyễn</a:t>
            </a:r>
            <a:r>
              <a:rPr lang="en-US" sz="2400" dirty="0">
                <a:solidFill>
                  <a:schemeClr val="tx1">
                    <a:lumMod val="85000"/>
                    <a:lumOff val="15000"/>
                  </a:schemeClr>
                </a:solidFill>
                <a:latin typeface="Calibri" panose="020F0502020204030204" pitchFamily="34" charset="0"/>
                <a:cs typeface="Calibri" panose="020F0502020204030204" pitchFamily="34" charset="0"/>
              </a:rPr>
              <a:t> </a:t>
            </a:r>
            <a:r>
              <a:rPr lang="en-US" sz="2400" dirty="0" err="1">
                <a:solidFill>
                  <a:schemeClr val="tx1">
                    <a:lumMod val="85000"/>
                    <a:lumOff val="15000"/>
                  </a:schemeClr>
                </a:solidFill>
                <a:latin typeface="Calibri" panose="020F0502020204030204" pitchFamily="34" charset="0"/>
                <a:cs typeface="Calibri" panose="020F0502020204030204" pitchFamily="34" charset="0"/>
              </a:rPr>
              <a:t>Ngọc</a:t>
            </a:r>
            <a:r>
              <a:rPr lang="en-US" sz="2400" dirty="0">
                <a:solidFill>
                  <a:schemeClr val="tx1">
                    <a:lumMod val="85000"/>
                    <a:lumOff val="15000"/>
                  </a:schemeClr>
                </a:solidFill>
                <a:latin typeface="Calibri" panose="020F0502020204030204" pitchFamily="34" charset="0"/>
                <a:cs typeface="Calibri" panose="020F0502020204030204" pitchFamily="34" charset="0"/>
              </a:rPr>
              <a:t> </a:t>
            </a:r>
            <a:r>
              <a:rPr lang="en-US" sz="2400" dirty="0" err="1">
                <a:solidFill>
                  <a:schemeClr val="tx1">
                    <a:lumMod val="85000"/>
                    <a:lumOff val="15000"/>
                  </a:schemeClr>
                </a:solidFill>
                <a:latin typeface="Calibri" panose="020F0502020204030204" pitchFamily="34" charset="0"/>
                <a:cs typeface="Calibri" panose="020F0502020204030204" pitchFamily="34" charset="0"/>
              </a:rPr>
              <a:t>Thảo</a:t>
            </a:r>
            <a:endParaRPr lang="en-US" sz="2400" dirty="0">
              <a:solidFill>
                <a:schemeClr val="tx1">
                  <a:lumMod val="85000"/>
                  <a:lumOff val="15000"/>
                </a:schemeClr>
              </a:solidFill>
              <a:latin typeface="Calibri" panose="020F0502020204030204" pitchFamily="34" charset="0"/>
              <a:cs typeface="Calibri" panose="020F0502020204030204" pitchFamily="34" charset="0"/>
            </a:endParaRPr>
          </a:p>
          <a:p>
            <a:r>
              <a:rPr lang="en-US" sz="2400" dirty="0" err="1">
                <a:solidFill>
                  <a:schemeClr val="tx1">
                    <a:lumMod val="85000"/>
                    <a:lumOff val="15000"/>
                  </a:schemeClr>
                </a:solidFill>
                <a:latin typeface="Calibri" panose="020F0502020204030204" pitchFamily="34" charset="0"/>
                <a:cs typeface="Calibri" panose="020F0502020204030204" pitchFamily="34" charset="0"/>
              </a:rPr>
              <a:t>Thầy</a:t>
            </a:r>
            <a:r>
              <a:rPr lang="en-US" sz="2400" dirty="0">
                <a:solidFill>
                  <a:schemeClr val="tx1">
                    <a:lumMod val="85000"/>
                    <a:lumOff val="15000"/>
                  </a:schemeClr>
                </a:solidFill>
                <a:latin typeface="Calibri" panose="020F0502020204030204" pitchFamily="34" charset="0"/>
                <a:cs typeface="Calibri" panose="020F0502020204030204" pitchFamily="34" charset="0"/>
              </a:rPr>
              <a:t> Lê </a:t>
            </a:r>
            <a:r>
              <a:rPr lang="en-US" sz="2400" dirty="0" err="1">
                <a:solidFill>
                  <a:schemeClr val="tx1">
                    <a:lumMod val="85000"/>
                    <a:lumOff val="15000"/>
                  </a:schemeClr>
                </a:solidFill>
                <a:latin typeface="Calibri" panose="020F0502020204030204" pitchFamily="34" charset="0"/>
                <a:cs typeface="Calibri" panose="020F0502020204030204" pitchFamily="34" charset="0"/>
              </a:rPr>
              <a:t>Ngọc</a:t>
            </a:r>
            <a:r>
              <a:rPr lang="en-US" sz="2400" dirty="0">
                <a:solidFill>
                  <a:schemeClr val="tx1">
                    <a:lumMod val="85000"/>
                    <a:lumOff val="15000"/>
                  </a:schemeClr>
                </a:solidFill>
                <a:latin typeface="Calibri" panose="020F0502020204030204" pitchFamily="34" charset="0"/>
                <a:cs typeface="Calibri" panose="020F0502020204030204" pitchFamily="34" charset="0"/>
              </a:rPr>
              <a:t> </a:t>
            </a:r>
            <a:r>
              <a:rPr lang="en-US" sz="2400" dirty="0" err="1">
                <a:solidFill>
                  <a:schemeClr val="tx1">
                    <a:lumMod val="85000"/>
                    <a:lumOff val="15000"/>
                  </a:schemeClr>
                </a:solidFill>
                <a:latin typeface="Calibri" panose="020F0502020204030204" pitchFamily="34" charset="0"/>
                <a:cs typeface="Calibri" panose="020F0502020204030204" pitchFamily="34" charset="0"/>
              </a:rPr>
              <a:t>Thành</a:t>
            </a:r>
            <a:endParaRPr lang="en-US" sz="24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5" name="Tiêu đề 1">
            <a:extLst>
              <a:ext uri="{FF2B5EF4-FFF2-40B4-BE49-F238E27FC236}">
                <a16:creationId xmlns="" xmlns:a16="http://schemas.microsoft.com/office/drawing/2014/main" id="{50B06F71-1983-41F6-9C68-B4005BC66574}"/>
              </a:ext>
            </a:extLst>
          </p:cNvPr>
          <p:cNvSpPr txBox="1">
            <a:spLocks/>
          </p:cNvSpPr>
          <p:nvPr/>
        </p:nvSpPr>
        <p:spPr>
          <a:xfrm>
            <a:off x="2589212" y="3301047"/>
            <a:ext cx="8911687" cy="7011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Calibri" panose="020F0502020204030204" pitchFamily="34" charset="0"/>
                <a:cs typeface="Calibri" panose="020F0502020204030204" pitchFamily="34" charset="0"/>
              </a:rPr>
              <a:t>THÀNH VIÊN NHÓM</a:t>
            </a:r>
            <a:r>
              <a:rPr lang="en-US" b="1" dirty="0">
                <a:solidFill>
                  <a:schemeClr val="accent1"/>
                </a:solidFill>
                <a:latin typeface="Calibri" panose="020F0502020204030204" pitchFamily="34" charset="0"/>
                <a:cs typeface="Calibri" panose="020F0502020204030204" pitchFamily="34" charset="0"/>
              </a:rPr>
              <a:t>:</a:t>
            </a:r>
          </a:p>
        </p:txBody>
      </p:sp>
      <p:sp>
        <p:nvSpPr>
          <p:cNvPr id="6" name="Chỗ dành sẵn cho Nội dung 2">
            <a:extLst>
              <a:ext uri="{FF2B5EF4-FFF2-40B4-BE49-F238E27FC236}">
                <a16:creationId xmlns="" xmlns:a16="http://schemas.microsoft.com/office/drawing/2014/main" id="{F5A3141E-8832-4813-82CE-550AAD61270F}"/>
              </a:ext>
            </a:extLst>
          </p:cNvPr>
          <p:cNvSpPr txBox="1">
            <a:spLocks/>
          </p:cNvSpPr>
          <p:nvPr/>
        </p:nvSpPr>
        <p:spPr>
          <a:xfrm>
            <a:off x="2589212" y="4002154"/>
            <a:ext cx="8915400" cy="20408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err="1">
                <a:solidFill>
                  <a:schemeClr val="tx1">
                    <a:lumMod val="85000"/>
                    <a:lumOff val="15000"/>
                  </a:schemeClr>
                </a:solidFill>
                <a:latin typeface="Calibri" panose="020F0502020204030204" pitchFamily="34" charset="0"/>
                <a:cs typeface="Calibri" panose="020F0502020204030204" pitchFamily="34" charset="0"/>
              </a:rPr>
              <a:t>Nguyễn</a:t>
            </a:r>
            <a:r>
              <a:rPr lang="en-US" sz="2400" dirty="0">
                <a:solidFill>
                  <a:schemeClr val="tx1">
                    <a:lumMod val="85000"/>
                    <a:lumOff val="15000"/>
                  </a:schemeClr>
                </a:solidFill>
                <a:latin typeface="Calibri" panose="020F0502020204030204" pitchFamily="34" charset="0"/>
                <a:cs typeface="Calibri" panose="020F0502020204030204" pitchFamily="34" charset="0"/>
              </a:rPr>
              <a:t> </a:t>
            </a:r>
            <a:r>
              <a:rPr lang="en-US" sz="2400" dirty="0" err="1">
                <a:solidFill>
                  <a:schemeClr val="tx1">
                    <a:lumMod val="85000"/>
                    <a:lumOff val="15000"/>
                  </a:schemeClr>
                </a:solidFill>
                <a:latin typeface="Calibri" panose="020F0502020204030204" pitchFamily="34" charset="0"/>
                <a:cs typeface="Calibri" panose="020F0502020204030204" pitchFamily="34" charset="0"/>
              </a:rPr>
              <a:t>Phúc</a:t>
            </a:r>
            <a:r>
              <a:rPr lang="en-US" sz="2400" dirty="0">
                <a:solidFill>
                  <a:schemeClr val="tx1">
                    <a:lumMod val="85000"/>
                    <a:lumOff val="15000"/>
                  </a:schemeClr>
                </a:solidFill>
                <a:latin typeface="Calibri" panose="020F0502020204030204" pitchFamily="34" charset="0"/>
                <a:cs typeface="Calibri" panose="020F0502020204030204" pitchFamily="34" charset="0"/>
              </a:rPr>
              <a:t> </a:t>
            </a:r>
            <a:r>
              <a:rPr lang="en-US" sz="2400" dirty="0" err="1">
                <a:solidFill>
                  <a:schemeClr val="tx1">
                    <a:lumMod val="85000"/>
                    <a:lumOff val="15000"/>
                  </a:schemeClr>
                </a:solidFill>
                <a:latin typeface="Calibri" panose="020F0502020204030204" pitchFamily="34" charset="0"/>
                <a:cs typeface="Calibri" panose="020F0502020204030204" pitchFamily="34" charset="0"/>
              </a:rPr>
              <a:t>Mạnh</a:t>
            </a:r>
            <a:r>
              <a:rPr lang="en-US" sz="2400" dirty="0">
                <a:solidFill>
                  <a:schemeClr val="tx1">
                    <a:lumMod val="85000"/>
                    <a:lumOff val="15000"/>
                  </a:schemeClr>
                </a:solidFill>
                <a:latin typeface="Calibri" panose="020F0502020204030204" pitchFamily="34" charset="0"/>
                <a:cs typeface="Calibri" panose="020F0502020204030204" pitchFamily="34" charset="0"/>
              </a:rPr>
              <a:t>	- 1712590</a:t>
            </a:r>
          </a:p>
          <a:p>
            <a:r>
              <a:rPr lang="en-US" sz="2400" dirty="0" err="1">
                <a:solidFill>
                  <a:schemeClr val="tx1">
                    <a:lumMod val="85000"/>
                    <a:lumOff val="15000"/>
                  </a:schemeClr>
                </a:solidFill>
                <a:latin typeface="Calibri" panose="020F0502020204030204" pitchFamily="34" charset="0"/>
                <a:cs typeface="Calibri" panose="020F0502020204030204" pitchFamily="34" charset="0"/>
              </a:rPr>
              <a:t>Nguyễn</a:t>
            </a:r>
            <a:r>
              <a:rPr lang="en-US" sz="2400" dirty="0">
                <a:solidFill>
                  <a:schemeClr val="tx1">
                    <a:lumMod val="85000"/>
                    <a:lumOff val="15000"/>
                  </a:schemeClr>
                </a:solidFill>
                <a:latin typeface="Calibri" panose="020F0502020204030204" pitchFamily="34" charset="0"/>
                <a:cs typeface="Calibri" panose="020F0502020204030204" pitchFamily="34" charset="0"/>
              </a:rPr>
              <a:t> Anh Nam		- 1712604</a:t>
            </a:r>
          </a:p>
          <a:p>
            <a:r>
              <a:rPr lang="en-US" sz="2400" dirty="0" err="1">
                <a:solidFill>
                  <a:schemeClr val="tx1">
                    <a:lumMod val="85000"/>
                    <a:lumOff val="15000"/>
                  </a:schemeClr>
                </a:solidFill>
                <a:latin typeface="Calibri" panose="020F0502020204030204" pitchFamily="34" charset="0"/>
                <a:cs typeface="Calibri" panose="020F0502020204030204" pitchFamily="34" charset="0"/>
              </a:rPr>
              <a:t>Bùi</a:t>
            </a:r>
            <a:r>
              <a:rPr lang="en-US" sz="2400" dirty="0">
                <a:solidFill>
                  <a:schemeClr val="tx1">
                    <a:lumMod val="85000"/>
                    <a:lumOff val="15000"/>
                  </a:schemeClr>
                </a:solidFill>
                <a:latin typeface="Calibri" panose="020F0502020204030204" pitchFamily="34" charset="0"/>
                <a:cs typeface="Calibri" panose="020F0502020204030204" pitchFamily="34" charset="0"/>
              </a:rPr>
              <a:t> Hữu Nghĩa			- 1712613</a:t>
            </a:r>
          </a:p>
        </p:txBody>
      </p:sp>
    </p:spTree>
    <p:extLst>
      <p:ext uri="{BB962C8B-B14F-4D97-AF65-F5344CB8AC3E}">
        <p14:creationId xmlns:p14="http://schemas.microsoft.com/office/powerpoint/2010/main" val="1291667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IV. So </a:t>
            </a:r>
            <a:r>
              <a:rPr lang="en-US" dirty="0" err="1">
                <a:solidFill>
                  <a:schemeClr val="accent1"/>
                </a:solidFill>
                <a:latin typeface="Calibri" panose="020F0502020204030204" pitchFamily="34" charset="0"/>
                <a:cs typeface="Calibri" panose="020F0502020204030204" pitchFamily="34" charset="0"/>
              </a:rPr>
              <a:t>khớp</a:t>
            </a:r>
            <a:r>
              <a:rPr lang="en-US" dirty="0">
                <a:solidFill>
                  <a:schemeClr val="accent1"/>
                </a:solidFill>
                <a:latin typeface="Calibri" panose="020F0502020204030204" pitchFamily="34" charset="0"/>
                <a:cs typeface="Calibri" panose="020F0502020204030204" pitchFamily="34" charset="0"/>
              </a:rPr>
              <a:t> (Matching)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589212" y="1336431"/>
            <a:ext cx="8915400" cy="4574791"/>
          </a:xfrm>
        </p:spPr>
        <p:txBody>
          <a:bodyPr/>
          <a:lstStyle/>
          <a:p>
            <a:pPr marL="0" lvl="0" indent="0">
              <a:buNone/>
            </a:pPr>
            <a:r>
              <a:rPr lang="en-US" sz="2400" b="1" dirty="0">
                <a:latin typeface="Calibri" pitchFamily="34" charset="0"/>
                <a:cs typeface="Calibri" pitchFamily="34" charset="0"/>
              </a:rPr>
              <a:t>2. So </a:t>
            </a:r>
            <a:r>
              <a:rPr lang="en-US" sz="2400" b="1" dirty="0" err="1">
                <a:latin typeface="Calibri" pitchFamily="34" charset="0"/>
                <a:cs typeface="Calibri" pitchFamily="34" charset="0"/>
              </a:rPr>
              <a:t>khớp</a:t>
            </a:r>
            <a:r>
              <a:rPr lang="en-US" sz="2400" b="1" dirty="0">
                <a:latin typeface="Calibri" pitchFamily="34" charset="0"/>
                <a:cs typeface="Calibri" pitchFamily="34" charset="0"/>
              </a:rPr>
              <a:t> </a:t>
            </a:r>
            <a:r>
              <a:rPr lang="en-US" sz="2400" b="1" dirty="0" err="1">
                <a:latin typeface="Calibri" pitchFamily="34" charset="0"/>
                <a:cs typeface="Calibri" pitchFamily="34" charset="0"/>
              </a:rPr>
              <a:t>dựa</a:t>
            </a:r>
            <a:r>
              <a:rPr lang="en-US" sz="2400" b="1" dirty="0">
                <a:latin typeface="Calibri" pitchFamily="34" charset="0"/>
                <a:cs typeface="Calibri" pitchFamily="34" charset="0"/>
              </a:rPr>
              <a:t> </a:t>
            </a:r>
            <a:r>
              <a:rPr lang="en-US" sz="2400" b="1" dirty="0" err="1">
                <a:latin typeface="Calibri" pitchFamily="34" charset="0"/>
                <a:cs typeface="Calibri" pitchFamily="34" charset="0"/>
              </a:rPr>
              <a:t>trên</a:t>
            </a:r>
            <a:r>
              <a:rPr lang="en-US" sz="2400" b="1" dirty="0">
                <a:latin typeface="Calibri" pitchFamily="34" charset="0"/>
                <a:cs typeface="Calibri" pitchFamily="34" charset="0"/>
              </a:rPr>
              <a:t> </a:t>
            </a:r>
            <a:r>
              <a:rPr lang="en-US" sz="2400" b="1" dirty="0" err="1">
                <a:latin typeface="Calibri" pitchFamily="34" charset="0"/>
                <a:cs typeface="Calibri" pitchFamily="34" charset="0"/>
              </a:rPr>
              <a:t>điểm</a:t>
            </a:r>
            <a:r>
              <a:rPr lang="en-US" sz="2400" b="1" dirty="0">
                <a:latin typeface="Calibri" pitchFamily="34" charset="0"/>
                <a:cs typeface="Calibri" pitchFamily="34" charset="0"/>
              </a:rPr>
              <a:t> </a:t>
            </a:r>
            <a:r>
              <a:rPr lang="en-US" sz="2400" b="1" dirty="0" err="1">
                <a:latin typeface="Calibri" pitchFamily="34" charset="0"/>
                <a:cs typeface="Calibri" pitchFamily="34" charset="0"/>
              </a:rPr>
              <a:t>đặc</a:t>
            </a:r>
            <a:r>
              <a:rPr lang="en-US" sz="2400" b="1" dirty="0">
                <a:latin typeface="Calibri" pitchFamily="34" charset="0"/>
                <a:cs typeface="Calibri" pitchFamily="34" charset="0"/>
              </a:rPr>
              <a:t> </a:t>
            </a:r>
            <a:r>
              <a:rPr lang="en-US" sz="2400" b="1" dirty="0" err="1">
                <a:latin typeface="Calibri" pitchFamily="34" charset="0"/>
                <a:cs typeface="Calibri" pitchFamily="34" charset="0"/>
              </a:rPr>
              <a:t>trưng</a:t>
            </a:r>
            <a:r>
              <a:rPr lang="en-US" sz="2400" b="1" dirty="0">
                <a:latin typeface="Calibri" pitchFamily="34" charset="0"/>
                <a:cs typeface="Calibri" pitchFamily="34" charset="0"/>
              </a:rPr>
              <a:t> (minutiae)</a:t>
            </a:r>
            <a:endParaRPr lang="en-US" dirty="0">
              <a:latin typeface="Calibri" pitchFamily="34" charset="0"/>
              <a:cs typeface="Calibri" pitchFamily="34" charset="0"/>
            </a:endParaRPr>
          </a:p>
          <a:p>
            <a:pPr marL="0" indent="0">
              <a:buNone/>
            </a:pPr>
            <a:r>
              <a:rPr lang="en-US" sz="2200" dirty="0" err="1">
                <a:latin typeface="Calibri" pitchFamily="34" charset="0"/>
                <a:cs typeface="Calibri" pitchFamily="34" charset="0"/>
              </a:rPr>
              <a:t>Đây</a:t>
            </a:r>
            <a:r>
              <a:rPr lang="en-US" sz="2200" dirty="0">
                <a:latin typeface="Calibri" pitchFamily="34" charset="0"/>
                <a:cs typeface="Calibri" pitchFamily="34" charset="0"/>
              </a:rPr>
              <a:t> </a:t>
            </a:r>
            <a:r>
              <a:rPr lang="en-US" sz="2200" dirty="0" err="1">
                <a:latin typeface="Calibri" pitchFamily="34" charset="0"/>
                <a:cs typeface="Calibri" pitchFamily="34" charset="0"/>
              </a:rPr>
              <a:t>là</a:t>
            </a:r>
            <a:r>
              <a:rPr lang="en-US" sz="2200" dirty="0">
                <a:latin typeface="Calibri" pitchFamily="34" charset="0"/>
                <a:cs typeface="Calibri" pitchFamily="34" charset="0"/>
              </a:rPr>
              <a:t> </a:t>
            </a:r>
            <a:r>
              <a:rPr lang="en-US" sz="2200" dirty="0" err="1">
                <a:latin typeface="Calibri" pitchFamily="34" charset="0"/>
                <a:cs typeface="Calibri" pitchFamily="34" charset="0"/>
              </a:rPr>
              <a:t>kĩ</a:t>
            </a:r>
            <a:r>
              <a:rPr lang="en-US" sz="2200" dirty="0">
                <a:latin typeface="Calibri" pitchFamily="34" charset="0"/>
                <a:cs typeface="Calibri" pitchFamily="34" charset="0"/>
              </a:rPr>
              <a:t> </a:t>
            </a:r>
            <a:r>
              <a:rPr lang="en-US" sz="2200" dirty="0" err="1">
                <a:latin typeface="Calibri" pitchFamily="34" charset="0"/>
                <a:cs typeface="Calibri" pitchFamily="34" charset="0"/>
              </a:rPr>
              <a:t>thuật</a:t>
            </a:r>
            <a:r>
              <a:rPr lang="en-US" sz="2200" dirty="0">
                <a:latin typeface="Calibri" pitchFamily="34" charset="0"/>
                <a:cs typeface="Calibri" pitchFamily="34" charset="0"/>
              </a:rPr>
              <a:t> </a:t>
            </a:r>
            <a:r>
              <a:rPr lang="en-US" sz="2200" dirty="0" err="1">
                <a:latin typeface="Calibri" pitchFamily="34" charset="0"/>
                <a:cs typeface="Calibri" pitchFamily="34" charset="0"/>
              </a:rPr>
              <a:t>phổ</a:t>
            </a:r>
            <a:r>
              <a:rPr lang="en-US" sz="2200" dirty="0">
                <a:latin typeface="Calibri" pitchFamily="34" charset="0"/>
                <a:cs typeface="Calibri" pitchFamily="34" charset="0"/>
              </a:rPr>
              <a:t> </a:t>
            </a:r>
            <a:r>
              <a:rPr lang="en-US" sz="2200" dirty="0" err="1">
                <a:latin typeface="Calibri" pitchFamily="34" charset="0"/>
                <a:cs typeface="Calibri" pitchFamily="34" charset="0"/>
              </a:rPr>
              <a:t>biến</a:t>
            </a:r>
            <a:r>
              <a:rPr lang="en-US" sz="2200" dirty="0">
                <a:latin typeface="Calibri" pitchFamily="34" charset="0"/>
                <a:cs typeface="Calibri" pitchFamily="34" charset="0"/>
              </a:rPr>
              <a:t> </a:t>
            </a:r>
            <a:r>
              <a:rPr lang="en-US" sz="2200" dirty="0" err="1">
                <a:latin typeface="Calibri" pitchFamily="34" charset="0"/>
                <a:cs typeface="Calibri" pitchFamily="34" charset="0"/>
              </a:rPr>
              <a:t>nhất</a:t>
            </a:r>
            <a:r>
              <a:rPr lang="en-US" sz="2200" dirty="0">
                <a:latin typeface="Calibri" pitchFamily="34" charset="0"/>
                <a:cs typeface="Calibri" pitchFamily="34" charset="0"/>
              </a:rPr>
              <a:t> </a:t>
            </a:r>
            <a:r>
              <a:rPr lang="en-US" sz="2200" dirty="0" err="1">
                <a:latin typeface="Calibri" pitchFamily="34" charset="0"/>
                <a:cs typeface="Calibri" pitchFamily="34" charset="0"/>
              </a:rPr>
              <a:t>và</a:t>
            </a:r>
            <a:r>
              <a:rPr lang="en-US" sz="2200" dirty="0">
                <a:latin typeface="Calibri" pitchFamily="34" charset="0"/>
                <a:cs typeface="Calibri" pitchFamily="34" charset="0"/>
              </a:rPr>
              <a:t> </a:t>
            </a:r>
            <a:r>
              <a:rPr lang="en-US" sz="2200" dirty="0" err="1">
                <a:latin typeface="Calibri" pitchFamily="34" charset="0"/>
                <a:cs typeface="Calibri" pitchFamily="34" charset="0"/>
              </a:rPr>
              <a:t>được</a:t>
            </a:r>
            <a:r>
              <a:rPr lang="en-US" sz="2200" dirty="0">
                <a:latin typeface="Calibri" pitchFamily="34" charset="0"/>
                <a:cs typeface="Calibri" pitchFamily="34" charset="0"/>
              </a:rPr>
              <a:t> </a:t>
            </a:r>
            <a:r>
              <a:rPr lang="en-US" sz="2200" dirty="0" err="1">
                <a:latin typeface="Calibri" pitchFamily="34" charset="0"/>
                <a:cs typeface="Calibri" pitchFamily="34" charset="0"/>
              </a:rPr>
              <a:t>sử</a:t>
            </a:r>
            <a:r>
              <a:rPr lang="en-US" sz="2200" dirty="0">
                <a:latin typeface="Calibri" pitchFamily="34" charset="0"/>
                <a:cs typeface="Calibri" pitchFamily="34" charset="0"/>
              </a:rPr>
              <a:t> </a:t>
            </a:r>
            <a:r>
              <a:rPr lang="en-US" sz="2200" dirty="0" err="1">
                <a:latin typeface="Calibri" pitchFamily="34" charset="0"/>
                <a:cs typeface="Calibri" pitchFamily="34" charset="0"/>
              </a:rPr>
              <a:t>dụng</a:t>
            </a:r>
            <a:r>
              <a:rPr lang="en-US" sz="2200" dirty="0">
                <a:latin typeface="Calibri" pitchFamily="34" charset="0"/>
                <a:cs typeface="Calibri" pitchFamily="34" charset="0"/>
              </a:rPr>
              <a:t> </a:t>
            </a:r>
            <a:r>
              <a:rPr lang="en-US" sz="2200" dirty="0" err="1">
                <a:latin typeface="Calibri" pitchFamily="34" charset="0"/>
                <a:cs typeface="Calibri" pitchFamily="34" charset="0"/>
              </a:rPr>
              <a:t>rộng</a:t>
            </a:r>
            <a:r>
              <a:rPr lang="en-US" sz="2200" dirty="0">
                <a:latin typeface="Calibri" pitchFamily="34" charset="0"/>
                <a:cs typeface="Calibri" pitchFamily="34" charset="0"/>
              </a:rPr>
              <a:t> </a:t>
            </a:r>
            <a:r>
              <a:rPr lang="en-US" sz="2200" dirty="0" err="1">
                <a:latin typeface="Calibri" pitchFamily="34" charset="0"/>
                <a:cs typeface="Calibri" pitchFamily="34" charset="0"/>
              </a:rPr>
              <a:t>rãi</a:t>
            </a:r>
            <a:r>
              <a:rPr lang="en-US" sz="2200" dirty="0">
                <a:latin typeface="Calibri" pitchFamily="34" charset="0"/>
                <a:cs typeface="Calibri" pitchFamily="34" charset="0"/>
              </a:rPr>
              <a:t> </a:t>
            </a:r>
            <a:r>
              <a:rPr lang="en-US" sz="2200" dirty="0" err="1">
                <a:latin typeface="Calibri" pitchFamily="34" charset="0"/>
                <a:cs typeface="Calibri" pitchFamily="34" charset="0"/>
              </a:rPr>
              <a:t>nhất</a:t>
            </a:r>
            <a:endParaRPr lang="en-US" sz="2200" dirty="0">
              <a:latin typeface="Calibri" pitchFamily="34" charset="0"/>
              <a:cs typeface="Calibri" pitchFamily="34" charset="0"/>
            </a:endParaRPr>
          </a:p>
        </p:txBody>
      </p:sp>
      <p:pic>
        <p:nvPicPr>
          <p:cNvPr id="4" name="Picture 3"/>
          <p:cNvPicPr/>
          <p:nvPr/>
        </p:nvPicPr>
        <p:blipFill>
          <a:blip r:embed="rId2"/>
          <a:stretch>
            <a:fillRect/>
          </a:stretch>
        </p:blipFill>
        <p:spPr>
          <a:xfrm>
            <a:off x="4066903" y="2272937"/>
            <a:ext cx="4467497" cy="4014652"/>
          </a:xfrm>
          <a:prstGeom prst="rect">
            <a:avLst/>
          </a:prstGeom>
        </p:spPr>
      </p:pic>
    </p:spTree>
    <p:extLst>
      <p:ext uri="{BB962C8B-B14F-4D97-AF65-F5344CB8AC3E}">
        <p14:creationId xmlns:p14="http://schemas.microsoft.com/office/powerpoint/2010/main" val="1371274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IV. So </a:t>
            </a:r>
            <a:r>
              <a:rPr lang="en-US" dirty="0" err="1">
                <a:solidFill>
                  <a:schemeClr val="accent1"/>
                </a:solidFill>
                <a:latin typeface="Calibri" panose="020F0502020204030204" pitchFamily="34" charset="0"/>
                <a:cs typeface="Calibri" panose="020F0502020204030204" pitchFamily="34" charset="0"/>
              </a:rPr>
              <a:t>khớp</a:t>
            </a:r>
            <a:r>
              <a:rPr lang="en-US" dirty="0">
                <a:solidFill>
                  <a:schemeClr val="accent1"/>
                </a:solidFill>
                <a:latin typeface="Calibri" panose="020F0502020204030204" pitchFamily="34" charset="0"/>
                <a:cs typeface="Calibri" panose="020F0502020204030204" pitchFamily="34" charset="0"/>
              </a:rPr>
              <a:t> (Matching)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589212" y="1336431"/>
            <a:ext cx="8915400" cy="4574791"/>
          </a:xfrm>
        </p:spPr>
        <p:txBody>
          <a:bodyPr/>
          <a:lstStyle/>
          <a:p>
            <a:pPr marL="0" lvl="0" indent="0">
              <a:buNone/>
            </a:pPr>
            <a:r>
              <a:rPr lang="en-US" sz="2400" b="1" dirty="0">
                <a:latin typeface="Calibri" pitchFamily="34" charset="0"/>
                <a:ea typeface="Cambria" pitchFamily="18" charset="0"/>
                <a:cs typeface="Calibri" pitchFamily="34" charset="0"/>
              </a:rPr>
              <a:t>3. So </a:t>
            </a:r>
            <a:r>
              <a:rPr lang="en-US" sz="2400" b="1" dirty="0" err="1">
                <a:latin typeface="Calibri" pitchFamily="34" charset="0"/>
                <a:ea typeface="Cambria" pitchFamily="18" charset="0"/>
                <a:cs typeface="Calibri" pitchFamily="34" charset="0"/>
              </a:rPr>
              <a:t>khớp</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dựa</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trên</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đặc</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trưng</a:t>
            </a:r>
            <a:r>
              <a:rPr lang="en-US" sz="2400" b="1" dirty="0">
                <a:latin typeface="Calibri" pitchFamily="34" charset="0"/>
                <a:ea typeface="Cambria" pitchFamily="18" charset="0"/>
                <a:cs typeface="Calibri" pitchFamily="34" charset="0"/>
              </a:rPr>
              <a:t> </a:t>
            </a:r>
            <a:r>
              <a:rPr lang="en-US" sz="2400" b="1" dirty="0" err="1">
                <a:latin typeface="Calibri" pitchFamily="34" charset="0"/>
                <a:ea typeface="Cambria" pitchFamily="18" charset="0"/>
                <a:cs typeface="Calibri" pitchFamily="34" charset="0"/>
              </a:rPr>
              <a:t>vân</a:t>
            </a:r>
            <a:r>
              <a:rPr lang="en-US" sz="2400" b="1" dirty="0">
                <a:latin typeface="Calibri" pitchFamily="34" charset="0"/>
                <a:ea typeface="Cambria" pitchFamily="18" charset="0"/>
                <a:cs typeface="Calibri" pitchFamily="34" charset="0"/>
              </a:rPr>
              <a:t> (Ridge Feature-based techniques)</a:t>
            </a:r>
          </a:p>
          <a:p>
            <a:r>
              <a:rPr lang="en-US" sz="2200" dirty="0">
                <a:latin typeface="Calibri" pitchFamily="34" charset="0"/>
                <a:ea typeface="Cambria" pitchFamily="18" charset="0"/>
                <a:cs typeface="Calibri" pitchFamily="34" charset="0"/>
              </a:rPr>
              <a:t>Jain </a:t>
            </a:r>
            <a:r>
              <a:rPr lang="en-US" sz="2200" dirty="0" err="1">
                <a:latin typeface="Calibri" pitchFamily="34" charset="0"/>
                <a:ea typeface="Cambria" pitchFamily="18" charset="0"/>
                <a:cs typeface="Calibri" pitchFamily="34" charset="0"/>
              </a:rPr>
              <a:t>và</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cộng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sự</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đã</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đề</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xuất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một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kỹ</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thuật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phân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tích</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kết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cấu</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cục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bộ</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trong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đó</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khu</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vực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dấu</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vân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tay</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được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quan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tâm</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được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liên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kết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với</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điểm</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cốt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lõi</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Hình</a:t>
            </a:r>
            <a:r>
              <a:rPr lang="en-US" sz="2200" dirty="0">
                <a:latin typeface="Calibri" pitchFamily="34" charset="0"/>
                <a:ea typeface="Cambria" pitchFamily="18" charset="0"/>
                <a:cs typeface="Calibri" pitchFamily="34" charset="0"/>
              </a:rPr>
              <a:t> 2.9). </a:t>
            </a:r>
          </a:p>
          <a:p>
            <a:r>
              <a:rPr lang="en-US" sz="2200" dirty="0" err="1">
                <a:latin typeface="Calibri" pitchFamily="34" charset="0"/>
                <a:ea typeface="Cambria" pitchFamily="18" charset="0"/>
                <a:cs typeface="Calibri" pitchFamily="34" charset="0"/>
              </a:rPr>
              <a:t>Một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vectơ</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đặc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trưng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được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gọi</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là</a:t>
            </a:r>
            <a:r>
              <a:rPr lang="en-US" sz="2200" dirty="0">
                <a:latin typeface="Calibri" pitchFamily="34" charset="0"/>
                <a:ea typeface="Cambria" pitchFamily="18" charset="0"/>
                <a:cs typeface="Calibri" pitchFamily="34" charset="0"/>
              </a:rPr>
              <a:t> </a:t>
            </a:r>
            <a:r>
              <a:rPr lang="en-US" sz="2200" i="1" dirty="0" err="1">
                <a:latin typeface="Calibri" pitchFamily="34" charset="0"/>
                <a:ea typeface="Cambria" pitchFamily="18" charset="0"/>
                <a:cs typeface="Calibri" pitchFamily="34" charset="0"/>
              </a:rPr>
              <a:t>FingerCode</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bao</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gồm</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một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phép</a:t>
            </a:r>
            <a:r>
              <a:rPr lang="en-US" sz="2200" dirty="0">
                <a:latin typeface="Calibri" pitchFamily="34" charset="0"/>
                <a:ea typeface="Cambria" pitchFamily="18" charset="0"/>
                <a:cs typeface="Calibri" pitchFamily="34" charset="0"/>
              </a:rPr>
              <a:t> </a:t>
            </a:r>
            <a:r>
              <a:rPr lang="en-US" sz="2200" b="1" dirty="0" err="1">
                <a:latin typeface="Calibri" pitchFamily="34" charset="0"/>
                <a:ea typeface="Cambria" pitchFamily="18" charset="0"/>
                <a:cs typeface="Calibri" pitchFamily="34" charset="0"/>
              </a:rPr>
              <a:t>liệt</a:t>
            </a:r>
            <a:r>
              <a:rPr lang="en-US" sz="2200" b="1" dirty="0">
                <a:latin typeface="Calibri" pitchFamily="34" charset="0"/>
                <a:ea typeface="Cambria" pitchFamily="18" charset="0"/>
                <a:cs typeface="Calibri" pitchFamily="34" charset="0"/>
              </a:rPr>
              <a:t> </a:t>
            </a:r>
            <a:r>
              <a:rPr lang="en-US" sz="2200" b="1" dirty="0" err="1">
                <a:latin typeface="Calibri" pitchFamily="34" charset="0"/>
                <a:ea typeface="Cambria" pitchFamily="18" charset="0"/>
                <a:cs typeface="Calibri" pitchFamily="34" charset="0"/>
              </a:rPr>
              <a:t>kê</a:t>
            </a:r>
            <a:r>
              <a:rPr lang="en-US" sz="2200" b="1" dirty="0">
                <a:latin typeface="Calibri" pitchFamily="34" charset="0"/>
                <a:ea typeface="Cambria" pitchFamily="18" charset="0"/>
                <a:cs typeface="Calibri" pitchFamily="34" charset="0"/>
              </a:rPr>
              <a:t> </a:t>
            </a:r>
            <a:r>
              <a:rPr lang="en-US" sz="2200" b="1" dirty="0" err="1">
                <a:latin typeface="Calibri" pitchFamily="34" charset="0"/>
                <a:ea typeface="Cambria" pitchFamily="18" charset="0"/>
                <a:cs typeface="Calibri" pitchFamily="34" charset="0"/>
              </a:rPr>
              <a:t>theo</a:t>
            </a:r>
            <a:r>
              <a:rPr lang="en-US" sz="2200" b="1" dirty="0">
                <a:latin typeface="Calibri" pitchFamily="34" charset="0"/>
                <a:ea typeface="Cambria" pitchFamily="18" charset="0"/>
                <a:cs typeface="Calibri" pitchFamily="34" charset="0"/>
              </a:rPr>
              <a:t> </a:t>
            </a:r>
            <a:r>
              <a:rPr lang="en-US" sz="2200" b="1" dirty="0" err="1">
                <a:latin typeface="Calibri" pitchFamily="34" charset="0"/>
                <a:ea typeface="Cambria" pitchFamily="18" charset="0"/>
                <a:cs typeface="Calibri" pitchFamily="34" charset="0"/>
              </a:rPr>
              <a:t>thứ</a:t>
            </a:r>
            <a:r>
              <a:rPr lang="en-US" sz="2200" b="1" dirty="0">
                <a:latin typeface="Calibri" pitchFamily="34" charset="0"/>
                <a:ea typeface="Cambria" pitchFamily="18" charset="0"/>
                <a:cs typeface="Calibri" pitchFamily="34" charset="0"/>
              </a:rPr>
              <a:t> </a:t>
            </a:r>
            <a:r>
              <a:rPr lang="en-US" sz="2200" b="1" dirty="0" err="1">
                <a:latin typeface="Calibri" pitchFamily="34" charset="0"/>
                <a:ea typeface="Cambria" pitchFamily="18" charset="0"/>
                <a:cs typeface="Calibri" pitchFamily="34" charset="0"/>
              </a:rPr>
              <a:t>tự</a:t>
            </a:r>
            <a:r>
              <a:rPr lang="en-US" sz="2200" b="1"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các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đặc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trưng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được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trích</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xuất</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từ</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vùng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lõi</a:t>
            </a:r>
            <a:r>
              <a:rPr lang="en-US" sz="2200" dirty="0">
                <a:latin typeface="Calibri" pitchFamily="34" charset="0"/>
                <a:ea typeface="Cambria" pitchFamily="18" charset="0"/>
                <a:cs typeface="Calibri" pitchFamily="34" charset="0"/>
              </a:rPr>
              <a:t>.</a:t>
            </a:r>
          </a:p>
          <a:p>
            <a:r>
              <a:rPr lang="en-US" sz="2200" dirty="0">
                <a:latin typeface="Calibri" pitchFamily="34" charset="0"/>
                <a:ea typeface="Cambria" pitchFamily="18" charset="0"/>
                <a:cs typeface="Calibri" pitchFamily="34" charset="0"/>
              </a:rPr>
              <a:t>So </a:t>
            </a:r>
            <a:r>
              <a:rPr lang="en-US" sz="2200" dirty="0" err="1">
                <a:latin typeface="Calibri" pitchFamily="34" charset="0"/>
                <a:ea typeface="Cambria" pitchFamily="18" charset="0"/>
                <a:cs typeface="Calibri" pitchFamily="34" charset="0"/>
              </a:rPr>
              <a:t>khớp</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hai</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dấu</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vân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tay</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sau</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đó</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được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chuyển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thành</a:t>
            </a:r>
            <a:r>
              <a:rPr lang="en-US" sz="2200" dirty="0">
                <a:latin typeface="Calibri" pitchFamily="34" charset="0"/>
                <a:ea typeface="Cambria" pitchFamily="18" charset="0"/>
                <a:cs typeface="Calibri" pitchFamily="34" charset="0"/>
              </a:rPr>
              <a:t> so </a:t>
            </a:r>
            <a:r>
              <a:rPr lang="en-US" sz="2200" dirty="0" err="1">
                <a:latin typeface="Calibri" pitchFamily="34" charset="0"/>
                <a:ea typeface="Cambria" pitchFamily="18" charset="0"/>
                <a:cs typeface="Calibri" pitchFamily="34" charset="0"/>
              </a:rPr>
              <a:t>khớp</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các</a:t>
            </a:r>
            <a:r>
              <a:rPr lang="en-US" sz="2200" dirty="0">
                <a:latin typeface="Calibri" pitchFamily="34" charset="0"/>
                <a:ea typeface="Cambria" pitchFamily="18" charset="0"/>
                <a:cs typeface="Calibri" pitchFamily="34" charset="0"/>
              </a:rPr>
              <a:t> vector </a:t>
            </a:r>
            <a:r>
              <a:rPr lang="en-US" sz="2200" dirty="0" err="1">
                <a:latin typeface="Calibri" pitchFamily="34" charset="0"/>
                <a:ea typeface="Cambria" pitchFamily="18" charset="0"/>
                <a:cs typeface="Calibri" pitchFamily="34" charset="0"/>
              </a:rPr>
              <a:t>đặc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trưng</a:t>
            </a:r>
            <a:r>
              <a:rPr lang="en-US" sz="2200" dirty="0">
                <a:latin typeface="Calibri" pitchFamily="34" charset="0"/>
                <a:ea typeface="Cambria" pitchFamily="18" charset="0"/>
                <a:cs typeface="Calibri" pitchFamily="34" charset="0"/>
              </a:rPr>
              <a:t> </a:t>
            </a:r>
            <a:r>
              <a:rPr lang="en-US" sz="2200" i="1" dirty="0" err="1">
                <a:latin typeface="Calibri" pitchFamily="34" charset="0"/>
                <a:ea typeface="Cambria" pitchFamily="18" charset="0"/>
                <a:cs typeface="Calibri" pitchFamily="34" charset="0"/>
              </a:rPr>
              <a:t>FingerCode</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tương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ứng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của</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chúng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được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thực</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hiện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đơn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giản</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bằng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cách</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tính</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khoảng</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cách</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Euclide</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giữa</a:t>
            </a:r>
            <a:r>
              <a:rPr lang="en-US" sz="2200" dirty="0">
                <a:latin typeface="Calibri" pitchFamily="34" charset="0"/>
                <a:ea typeface="Cambria" pitchFamily="18" charset="0"/>
                <a:cs typeface="Calibri" pitchFamily="34" charset="0"/>
              </a:rPr>
              <a:t> </a:t>
            </a:r>
            <a:r>
              <a:rPr lang="en-US" sz="2200" dirty="0" err="1">
                <a:latin typeface="Calibri" pitchFamily="34" charset="0"/>
                <a:ea typeface="Cambria" pitchFamily="18" charset="0"/>
                <a:cs typeface="Calibri" pitchFamily="34" charset="0"/>
              </a:rPr>
              <a:t>hai</a:t>
            </a:r>
            <a:r>
              <a:rPr lang="en-US" sz="2200" dirty="0">
                <a:latin typeface="Calibri" pitchFamily="34" charset="0"/>
                <a:ea typeface="Cambria" pitchFamily="18" charset="0"/>
                <a:cs typeface="Calibri" pitchFamily="34" charset="0"/>
              </a:rPr>
              <a:t> </a:t>
            </a:r>
            <a:r>
              <a:rPr lang="en-US" sz="2200" i="1" dirty="0" err="1">
                <a:latin typeface="Calibri" pitchFamily="34" charset="0"/>
                <a:ea typeface="Cambria" pitchFamily="18" charset="0"/>
                <a:cs typeface="Calibri" pitchFamily="34" charset="0"/>
              </a:rPr>
              <a:t>FingerCode</a:t>
            </a:r>
            <a:r>
              <a:rPr lang="en-US" sz="2200" i="1" dirty="0">
                <a:latin typeface="Calibri" pitchFamily="34" charset="0"/>
                <a:ea typeface="Cambria" pitchFamily="18" charset="0"/>
                <a:cs typeface="Calibri" pitchFamily="34" charset="0"/>
              </a:rPr>
              <a:t>.</a:t>
            </a:r>
            <a:r>
              <a:rPr lang="en-US" sz="2200" dirty="0">
                <a:latin typeface="Calibri" pitchFamily="34" charset="0"/>
                <a:ea typeface="Cambria" pitchFamily="18" charset="0"/>
                <a:cs typeface="Calibri" pitchFamily="34" charset="0"/>
              </a:rPr>
              <a:t> </a:t>
            </a:r>
          </a:p>
          <a:p>
            <a:endParaRPr lang="en-US" dirty="0">
              <a:latin typeface="Calibri" pitchFamily="34" charset="0"/>
              <a:ea typeface="Cambria" pitchFamily="18" charset="0"/>
              <a:cs typeface="Calibri" pitchFamily="34" charset="0"/>
            </a:endParaRPr>
          </a:p>
        </p:txBody>
      </p:sp>
    </p:spTree>
    <p:extLst>
      <p:ext uri="{BB962C8B-B14F-4D97-AF65-F5344CB8AC3E}">
        <p14:creationId xmlns:p14="http://schemas.microsoft.com/office/powerpoint/2010/main" val="1371274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IV. So </a:t>
            </a:r>
            <a:r>
              <a:rPr lang="en-US" dirty="0" err="1">
                <a:solidFill>
                  <a:schemeClr val="accent1"/>
                </a:solidFill>
                <a:latin typeface="Calibri" panose="020F0502020204030204" pitchFamily="34" charset="0"/>
                <a:cs typeface="Calibri" panose="020F0502020204030204" pitchFamily="34" charset="0"/>
              </a:rPr>
              <a:t>khớp</a:t>
            </a:r>
            <a:r>
              <a:rPr lang="en-US" dirty="0">
                <a:solidFill>
                  <a:schemeClr val="accent1"/>
                </a:solidFill>
                <a:latin typeface="Calibri" panose="020F0502020204030204" pitchFamily="34" charset="0"/>
                <a:cs typeface="Calibri" panose="020F0502020204030204" pitchFamily="34" charset="0"/>
              </a:rPr>
              <a:t> (Matching)</a:t>
            </a:r>
          </a:p>
        </p:txBody>
      </p:sp>
      <p:pic>
        <p:nvPicPr>
          <p:cNvPr id="4" name="Content Placeholder 3"/>
          <p:cNvPicPr>
            <a:picLocks noGrp="1"/>
          </p:cNvPicPr>
          <p:nvPr>
            <p:ph idx="1"/>
          </p:nvPr>
        </p:nvPicPr>
        <p:blipFill>
          <a:blip r:embed="rId2"/>
          <a:stretch>
            <a:fillRect/>
          </a:stretch>
        </p:blipFill>
        <p:spPr>
          <a:xfrm>
            <a:off x="3657600" y="1142999"/>
            <a:ext cx="5755821" cy="5241471"/>
          </a:xfrm>
          <a:prstGeom prst="rect">
            <a:avLst/>
          </a:prstGeom>
        </p:spPr>
      </p:pic>
      <p:sp>
        <p:nvSpPr>
          <p:cNvPr id="5" name="TextBox 4"/>
          <p:cNvSpPr txBox="1"/>
          <p:nvPr/>
        </p:nvSpPr>
        <p:spPr>
          <a:xfrm>
            <a:off x="4620986" y="6386410"/>
            <a:ext cx="3518807" cy="338554"/>
          </a:xfrm>
          <a:prstGeom prst="rect">
            <a:avLst/>
          </a:prstGeom>
          <a:noFill/>
        </p:spPr>
        <p:txBody>
          <a:bodyPr wrap="square" rtlCol="0">
            <a:spAutoFit/>
          </a:bodyPr>
          <a:lstStyle/>
          <a:p>
            <a:pPr algn="ctr"/>
            <a:r>
              <a:rPr lang="en-US" sz="1600" i="1" dirty="0" err="1">
                <a:latin typeface="Calibri" pitchFamily="34" charset="0"/>
                <a:cs typeface="Calibri" pitchFamily="34" charset="0"/>
              </a:rPr>
              <a:t>Hình</a:t>
            </a:r>
            <a:r>
              <a:rPr lang="en-US" sz="1600" i="1" dirty="0">
                <a:latin typeface="Calibri" pitchFamily="34" charset="0"/>
                <a:cs typeface="Calibri" pitchFamily="34" charset="0"/>
              </a:rPr>
              <a:t> 2.9</a:t>
            </a:r>
          </a:p>
        </p:txBody>
      </p:sp>
    </p:spTree>
    <p:extLst>
      <p:ext uri="{BB962C8B-B14F-4D97-AF65-F5344CB8AC3E}">
        <p14:creationId xmlns:p14="http://schemas.microsoft.com/office/powerpoint/2010/main" val="13712747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V</a:t>
            </a:r>
            <a:r>
              <a:rPr lang="en-US">
                <a:solidFill>
                  <a:schemeClr val="accent1"/>
                </a:solidFill>
                <a:latin typeface="Calibri" panose="020F0502020204030204" pitchFamily="34" charset="0"/>
                <a:cs typeface="Calibri" panose="020F0502020204030204" pitchFamily="34" charset="0"/>
              </a:rPr>
              <a:t>.  Hiệu năng</a:t>
            </a:r>
            <a:endParaRPr lang="en-US" dirty="0">
              <a:solidFill>
                <a:schemeClr val="accent1"/>
              </a:solidFill>
              <a:latin typeface="Calibri" panose="020F0502020204030204" pitchFamily="34" charset="0"/>
              <a:cs typeface="Calibri" panose="020F0502020204030204" pitchFamily="34" charset="0"/>
            </a:endParaRP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589212" y="1336431"/>
            <a:ext cx="8915400" cy="4574791"/>
          </a:xfrm>
        </p:spPr>
        <p:txBody>
          <a:bodyPr/>
          <a:lstStyle/>
          <a:p>
            <a:pPr>
              <a:lnSpc>
                <a:spcPct val="150000"/>
              </a:lnSpc>
            </a:pPr>
            <a:r>
              <a:rPr lang="en-US" sz="2200">
                <a:latin typeface="Calibri" panose="020F0502020204030204" pitchFamily="34" charset="0"/>
                <a:cs typeface="Calibri" panose="020F0502020204030204" pitchFamily="34" charset="0"/>
              </a:rPr>
              <a:t>Mặc dù độ chính xác của các hệ thống sinh trắc học dựa trên dấu vân tay có thể rất cao, nhưng không có thuật toán nhận dạng dấu vân tay nào là hoàn hảo.</a:t>
            </a:r>
          </a:p>
          <a:p>
            <a:pPr>
              <a:lnSpc>
                <a:spcPct val="150000"/>
              </a:lnSpc>
            </a:pPr>
            <a:r>
              <a:rPr lang="en-US" sz="2200">
                <a:latin typeface="Calibri" panose="020F0502020204030204" pitchFamily="34" charset="0"/>
                <a:cs typeface="Calibri" panose="020F0502020204030204" pitchFamily="34" charset="0"/>
              </a:rPr>
              <a:t>Đánh giá hiệu suất là quan trọng đối với tất cả các hệ thống sinh trắc học và đặc biệt là nhận dạng dấu vân tay - hệ thống đang nhận được sự quan tâm rộng rãi của quốc tế để xác minh và nhận dạng công dân. </a:t>
            </a:r>
          </a:p>
          <a:p>
            <a:endParaRPr lang="en-US" dirty="0"/>
          </a:p>
        </p:txBody>
      </p:sp>
    </p:spTree>
    <p:extLst>
      <p:ext uri="{BB962C8B-B14F-4D97-AF65-F5344CB8AC3E}">
        <p14:creationId xmlns:p14="http://schemas.microsoft.com/office/powerpoint/2010/main" val="27043535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VI.  </a:t>
            </a:r>
            <a:r>
              <a:rPr lang="en-US" dirty="0">
                <a:solidFill>
                  <a:schemeClr val="accent1"/>
                </a:solidFill>
                <a:latin typeface="Calibri" panose="020F0502020204030204" pitchFamily="34" charset="0"/>
                <a:cs typeface="Calibri" panose="020F0502020204030204" pitchFamily="34" charset="0"/>
              </a:rPr>
              <a:t>State-of-the-art</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828800" y="1336432"/>
            <a:ext cx="9675812" cy="1511700"/>
          </a:xfrm>
        </p:spPr>
        <p:txBody>
          <a:bodyPr>
            <a:normAutofit/>
          </a:bodyPr>
          <a:lstStyle/>
          <a:p>
            <a:pPr marL="0" indent="0">
              <a:buNone/>
            </a:pPr>
            <a:r>
              <a:rPr lang="en-US" sz="2400" b="1" dirty="0" smtClean="0">
                <a:latin typeface="Calibri" panose="020F0502020204030204" pitchFamily="34" charset="0"/>
                <a:cs typeface="Calibri" panose="020F0502020204030204" pitchFamily="34" charset="0"/>
              </a:rPr>
              <a:t>1. Orientation </a:t>
            </a:r>
            <a:r>
              <a:rPr lang="en-US" sz="2400" b="1" dirty="0">
                <a:latin typeface="Calibri" panose="020F0502020204030204" pitchFamily="34" charset="0"/>
                <a:cs typeface="Calibri" panose="020F0502020204030204" pitchFamily="34" charset="0"/>
              </a:rPr>
              <a:t>Field Estimation for Latent Fingerprint Enhancement</a:t>
            </a:r>
          </a:p>
          <a:p>
            <a:pPr marL="0" indent="0">
              <a:buNone/>
            </a:pPr>
            <a:r>
              <a:rPr lang="en-US" sz="2200" dirty="0" err="1">
                <a:latin typeface="Calibri" panose="020F0502020204030204" pitchFamily="34" charset="0"/>
                <a:cs typeface="Calibri" panose="020F0502020204030204" pitchFamily="34" charset="0"/>
              </a:rPr>
              <a:t>Ước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lượng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trường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hướng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tăng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cường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smtClean="0">
                <a:latin typeface="Calibri" panose="020F0502020204030204" pitchFamily="34" charset="0"/>
                <a:cs typeface="Calibri" panose="020F0502020204030204" pitchFamily="34" charset="0"/>
              </a:rPr>
              <a:t>ẩn</a:t>
            </a:r>
            <a:r>
              <a:rPr lang="en-US" sz="2200" dirty="0">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này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dùng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tăng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cường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ẩn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bề</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mặt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thấy</a:t>
            </a:r>
            <a:endParaRPr lang="en-US" sz="2200" dirty="0">
              <a:latin typeface="Calibri" panose="020F0502020204030204" pitchFamily="34" charset="0"/>
              <a:cs typeface="Calibri" panose="020F0502020204030204" pitchFamily="34" charset="0"/>
            </a:endParaRPr>
          </a:p>
          <a:p>
            <a:pPr>
              <a:buFont typeface="+mj-lt"/>
              <a:buAutoNum type="arabicPeriod"/>
            </a:pPr>
            <a:endParaRPr lang="en-US" sz="2400" b="1" dirty="0">
              <a:latin typeface="Calibri" panose="020F0502020204030204" pitchFamily="34" charset="0"/>
              <a:cs typeface="Calibri" panose="020F0502020204030204" pitchFamily="34" charset="0"/>
            </a:endParaRPr>
          </a:p>
        </p:txBody>
      </p:sp>
      <p:pic>
        <p:nvPicPr>
          <p:cNvPr id="7" name="Hình ảnh 6">
            <a:extLst>
              <a:ext uri="{FF2B5EF4-FFF2-40B4-BE49-F238E27FC236}">
                <a16:creationId xmlns="" xmlns:a16="http://schemas.microsoft.com/office/drawing/2014/main" id="{6021BAF1-ADA9-4191-9092-E2E0D75335FA}"/>
              </a:ext>
            </a:extLst>
          </p:cNvPr>
          <p:cNvPicPr>
            <a:picLocks noChangeAspect="1"/>
          </p:cNvPicPr>
          <p:nvPr/>
        </p:nvPicPr>
        <p:blipFill>
          <a:blip r:embed="rId2"/>
          <a:stretch>
            <a:fillRect/>
          </a:stretch>
        </p:blipFill>
        <p:spPr>
          <a:xfrm>
            <a:off x="2837183" y="2848132"/>
            <a:ext cx="6517633" cy="3114894"/>
          </a:xfrm>
          <a:prstGeom prst="rect">
            <a:avLst/>
          </a:prstGeom>
        </p:spPr>
      </p:pic>
    </p:spTree>
    <p:extLst>
      <p:ext uri="{BB962C8B-B14F-4D97-AF65-F5344CB8AC3E}">
        <p14:creationId xmlns:p14="http://schemas.microsoft.com/office/powerpoint/2010/main" val="30265158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Hình ảnh 11">
            <a:extLst>
              <a:ext uri="{FF2B5EF4-FFF2-40B4-BE49-F238E27FC236}">
                <a16:creationId xmlns="" xmlns:a16="http://schemas.microsoft.com/office/drawing/2014/main" id="{BC7A7E19-EAC0-4D42-AFC4-AABD14A8774D}"/>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1814312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 xmlns:a16="http://schemas.microsoft.com/office/drawing/2014/main" id="{879B5069-123C-416A-9735-A0A7135B09FE}"/>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730198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VI.  </a:t>
            </a:r>
            <a:r>
              <a:rPr lang="en-US" dirty="0">
                <a:solidFill>
                  <a:schemeClr val="accent1"/>
                </a:solidFill>
                <a:latin typeface="Calibri" panose="020F0502020204030204" pitchFamily="34" charset="0"/>
                <a:cs typeface="Calibri" panose="020F0502020204030204" pitchFamily="34" charset="0"/>
              </a:rPr>
              <a:t>State-of-the-art</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828800" y="1336432"/>
            <a:ext cx="9675812" cy="1511700"/>
          </a:xfrm>
        </p:spPr>
        <p:txBody>
          <a:bodyPr>
            <a:normAutofit/>
          </a:bodyPr>
          <a:lstStyle/>
          <a:p>
            <a:pPr marL="0" lvl="0" indent="0">
              <a:buNone/>
            </a:pPr>
            <a:r>
              <a:rPr lang="en-US" sz="2600" b="1" dirty="0" smtClean="0">
                <a:latin typeface="Calibri" pitchFamily="34" charset="0"/>
                <a:cs typeface="Calibri" pitchFamily="34" charset="0"/>
              </a:rPr>
              <a:t>2. Automatic </a:t>
            </a:r>
            <a:r>
              <a:rPr lang="en-US" sz="2600" b="1" dirty="0">
                <a:latin typeface="Calibri" pitchFamily="34" charset="0"/>
                <a:cs typeface="Calibri" pitchFamily="34" charset="0"/>
              </a:rPr>
              <a:t>Detection of Singular Points in Fingerprint Images Using Convolution Neural Networks</a:t>
            </a:r>
            <a:endParaRPr lang="en-US" sz="2600" dirty="0">
              <a:latin typeface="Calibri" pitchFamily="34" charset="0"/>
              <a:cs typeface="Calibri" pitchFamily="34" charset="0"/>
            </a:endParaRPr>
          </a:p>
          <a:p>
            <a:pPr marL="0" indent="0">
              <a:buNone/>
            </a:pPr>
            <a:r>
              <a:rPr lang="en-US" sz="2400" dirty="0">
                <a:latin typeface="Calibri" pitchFamily="34" charset="0"/>
                <a:cs typeface="Calibri" pitchFamily="34" charset="0"/>
              </a:rPr>
              <a:t> </a:t>
            </a:r>
            <a:r>
              <a:rPr lang="en-US" sz="2400" dirty="0" err="1">
                <a:latin typeface="Calibri" pitchFamily="34" charset="0"/>
                <a:cs typeface="Calibri" pitchFamily="34" charset="0"/>
              </a:rPr>
              <a:t>S</a:t>
            </a:r>
            <a:r>
              <a:rPr lang="en-US" sz="2400" dirty="0" err="1" smtClean="0">
                <a:latin typeface="Calibri" pitchFamily="34" charset="0"/>
                <a:cs typeface="Calibri" pitchFamily="34" charset="0"/>
              </a:rPr>
              <a:t>ử</a:t>
            </a:r>
            <a:r>
              <a:rPr lang="en-US" sz="2400" dirty="0" smtClean="0">
                <a:latin typeface="Calibri" pitchFamily="34" charset="0"/>
                <a:cs typeface="Calibri" pitchFamily="34" charset="0"/>
              </a:rPr>
              <a:t> </a:t>
            </a:r>
            <a:r>
              <a:rPr lang="en-US" sz="2400" dirty="0" err="1">
                <a:latin typeface="Calibri" pitchFamily="34" charset="0"/>
                <a:cs typeface="Calibri" pitchFamily="34" charset="0"/>
              </a:rPr>
              <a:t>dụng</a:t>
            </a:r>
            <a:r>
              <a:rPr lang="en-US" sz="2400" dirty="0">
                <a:latin typeface="Calibri" pitchFamily="34" charset="0"/>
                <a:cs typeface="Calibri" pitchFamily="34" charset="0"/>
              </a:rPr>
              <a:t> CNN </a:t>
            </a:r>
            <a:r>
              <a:rPr lang="en-US" sz="2400" dirty="0" err="1" smtClean="0">
                <a:latin typeface="Calibri" pitchFamily="34" charset="0"/>
                <a:cs typeface="Calibri" pitchFamily="34" charset="0"/>
              </a:rPr>
              <a:t>để</a:t>
            </a:r>
            <a:r>
              <a:rPr lang="en-US" sz="2400" dirty="0" smtClean="0">
                <a:latin typeface="Calibri" pitchFamily="34" charset="0"/>
                <a:cs typeface="Calibri" pitchFamily="34" charset="0"/>
              </a:rPr>
              <a:t> </a:t>
            </a:r>
            <a:r>
              <a:rPr lang="en-US" sz="2400" dirty="0" err="1">
                <a:latin typeface="Calibri" pitchFamily="34" charset="0"/>
                <a:cs typeface="Calibri" pitchFamily="34" charset="0"/>
              </a:rPr>
              <a:t>tự</a:t>
            </a:r>
            <a:r>
              <a:rPr lang="en-US" sz="2400" dirty="0">
                <a:latin typeface="Calibri" pitchFamily="34" charset="0"/>
                <a:cs typeface="Calibri" pitchFamily="34" charset="0"/>
              </a:rPr>
              <a:t> </a:t>
            </a:r>
            <a:r>
              <a:rPr lang="en-US" sz="2400" dirty="0" err="1">
                <a:latin typeface="Calibri" pitchFamily="34" charset="0"/>
                <a:cs typeface="Calibri" pitchFamily="34" charset="0"/>
              </a:rPr>
              <a:t>động</a:t>
            </a:r>
            <a:r>
              <a:rPr lang="en-US" sz="2400" dirty="0">
                <a:latin typeface="Calibri" pitchFamily="34" charset="0"/>
                <a:cs typeface="Calibri" pitchFamily="34" charset="0"/>
              </a:rPr>
              <a:t> </a:t>
            </a:r>
            <a:r>
              <a:rPr lang="en-US" sz="2400" dirty="0" err="1">
                <a:latin typeface="Calibri" pitchFamily="34" charset="0"/>
                <a:cs typeface="Calibri" pitchFamily="34" charset="0"/>
              </a:rPr>
              <a:t>phát</a:t>
            </a:r>
            <a:r>
              <a:rPr lang="en-US" sz="2400" dirty="0">
                <a:latin typeface="Calibri" pitchFamily="34" charset="0"/>
                <a:cs typeface="Calibri" pitchFamily="34" charset="0"/>
              </a:rPr>
              <a:t> </a:t>
            </a:r>
            <a:r>
              <a:rPr lang="en-US" sz="2400" dirty="0" err="1">
                <a:latin typeface="Calibri" pitchFamily="34" charset="0"/>
                <a:cs typeface="Calibri" pitchFamily="34" charset="0"/>
              </a:rPr>
              <a:t>hiện</a:t>
            </a:r>
            <a:r>
              <a:rPr lang="en-US" sz="2400" dirty="0">
                <a:latin typeface="Calibri" pitchFamily="34" charset="0"/>
                <a:cs typeface="Calibri" pitchFamily="34" charset="0"/>
              </a:rPr>
              <a:t> </a:t>
            </a:r>
            <a:r>
              <a:rPr lang="en-US" sz="2400" dirty="0" err="1">
                <a:latin typeface="Calibri" pitchFamily="34" charset="0"/>
                <a:cs typeface="Calibri" pitchFamily="34" charset="0"/>
              </a:rPr>
              <a:t>các</a:t>
            </a:r>
            <a:r>
              <a:rPr lang="en-US" sz="2400" dirty="0">
                <a:latin typeface="Calibri" pitchFamily="34" charset="0"/>
                <a:cs typeface="Calibri" pitchFamily="34" charset="0"/>
              </a:rPr>
              <a:t> </a:t>
            </a:r>
            <a:r>
              <a:rPr lang="en-US" sz="2400" dirty="0" err="1">
                <a:latin typeface="Calibri" pitchFamily="34" charset="0"/>
                <a:cs typeface="Calibri" pitchFamily="34" charset="0"/>
              </a:rPr>
              <a:t>điểm</a:t>
            </a:r>
            <a:r>
              <a:rPr lang="en-US" sz="2400" dirty="0">
                <a:latin typeface="Calibri" pitchFamily="34" charset="0"/>
                <a:cs typeface="Calibri" pitchFamily="34" charset="0"/>
              </a:rPr>
              <a:t> </a:t>
            </a:r>
            <a:r>
              <a:rPr lang="en-US" sz="2400" dirty="0" err="1">
                <a:latin typeface="Calibri" pitchFamily="34" charset="0"/>
                <a:cs typeface="Calibri" pitchFamily="34" charset="0"/>
              </a:rPr>
              <a:t>lõi</a:t>
            </a:r>
            <a:r>
              <a:rPr lang="en-US" sz="2400" dirty="0">
                <a:latin typeface="Calibri" pitchFamily="34" charset="0"/>
                <a:cs typeface="Calibri" pitchFamily="34" charset="0"/>
              </a:rPr>
              <a:t> </a:t>
            </a:r>
            <a:r>
              <a:rPr lang="en-US" sz="2400" dirty="0" err="1">
                <a:latin typeface="Calibri" pitchFamily="34" charset="0"/>
                <a:cs typeface="Calibri" pitchFamily="34" charset="0"/>
              </a:rPr>
              <a:t>và</a:t>
            </a:r>
            <a:r>
              <a:rPr lang="en-US" sz="2400" dirty="0">
                <a:latin typeface="Calibri" pitchFamily="34" charset="0"/>
                <a:cs typeface="Calibri" pitchFamily="34" charset="0"/>
              </a:rPr>
              <a:t> </a:t>
            </a:r>
            <a:r>
              <a:rPr lang="en-US" sz="2400" dirty="0" err="1">
                <a:latin typeface="Calibri" pitchFamily="34" charset="0"/>
                <a:cs typeface="Calibri" pitchFamily="34" charset="0"/>
              </a:rPr>
              <a:t>điểm</a:t>
            </a:r>
            <a:r>
              <a:rPr lang="en-US" sz="2400" dirty="0">
                <a:latin typeface="Calibri" pitchFamily="34" charset="0"/>
                <a:cs typeface="Calibri" pitchFamily="34" charset="0"/>
              </a:rPr>
              <a:t> delta</a:t>
            </a:r>
            <a:r>
              <a:rPr lang="en-US" sz="2400" dirty="0" smtClean="0">
                <a:latin typeface="Calibri" pitchFamily="34" charset="0"/>
                <a:cs typeface="Calibri" pitchFamily="34" charset="0"/>
              </a:rPr>
              <a:t>.</a:t>
            </a:r>
            <a:endParaRPr lang="en-US" sz="2400" b="1" dirty="0">
              <a:latin typeface="Calibri" panose="020F0502020204030204" pitchFamily="34" charset="0"/>
              <a:cs typeface="Calibri" panose="020F0502020204030204" pitchFamily="34" charset="0"/>
            </a:endParaRPr>
          </a:p>
        </p:txBody>
      </p:sp>
      <p:pic>
        <p:nvPicPr>
          <p:cNvPr id="6" name="Content Placeholder 3" descr="Automatic Detection of Singular Points in Fingerprint Images Using ..."/>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960915" y="2913016"/>
            <a:ext cx="7045234" cy="3296195"/>
          </a:xfrm>
          <a:prstGeom prst="rect">
            <a:avLst/>
          </a:prstGeom>
          <a:noFill/>
          <a:ln>
            <a:noFill/>
          </a:ln>
        </p:spPr>
      </p:pic>
    </p:spTree>
    <p:extLst>
      <p:ext uri="{BB962C8B-B14F-4D97-AF65-F5344CB8AC3E}">
        <p14:creationId xmlns:p14="http://schemas.microsoft.com/office/powerpoint/2010/main" val="22395645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VI.  </a:t>
            </a:r>
            <a:r>
              <a:rPr lang="en-US" dirty="0">
                <a:solidFill>
                  <a:schemeClr val="accent1"/>
                </a:solidFill>
                <a:latin typeface="Calibri" panose="020F0502020204030204" pitchFamily="34" charset="0"/>
                <a:cs typeface="Calibri" panose="020F0502020204030204" pitchFamily="34" charset="0"/>
              </a:rPr>
              <a:t>State-of-the-art</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828800" y="1336431"/>
            <a:ext cx="9675812" cy="2295042"/>
          </a:xfrm>
        </p:spPr>
        <p:txBody>
          <a:bodyPr>
            <a:normAutofit fontScale="62500" lnSpcReduction="20000"/>
          </a:bodyPr>
          <a:lstStyle/>
          <a:p>
            <a:pPr marL="0" lvl="0" indent="0">
              <a:buNone/>
            </a:pPr>
            <a:r>
              <a:rPr lang="en-US" sz="3800" b="1" dirty="0">
                <a:latin typeface="Calibri" pitchFamily="34" charset="0"/>
                <a:cs typeface="Calibri" pitchFamily="34" charset="0"/>
              </a:rPr>
              <a:t>3</a:t>
            </a:r>
            <a:r>
              <a:rPr lang="en-US" sz="3800" b="1" dirty="0" smtClean="0">
                <a:latin typeface="Calibri" pitchFamily="34" charset="0"/>
                <a:cs typeface="Calibri" pitchFamily="34" charset="0"/>
              </a:rPr>
              <a:t>. </a:t>
            </a:r>
            <a:r>
              <a:rPr lang="en-US" sz="3800" b="1" dirty="0">
                <a:latin typeface="Calibri" pitchFamily="34" charset="0"/>
                <a:cs typeface="Calibri" pitchFamily="34" charset="0"/>
              </a:rPr>
              <a:t>Combining global and minutia deep features for partial </a:t>
            </a:r>
            <a:r>
              <a:rPr lang="en-US" sz="3800" b="1" dirty="0" err="1">
                <a:latin typeface="Calibri" pitchFamily="34" charset="0"/>
                <a:cs typeface="Calibri" pitchFamily="34" charset="0"/>
              </a:rPr>
              <a:t>highresolution</a:t>
            </a:r>
            <a:r>
              <a:rPr lang="en-US" sz="3800" b="1" dirty="0">
                <a:latin typeface="Calibri" pitchFamily="34" charset="0"/>
                <a:cs typeface="Calibri" pitchFamily="34" charset="0"/>
              </a:rPr>
              <a:t> fingerprint matching</a:t>
            </a:r>
            <a:endParaRPr lang="en-US" sz="3800" dirty="0">
              <a:latin typeface="Calibri" pitchFamily="34" charset="0"/>
              <a:cs typeface="Calibri" pitchFamily="34" charset="0"/>
            </a:endParaRPr>
          </a:p>
          <a:p>
            <a:pPr>
              <a:lnSpc>
                <a:spcPct val="120000"/>
              </a:lnSpc>
            </a:pPr>
            <a:r>
              <a:rPr lang="en-US" sz="3500" dirty="0">
                <a:latin typeface="Calibri" pitchFamily="34" charset="0"/>
                <a:cs typeface="Calibri" pitchFamily="34" charset="0"/>
              </a:rPr>
              <a:t> </a:t>
            </a:r>
            <a:r>
              <a:rPr lang="en-US" sz="3500" dirty="0" err="1" smtClean="0">
                <a:latin typeface="Calibri" pitchFamily="34" charset="0"/>
                <a:cs typeface="Calibri" pitchFamily="34" charset="0"/>
              </a:rPr>
              <a:t>Sử</a:t>
            </a:r>
            <a:r>
              <a:rPr lang="en-US" sz="3500" dirty="0" smtClean="0">
                <a:latin typeface="Calibri" pitchFamily="34" charset="0"/>
                <a:cs typeface="Calibri" pitchFamily="34" charset="0"/>
              </a:rPr>
              <a:t> </a:t>
            </a:r>
            <a:r>
              <a:rPr lang="en-US" sz="3500" dirty="0" err="1">
                <a:latin typeface="Calibri" pitchFamily="34" charset="0"/>
                <a:cs typeface="Calibri" pitchFamily="34" charset="0"/>
              </a:rPr>
              <a:t>dụng</a:t>
            </a:r>
            <a:r>
              <a:rPr lang="en-US" sz="3500" dirty="0">
                <a:latin typeface="Calibri" pitchFamily="34" charset="0"/>
                <a:cs typeface="Calibri" pitchFamily="34" charset="0"/>
              </a:rPr>
              <a:t> </a:t>
            </a:r>
            <a:r>
              <a:rPr lang="en-US" sz="3500" dirty="0" err="1">
                <a:latin typeface="Calibri" pitchFamily="34" charset="0"/>
                <a:cs typeface="Calibri" pitchFamily="34" charset="0"/>
              </a:rPr>
              <a:t>một</a:t>
            </a:r>
            <a:r>
              <a:rPr lang="en-US" sz="3500" dirty="0">
                <a:latin typeface="Calibri" pitchFamily="34" charset="0"/>
                <a:cs typeface="Calibri" pitchFamily="34" charset="0"/>
              </a:rPr>
              <a:t> </a:t>
            </a:r>
            <a:r>
              <a:rPr lang="en-US" sz="3500" dirty="0" err="1">
                <a:latin typeface="Calibri" pitchFamily="34" charset="0"/>
                <a:cs typeface="Calibri" pitchFamily="34" charset="0"/>
              </a:rPr>
              <a:t>vài</a:t>
            </a:r>
            <a:r>
              <a:rPr lang="en-US" sz="3500" dirty="0">
                <a:latin typeface="Calibri" pitchFamily="34" charset="0"/>
                <a:cs typeface="Calibri" pitchFamily="34" charset="0"/>
              </a:rPr>
              <a:t> </a:t>
            </a:r>
            <a:r>
              <a:rPr lang="en-US" sz="3500" dirty="0" err="1">
                <a:latin typeface="Calibri" pitchFamily="34" charset="0"/>
                <a:cs typeface="Calibri" pitchFamily="34" charset="0"/>
              </a:rPr>
              <a:t>mạng</a:t>
            </a:r>
            <a:r>
              <a:rPr lang="en-US" sz="3500" dirty="0">
                <a:latin typeface="Calibri" pitchFamily="34" charset="0"/>
                <a:cs typeface="Calibri" pitchFamily="34" charset="0"/>
              </a:rPr>
              <a:t> </a:t>
            </a:r>
            <a:r>
              <a:rPr lang="en-US" sz="3500" dirty="0" err="1">
                <a:latin typeface="Calibri" pitchFamily="34" charset="0"/>
                <a:cs typeface="Calibri" pitchFamily="34" charset="0"/>
              </a:rPr>
              <a:t>lưới</a:t>
            </a:r>
            <a:r>
              <a:rPr lang="en-US" sz="3500" dirty="0">
                <a:latin typeface="Calibri" pitchFamily="34" charset="0"/>
                <a:cs typeface="Calibri" pitchFamily="34" charset="0"/>
              </a:rPr>
              <a:t> </a:t>
            </a:r>
            <a:r>
              <a:rPr lang="en-US" sz="3500" dirty="0" err="1">
                <a:latin typeface="Calibri" pitchFamily="34" charset="0"/>
                <a:cs typeface="Calibri" pitchFamily="34" charset="0"/>
              </a:rPr>
              <a:t>thần</a:t>
            </a:r>
            <a:r>
              <a:rPr lang="en-US" sz="3500" dirty="0">
                <a:latin typeface="Calibri" pitchFamily="34" charset="0"/>
                <a:cs typeface="Calibri" pitchFamily="34" charset="0"/>
              </a:rPr>
              <a:t> </a:t>
            </a:r>
            <a:r>
              <a:rPr lang="en-US" sz="3500" dirty="0" err="1">
                <a:latin typeface="Calibri" pitchFamily="34" charset="0"/>
                <a:cs typeface="Calibri" pitchFamily="34" charset="0"/>
              </a:rPr>
              <a:t>kinh</a:t>
            </a:r>
            <a:r>
              <a:rPr lang="en-US" sz="3500" dirty="0">
                <a:latin typeface="Calibri" pitchFamily="34" charset="0"/>
                <a:cs typeface="Calibri" pitchFamily="34" charset="0"/>
              </a:rPr>
              <a:t> </a:t>
            </a:r>
            <a:r>
              <a:rPr lang="en-US" sz="3500" dirty="0" err="1">
                <a:latin typeface="Calibri" pitchFamily="34" charset="0"/>
                <a:cs typeface="Calibri" pitchFamily="34" charset="0"/>
              </a:rPr>
              <a:t>tích</a:t>
            </a:r>
            <a:r>
              <a:rPr lang="en-US" sz="3500" dirty="0">
                <a:latin typeface="Calibri" pitchFamily="34" charset="0"/>
                <a:cs typeface="Calibri" pitchFamily="34" charset="0"/>
              </a:rPr>
              <a:t> </a:t>
            </a:r>
            <a:r>
              <a:rPr lang="en-US" sz="3500" dirty="0" err="1">
                <a:latin typeface="Calibri" pitchFamily="34" charset="0"/>
                <a:cs typeface="Calibri" pitchFamily="34" charset="0"/>
              </a:rPr>
              <a:t>chập</a:t>
            </a:r>
            <a:r>
              <a:rPr lang="en-US" sz="3500" dirty="0">
                <a:latin typeface="Calibri" pitchFamily="34" charset="0"/>
                <a:cs typeface="Calibri" pitchFamily="34" charset="0"/>
              </a:rPr>
              <a:t> </a:t>
            </a:r>
            <a:r>
              <a:rPr lang="en-US" sz="3500" dirty="0" err="1">
                <a:latin typeface="Calibri" pitchFamily="34" charset="0"/>
                <a:cs typeface="Calibri" pitchFamily="34" charset="0"/>
              </a:rPr>
              <a:t>sâu</a:t>
            </a:r>
            <a:r>
              <a:rPr lang="en-US" sz="3500" dirty="0">
                <a:latin typeface="Calibri" pitchFamily="34" charset="0"/>
                <a:cs typeface="Calibri" pitchFamily="34" charset="0"/>
              </a:rPr>
              <a:t> </a:t>
            </a:r>
            <a:r>
              <a:rPr lang="en-US" sz="3500" dirty="0" err="1">
                <a:latin typeface="Calibri" pitchFamily="34" charset="0"/>
                <a:cs typeface="Calibri" pitchFamily="34" charset="0"/>
              </a:rPr>
              <a:t>để</a:t>
            </a:r>
            <a:r>
              <a:rPr lang="en-US" sz="3500" dirty="0">
                <a:latin typeface="Calibri" pitchFamily="34" charset="0"/>
                <a:cs typeface="Calibri" pitchFamily="34" charset="0"/>
              </a:rPr>
              <a:t> </a:t>
            </a:r>
            <a:r>
              <a:rPr lang="en-US" sz="3500" dirty="0" err="1">
                <a:latin typeface="Calibri" pitchFamily="34" charset="0"/>
                <a:cs typeface="Calibri" pitchFamily="34" charset="0"/>
              </a:rPr>
              <a:t>tìm</a:t>
            </a:r>
            <a:r>
              <a:rPr lang="en-US" sz="3500" dirty="0">
                <a:latin typeface="Calibri" pitchFamily="34" charset="0"/>
                <a:cs typeface="Calibri" pitchFamily="34" charset="0"/>
              </a:rPr>
              <a:t> </a:t>
            </a:r>
            <a:r>
              <a:rPr lang="en-US" sz="3500" dirty="0" err="1">
                <a:latin typeface="Calibri" pitchFamily="34" charset="0"/>
                <a:cs typeface="Calibri" pitchFamily="34" charset="0"/>
              </a:rPr>
              <a:t>hiểu</a:t>
            </a:r>
            <a:r>
              <a:rPr lang="en-US" sz="3500" dirty="0">
                <a:latin typeface="Calibri" pitchFamily="34" charset="0"/>
                <a:cs typeface="Calibri" pitchFamily="34" charset="0"/>
              </a:rPr>
              <a:t> </a:t>
            </a:r>
            <a:r>
              <a:rPr lang="en-US" sz="3500" dirty="0" err="1">
                <a:latin typeface="Calibri" pitchFamily="34" charset="0"/>
                <a:cs typeface="Calibri" pitchFamily="34" charset="0"/>
              </a:rPr>
              <a:t>cả</a:t>
            </a:r>
            <a:r>
              <a:rPr lang="en-US" sz="3500" dirty="0">
                <a:latin typeface="Calibri" pitchFamily="34" charset="0"/>
                <a:cs typeface="Calibri" pitchFamily="34" charset="0"/>
              </a:rPr>
              <a:t> </a:t>
            </a:r>
            <a:r>
              <a:rPr lang="en-US" sz="3500" dirty="0" err="1">
                <a:latin typeface="Calibri" pitchFamily="34" charset="0"/>
                <a:cs typeface="Calibri" pitchFamily="34" charset="0"/>
              </a:rPr>
              <a:t>đặc</a:t>
            </a:r>
            <a:r>
              <a:rPr lang="en-US" sz="3500" dirty="0">
                <a:latin typeface="Calibri" pitchFamily="34" charset="0"/>
                <a:cs typeface="Calibri" pitchFamily="34" charset="0"/>
              </a:rPr>
              <a:t> </a:t>
            </a:r>
            <a:r>
              <a:rPr lang="en-US" sz="3500" dirty="0" err="1">
                <a:latin typeface="Calibri" pitchFamily="34" charset="0"/>
                <a:cs typeface="Calibri" pitchFamily="34" charset="0"/>
              </a:rPr>
              <a:t>trưng</a:t>
            </a:r>
            <a:r>
              <a:rPr lang="en-US" sz="3500" dirty="0">
                <a:latin typeface="Calibri" pitchFamily="34" charset="0"/>
                <a:cs typeface="Calibri" pitchFamily="34" charset="0"/>
              </a:rPr>
              <a:t> </a:t>
            </a:r>
            <a:r>
              <a:rPr lang="en-US" sz="3500" dirty="0" err="1">
                <a:latin typeface="Calibri" pitchFamily="34" charset="0"/>
                <a:cs typeface="Calibri" pitchFamily="34" charset="0"/>
              </a:rPr>
              <a:t>toàn</a:t>
            </a:r>
            <a:r>
              <a:rPr lang="en-US" sz="3500" dirty="0">
                <a:latin typeface="Calibri" pitchFamily="34" charset="0"/>
                <a:cs typeface="Calibri" pitchFamily="34" charset="0"/>
              </a:rPr>
              <a:t> </a:t>
            </a:r>
            <a:r>
              <a:rPr lang="en-US" sz="3500" dirty="0" err="1">
                <a:latin typeface="Calibri" pitchFamily="34" charset="0"/>
                <a:cs typeface="Calibri" pitchFamily="34" charset="0"/>
              </a:rPr>
              <a:t>cục</a:t>
            </a:r>
            <a:r>
              <a:rPr lang="en-US" sz="3500" dirty="0">
                <a:latin typeface="Calibri" pitchFamily="34" charset="0"/>
                <a:cs typeface="Calibri" pitchFamily="34" charset="0"/>
              </a:rPr>
              <a:t> </a:t>
            </a:r>
            <a:r>
              <a:rPr lang="en-US" sz="3500" dirty="0" err="1">
                <a:latin typeface="Calibri" pitchFamily="34" charset="0"/>
                <a:cs typeface="Calibri" pitchFamily="34" charset="0"/>
              </a:rPr>
              <a:t>cấp</a:t>
            </a:r>
            <a:r>
              <a:rPr lang="en-US" sz="3500" dirty="0">
                <a:latin typeface="Calibri" pitchFamily="34" charset="0"/>
                <a:cs typeface="Calibri" pitchFamily="34" charset="0"/>
              </a:rPr>
              <a:t> </a:t>
            </a:r>
            <a:r>
              <a:rPr lang="en-US" sz="3500" dirty="0" err="1">
                <a:latin typeface="Calibri" pitchFamily="34" charset="0"/>
                <a:cs typeface="Calibri" pitchFamily="34" charset="0"/>
              </a:rPr>
              <a:t>cao</a:t>
            </a:r>
            <a:r>
              <a:rPr lang="en-US" sz="3500" dirty="0">
                <a:latin typeface="Calibri" pitchFamily="34" charset="0"/>
                <a:cs typeface="Calibri" pitchFamily="34" charset="0"/>
              </a:rPr>
              <a:t> </a:t>
            </a:r>
            <a:r>
              <a:rPr lang="en-US" sz="3500" dirty="0" err="1">
                <a:latin typeface="Calibri" pitchFamily="34" charset="0"/>
                <a:cs typeface="Calibri" pitchFamily="34" charset="0"/>
              </a:rPr>
              <a:t>và</a:t>
            </a:r>
            <a:r>
              <a:rPr lang="en-US" sz="3500" dirty="0">
                <a:latin typeface="Calibri" pitchFamily="34" charset="0"/>
                <a:cs typeface="Calibri" pitchFamily="34" charset="0"/>
              </a:rPr>
              <a:t> </a:t>
            </a:r>
            <a:r>
              <a:rPr lang="en-US" sz="3500" dirty="0" err="1">
                <a:latin typeface="Calibri" pitchFamily="34" charset="0"/>
                <a:cs typeface="Calibri" pitchFamily="34" charset="0"/>
              </a:rPr>
              <a:t>đặc</a:t>
            </a:r>
            <a:r>
              <a:rPr lang="en-US" sz="3500" dirty="0">
                <a:latin typeface="Calibri" pitchFamily="34" charset="0"/>
                <a:cs typeface="Calibri" pitchFamily="34" charset="0"/>
              </a:rPr>
              <a:t> </a:t>
            </a:r>
            <a:r>
              <a:rPr lang="en-US" sz="3500" dirty="0" err="1">
                <a:latin typeface="Calibri" pitchFamily="34" charset="0"/>
                <a:cs typeface="Calibri" pitchFamily="34" charset="0"/>
              </a:rPr>
              <a:t>trưng</a:t>
            </a:r>
            <a:r>
              <a:rPr lang="en-US" sz="3500" dirty="0">
                <a:latin typeface="Calibri" pitchFamily="34" charset="0"/>
                <a:cs typeface="Calibri" pitchFamily="34" charset="0"/>
              </a:rPr>
              <a:t> minutia </a:t>
            </a:r>
            <a:r>
              <a:rPr lang="en-US" sz="3500" dirty="0" err="1">
                <a:latin typeface="Calibri" pitchFamily="34" charset="0"/>
                <a:cs typeface="Calibri" pitchFamily="34" charset="0"/>
              </a:rPr>
              <a:t>cấp</a:t>
            </a:r>
            <a:r>
              <a:rPr lang="en-US" sz="3500" dirty="0">
                <a:latin typeface="Calibri" pitchFamily="34" charset="0"/>
                <a:cs typeface="Calibri" pitchFamily="34" charset="0"/>
              </a:rPr>
              <a:t> </a:t>
            </a:r>
            <a:r>
              <a:rPr lang="en-US" sz="3500" dirty="0" err="1">
                <a:latin typeface="Calibri" pitchFamily="34" charset="0"/>
                <a:cs typeface="Calibri" pitchFamily="34" charset="0"/>
              </a:rPr>
              <a:t>thấp</a:t>
            </a:r>
            <a:r>
              <a:rPr lang="en-US" sz="3500" dirty="0">
                <a:latin typeface="Calibri" pitchFamily="34" charset="0"/>
                <a:cs typeface="Calibri" pitchFamily="34" charset="0"/>
              </a:rPr>
              <a:t>. </a:t>
            </a:r>
            <a:endParaRPr lang="en-US" sz="3500" dirty="0" smtClean="0">
              <a:latin typeface="Calibri" pitchFamily="34" charset="0"/>
              <a:cs typeface="Calibri" pitchFamily="34" charset="0"/>
            </a:endParaRPr>
          </a:p>
          <a:p>
            <a:pPr>
              <a:lnSpc>
                <a:spcPct val="120000"/>
              </a:lnSpc>
            </a:pPr>
            <a:r>
              <a:rPr lang="en-US" sz="3500" dirty="0" err="1" smtClean="0">
                <a:latin typeface="Calibri" pitchFamily="34" charset="0"/>
                <a:cs typeface="Calibri" pitchFamily="34" charset="0"/>
              </a:rPr>
              <a:t>Sau</a:t>
            </a:r>
            <a:r>
              <a:rPr lang="en-US" sz="3500" dirty="0" smtClean="0">
                <a:latin typeface="Calibri" pitchFamily="34" charset="0"/>
                <a:cs typeface="Calibri" pitchFamily="34" charset="0"/>
              </a:rPr>
              <a:t> </a:t>
            </a:r>
            <a:r>
              <a:rPr lang="en-US" sz="3500" dirty="0" err="1">
                <a:latin typeface="Calibri" pitchFamily="34" charset="0"/>
                <a:cs typeface="Calibri" pitchFamily="34" charset="0"/>
              </a:rPr>
              <a:t>đó</a:t>
            </a:r>
            <a:r>
              <a:rPr lang="en-US" sz="3500" dirty="0">
                <a:latin typeface="Calibri" pitchFamily="34" charset="0"/>
                <a:cs typeface="Calibri" pitchFamily="34" charset="0"/>
              </a:rPr>
              <a:t>, </a:t>
            </a:r>
            <a:r>
              <a:rPr lang="en-US" sz="3500" dirty="0" err="1" smtClean="0">
                <a:latin typeface="Calibri" pitchFamily="34" charset="0"/>
                <a:cs typeface="Calibri" pitchFamily="34" charset="0"/>
              </a:rPr>
              <a:t>sử</a:t>
            </a:r>
            <a:r>
              <a:rPr lang="en-US" sz="3500" dirty="0" smtClean="0">
                <a:latin typeface="Calibri" pitchFamily="34" charset="0"/>
                <a:cs typeface="Calibri" pitchFamily="34" charset="0"/>
              </a:rPr>
              <a:t> </a:t>
            </a:r>
            <a:r>
              <a:rPr lang="en-US" sz="3500" dirty="0" err="1">
                <a:latin typeface="Calibri" pitchFamily="34" charset="0"/>
                <a:cs typeface="Calibri" pitchFamily="34" charset="0"/>
              </a:rPr>
              <a:t>dụng</a:t>
            </a:r>
            <a:r>
              <a:rPr lang="en-US" sz="3500" dirty="0">
                <a:latin typeface="Calibri" pitchFamily="34" charset="0"/>
                <a:cs typeface="Calibri" pitchFamily="34" charset="0"/>
              </a:rPr>
              <a:t> </a:t>
            </a:r>
            <a:r>
              <a:rPr lang="en-US" sz="3500" dirty="0" err="1">
                <a:latin typeface="Calibri" pitchFamily="34" charset="0"/>
                <a:cs typeface="Calibri" pitchFamily="34" charset="0"/>
              </a:rPr>
              <a:t>phản</a:t>
            </a:r>
            <a:r>
              <a:rPr lang="en-US" sz="3500" dirty="0">
                <a:latin typeface="Calibri" pitchFamily="34" charset="0"/>
                <a:cs typeface="Calibri" pitchFamily="34" charset="0"/>
              </a:rPr>
              <a:t> </a:t>
            </a:r>
            <a:r>
              <a:rPr lang="en-US" sz="3500" dirty="0" err="1">
                <a:latin typeface="Calibri" pitchFamily="34" charset="0"/>
                <a:cs typeface="Calibri" pitchFamily="34" charset="0"/>
              </a:rPr>
              <a:t>ứng</a:t>
            </a:r>
            <a:r>
              <a:rPr lang="en-US" sz="3500" dirty="0">
                <a:latin typeface="Calibri" pitchFamily="34" charset="0"/>
                <a:cs typeface="Calibri" pitchFamily="34" charset="0"/>
              </a:rPr>
              <a:t> </a:t>
            </a:r>
            <a:r>
              <a:rPr lang="en-US" sz="3500" dirty="0" err="1">
                <a:latin typeface="Calibri" pitchFamily="34" charset="0"/>
                <a:cs typeface="Calibri" pitchFamily="34" charset="0"/>
              </a:rPr>
              <a:t>tổng</a:t>
            </a:r>
            <a:r>
              <a:rPr lang="en-US" sz="3500" dirty="0">
                <a:latin typeface="Calibri" pitchFamily="34" charset="0"/>
                <a:cs typeface="Calibri" pitchFamily="34" charset="0"/>
              </a:rPr>
              <a:t> </a:t>
            </a:r>
            <a:r>
              <a:rPr lang="en-US" sz="3500" dirty="0" err="1">
                <a:latin typeface="Calibri" pitchFamily="34" charset="0"/>
                <a:cs typeface="Calibri" pitchFamily="34" charset="0"/>
              </a:rPr>
              <a:t>hợp</a:t>
            </a:r>
            <a:r>
              <a:rPr lang="en-US" sz="3500" dirty="0">
                <a:latin typeface="Calibri" pitchFamily="34" charset="0"/>
                <a:cs typeface="Calibri" pitchFamily="34" charset="0"/>
              </a:rPr>
              <a:t> </a:t>
            </a:r>
            <a:r>
              <a:rPr lang="en-US" sz="3500" dirty="0" err="1">
                <a:latin typeface="Calibri" pitchFamily="34" charset="0"/>
                <a:cs typeface="Calibri" pitchFamily="34" charset="0"/>
              </a:rPr>
              <a:t>mức</a:t>
            </a:r>
            <a:r>
              <a:rPr lang="en-US" sz="3500" dirty="0">
                <a:latin typeface="Calibri" pitchFamily="34" charset="0"/>
                <a:cs typeface="Calibri" pitchFamily="34" charset="0"/>
              </a:rPr>
              <a:t> </a:t>
            </a:r>
            <a:r>
              <a:rPr lang="en-US" sz="3500" dirty="0" err="1">
                <a:latin typeface="Calibri" pitchFamily="34" charset="0"/>
                <a:cs typeface="Calibri" pitchFamily="34" charset="0"/>
              </a:rPr>
              <a:t>điểm</a:t>
            </a:r>
            <a:r>
              <a:rPr lang="en-US" sz="3500" dirty="0">
                <a:latin typeface="Calibri" pitchFamily="34" charset="0"/>
                <a:cs typeface="Calibri" pitchFamily="34" charset="0"/>
              </a:rPr>
              <a:t> </a:t>
            </a:r>
            <a:r>
              <a:rPr lang="en-US" sz="3500" dirty="0" err="1">
                <a:latin typeface="Calibri" pitchFamily="34" charset="0"/>
                <a:cs typeface="Calibri" pitchFamily="34" charset="0"/>
              </a:rPr>
              <a:t>của</a:t>
            </a:r>
            <a:r>
              <a:rPr lang="en-US" sz="3500" dirty="0">
                <a:latin typeface="Calibri" pitchFamily="34" charset="0"/>
                <a:cs typeface="Calibri" pitchFamily="34" charset="0"/>
              </a:rPr>
              <a:t> </a:t>
            </a:r>
            <a:r>
              <a:rPr lang="en-US" sz="3500" dirty="0" err="1">
                <a:latin typeface="Calibri" pitchFamily="34" charset="0"/>
                <a:cs typeface="Calibri" pitchFamily="34" charset="0"/>
              </a:rPr>
              <a:t>sự</a:t>
            </a:r>
            <a:r>
              <a:rPr lang="en-US" sz="3500" dirty="0">
                <a:latin typeface="Calibri" pitchFamily="34" charset="0"/>
                <a:cs typeface="Calibri" pitchFamily="34" charset="0"/>
              </a:rPr>
              <a:t> </a:t>
            </a:r>
            <a:r>
              <a:rPr lang="en-US" sz="3500" dirty="0" err="1">
                <a:latin typeface="Calibri" pitchFamily="34" charset="0"/>
                <a:cs typeface="Calibri" pitchFamily="34" charset="0"/>
              </a:rPr>
              <a:t>tương</a:t>
            </a:r>
            <a:r>
              <a:rPr lang="en-US" sz="3500" dirty="0">
                <a:latin typeface="Calibri" pitchFamily="34" charset="0"/>
                <a:cs typeface="Calibri" pitchFamily="34" charset="0"/>
              </a:rPr>
              <a:t> </a:t>
            </a:r>
            <a:r>
              <a:rPr lang="en-US" sz="3500" dirty="0" err="1">
                <a:latin typeface="Calibri" pitchFamily="34" charset="0"/>
                <a:cs typeface="Calibri" pitchFamily="34" charset="0"/>
              </a:rPr>
              <a:t>tự</a:t>
            </a:r>
            <a:r>
              <a:rPr lang="en-US" sz="3500" dirty="0">
                <a:latin typeface="Calibri" pitchFamily="34" charset="0"/>
                <a:cs typeface="Calibri" pitchFamily="34" charset="0"/>
              </a:rPr>
              <a:t> </a:t>
            </a:r>
            <a:r>
              <a:rPr lang="en-US" sz="3500" dirty="0" err="1">
                <a:latin typeface="Calibri" pitchFamily="34" charset="0"/>
                <a:cs typeface="Calibri" pitchFamily="34" charset="0"/>
              </a:rPr>
              <a:t>toàn</a:t>
            </a:r>
            <a:r>
              <a:rPr lang="en-US" sz="3500" dirty="0">
                <a:latin typeface="Calibri" pitchFamily="34" charset="0"/>
                <a:cs typeface="Calibri" pitchFamily="34" charset="0"/>
              </a:rPr>
              <a:t> </a:t>
            </a:r>
            <a:r>
              <a:rPr lang="en-US" sz="3500" dirty="0" err="1">
                <a:latin typeface="Calibri" pitchFamily="34" charset="0"/>
                <a:cs typeface="Calibri" pitchFamily="34" charset="0"/>
              </a:rPr>
              <a:t>cục</a:t>
            </a:r>
            <a:r>
              <a:rPr lang="en-US" sz="3500" dirty="0">
                <a:latin typeface="Calibri" pitchFamily="34" charset="0"/>
                <a:cs typeface="Calibri" pitchFamily="34" charset="0"/>
              </a:rPr>
              <a:t> </a:t>
            </a:r>
            <a:r>
              <a:rPr lang="en-US" sz="3500" dirty="0" err="1">
                <a:latin typeface="Calibri" pitchFamily="34" charset="0"/>
                <a:cs typeface="Calibri" pitchFamily="34" charset="0"/>
              </a:rPr>
              <a:t>và</a:t>
            </a:r>
            <a:r>
              <a:rPr lang="en-US" sz="3500" dirty="0">
                <a:latin typeface="Calibri" pitchFamily="34" charset="0"/>
                <a:cs typeface="Calibri" pitchFamily="34" charset="0"/>
              </a:rPr>
              <a:t> </a:t>
            </a:r>
            <a:r>
              <a:rPr lang="en-US" sz="3500" dirty="0" err="1">
                <a:latin typeface="Calibri" pitchFamily="34" charset="0"/>
                <a:cs typeface="Calibri" pitchFamily="34" charset="0"/>
              </a:rPr>
              <a:t>sự</a:t>
            </a:r>
            <a:r>
              <a:rPr lang="en-US" sz="3500" dirty="0">
                <a:latin typeface="Calibri" pitchFamily="34" charset="0"/>
                <a:cs typeface="Calibri" pitchFamily="34" charset="0"/>
              </a:rPr>
              <a:t> </a:t>
            </a:r>
            <a:r>
              <a:rPr lang="en-US" sz="3500" dirty="0" err="1">
                <a:latin typeface="Calibri" pitchFamily="34" charset="0"/>
                <a:cs typeface="Calibri" pitchFamily="34" charset="0"/>
              </a:rPr>
              <a:t>tương</a:t>
            </a:r>
            <a:r>
              <a:rPr lang="en-US" sz="3500" dirty="0">
                <a:latin typeface="Calibri" pitchFamily="34" charset="0"/>
                <a:cs typeface="Calibri" pitchFamily="34" charset="0"/>
              </a:rPr>
              <a:t> </a:t>
            </a:r>
            <a:r>
              <a:rPr lang="en-US" sz="3500" dirty="0" err="1">
                <a:latin typeface="Calibri" pitchFamily="34" charset="0"/>
                <a:cs typeface="Calibri" pitchFamily="34" charset="0"/>
              </a:rPr>
              <a:t>ứng</a:t>
            </a:r>
            <a:r>
              <a:rPr lang="en-US" sz="3500" dirty="0">
                <a:latin typeface="Calibri" pitchFamily="34" charset="0"/>
                <a:cs typeface="Calibri" pitchFamily="34" charset="0"/>
              </a:rPr>
              <a:t> </a:t>
            </a:r>
            <a:r>
              <a:rPr lang="en-US" sz="3500" dirty="0" err="1">
                <a:latin typeface="Calibri" pitchFamily="34" charset="0"/>
                <a:cs typeface="Calibri" pitchFamily="34" charset="0"/>
              </a:rPr>
              <a:t>quang</a:t>
            </a:r>
            <a:r>
              <a:rPr lang="en-US" sz="3500" dirty="0">
                <a:latin typeface="Calibri" pitchFamily="34" charset="0"/>
                <a:cs typeface="Calibri" pitchFamily="34" charset="0"/>
              </a:rPr>
              <a:t> </a:t>
            </a:r>
            <a:r>
              <a:rPr lang="en-US" sz="3500" dirty="0" err="1">
                <a:latin typeface="Calibri" pitchFamily="34" charset="0"/>
                <a:cs typeface="Calibri" pitchFamily="34" charset="0"/>
              </a:rPr>
              <a:t>phổ</a:t>
            </a:r>
            <a:r>
              <a:rPr lang="en-US" sz="3500" dirty="0">
                <a:latin typeface="Calibri" pitchFamily="34" charset="0"/>
                <a:cs typeface="Calibri" pitchFamily="34" charset="0"/>
              </a:rPr>
              <a:t> </a:t>
            </a:r>
            <a:r>
              <a:rPr lang="en-US" sz="3500" dirty="0" err="1">
                <a:latin typeface="Calibri" pitchFamily="34" charset="0"/>
                <a:cs typeface="Calibri" pitchFamily="34" charset="0"/>
              </a:rPr>
              <a:t>của</a:t>
            </a:r>
            <a:r>
              <a:rPr lang="en-US" sz="3500" dirty="0">
                <a:latin typeface="Calibri" pitchFamily="34" charset="0"/>
                <a:cs typeface="Calibri" pitchFamily="34" charset="0"/>
              </a:rPr>
              <a:t> </a:t>
            </a:r>
            <a:r>
              <a:rPr lang="en-US" sz="3500" dirty="0" err="1">
                <a:latin typeface="Calibri" pitchFamily="34" charset="0"/>
                <a:cs typeface="Calibri" pitchFamily="34" charset="0"/>
              </a:rPr>
              <a:t>kết</a:t>
            </a:r>
            <a:r>
              <a:rPr lang="en-US" sz="3500" dirty="0">
                <a:latin typeface="Calibri" pitchFamily="34" charset="0"/>
                <a:cs typeface="Calibri" pitchFamily="34" charset="0"/>
              </a:rPr>
              <a:t> </a:t>
            </a:r>
            <a:r>
              <a:rPr lang="en-US" sz="3500" dirty="0" err="1">
                <a:latin typeface="Calibri" pitchFamily="34" charset="0"/>
                <a:cs typeface="Calibri" pitchFamily="34" charset="0"/>
              </a:rPr>
              <a:t>hợp</a:t>
            </a:r>
            <a:r>
              <a:rPr lang="en-US" sz="3500" dirty="0">
                <a:latin typeface="Calibri" pitchFamily="34" charset="0"/>
                <a:cs typeface="Calibri" pitchFamily="34" charset="0"/>
              </a:rPr>
              <a:t> minutiae. </a:t>
            </a:r>
            <a:endParaRPr lang="en-US" sz="3500" b="1" dirty="0">
              <a:latin typeface="Calibri" panose="020F0502020204030204" pitchFamily="34" charset="0"/>
              <a:cs typeface="Calibri" panose="020F0502020204030204" pitchFamily="34" charset="0"/>
            </a:endParaRPr>
          </a:p>
        </p:txBody>
      </p:sp>
      <p:pic>
        <p:nvPicPr>
          <p:cNvPr id="5" name="Picture 4" descr="Combining global and minutia deep features for partial high ..."/>
          <p:cNvPicPr/>
          <p:nvPr/>
        </p:nvPicPr>
        <p:blipFill>
          <a:blip r:embed="rId2">
            <a:extLst>
              <a:ext uri="{28A0092B-C50C-407E-A947-70E740481C1C}">
                <a14:useLocalDpi xmlns:a14="http://schemas.microsoft.com/office/drawing/2010/main" val="0"/>
              </a:ext>
            </a:extLst>
          </a:blip>
          <a:srcRect/>
          <a:stretch>
            <a:fillRect/>
          </a:stretch>
        </p:blipFill>
        <p:spPr bwMode="auto">
          <a:xfrm>
            <a:off x="2542903" y="3953691"/>
            <a:ext cx="7532914" cy="1706880"/>
          </a:xfrm>
          <a:prstGeom prst="rect">
            <a:avLst/>
          </a:prstGeom>
          <a:noFill/>
          <a:ln>
            <a:noFill/>
          </a:ln>
        </p:spPr>
      </p:pic>
    </p:spTree>
    <p:extLst>
      <p:ext uri="{BB962C8B-B14F-4D97-AF65-F5344CB8AC3E}">
        <p14:creationId xmlns:p14="http://schemas.microsoft.com/office/powerpoint/2010/main" val="24238998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Combining global and minutia deep features for partial high ..."/>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2343" y="566057"/>
            <a:ext cx="9387839" cy="5329646"/>
          </a:xfrm>
          <a:prstGeom prst="rect">
            <a:avLst/>
          </a:prstGeom>
          <a:noFill/>
          <a:ln>
            <a:noFill/>
          </a:ln>
        </p:spPr>
      </p:pic>
    </p:spTree>
    <p:extLst>
      <p:ext uri="{BB962C8B-B14F-4D97-AF65-F5344CB8AC3E}">
        <p14:creationId xmlns:p14="http://schemas.microsoft.com/office/powerpoint/2010/main" val="489152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9091B30-C14A-4353-A08C-67FAF4EE1503}"/>
              </a:ext>
            </a:extLst>
          </p:cNvPr>
          <p:cNvSpPr>
            <a:spLocks noGrp="1"/>
          </p:cNvSpPr>
          <p:nvPr>
            <p:ph type="title"/>
          </p:nvPr>
        </p:nvSpPr>
        <p:spPr>
          <a:xfrm>
            <a:off x="2592925" y="624110"/>
            <a:ext cx="8911687" cy="740864"/>
          </a:xfrm>
        </p:spPr>
        <p:txBody>
          <a:bodyPr>
            <a:normAutofit fontScale="90000"/>
          </a:bodyPr>
          <a:lstStyle/>
          <a:p>
            <a:r>
              <a:rPr lang="en-US" sz="4400" dirty="0" err="1">
                <a:solidFill>
                  <a:schemeClr val="accent1"/>
                </a:solidFill>
                <a:latin typeface="Calibri" panose="020F0502020204030204" pitchFamily="34" charset="0"/>
                <a:cs typeface="Calibri" panose="020F0502020204030204" pitchFamily="34" charset="0"/>
              </a:rPr>
              <a:t>Nội</a:t>
            </a:r>
            <a:r>
              <a:rPr lang="en-US" sz="4400" dirty="0">
                <a:solidFill>
                  <a:schemeClr val="accent1"/>
                </a:solidFill>
                <a:latin typeface="Calibri" panose="020F0502020204030204" pitchFamily="34" charset="0"/>
                <a:cs typeface="Calibri" panose="020F0502020204030204" pitchFamily="34" charset="0"/>
              </a:rPr>
              <a:t> dung</a:t>
            </a:r>
          </a:p>
        </p:txBody>
      </p:sp>
      <p:sp>
        <p:nvSpPr>
          <p:cNvPr id="3" name="Chỗ dành sẵn cho Nội dung 2">
            <a:extLst>
              <a:ext uri="{FF2B5EF4-FFF2-40B4-BE49-F238E27FC236}">
                <a16:creationId xmlns="" xmlns:a16="http://schemas.microsoft.com/office/drawing/2014/main" id="{35C36ABB-90DC-429E-B2D1-9B466A60AAB0}"/>
              </a:ext>
            </a:extLst>
          </p:cNvPr>
          <p:cNvSpPr>
            <a:spLocks noGrp="1"/>
          </p:cNvSpPr>
          <p:nvPr>
            <p:ph idx="1"/>
          </p:nvPr>
        </p:nvSpPr>
        <p:spPr>
          <a:xfrm>
            <a:off x="2589212" y="1669774"/>
            <a:ext cx="8915400" cy="3844761"/>
          </a:xfrm>
        </p:spPr>
        <p:txBody>
          <a:bodyPr>
            <a:normAutofit/>
          </a:bodyPr>
          <a:lstStyle/>
          <a:p>
            <a:pPr marL="400050" indent="-400050">
              <a:buFont typeface="+mj-lt"/>
              <a:buAutoNum type="romanUcPeriod"/>
            </a:pPr>
            <a:r>
              <a:rPr lang="en-US" sz="2800" dirty="0" err="1">
                <a:solidFill>
                  <a:schemeClr val="tx1"/>
                </a:solidFill>
                <a:latin typeface="Calibri" panose="020F0502020204030204" pitchFamily="34" charset="0"/>
                <a:cs typeface="Calibri" panose="020F0502020204030204" pitchFamily="34" charset="0"/>
              </a:rPr>
              <a:t>Giới</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thiệu</a:t>
            </a:r>
            <a:endParaRPr lang="en-US" sz="2800" dirty="0">
              <a:solidFill>
                <a:schemeClr val="tx1"/>
              </a:solidFill>
              <a:latin typeface="Calibri" panose="020F0502020204030204" pitchFamily="34" charset="0"/>
              <a:cs typeface="Calibri" panose="020F0502020204030204" pitchFamily="34" charset="0"/>
            </a:endParaRPr>
          </a:p>
          <a:p>
            <a:pPr marL="400050" indent="-400050">
              <a:buFont typeface="+mj-lt"/>
              <a:buAutoNum type="romanUcPeriod"/>
            </a:pPr>
            <a:r>
              <a:rPr lang="en-US" sz="2800" dirty="0" err="1">
                <a:solidFill>
                  <a:schemeClr val="tx1"/>
                </a:solidFill>
                <a:latin typeface="Calibri" panose="020F0502020204030204" pitchFamily="34" charset="0"/>
                <a:cs typeface="Calibri" panose="020F0502020204030204" pitchFamily="34" charset="0"/>
              </a:rPr>
              <a:t>Cảm</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biến</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vân</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tay</a:t>
            </a:r>
            <a:endParaRPr lang="en-US" sz="2800" dirty="0">
              <a:solidFill>
                <a:schemeClr val="tx1"/>
              </a:solidFill>
              <a:latin typeface="Calibri" panose="020F0502020204030204" pitchFamily="34" charset="0"/>
              <a:cs typeface="Calibri" panose="020F0502020204030204" pitchFamily="34" charset="0"/>
            </a:endParaRPr>
          </a:p>
          <a:p>
            <a:pPr marL="400050" indent="-400050">
              <a:buFont typeface="+mj-lt"/>
              <a:buAutoNum type="romanUcPeriod"/>
            </a:pPr>
            <a:r>
              <a:rPr lang="en-US" sz="2800" dirty="0" err="1">
                <a:solidFill>
                  <a:schemeClr val="tx1"/>
                </a:solidFill>
                <a:latin typeface="Calibri" panose="020F0502020204030204" pitchFamily="34" charset="0"/>
                <a:cs typeface="Calibri" panose="020F0502020204030204" pitchFamily="34" charset="0"/>
              </a:rPr>
              <a:t>Rút</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trích</a:t>
            </a:r>
            <a:r>
              <a:rPr lang="en-US" sz="2800" dirty="0">
                <a:solidFill>
                  <a:schemeClr val="tx1"/>
                </a:solidFill>
                <a:latin typeface="Calibri" panose="020F0502020204030204" pitchFamily="34" charset="0"/>
                <a:cs typeface="Calibri" panose="020F0502020204030204" pitchFamily="34" charset="0"/>
              </a:rPr>
              <a:t> </a:t>
            </a:r>
            <a:r>
              <a:rPr lang="en-US" sz="2800" dirty="0" err="1">
                <a:solidFill>
                  <a:schemeClr val="tx1"/>
                </a:solidFill>
                <a:latin typeface="Calibri" panose="020F0502020204030204" pitchFamily="34" charset="0"/>
                <a:cs typeface="Calibri" panose="020F0502020204030204" pitchFamily="34" charset="0"/>
              </a:rPr>
              <a:t>đặc</a:t>
            </a:r>
            <a:r>
              <a:rPr lang="en-US" sz="2800" dirty="0">
                <a:solidFill>
                  <a:schemeClr val="tx1"/>
                </a:solidFill>
                <a:latin typeface="Calibri" panose="020F0502020204030204" pitchFamily="34" charset="0"/>
                <a:cs typeface="Calibri" panose="020F0502020204030204" pitchFamily="34" charset="0"/>
              </a:rPr>
              <a:t> tr</a:t>
            </a:r>
            <a:r>
              <a:rPr lang="vi-VN" sz="2800" dirty="0">
                <a:solidFill>
                  <a:schemeClr val="tx1"/>
                </a:solidFill>
                <a:latin typeface="Calibri" panose="020F0502020204030204" pitchFamily="34" charset="0"/>
                <a:cs typeface="Calibri" panose="020F0502020204030204" pitchFamily="34" charset="0"/>
              </a:rPr>
              <a:t>ư</a:t>
            </a:r>
            <a:r>
              <a:rPr lang="en-US" sz="2800" dirty="0">
                <a:solidFill>
                  <a:schemeClr val="tx1"/>
                </a:solidFill>
                <a:latin typeface="Calibri" panose="020F0502020204030204" pitchFamily="34" charset="0"/>
                <a:cs typeface="Calibri" panose="020F0502020204030204" pitchFamily="34" charset="0"/>
              </a:rPr>
              <a:t>ng</a:t>
            </a:r>
          </a:p>
          <a:p>
            <a:pPr marL="400050" indent="-400050">
              <a:buFont typeface="+mj-lt"/>
              <a:buAutoNum type="romanUcPeriod"/>
            </a:pPr>
            <a:r>
              <a:rPr lang="en-US" sz="2800">
                <a:solidFill>
                  <a:schemeClr val="tx1"/>
                </a:solidFill>
                <a:latin typeface="Calibri" panose="020F0502020204030204" pitchFamily="34" charset="0"/>
                <a:cs typeface="Calibri" panose="020F0502020204030204" pitchFamily="34" charset="0"/>
              </a:rPr>
              <a:t>So khớp</a:t>
            </a:r>
          </a:p>
          <a:p>
            <a:pPr marL="400050" indent="-400050">
              <a:buFont typeface="+mj-lt"/>
              <a:buAutoNum type="romanUcPeriod"/>
            </a:pPr>
            <a:r>
              <a:rPr lang="en-US" sz="2800">
                <a:solidFill>
                  <a:schemeClr val="tx1"/>
                </a:solidFill>
                <a:latin typeface="Calibri" panose="020F0502020204030204" pitchFamily="34" charset="0"/>
                <a:cs typeface="Calibri" panose="020F0502020204030204" pitchFamily="34" charset="0"/>
              </a:rPr>
              <a:t>Hiệu năng</a:t>
            </a:r>
            <a:endParaRPr lang="en-US" sz="2800" dirty="0">
              <a:solidFill>
                <a:schemeClr val="tx1"/>
              </a:solidFill>
              <a:latin typeface="Calibri" panose="020F0502020204030204" pitchFamily="34" charset="0"/>
              <a:cs typeface="Calibri" panose="020F0502020204030204" pitchFamily="34" charset="0"/>
            </a:endParaRPr>
          </a:p>
          <a:p>
            <a:pPr marL="400050" indent="-400050">
              <a:buFont typeface="+mj-lt"/>
              <a:buAutoNum type="romanUcPeriod"/>
            </a:pPr>
            <a:r>
              <a:rPr lang="en-US" sz="2800" dirty="0">
                <a:solidFill>
                  <a:schemeClr val="tx1"/>
                </a:solidFill>
                <a:latin typeface="Calibri" panose="020F0502020204030204" pitchFamily="34" charset="0"/>
                <a:cs typeface="Calibri" panose="020F0502020204030204" pitchFamily="34" charset="0"/>
              </a:rPr>
              <a:t>State-of-the-art</a:t>
            </a:r>
          </a:p>
          <a:p>
            <a:pPr marL="400050" indent="-400050">
              <a:buFont typeface="+mj-lt"/>
              <a:buAutoNum type="romanUcPeriod"/>
            </a:pPr>
            <a:r>
              <a:rPr lang="en-US" sz="2800" dirty="0">
                <a:solidFill>
                  <a:schemeClr val="tx1"/>
                </a:solidFill>
                <a:latin typeface="Calibri" panose="020F0502020204030204" pitchFamily="34" charset="0"/>
                <a:cs typeface="Calibri" panose="020F0502020204030204" pitchFamily="34" charset="0"/>
              </a:rPr>
              <a:t>Demo</a:t>
            </a:r>
          </a:p>
        </p:txBody>
      </p:sp>
    </p:spTree>
    <p:extLst>
      <p:ext uri="{BB962C8B-B14F-4D97-AF65-F5344CB8AC3E}">
        <p14:creationId xmlns:p14="http://schemas.microsoft.com/office/powerpoint/2010/main" val="38790050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a:solidFill>
                  <a:schemeClr val="accent1"/>
                </a:solidFill>
                <a:latin typeface="Calibri" panose="020F0502020204030204" pitchFamily="34" charset="0"/>
                <a:cs typeface="Calibri" panose="020F0502020204030204" pitchFamily="34" charset="0"/>
              </a:rPr>
              <a:t>VII. </a:t>
            </a:r>
            <a:r>
              <a:rPr lang="en-US" dirty="0">
                <a:solidFill>
                  <a:schemeClr val="accent1"/>
                </a:solidFill>
                <a:latin typeface="Calibri" panose="020F0502020204030204" pitchFamily="34" charset="0"/>
                <a:cs typeface="Calibri" panose="020F0502020204030204" pitchFamily="34" charset="0"/>
              </a:rPr>
              <a:t>Demo</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589212" y="1336431"/>
            <a:ext cx="8915400" cy="4574791"/>
          </a:xfrm>
        </p:spPr>
        <p:txBody>
          <a:bodyPr/>
          <a:lstStyle/>
          <a:p>
            <a:endParaRPr lang="en-US" dirty="0"/>
          </a:p>
        </p:txBody>
      </p:sp>
    </p:spTree>
    <p:extLst>
      <p:ext uri="{BB962C8B-B14F-4D97-AF65-F5344CB8AC3E}">
        <p14:creationId xmlns:p14="http://schemas.microsoft.com/office/powerpoint/2010/main" val="2753884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err="1">
                <a:solidFill>
                  <a:schemeClr val="accent1"/>
                </a:solidFill>
                <a:latin typeface="Calibri" panose="020F0502020204030204" pitchFamily="34" charset="0"/>
                <a:cs typeface="Calibri" panose="020F0502020204030204" pitchFamily="34" charset="0"/>
              </a:rPr>
              <a:t>Tài</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liệu</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tham</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khảo</a:t>
            </a:r>
            <a:endParaRPr lang="en-US" dirty="0">
              <a:solidFill>
                <a:schemeClr val="accent1"/>
              </a:solidFill>
              <a:latin typeface="Calibri" panose="020F0502020204030204" pitchFamily="34" charset="0"/>
              <a:cs typeface="Calibri" panose="020F0502020204030204" pitchFamily="34" charset="0"/>
            </a:endParaRP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589212" y="1336431"/>
            <a:ext cx="8915400" cy="4574791"/>
          </a:xfrm>
        </p:spPr>
        <p:txBody>
          <a:bodyPr>
            <a:normAutofit fontScale="85000" lnSpcReduction="10000"/>
          </a:bodyPr>
          <a:lstStyle/>
          <a:p>
            <a:r>
              <a:rPr lang="en-US" dirty="0">
                <a:latin typeface="Calibri" panose="020F0502020204030204" pitchFamily="34" charset="0"/>
                <a:cs typeface="Calibri" panose="020F0502020204030204" pitchFamily="34" charset="0"/>
              </a:rPr>
              <a:t>Handbook of Biometrics</a:t>
            </a:r>
          </a:p>
          <a:p>
            <a:r>
              <a:rPr lang="en-US" dirty="0">
                <a:latin typeface="Calibri" panose="020F0502020204030204" pitchFamily="34" charset="0"/>
                <a:cs typeface="Calibri" panose="020F0502020204030204" pitchFamily="34" charset="0"/>
              </a:rPr>
              <a:t>Code demo</a:t>
            </a:r>
          </a:p>
          <a:p>
            <a:pPr marL="0" indent="0">
              <a:buNone/>
            </a:pPr>
            <a:r>
              <a:rPr lang="en-US" u="sng" dirty="0">
                <a:latin typeface="Calibri" panose="020F0502020204030204" pitchFamily="34" charset="0"/>
                <a:cs typeface="Calibri" panose="020F0502020204030204" pitchFamily="34" charset="0"/>
                <a:hlinkClick r:id="rId2"/>
              </a:rPr>
              <a:t>https://github.com/ivonajdenkoska/fingerprint-recognition</a:t>
            </a:r>
            <a:endParaRPr lang="en-US" u="sng"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thực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nghiệm</a:t>
            </a:r>
            <a:endParaRPr lang="en-US" dirty="0">
              <a:latin typeface="Calibri" panose="020F0502020204030204" pitchFamily="34" charset="0"/>
              <a:cs typeface="Calibri" panose="020F0502020204030204" pitchFamily="34" charset="0"/>
            </a:endParaRPr>
          </a:p>
          <a:p>
            <a:pPr marL="0" indent="0">
              <a:buNone/>
            </a:pPr>
            <a:r>
              <a:rPr lang="en-US" u="sng" dirty="0">
                <a:latin typeface="Calibri" panose="020F0502020204030204" pitchFamily="34" charset="0"/>
                <a:cs typeface="Calibri" panose="020F0502020204030204" pitchFamily="34" charset="0"/>
                <a:hlinkClick r:id="rId3"/>
              </a:rPr>
              <a:t>http://bias.csr.unibo.it/fvc2002/databases.asp</a:t>
            </a:r>
            <a:endParaRPr lang="en-US" u="sn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Orientation Field Estimation for Latent Fingerprint Enhancement</a:t>
            </a:r>
          </a:p>
          <a:p>
            <a:pPr marL="0" indent="0">
              <a:buNone/>
            </a:pPr>
            <a:r>
              <a:rPr lang="en-US" u="sng" dirty="0">
                <a:latin typeface="Calibri" panose="020F0502020204030204" pitchFamily="34" charset="0"/>
                <a:cs typeface="Calibri" panose="020F0502020204030204" pitchFamily="34" charset="0"/>
                <a:hlinkClick r:id="rId4"/>
              </a:rPr>
              <a:t>http://citeseerx.ist.psu.edu/viewdoc/download?doi=10.1.1.389.8185&amp;rep=rep1&amp;type=pdf</a:t>
            </a:r>
            <a:endParaRPr lang="en-US" u="sn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Automated Latent Fingerprint Recognition</a:t>
            </a:r>
          </a:p>
          <a:p>
            <a:pPr marL="0" indent="0">
              <a:buNone/>
            </a:pPr>
            <a:r>
              <a:rPr lang="en-US" dirty="0">
                <a:latin typeface="Calibri" panose="020F0502020204030204" pitchFamily="34" charset="0"/>
                <a:cs typeface="Calibri" panose="020F0502020204030204" pitchFamily="34" charset="0"/>
                <a:hlinkClick r:id="rId5"/>
              </a:rPr>
              <a:t>https://</a:t>
            </a:r>
            <a:r>
              <a:rPr lang="en-US" dirty="0" smtClean="0">
                <a:latin typeface="Calibri" panose="020F0502020204030204" pitchFamily="34" charset="0"/>
                <a:cs typeface="Calibri" panose="020F0502020204030204" pitchFamily="34" charset="0"/>
                <a:hlinkClick r:id="rId5"/>
              </a:rPr>
              <a:t>arxiv.org/pdf/1704.01925.pdf</a:t>
            </a:r>
            <a:endParaRPr lang="en-US" dirty="0" smtClean="0">
              <a:latin typeface="Calibri" panose="020F0502020204030204" pitchFamily="34" charset="0"/>
              <a:cs typeface="Calibri" panose="020F0502020204030204" pitchFamily="34" charset="0"/>
            </a:endParaRPr>
          </a:p>
          <a:p>
            <a:pPr lvl="0" fontAlgn="t"/>
            <a:r>
              <a:rPr lang="en-US" dirty="0">
                <a:latin typeface="Calibri" pitchFamily="34" charset="0"/>
                <a:cs typeface="Calibri" pitchFamily="34" charset="0"/>
              </a:rPr>
              <a:t>Automatic Detection of Singular Points in Fingerprint Images Using Convolution Neural Networks</a:t>
            </a:r>
          </a:p>
          <a:p>
            <a:pPr marL="0" indent="0" fontAlgn="t">
              <a:buNone/>
            </a:pPr>
            <a:r>
              <a:rPr lang="en-US" u="sng" dirty="0">
                <a:latin typeface="Calibri" pitchFamily="34" charset="0"/>
                <a:cs typeface="Calibri" pitchFamily="34" charset="0"/>
                <a:hlinkClick r:id="rId6"/>
              </a:rPr>
              <a:t>https://www.researchgate.net/publication/314071321_Automatic_Detection_of_Singular_Points_in_Fingerprint_Images_Using_Convolution_Neural_Networks</a:t>
            </a:r>
            <a:endParaRPr lang="en-US" dirty="0">
              <a:latin typeface="Calibri" pitchFamily="34" charset="0"/>
              <a:cs typeface="Calibri" pitchFamily="34" charset="0"/>
            </a:endParaRPr>
          </a:p>
          <a:p>
            <a:pPr lvl="0" fontAlgn="t"/>
            <a:r>
              <a:rPr lang="en-US" dirty="0">
                <a:latin typeface="Calibri" pitchFamily="34" charset="0"/>
                <a:cs typeface="Calibri" pitchFamily="34" charset="0"/>
              </a:rPr>
              <a:t>Combining global and minutia deep features for partial </a:t>
            </a:r>
            <a:r>
              <a:rPr lang="en-US" dirty="0" err="1">
                <a:latin typeface="Calibri" pitchFamily="34" charset="0"/>
                <a:cs typeface="Calibri" pitchFamily="34" charset="0"/>
              </a:rPr>
              <a:t>highresolution</a:t>
            </a:r>
            <a:r>
              <a:rPr lang="en-US" dirty="0">
                <a:latin typeface="Calibri" pitchFamily="34" charset="0"/>
                <a:cs typeface="Calibri" pitchFamily="34" charset="0"/>
              </a:rPr>
              <a:t> fingerprint matching</a:t>
            </a:r>
          </a:p>
          <a:p>
            <a:pPr marL="0" indent="0" fontAlgn="t">
              <a:buNone/>
            </a:pPr>
            <a:r>
              <a:rPr lang="en-US" u="sng" dirty="0">
                <a:latin typeface="Calibri" pitchFamily="34" charset="0"/>
                <a:cs typeface="Calibri" pitchFamily="34" charset="0"/>
                <a:hlinkClick r:id="rId7"/>
              </a:rPr>
              <a:t>https://www.sciencedirect.com/science/article/abs/pii/S0167865517303227</a:t>
            </a:r>
            <a:endParaRPr lang="en-US" dirty="0">
              <a:latin typeface="Calibri" pitchFamily="34" charset="0"/>
              <a:cs typeface="Calibri"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0446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1640156" y="2658794"/>
            <a:ext cx="8911687" cy="1828800"/>
          </a:xfrm>
        </p:spPr>
        <p:txBody>
          <a:bodyPr>
            <a:normAutofit/>
          </a:bodyPr>
          <a:lstStyle/>
          <a:p>
            <a:pPr algn="ctr"/>
            <a:r>
              <a:rPr lang="en-US" sz="5400" b="1">
                <a:solidFill>
                  <a:schemeClr val="accent1"/>
                </a:solidFill>
                <a:latin typeface="Calibri" panose="020F0502020204030204" pitchFamily="34" charset="0"/>
                <a:cs typeface="Calibri" panose="020F0502020204030204" pitchFamily="34" charset="0"/>
              </a:rPr>
              <a:t>THANKS FOR WATCHING</a:t>
            </a:r>
            <a:endParaRPr lang="en-US" sz="54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5599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pPr marL="576263" indent="-576263">
              <a:buFont typeface="+mj-lt"/>
              <a:buAutoNum type="romanUcPeriod"/>
            </a:pPr>
            <a:r>
              <a:rPr lang="en-US" dirty="0" err="1">
                <a:solidFill>
                  <a:schemeClr val="accent1"/>
                </a:solidFill>
                <a:latin typeface="Calibri" panose="020F0502020204030204" pitchFamily="34" charset="0"/>
                <a:cs typeface="Calibri" panose="020F0502020204030204" pitchFamily="34" charset="0"/>
              </a:rPr>
              <a:t>Giới</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thiệu</a:t>
            </a:r>
            <a:endParaRPr lang="en-US" dirty="0">
              <a:solidFill>
                <a:schemeClr val="accent1"/>
              </a:solidFill>
              <a:latin typeface="Calibri" panose="020F0502020204030204" pitchFamily="34" charset="0"/>
              <a:cs typeface="Calibri" panose="020F0502020204030204" pitchFamily="34" charset="0"/>
            </a:endParaRP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2589212" y="1336432"/>
            <a:ext cx="8915400" cy="4419792"/>
          </a:xfrm>
        </p:spPr>
        <p:txBody>
          <a:bodyPr>
            <a:normAutofit/>
          </a:bodyPr>
          <a:lstStyle/>
          <a:p>
            <a:pPr algn="just">
              <a:lnSpc>
                <a:spcPct val="150000"/>
              </a:lnSpc>
            </a:pP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phần</a:t>
            </a:r>
            <a:r>
              <a:rPr lang="en-US" sz="2200" dirty="0">
                <a:latin typeface="Calibri" panose="020F0502020204030204" pitchFamily="34" charset="0"/>
                <a:cs typeface="Calibri" panose="020F0502020204030204" pitchFamily="34" charset="0"/>
              </a:rPr>
              <a:t> da ở </a:t>
            </a:r>
            <a:r>
              <a:rPr lang="en-US" sz="2200" dirty="0" err="1">
                <a:latin typeface="Calibri" panose="020F0502020204030204" pitchFamily="34" charset="0"/>
                <a:cs typeface="Calibri" panose="020F0502020204030204" pitchFamily="34" charset="0"/>
              </a:rPr>
              <a:t>đầu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ngón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gồm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lồi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lõm</a:t>
            </a:r>
            <a:r>
              <a:rPr lang="en-US" sz="2200" dirty="0">
                <a:latin typeface="Calibri" panose="020F0502020204030204" pitchFamily="34" charset="0"/>
                <a:cs typeface="Calibri" panose="020F0502020204030204" pitchFamily="34" charset="0"/>
              </a:rPr>
              <a:t> xen </a:t>
            </a:r>
            <a:r>
              <a:rPr lang="en-US" sz="2200" dirty="0" err="1">
                <a:latin typeface="Calibri" panose="020F0502020204030204" pitchFamily="34" charset="0"/>
                <a:cs typeface="Calibri" panose="020F0502020204030204" pitchFamily="34" charset="0"/>
              </a:rPr>
              <a:t>kẻ</a:t>
            </a:r>
            <a:endParaRPr lang="en-US" sz="2200" dirty="0">
              <a:latin typeface="Calibri" panose="020F0502020204030204" pitchFamily="34" charset="0"/>
              <a:cs typeface="Calibri" panose="020F0502020204030204" pitchFamily="34" charset="0"/>
            </a:endParaRPr>
          </a:p>
          <a:p>
            <a:pPr algn="just">
              <a:lnSpc>
                <a:spcPct val="150000"/>
              </a:lnSpc>
            </a:pP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duy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nhất</a:t>
            </a:r>
            <a:r>
              <a:rPr lang="en-US" sz="2200" dirty="0">
                <a:latin typeface="Calibri" panose="020F0502020204030204" pitchFamily="34" charset="0"/>
                <a:cs typeface="Calibri" panose="020F0502020204030204" pitchFamily="34" charset="0"/>
              </a:rPr>
              <a:t> ở </a:t>
            </a: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ng</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ời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phụ</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thuộc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vào</a:t>
            </a:r>
            <a:r>
              <a:rPr lang="en-US" sz="2200" dirty="0">
                <a:latin typeface="Calibri" panose="020F0502020204030204" pitchFamily="34" charset="0"/>
                <a:cs typeface="Calibri" panose="020F0502020204030204" pitchFamily="34" charset="0"/>
              </a:rPr>
              <a:t> di </a:t>
            </a:r>
            <a:r>
              <a:rPr lang="en-US" sz="2200" dirty="0" err="1">
                <a:latin typeface="Calibri" panose="020F0502020204030204" pitchFamily="34" charset="0"/>
                <a:cs typeface="Calibri" panose="020F0502020204030204" pitchFamily="34" charset="0"/>
              </a:rPr>
              <a:t>truyền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môi</a:t>
            </a:r>
            <a:r>
              <a:rPr lang="en-US" sz="2200" dirty="0">
                <a:latin typeface="Calibri" panose="020F0502020204030204" pitchFamily="34" charset="0"/>
                <a:cs typeface="Calibri" panose="020F0502020204030204" pitchFamily="34" charset="0"/>
              </a:rPr>
              <a:t> tr</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ờng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xung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quanh</a:t>
            </a:r>
            <a:endParaRPr lang="en-US" sz="2200" dirty="0">
              <a:latin typeface="Calibri" panose="020F0502020204030204" pitchFamily="34" charset="0"/>
              <a:cs typeface="Calibri" panose="020F0502020204030204" pitchFamily="34" charset="0"/>
            </a:endParaRPr>
          </a:p>
          <a:p>
            <a:pPr algn="just">
              <a:lnSpc>
                <a:spcPct val="150000"/>
              </a:lnSpc>
            </a:pPr>
            <a:r>
              <a:rPr lang="en-US" sz="2200" dirty="0" err="1">
                <a:latin typeface="Calibri" panose="020F0502020204030204" pitchFamily="34" charset="0"/>
                <a:cs typeface="Calibri" panose="020F0502020204030204" pitchFamily="34" charset="0"/>
              </a:rPr>
              <a:t>Đầu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thế</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kỉ</a:t>
            </a:r>
            <a:r>
              <a:rPr lang="en-US" sz="2200" dirty="0">
                <a:latin typeface="Calibri" panose="020F0502020204030204" pitchFamily="34" charset="0"/>
                <a:cs typeface="Calibri" panose="020F0502020204030204" pitchFamily="34" charset="0"/>
              </a:rPr>
              <a:t> XX, </a:t>
            </a:r>
            <a:r>
              <a:rPr lang="en-US" sz="2200" dirty="0" err="1">
                <a:latin typeface="Calibri" panose="020F0502020204030204" pitchFamily="34" charset="0"/>
                <a:cs typeface="Calibri" panose="020F0502020204030204" pitchFamily="34" charset="0"/>
              </a:rPr>
              <a:t>nhận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chính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thức</a:t>
            </a:r>
            <a:r>
              <a:rPr lang="en-US" sz="2200" dirty="0">
                <a:latin typeface="Calibri" panose="020F0502020204030204" pitchFamily="34" charset="0"/>
                <a:cs typeface="Calibri" panose="020F0502020204030204" pitchFamily="34" charset="0"/>
              </a:rPr>
              <a:t> đ</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chấp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nhận</a:t>
            </a:r>
            <a:endParaRPr lang="en-US" sz="2200" dirty="0">
              <a:latin typeface="Calibri" panose="020F0502020204030204" pitchFamily="34" charset="0"/>
              <a:cs typeface="Calibri" panose="020F0502020204030204" pitchFamily="34" charset="0"/>
            </a:endParaRPr>
          </a:p>
          <a:p>
            <a:pPr algn="just">
              <a:lnSpc>
                <a:spcPct val="150000"/>
              </a:lnSpc>
            </a:pP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kĩ</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thuật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không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ngừng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triển</a:t>
            </a:r>
            <a:endParaRPr lang="en-US" sz="2200" dirty="0">
              <a:latin typeface="Calibri" panose="020F0502020204030204" pitchFamily="34" charset="0"/>
              <a:cs typeface="Calibri" panose="020F0502020204030204" pitchFamily="34" charset="0"/>
            </a:endParaRPr>
          </a:p>
          <a:p>
            <a:pPr algn="just">
              <a:lnSpc>
                <a:spcPct val="150000"/>
              </a:lnSpc>
            </a:pPr>
            <a:r>
              <a:rPr lang="en-US" sz="2200" dirty="0" err="1">
                <a:latin typeface="Calibri" panose="020F0502020204030204" pitchFamily="34" charset="0"/>
                <a:cs typeface="Calibri" panose="020F0502020204030204" pitchFamily="34" charset="0"/>
              </a:rPr>
              <a:t>Hệ</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thống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tự</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động</a:t>
            </a:r>
            <a:r>
              <a:rPr lang="en-US" sz="2200" dirty="0">
                <a:latin typeface="Calibri" panose="020F0502020204030204" pitchFamily="34" charset="0"/>
                <a:cs typeface="Calibri" panose="020F0502020204030204" pitchFamily="34" charset="0"/>
              </a:rPr>
              <a:t> (AFIS) ra </a:t>
            </a:r>
            <a:r>
              <a:rPr lang="en-US" sz="2200" dirty="0" err="1">
                <a:latin typeface="Calibri" panose="020F0502020204030204" pitchFamily="34" charset="0"/>
                <a:cs typeface="Calibri" panose="020F0502020204030204" pitchFamily="34" charset="0"/>
              </a:rPr>
              <a:t>đời</a:t>
            </a:r>
            <a:endParaRPr lang="en-US" sz="2200" dirty="0">
              <a:latin typeface="Calibri" panose="020F0502020204030204" pitchFamily="34" charset="0"/>
              <a:cs typeface="Calibri" panose="020F0502020204030204" pitchFamily="34" charset="0"/>
            </a:endParaRPr>
          </a:p>
          <a:p>
            <a:pPr algn="just">
              <a:lnSpc>
                <a:spcPct val="150000"/>
              </a:lnSpc>
            </a:pPr>
            <a:r>
              <a:rPr lang="en-US" sz="2200" dirty="0" err="1">
                <a:latin typeface="Calibri" panose="020F0502020204030204" pitchFamily="34" charset="0"/>
                <a:cs typeface="Calibri" panose="020F0502020204030204" pitchFamily="34" charset="0"/>
              </a:rPr>
              <a:t>Nhờ</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hiệu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quả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cao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nên</a:t>
            </a:r>
            <a:r>
              <a:rPr lang="en-US" sz="2200" dirty="0">
                <a:latin typeface="Calibri" panose="020F0502020204030204" pitchFamily="34" charset="0"/>
                <a:cs typeface="Calibri" panose="020F0502020204030204" pitchFamily="34" charset="0"/>
              </a:rPr>
              <a:t> đ</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phổ</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biến</a:t>
            </a:r>
            <a:r>
              <a:rPr lang="en-US" sz="2200" dirty="0">
                <a:latin typeface="Calibri" panose="020F0502020204030204" pitchFamily="34" charset="0"/>
                <a:cs typeface="Calibri" panose="020F0502020204030204" pitchFamily="34" charset="0"/>
              </a:rPr>
              <a:t> </a:t>
            </a:r>
            <a:r>
              <a:rPr lang="en-US" sz="2200" err="1">
                <a:latin typeface="Calibri" panose="020F0502020204030204" pitchFamily="34" charset="0"/>
                <a:cs typeface="Calibri" panose="020F0502020204030204" pitchFamily="34" charset="0"/>
              </a:rPr>
              <a:t>rộng</a:t>
            </a:r>
            <a:r>
              <a:rPr lang="en-US" sz="2200">
                <a:latin typeface="Calibri" panose="020F0502020204030204" pitchFamily="34" charset="0"/>
                <a:cs typeface="Calibri" panose="020F0502020204030204" pitchFamily="34" charset="0"/>
              </a:rPr>
              <a:t> rãi</a:t>
            </a:r>
            <a:endParaRPr lang="en-US" sz="2200" dirty="0">
              <a:latin typeface="Calibri" panose="020F0502020204030204" pitchFamily="34" charset="0"/>
              <a:cs typeface="Calibri" panose="020F0502020204030204" pitchFamily="34" charset="0"/>
            </a:endParaRPr>
          </a:p>
          <a:p>
            <a:pPr>
              <a:lnSpc>
                <a:spcPct val="150000"/>
              </a:lnSpc>
            </a:pPr>
            <a:endParaRPr lang="en-US" sz="24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26109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II.  </a:t>
            </a:r>
            <a:r>
              <a:rPr lang="en-US" dirty="0" err="1">
                <a:solidFill>
                  <a:schemeClr val="accent1"/>
                </a:solidFill>
                <a:latin typeface="Calibri" panose="020F0502020204030204" pitchFamily="34" charset="0"/>
                <a:cs typeface="Calibri" panose="020F0502020204030204" pitchFamily="34" charset="0"/>
              </a:rPr>
              <a:t>Cảm</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biến</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vân</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tay</a:t>
            </a:r>
            <a:endParaRPr lang="en-US" dirty="0">
              <a:solidFill>
                <a:schemeClr val="accent1"/>
              </a:solidFill>
              <a:latin typeface="Calibri" panose="020F0502020204030204" pitchFamily="34" charset="0"/>
              <a:cs typeface="Calibri" panose="020F0502020204030204" pitchFamily="34" charset="0"/>
            </a:endParaRP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041009" y="1645032"/>
            <a:ext cx="5683348" cy="4333737"/>
          </a:xfrm>
        </p:spPr>
        <p:txBody>
          <a:bodyPr>
            <a:normAutofit/>
          </a:bodyPr>
          <a:lstStyle/>
          <a:p>
            <a:pPr algn="just">
              <a:lnSpc>
                <a:spcPct val="150000"/>
              </a:lnSpc>
            </a:pPr>
            <a:r>
              <a:rPr lang="en-US" sz="2200" dirty="0">
                <a:latin typeface="Calibri" panose="020F0502020204030204" pitchFamily="34" charset="0"/>
                <a:cs typeface="Calibri" panose="020F0502020204030204" pitchFamily="34" charset="0"/>
              </a:rPr>
              <a:t>Tr</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ớc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kia</a:t>
            </a:r>
            <a:r>
              <a:rPr lang="en-US" sz="2200" dirty="0">
                <a:latin typeface="Calibri" panose="020F0502020204030204" pitchFamily="34" charset="0"/>
                <a:cs typeface="Calibri" panose="020F0502020204030204" pitchFamily="34" charset="0"/>
              </a:rPr>
              <a:t>, ng</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ời</a:t>
            </a:r>
            <a:r>
              <a:rPr lang="en-US" sz="2200" dirty="0">
                <a:latin typeface="Calibri" panose="020F0502020204030204" pitchFamily="34" charset="0"/>
                <a:cs typeface="Calibri" panose="020F0502020204030204" pitchFamily="34" charset="0"/>
              </a:rPr>
              <a:t> ta </a:t>
            </a:r>
            <a:r>
              <a:rPr lang="en-US" sz="2200" dirty="0" err="1">
                <a:latin typeface="Calibri" panose="020F0502020204030204" pitchFamily="34" charset="0"/>
                <a:cs typeface="Calibri" panose="020F0502020204030204" pitchFamily="34" charset="0"/>
              </a:rPr>
              <a:t>sử</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dụng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kĩ</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thuật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mực</a:t>
            </a:r>
            <a:r>
              <a:rPr lang="en-US" sz="2200" dirty="0">
                <a:latin typeface="Calibri" panose="020F0502020204030204" pitchFamily="34" charset="0"/>
                <a:cs typeface="Calibri" panose="020F0502020204030204" pitchFamily="34" charset="0"/>
              </a:rPr>
              <a:t> in </a:t>
            </a:r>
            <a:r>
              <a:rPr lang="en-US" sz="2200" dirty="0" err="1">
                <a:latin typeface="Calibri" panose="020F0502020204030204" pitchFamily="34" charset="0"/>
                <a:cs typeface="Calibri" panose="020F0502020204030204" pitchFamily="34" charset="0"/>
              </a:rPr>
              <a:t>để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endParaRPr lang="en-US" sz="2200" dirty="0">
              <a:latin typeface="Calibri" panose="020F0502020204030204" pitchFamily="34" charset="0"/>
              <a:cs typeface="Calibri" panose="020F0502020204030204" pitchFamily="34" charset="0"/>
            </a:endParaRPr>
          </a:p>
          <a:p>
            <a:pPr algn="just">
              <a:lnSpc>
                <a:spcPct val="150000"/>
              </a:lnSpc>
            </a:pPr>
            <a:r>
              <a:rPr lang="en-US" sz="2200" dirty="0" err="1">
                <a:latin typeface="Calibri" panose="020F0502020204030204" pitchFamily="34" charset="0"/>
                <a:cs typeface="Calibri" panose="020F0502020204030204" pitchFamily="34" charset="0"/>
              </a:rPr>
              <a:t>Ngày</a:t>
            </a:r>
            <a:r>
              <a:rPr lang="en-US" sz="2200" dirty="0">
                <a:latin typeface="Calibri" panose="020F0502020204030204" pitchFamily="34" charset="0"/>
                <a:cs typeface="Calibri" panose="020F0502020204030204" pitchFamily="34" charset="0"/>
              </a:rPr>
              <a:t> nay, </a:t>
            </a:r>
            <a:r>
              <a:rPr lang="en-US" sz="2200" dirty="0" err="1">
                <a:latin typeface="Calibri" panose="020F0502020204030204" pitchFamily="34" charset="0"/>
                <a:cs typeface="Calibri" panose="020F0502020204030204" pitchFamily="34" charset="0"/>
              </a:rPr>
              <a:t>hầu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hết</a:t>
            </a:r>
            <a:r>
              <a:rPr lang="en-US" sz="2200" dirty="0">
                <a:latin typeface="Calibri" panose="020F0502020204030204" pitchFamily="34" charset="0"/>
                <a:cs typeface="Calibri" panose="020F0502020204030204" pitchFamily="34" charset="0"/>
              </a:rPr>
              <a:t> AFIS </a:t>
            </a:r>
            <a:r>
              <a:rPr lang="en-US" sz="2200" err="1">
                <a:latin typeface="Calibri" panose="020F0502020204030204" pitchFamily="34" charset="0"/>
                <a:cs typeface="Calibri" panose="020F0502020204030204" pitchFamily="34" charset="0"/>
              </a:rPr>
              <a:t>đều</a:t>
            </a:r>
            <a:r>
              <a:rPr lang="en-US" sz="2200">
                <a:latin typeface="Calibri" panose="020F0502020204030204" pitchFamily="34" charset="0"/>
                <a:cs typeface="Calibri" panose="020F0502020204030204" pitchFamily="34" charset="0"/>
              </a:rPr>
              <a:t> dùng </a:t>
            </a:r>
            <a:r>
              <a:rPr lang="en-US" sz="2200" dirty="0" err="1">
                <a:latin typeface="Calibri" panose="020F0502020204030204" pitchFamily="34" charset="0"/>
                <a:cs typeface="Calibri" panose="020F0502020204030204" pitchFamily="34" charset="0"/>
              </a:rPr>
              <a:t>máy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quét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điện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tử</a:t>
            </a:r>
            <a:endParaRPr lang="en-US" sz="2200" dirty="0">
              <a:latin typeface="Calibri" panose="020F0502020204030204" pitchFamily="34" charset="0"/>
              <a:cs typeface="Calibri" panose="020F0502020204030204" pitchFamily="34" charset="0"/>
            </a:endParaRPr>
          </a:p>
          <a:p>
            <a:pPr algn="just">
              <a:lnSpc>
                <a:spcPct val="150000"/>
              </a:lnSpc>
            </a:pP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3 </a:t>
            </a:r>
            <a:r>
              <a:rPr lang="en-US" sz="2200" dirty="0" err="1">
                <a:latin typeface="Calibri" panose="020F0502020204030204" pitchFamily="34" charset="0"/>
                <a:cs typeface="Calibri" panose="020F0502020204030204" pitchFamily="34" charset="0"/>
              </a:rPr>
              <a:t>loại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biến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quang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rắn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a:t>
            </a:r>
            <a:r>
              <a:rPr lang="en-US" sz="2200" dirty="0">
                <a:latin typeface="Calibri" panose="020F0502020204030204" pitchFamily="34" charset="0"/>
                <a:cs typeface="Calibri" panose="020F0502020204030204" pitchFamily="34" charset="0"/>
              </a:rPr>
              <a:t> </a:t>
            </a:r>
            <a:r>
              <a:rPr lang="en-US" sz="2200" err="1">
                <a:latin typeface="Calibri" panose="020F0502020204030204" pitchFamily="34" charset="0"/>
                <a:cs typeface="Calibri" panose="020F0502020204030204" pitchFamily="34" charset="0"/>
              </a:rPr>
              <a:t>siêu</a:t>
            </a:r>
            <a:r>
              <a:rPr lang="en-US" sz="2200">
                <a:latin typeface="Calibri" panose="020F0502020204030204" pitchFamily="34" charset="0"/>
                <a:cs typeface="Calibri" panose="020F0502020204030204" pitchFamily="34" charset="0"/>
              </a:rPr>
              <a:t> âm</a:t>
            </a:r>
          </a:p>
          <a:p>
            <a:pPr algn="just">
              <a:lnSpc>
                <a:spcPct val="150000"/>
              </a:lnSpc>
            </a:pPr>
            <a:endParaRPr lang="en-US" sz="2200" dirty="0">
              <a:latin typeface="Calibri" panose="020F0502020204030204" pitchFamily="34" charset="0"/>
              <a:cs typeface="Calibri" panose="020F0502020204030204" pitchFamily="34" charset="0"/>
            </a:endParaRPr>
          </a:p>
          <a:p>
            <a:pPr marL="0" indent="0">
              <a:lnSpc>
                <a:spcPct val="150000"/>
              </a:lnSpc>
              <a:buNone/>
            </a:pPr>
            <a:endParaRPr lang="en-US" sz="2200" dirty="0">
              <a:latin typeface="Calibri" panose="020F0502020204030204" pitchFamily="34" charset="0"/>
              <a:cs typeface="Calibri" panose="020F0502020204030204" pitchFamily="34" charset="0"/>
            </a:endParaRPr>
          </a:p>
          <a:p>
            <a:pPr>
              <a:lnSpc>
                <a:spcPct val="150000"/>
              </a:lnSpc>
            </a:pPr>
            <a:endParaRPr lang="en-US" sz="24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pic>
        <p:nvPicPr>
          <p:cNvPr id="4" name="Hình ảnh 3">
            <a:extLst>
              <a:ext uri="{FF2B5EF4-FFF2-40B4-BE49-F238E27FC236}">
                <a16:creationId xmlns="" xmlns:a16="http://schemas.microsoft.com/office/drawing/2014/main" id="{BBD29EBC-7F9B-4929-B2DE-A8D125DB814B}"/>
              </a:ext>
            </a:extLst>
          </p:cNvPr>
          <p:cNvPicPr/>
          <p:nvPr/>
        </p:nvPicPr>
        <p:blipFill>
          <a:blip r:embed="rId2"/>
          <a:stretch>
            <a:fillRect/>
          </a:stretch>
        </p:blipFill>
        <p:spPr>
          <a:xfrm>
            <a:off x="6822831" y="1946868"/>
            <a:ext cx="4866972" cy="2964264"/>
          </a:xfrm>
          <a:prstGeom prst="rect">
            <a:avLst/>
          </a:prstGeom>
        </p:spPr>
      </p:pic>
    </p:spTree>
    <p:extLst>
      <p:ext uri="{BB962C8B-B14F-4D97-AF65-F5344CB8AC3E}">
        <p14:creationId xmlns:p14="http://schemas.microsoft.com/office/powerpoint/2010/main" val="13786223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II.  </a:t>
            </a:r>
            <a:r>
              <a:rPr lang="en-US" dirty="0" err="1">
                <a:solidFill>
                  <a:schemeClr val="accent1"/>
                </a:solidFill>
                <a:latin typeface="Calibri" panose="020F0502020204030204" pitchFamily="34" charset="0"/>
                <a:cs typeface="Calibri" panose="020F0502020204030204" pitchFamily="34" charset="0"/>
              </a:rPr>
              <a:t>Cảm</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biến</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vân</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tay</a:t>
            </a:r>
            <a:endParaRPr lang="en-US" dirty="0">
              <a:solidFill>
                <a:schemeClr val="accent1"/>
              </a:solidFill>
              <a:latin typeface="Calibri" panose="020F0502020204030204" pitchFamily="34" charset="0"/>
              <a:cs typeface="Calibri" panose="020F0502020204030204" pitchFamily="34" charset="0"/>
            </a:endParaRP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041008" y="2194164"/>
            <a:ext cx="6625883" cy="3151559"/>
          </a:xfrm>
        </p:spPr>
        <p:txBody>
          <a:bodyPr>
            <a:normAutofit/>
          </a:bodyPr>
          <a:lstStyle/>
          <a:p>
            <a:pPr algn="just">
              <a:lnSpc>
                <a:spcPct val="150000"/>
              </a:lnSpc>
            </a:pPr>
            <a:r>
              <a:rPr lang="en-US" sz="2200" dirty="0" err="1">
                <a:latin typeface="Calibri" panose="020F0502020204030204" pitchFamily="34" charset="0"/>
                <a:cs typeface="Calibri" panose="020F0502020204030204" pitchFamily="34" charset="0"/>
              </a:rPr>
              <a:t>Ánh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lăng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kính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phản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chiếu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tại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lõm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hấp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thụ</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tại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lồi</a:t>
            </a:r>
            <a:r>
              <a:rPr lang="en-US" sz="2200" dirty="0">
                <a:latin typeface="Calibri" panose="020F0502020204030204" pitchFamily="34" charset="0"/>
                <a:cs typeface="Calibri" panose="020F0502020204030204" pitchFamily="34" charset="0"/>
              </a:rPr>
              <a:t>. </a:t>
            </a:r>
          </a:p>
          <a:p>
            <a:pPr algn="just">
              <a:lnSpc>
                <a:spcPct val="150000"/>
              </a:lnSpc>
            </a:pP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tia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thoát</a:t>
            </a:r>
            <a:r>
              <a:rPr lang="en-US" sz="2200" dirty="0">
                <a:latin typeface="Calibri" panose="020F0502020204030204" pitchFamily="34" charset="0"/>
                <a:cs typeface="Calibri" panose="020F0502020204030204" pitchFamily="34" charset="0"/>
              </a:rPr>
              <a:t> ra </a:t>
            </a:r>
            <a:r>
              <a:rPr lang="en-US" sz="2200" dirty="0" err="1">
                <a:latin typeface="Calibri" panose="020F0502020204030204" pitchFamily="34" charset="0"/>
                <a:cs typeface="Calibri" panose="020F0502020204030204" pitchFamily="34" charset="0"/>
              </a:rPr>
              <a:t>từ</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phía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phải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hội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tụ</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thông</a:t>
            </a:r>
            <a:r>
              <a:rPr lang="en-US" sz="2200" dirty="0">
                <a:latin typeface="Calibri" panose="020F0502020204030204" pitchFamily="34" charset="0"/>
                <a:cs typeface="Calibri" panose="020F0502020204030204" pitchFamily="34" charset="0"/>
              </a:rPr>
              <a:t> qua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ống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kính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biến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hình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ảnh</a:t>
            </a:r>
            <a:r>
              <a:rPr lang="en-US" sz="2200" dirty="0">
                <a:latin typeface="Calibri" panose="020F0502020204030204" pitchFamily="34" charset="0"/>
                <a:cs typeface="Calibri" panose="020F0502020204030204" pitchFamily="34" charset="0"/>
              </a:rPr>
              <a:t> </a:t>
            </a:r>
          </a:p>
          <a:p>
            <a:pPr>
              <a:lnSpc>
                <a:spcPct val="150000"/>
              </a:lnSpc>
            </a:pPr>
            <a:endParaRPr lang="en-US" sz="24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pic>
        <p:nvPicPr>
          <p:cNvPr id="5" name="Hình ảnh 4">
            <a:extLst>
              <a:ext uri="{FF2B5EF4-FFF2-40B4-BE49-F238E27FC236}">
                <a16:creationId xmlns="" xmlns:a16="http://schemas.microsoft.com/office/drawing/2014/main" id="{F1D0B468-1B50-45F8-AC7E-DB94086FB3A6}"/>
              </a:ext>
            </a:extLst>
          </p:cNvPr>
          <p:cNvPicPr/>
          <p:nvPr/>
        </p:nvPicPr>
        <p:blipFill>
          <a:blip r:embed="rId2"/>
          <a:stretch>
            <a:fillRect/>
          </a:stretch>
        </p:blipFill>
        <p:spPr>
          <a:xfrm>
            <a:off x="7906777" y="2194163"/>
            <a:ext cx="3244215" cy="3151559"/>
          </a:xfrm>
          <a:prstGeom prst="rect">
            <a:avLst/>
          </a:prstGeom>
        </p:spPr>
      </p:pic>
      <p:sp>
        <p:nvSpPr>
          <p:cNvPr id="8" name="Hộp Văn bản 7">
            <a:extLst>
              <a:ext uri="{FF2B5EF4-FFF2-40B4-BE49-F238E27FC236}">
                <a16:creationId xmlns="" xmlns:a16="http://schemas.microsoft.com/office/drawing/2014/main" id="{FFC9DF47-C980-4034-9F55-05E2DAE6613A}"/>
              </a:ext>
            </a:extLst>
          </p:cNvPr>
          <p:cNvSpPr txBox="1"/>
          <p:nvPr/>
        </p:nvSpPr>
        <p:spPr>
          <a:xfrm>
            <a:off x="1041008" y="1534464"/>
            <a:ext cx="6625883" cy="461665"/>
          </a:xfrm>
          <a:prstGeom prst="rect">
            <a:avLst/>
          </a:prstGeom>
          <a:noFill/>
        </p:spPr>
        <p:txBody>
          <a:bodyPr wrap="square" rtlCol="0">
            <a:spAutoFit/>
          </a:bodyPr>
          <a:lstStyle/>
          <a:p>
            <a:pPr algn="ctr"/>
            <a:r>
              <a:rPr lang="en-US" sz="2400" b="1" dirty="0" err="1">
                <a:latin typeface="Calibri" panose="020F0502020204030204" pitchFamily="34" charset="0"/>
                <a:cs typeface="Calibri" panose="020F0502020204030204" pitchFamily="34" charset="0"/>
              </a:rPr>
              <a:t>Cảm</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biến</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quang</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91700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II.  </a:t>
            </a:r>
            <a:r>
              <a:rPr lang="en-US" dirty="0" err="1">
                <a:solidFill>
                  <a:schemeClr val="accent1"/>
                </a:solidFill>
                <a:latin typeface="Calibri" panose="020F0502020204030204" pitchFamily="34" charset="0"/>
                <a:cs typeface="Calibri" panose="020F0502020204030204" pitchFamily="34" charset="0"/>
              </a:rPr>
              <a:t>Cảm</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biến</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vân</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tay</a:t>
            </a:r>
            <a:endParaRPr lang="en-US" dirty="0">
              <a:solidFill>
                <a:schemeClr val="accent1"/>
              </a:solidFill>
              <a:latin typeface="Calibri" panose="020F0502020204030204" pitchFamily="34" charset="0"/>
              <a:cs typeface="Calibri" panose="020F0502020204030204" pitchFamily="34" charset="0"/>
            </a:endParaRP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041009" y="2194164"/>
            <a:ext cx="5054992" cy="3151559"/>
          </a:xfrm>
        </p:spPr>
        <p:txBody>
          <a:bodyPr>
            <a:normAutofit/>
          </a:bodyPr>
          <a:lstStyle/>
          <a:p>
            <a:pPr algn="just">
              <a:lnSpc>
                <a:spcPct val="150000"/>
              </a:lnSpc>
            </a:pPr>
            <a:r>
              <a:rPr lang="en-US" sz="2200" dirty="0" err="1">
                <a:latin typeface="Calibri" panose="020F0502020204030204" pitchFamily="34" charset="0"/>
                <a:cs typeface="Calibri" panose="020F0502020204030204" pitchFamily="34" charset="0"/>
              </a:rPr>
              <a:t>Dùng</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một</a:t>
            </a:r>
            <a:r>
              <a:rPr lang="vi-VN" sz="2200" dirty="0">
                <a:latin typeface="Calibri" panose="020F0502020204030204" pitchFamily="34" charset="0"/>
                <a:cs typeface="Calibri" panose="020F0502020204030204" pitchFamily="34" charset="0"/>
              </a:rPr>
              <a:t> xung siêu âm </a:t>
            </a:r>
            <a:r>
              <a:rPr lang="vi-VN" sz="2200" dirty="0" err="1">
                <a:latin typeface="Calibri" panose="020F0502020204030204" pitchFamily="34" charset="0"/>
                <a:cs typeface="Calibri" panose="020F0502020204030204" pitchFamily="34" charset="0"/>
              </a:rPr>
              <a:t>truyền</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đến</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ngón</a:t>
            </a:r>
            <a:r>
              <a:rPr lang="vi-VN" sz="2200" dirty="0">
                <a:latin typeface="Calibri" panose="020F0502020204030204" pitchFamily="34" charset="0"/>
                <a:cs typeface="Calibri" panose="020F0502020204030204" pitchFamily="34" charset="0"/>
              </a:rPr>
              <a:t> tay </a:t>
            </a:r>
            <a:r>
              <a:rPr lang="vi-VN" sz="2200" dirty="0" err="1">
                <a:latin typeface="Calibri" panose="020F0502020204030204" pitchFamily="34" charset="0"/>
                <a:cs typeface="Calibri" panose="020F0502020204030204" pitchFamily="34" charset="0"/>
              </a:rPr>
              <a:t>lúc</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đặt</a:t>
            </a:r>
            <a:r>
              <a:rPr lang="vi-VN" sz="2200" dirty="0">
                <a:latin typeface="Calibri" panose="020F0502020204030204" pitchFamily="34" charset="0"/>
                <a:cs typeface="Calibri" panose="020F0502020204030204" pitchFamily="34" charset="0"/>
              </a:rPr>
              <a:t> lên </a:t>
            </a:r>
            <a:r>
              <a:rPr lang="vi-VN" sz="2200" dirty="0" err="1">
                <a:latin typeface="Calibri" panose="020F0502020204030204" pitchFamily="34" charset="0"/>
                <a:cs typeface="Calibri" panose="020F0502020204030204" pitchFamily="34" charset="0"/>
              </a:rPr>
              <a:t>cảm</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biến</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áp</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lực</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từ</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các</a:t>
            </a:r>
            <a:r>
              <a:rPr lang="vi-VN" sz="2200" dirty="0">
                <a:latin typeface="Calibri" panose="020F0502020204030204" pitchFamily="34" charset="0"/>
                <a:cs typeface="Calibri" panose="020F0502020204030204" pitchFamily="34" charset="0"/>
              </a:rPr>
              <a:t> xung </a:t>
            </a:r>
            <a:r>
              <a:rPr lang="vi-VN" sz="2200" dirty="0" err="1">
                <a:latin typeface="Calibri" panose="020F0502020204030204" pitchFamily="34" charset="0"/>
                <a:cs typeface="Calibri" panose="020F0502020204030204" pitchFamily="34" charset="0"/>
              </a:rPr>
              <a:t>này</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sẽ</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bị</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ngón</a:t>
            </a:r>
            <a:r>
              <a:rPr lang="vi-VN" sz="2200" dirty="0">
                <a:latin typeface="Calibri" panose="020F0502020204030204" pitchFamily="34" charset="0"/>
                <a:cs typeface="Calibri" panose="020F0502020204030204" pitchFamily="34" charset="0"/>
              </a:rPr>
              <a:t> tay </a:t>
            </a:r>
            <a:r>
              <a:rPr lang="vi-VN" sz="2200" dirty="0" err="1">
                <a:latin typeface="Calibri" panose="020F0502020204030204" pitchFamily="34" charset="0"/>
                <a:cs typeface="Calibri" panose="020F0502020204030204" pitchFamily="34" charset="0"/>
              </a:rPr>
              <a:t>hấp</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thụ</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và</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một</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số</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chúng</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phản</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hồi</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trở</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lại</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cảm</a:t>
            </a:r>
            <a:r>
              <a:rPr lang="vi-VN" sz="2200" dirty="0">
                <a:latin typeface="Calibri" panose="020F0502020204030204" pitchFamily="34" charset="0"/>
                <a:cs typeface="Calibri" panose="020F0502020204030204" pitchFamily="34" charset="0"/>
              </a:rPr>
              <a:t> </a:t>
            </a:r>
            <a:r>
              <a:rPr lang="vi-VN" sz="2200" dirty="0" err="1">
                <a:latin typeface="Calibri" panose="020F0502020204030204" pitchFamily="34" charset="0"/>
                <a:cs typeface="Calibri" panose="020F0502020204030204" pitchFamily="34" charset="0"/>
              </a:rPr>
              <a:t>biến</a:t>
            </a:r>
            <a:r>
              <a:rPr lang="vi-VN" sz="22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sp>
        <p:nvSpPr>
          <p:cNvPr id="8" name="Hộp Văn bản 7">
            <a:extLst>
              <a:ext uri="{FF2B5EF4-FFF2-40B4-BE49-F238E27FC236}">
                <a16:creationId xmlns="" xmlns:a16="http://schemas.microsoft.com/office/drawing/2014/main" id="{FFC9DF47-C980-4034-9F55-05E2DAE6613A}"/>
              </a:ext>
            </a:extLst>
          </p:cNvPr>
          <p:cNvSpPr txBox="1"/>
          <p:nvPr/>
        </p:nvSpPr>
        <p:spPr>
          <a:xfrm>
            <a:off x="1041008" y="1534464"/>
            <a:ext cx="6625883" cy="461665"/>
          </a:xfrm>
          <a:prstGeom prst="rect">
            <a:avLst/>
          </a:prstGeom>
          <a:noFill/>
        </p:spPr>
        <p:txBody>
          <a:bodyPr wrap="square" rtlCol="0">
            <a:spAutoFit/>
          </a:bodyPr>
          <a:lstStyle/>
          <a:p>
            <a:pPr algn="ctr"/>
            <a:r>
              <a:rPr lang="en-US" sz="2400" b="1" dirty="0" err="1">
                <a:latin typeface="Calibri" panose="020F0502020204030204" pitchFamily="34" charset="0"/>
                <a:cs typeface="Calibri" panose="020F0502020204030204" pitchFamily="34" charset="0"/>
              </a:rPr>
              <a:t>Cảm</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biến</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siêu</a:t>
            </a:r>
            <a:r>
              <a:rPr lang="en-US" sz="2400" b="1"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âm</a:t>
            </a:r>
            <a:endParaRPr lang="en-US" sz="2400" b="1" dirty="0">
              <a:latin typeface="Calibri" panose="020F0502020204030204" pitchFamily="34" charset="0"/>
              <a:cs typeface="Calibri" panose="020F0502020204030204" pitchFamily="34" charset="0"/>
            </a:endParaRPr>
          </a:p>
        </p:txBody>
      </p:sp>
      <p:pic>
        <p:nvPicPr>
          <p:cNvPr id="7" name="Hình ảnh 6">
            <a:extLst>
              <a:ext uri="{FF2B5EF4-FFF2-40B4-BE49-F238E27FC236}">
                <a16:creationId xmlns="" xmlns:a16="http://schemas.microsoft.com/office/drawing/2014/main" id="{2DC003C1-3200-4639-92C5-FBB1D07B4AA0}"/>
              </a:ext>
            </a:extLst>
          </p:cNvPr>
          <p:cNvPicPr>
            <a:picLocks noChangeAspect="1"/>
          </p:cNvPicPr>
          <p:nvPr/>
        </p:nvPicPr>
        <p:blipFill>
          <a:blip r:embed="rId2"/>
          <a:stretch>
            <a:fillRect/>
          </a:stretch>
        </p:blipFill>
        <p:spPr>
          <a:xfrm>
            <a:off x="6465928" y="1996129"/>
            <a:ext cx="5022450" cy="3504339"/>
          </a:xfrm>
          <a:prstGeom prst="rect">
            <a:avLst/>
          </a:prstGeom>
        </p:spPr>
      </p:pic>
    </p:spTree>
    <p:extLst>
      <p:ext uri="{BB962C8B-B14F-4D97-AF65-F5344CB8AC3E}">
        <p14:creationId xmlns:p14="http://schemas.microsoft.com/office/powerpoint/2010/main" val="26879284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III. </a:t>
            </a:r>
            <a:r>
              <a:rPr lang="en-US" dirty="0" err="1">
                <a:solidFill>
                  <a:schemeClr val="accent1"/>
                </a:solidFill>
                <a:latin typeface="Calibri" panose="020F0502020204030204" pitchFamily="34" charset="0"/>
                <a:cs typeface="Calibri" panose="020F0502020204030204" pitchFamily="34" charset="0"/>
              </a:rPr>
              <a:t>Rút</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trích</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đặc</a:t>
            </a:r>
            <a:r>
              <a:rPr lang="en-US" dirty="0">
                <a:solidFill>
                  <a:schemeClr val="accent1"/>
                </a:solidFill>
                <a:latin typeface="Calibri" panose="020F0502020204030204" pitchFamily="34" charset="0"/>
                <a:cs typeface="Calibri" panose="020F0502020204030204" pitchFamily="34" charset="0"/>
              </a:rPr>
              <a:t> tr</a:t>
            </a:r>
            <a:r>
              <a:rPr lang="vi-VN" dirty="0">
                <a:solidFill>
                  <a:schemeClr val="accent1"/>
                </a:solidFill>
                <a:latin typeface="Calibri" panose="020F0502020204030204" pitchFamily="34" charset="0"/>
                <a:cs typeface="Calibri" panose="020F0502020204030204" pitchFamily="34" charset="0"/>
              </a:rPr>
              <a:t>ư</a:t>
            </a:r>
            <a:r>
              <a:rPr lang="en-US" dirty="0">
                <a:solidFill>
                  <a:schemeClr val="accent1"/>
                </a:solidFill>
                <a:latin typeface="Calibri" panose="020F0502020204030204" pitchFamily="34" charset="0"/>
                <a:cs typeface="Calibri" panose="020F0502020204030204" pitchFamily="34" charset="0"/>
              </a:rPr>
              <a:t>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465942" y="1463040"/>
            <a:ext cx="9710057" cy="4448182"/>
          </a:xfrm>
        </p:spPr>
        <p:txBody>
          <a:bodyPr/>
          <a:lstStyle/>
          <a:p>
            <a:r>
              <a:rPr lang="en-US" sz="2200" dirty="0" err="1">
                <a:latin typeface="Calibri" panose="020F0502020204030204" pitchFamily="34" charset="0"/>
                <a:cs typeface="Calibri" panose="020F0502020204030204" pitchFamily="34" charset="0"/>
              </a:rPr>
              <a:t>Trong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hình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ảnh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dấu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đường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lồi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màu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tối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trong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lõm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màu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sáng</a:t>
            </a:r>
            <a:endParaRPr lang="en-US" sz="2200" dirty="0">
              <a:latin typeface="Calibri" panose="020F0502020204030204" pitchFamily="34" charset="0"/>
              <a:cs typeface="Calibri" panose="020F0502020204030204" pitchFamily="34" charset="0"/>
            </a:endParaRPr>
          </a:p>
          <a:p>
            <a:r>
              <a:rPr lang="en-US" sz="2200" dirty="0" err="1">
                <a:latin typeface="Calibri" panose="020F0502020204030204" pitchFamily="34" charset="0"/>
                <a:cs typeface="Calibri" panose="020F0502020204030204" pitchFamily="34" charset="0"/>
              </a:rPr>
              <a:t>Mẫu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nhiều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vùng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trong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đường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hình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dạng</a:t>
            </a:r>
            <a:r>
              <a:rPr lang="en-US" sz="2200" dirty="0">
                <a:latin typeface="Calibri" panose="020F0502020204030204" pitchFamily="34" charset="0"/>
                <a:cs typeface="Calibri" panose="020F0502020204030204" pitchFamily="34" charset="0"/>
              </a:rPr>
              <a:t> </a:t>
            </a:r>
            <a:r>
              <a:rPr lang="en-US" sz="2200" err="1">
                <a:latin typeface="Calibri" panose="020F0502020204030204" pitchFamily="34" charset="0"/>
                <a:cs typeface="Calibri" panose="020F0502020204030204" pitchFamily="34" charset="0"/>
              </a:rPr>
              <a:t>đặc</a:t>
            </a:r>
            <a:r>
              <a:rPr lang="en-US" sz="2200">
                <a:latin typeface="Calibri" panose="020F0502020204030204" pitchFamily="34" charset="0"/>
                <a:cs typeface="Calibri" panose="020F0502020204030204" pitchFamily="34" charset="0"/>
              </a:rPr>
              <a:t> biệt (singularities): </a:t>
            </a:r>
            <a:r>
              <a:rPr lang="en-US" sz="2200" b="1" i="1" dirty="0">
                <a:latin typeface="Calibri" panose="020F0502020204030204" pitchFamily="34" charset="0"/>
                <a:cs typeface="Calibri" panose="020F0502020204030204" pitchFamily="34" charset="0"/>
              </a:rPr>
              <a:t>loop, delta </a:t>
            </a:r>
            <a:r>
              <a:rPr lang="en-US" sz="2200" i="1" dirty="0" err="1">
                <a:latin typeface="Calibri" panose="020F0502020204030204" pitchFamily="34" charset="0"/>
                <a:cs typeface="Calibri" panose="020F0502020204030204" pitchFamily="34" charset="0"/>
              </a:rPr>
              <a:t>và</a:t>
            </a:r>
            <a:r>
              <a:rPr lang="en-US" sz="2200" b="1" i="1" dirty="0">
                <a:latin typeface="Calibri" panose="020F0502020204030204" pitchFamily="34" charset="0"/>
                <a:cs typeface="Calibri" panose="020F0502020204030204" pitchFamily="34" charset="0"/>
              </a:rPr>
              <a:t> whorl</a:t>
            </a:r>
            <a:r>
              <a:rPr lang="en-US" sz="2200" dirty="0">
                <a:latin typeface="Calibri" panose="020F0502020204030204" pitchFamily="34" charset="0"/>
                <a:cs typeface="Calibri" panose="020F0502020204030204" pitchFamily="34" charset="0"/>
              </a:rPr>
              <a:t>.</a:t>
            </a:r>
          </a:p>
          <a:p>
            <a:pPr marL="0" indent="0">
              <a:buNone/>
            </a:pPr>
            <a:endParaRPr lang="en-US" dirty="0"/>
          </a:p>
        </p:txBody>
      </p:sp>
      <p:pic>
        <p:nvPicPr>
          <p:cNvPr id="5" name="Hình ảnh 4">
            <a:extLst>
              <a:ext uri="{FF2B5EF4-FFF2-40B4-BE49-F238E27FC236}">
                <a16:creationId xmlns="" xmlns:a16="http://schemas.microsoft.com/office/drawing/2014/main" id="{66B20805-5861-4025-9308-C778042E6644}"/>
              </a:ext>
            </a:extLst>
          </p:cNvPr>
          <p:cNvPicPr>
            <a:picLocks noChangeAspect="1"/>
          </p:cNvPicPr>
          <p:nvPr/>
        </p:nvPicPr>
        <p:blipFill>
          <a:blip r:embed="rId2"/>
          <a:stretch>
            <a:fillRect/>
          </a:stretch>
        </p:blipFill>
        <p:spPr>
          <a:xfrm>
            <a:off x="2592925" y="3152970"/>
            <a:ext cx="2831839" cy="2482222"/>
          </a:xfrm>
          <a:prstGeom prst="rect">
            <a:avLst/>
          </a:prstGeom>
        </p:spPr>
      </p:pic>
      <p:pic>
        <p:nvPicPr>
          <p:cNvPr id="7" name="Hình ảnh 6">
            <a:extLst>
              <a:ext uri="{FF2B5EF4-FFF2-40B4-BE49-F238E27FC236}">
                <a16:creationId xmlns="" xmlns:a16="http://schemas.microsoft.com/office/drawing/2014/main" id="{F33AF656-63D2-4B26-BAAF-984E3B1D7111}"/>
              </a:ext>
            </a:extLst>
          </p:cNvPr>
          <p:cNvPicPr>
            <a:picLocks noChangeAspect="1"/>
          </p:cNvPicPr>
          <p:nvPr/>
        </p:nvPicPr>
        <p:blipFill>
          <a:blip r:embed="rId3"/>
          <a:stretch>
            <a:fillRect/>
          </a:stretch>
        </p:blipFill>
        <p:spPr>
          <a:xfrm>
            <a:off x="6192425" y="2953809"/>
            <a:ext cx="3947886" cy="2880543"/>
          </a:xfrm>
          <a:prstGeom prst="rect">
            <a:avLst/>
          </a:prstGeom>
        </p:spPr>
      </p:pic>
    </p:spTree>
    <p:extLst>
      <p:ext uri="{BB962C8B-B14F-4D97-AF65-F5344CB8AC3E}">
        <p14:creationId xmlns:p14="http://schemas.microsoft.com/office/powerpoint/2010/main" val="14154290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 xmlns:a16="http://schemas.microsoft.com/office/drawing/2014/main" id="{CD2EBD86-2C96-41EA-A7C7-5BBBD8E7C6BF}"/>
              </a:ext>
            </a:extLst>
          </p:cNvPr>
          <p:cNvSpPr>
            <a:spLocks noGrp="1"/>
          </p:cNvSpPr>
          <p:nvPr>
            <p:ph type="title"/>
          </p:nvPr>
        </p:nvSpPr>
        <p:spPr>
          <a:xfrm>
            <a:off x="2592925" y="624110"/>
            <a:ext cx="8911687" cy="712321"/>
          </a:xfrm>
        </p:spPr>
        <p:txBody>
          <a:bodyPr/>
          <a:lstStyle/>
          <a:p>
            <a:r>
              <a:rPr lang="en-US" dirty="0">
                <a:solidFill>
                  <a:schemeClr val="accent1"/>
                </a:solidFill>
                <a:latin typeface="Calibri" panose="020F0502020204030204" pitchFamily="34" charset="0"/>
                <a:cs typeface="Calibri" panose="020F0502020204030204" pitchFamily="34" charset="0"/>
              </a:rPr>
              <a:t>III. </a:t>
            </a:r>
            <a:r>
              <a:rPr lang="en-US" dirty="0" err="1">
                <a:solidFill>
                  <a:schemeClr val="accent1"/>
                </a:solidFill>
                <a:latin typeface="Calibri" panose="020F0502020204030204" pitchFamily="34" charset="0"/>
                <a:cs typeface="Calibri" panose="020F0502020204030204" pitchFamily="34" charset="0"/>
              </a:rPr>
              <a:t>Rút</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trích</a:t>
            </a:r>
            <a:r>
              <a:rPr lang="en-US" dirty="0">
                <a:solidFill>
                  <a:schemeClr val="accent1"/>
                </a:solidFill>
                <a:latin typeface="Calibri" panose="020F0502020204030204" pitchFamily="34" charset="0"/>
                <a:cs typeface="Calibri" panose="020F0502020204030204" pitchFamily="34" charset="0"/>
              </a:rPr>
              <a:t> </a:t>
            </a:r>
            <a:r>
              <a:rPr lang="en-US" dirty="0" err="1">
                <a:solidFill>
                  <a:schemeClr val="accent1"/>
                </a:solidFill>
                <a:latin typeface="Calibri" panose="020F0502020204030204" pitchFamily="34" charset="0"/>
                <a:cs typeface="Calibri" panose="020F0502020204030204" pitchFamily="34" charset="0"/>
              </a:rPr>
              <a:t>đặc</a:t>
            </a:r>
            <a:r>
              <a:rPr lang="en-US" dirty="0">
                <a:solidFill>
                  <a:schemeClr val="accent1"/>
                </a:solidFill>
                <a:latin typeface="Calibri" panose="020F0502020204030204" pitchFamily="34" charset="0"/>
                <a:cs typeface="Calibri" panose="020F0502020204030204" pitchFamily="34" charset="0"/>
              </a:rPr>
              <a:t> tr</a:t>
            </a:r>
            <a:r>
              <a:rPr lang="vi-VN" dirty="0">
                <a:solidFill>
                  <a:schemeClr val="accent1"/>
                </a:solidFill>
                <a:latin typeface="Calibri" panose="020F0502020204030204" pitchFamily="34" charset="0"/>
                <a:cs typeface="Calibri" panose="020F0502020204030204" pitchFamily="34" charset="0"/>
              </a:rPr>
              <a:t>ư</a:t>
            </a:r>
            <a:r>
              <a:rPr lang="en-US" dirty="0">
                <a:solidFill>
                  <a:schemeClr val="accent1"/>
                </a:solidFill>
                <a:latin typeface="Calibri" panose="020F0502020204030204" pitchFamily="34" charset="0"/>
                <a:cs typeface="Calibri" panose="020F0502020204030204" pitchFamily="34" charset="0"/>
              </a:rPr>
              <a:t>ng</a:t>
            </a:r>
          </a:p>
        </p:txBody>
      </p:sp>
      <p:sp>
        <p:nvSpPr>
          <p:cNvPr id="3" name="Chỗ dành sẵn cho Nội dung 2">
            <a:extLst>
              <a:ext uri="{FF2B5EF4-FFF2-40B4-BE49-F238E27FC236}">
                <a16:creationId xmlns="" xmlns:a16="http://schemas.microsoft.com/office/drawing/2014/main" id="{9381880D-2602-4FD7-9430-D5F9085B8B78}"/>
              </a:ext>
            </a:extLst>
          </p:cNvPr>
          <p:cNvSpPr>
            <a:spLocks noGrp="1"/>
          </p:cNvSpPr>
          <p:nvPr>
            <p:ph idx="1"/>
          </p:nvPr>
        </p:nvSpPr>
        <p:spPr>
          <a:xfrm>
            <a:off x="1465941" y="1463041"/>
            <a:ext cx="5736717" cy="3474720"/>
          </a:xfrm>
        </p:spPr>
        <p:txBody>
          <a:bodyPr>
            <a:normAutofit/>
          </a:bodyPr>
          <a:lstStyle/>
          <a:p>
            <a:pPr marL="0" indent="0" algn="just">
              <a:lnSpc>
                <a:spcPct val="150000"/>
              </a:lnSpc>
              <a:buNone/>
            </a:pP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trưng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minutiae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thấy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trong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mẫu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tay</a:t>
            </a:r>
            <a:r>
              <a:rPr lang="en-US" sz="2200" dirty="0">
                <a:latin typeface="Calibri" panose="020F0502020204030204" pitchFamily="34" charset="0"/>
                <a:cs typeface="Calibri" panose="020F0502020204030204" pitchFamily="34" charset="0"/>
              </a:rPr>
              <a:t>. </a:t>
            </a:r>
          </a:p>
          <a:p>
            <a:pPr marL="0" indent="0" algn="just">
              <a:lnSpc>
                <a:spcPct val="150000"/>
              </a:lnSpc>
              <a:buNone/>
            </a:pPr>
            <a:r>
              <a:rPr lang="en-US" sz="2200" dirty="0">
                <a:latin typeface="Calibri" panose="020F0502020204030204" pitchFamily="34" charset="0"/>
                <a:cs typeface="Calibri" panose="020F0502020204030204" pitchFamily="34" charset="0"/>
              </a:rPr>
              <a:t>Minutiae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nhau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khiến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đường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không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liên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tục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lồi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kết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thúc</a:t>
            </a:r>
            <a:r>
              <a:rPr lang="en-US" sz="2200" dirty="0">
                <a:latin typeface="Calibri" panose="020F0502020204030204" pitchFamily="34" charset="0"/>
                <a:cs typeface="Calibri" panose="020F0502020204030204" pitchFamily="34" charset="0"/>
              </a:rPr>
              <a:t> (termination)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rẽ</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nhánh</a:t>
            </a:r>
            <a:r>
              <a:rPr lang="en-US" sz="2200" dirty="0">
                <a:latin typeface="Calibri" panose="020F0502020204030204" pitchFamily="34" charset="0"/>
                <a:cs typeface="Calibri" panose="020F0502020204030204" pitchFamily="34" charset="0"/>
              </a:rPr>
              <a:t> (bifurcation). </a:t>
            </a:r>
          </a:p>
          <a:p>
            <a:pPr marL="0" indent="0">
              <a:buNone/>
            </a:pPr>
            <a:endParaRPr lang="en-US" dirty="0"/>
          </a:p>
        </p:txBody>
      </p:sp>
      <p:pic>
        <p:nvPicPr>
          <p:cNvPr id="6" name="Hình ảnh 5">
            <a:extLst>
              <a:ext uri="{FF2B5EF4-FFF2-40B4-BE49-F238E27FC236}">
                <a16:creationId xmlns="" xmlns:a16="http://schemas.microsoft.com/office/drawing/2014/main" id="{ADDE9E5A-1C6C-41C0-A44E-C94806F777EB}"/>
              </a:ext>
            </a:extLst>
          </p:cNvPr>
          <p:cNvPicPr/>
          <p:nvPr/>
        </p:nvPicPr>
        <p:blipFill>
          <a:blip r:embed="rId2"/>
          <a:stretch>
            <a:fillRect/>
          </a:stretch>
        </p:blipFill>
        <p:spPr>
          <a:xfrm>
            <a:off x="7313159" y="1463040"/>
            <a:ext cx="3412899" cy="2970870"/>
          </a:xfrm>
          <a:prstGeom prst="rect">
            <a:avLst/>
          </a:prstGeom>
        </p:spPr>
      </p:pic>
      <p:sp>
        <p:nvSpPr>
          <p:cNvPr id="4" name="Hộp Văn bản 3">
            <a:extLst>
              <a:ext uri="{FF2B5EF4-FFF2-40B4-BE49-F238E27FC236}">
                <a16:creationId xmlns="" xmlns:a16="http://schemas.microsoft.com/office/drawing/2014/main" id="{EF497992-208B-4BBE-8384-AF2B9A603943}"/>
              </a:ext>
            </a:extLst>
          </p:cNvPr>
          <p:cNvSpPr txBox="1"/>
          <p:nvPr/>
        </p:nvSpPr>
        <p:spPr>
          <a:xfrm>
            <a:off x="7313158" y="4596117"/>
            <a:ext cx="3412899" cy="646331"/>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Termination ( </a:t>
            </a:r>
            <a:r>
              <a:rPr lang="en-US" i="1" dirty="0" err="1">
                <a:latin typeface="Calibri" panose="020F0502020204030204" pitchFamily="34" charset="0"/>
                <a:cs typeface="Calibri" panose="020F0502020204030204" pitchFamily="34" charset="0"/>
              </a:rPr>
              <a:t>chấm</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màu</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trắng</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và</a:t>
            </a:r>
            <a:r>
              <a:rPr lang="en-US" i="1" dirty="0">
                <a:latin typeface="Calibri" panose="020F0502020204030204" pitchFamily="34" charset="0"/>
                <a:cs typeface="Calibri" panose="020F0502020204030204" pitchFamily="34" charset="0"/>
              </a:rPr>
              <a:t> Bifurcation (</a:t>
            </a:r>
            <a:r>
              <a:rPr lang="en-US" i="1" dirty="0" err="1">
                <a:latin typeface="Calibri" panose="020F0502020204030204" pitchFamily="34" charset="0"/>
                <a:cs typeface="Calibri" panose="020F0502020204030204" pitchFamily="34" charset="0"/>
              </a:rPr>
              <a:t>chấm</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màu</a:t>
            </a:r>
            <a:r>
              <a:rPr lang="en-US" i="1" dirty="0">
                <a:latin typeface="Calibri" panose="020F0502020204030204" pitchFamily="34" charset="0"/>
                <a:cs typeface="Calibri" panose="020F0502020204030204" pitchFamily="34" charset="0"/>
              </a:rPr>
              <a:t> </a:t>
            </a:r>
            <a:r>
              <a:rPr lang="en-US" i="1" dirty="0" err="1">
                <a:latin typeface="Calibri" panose="020F0502020204030204" pitchFamily="34" charset="0"/>
                <a:cs typeface="Calibri" panose="020F0502020204030204" pitchFamily="34" charset="0"/>
              </a:rPr>
              <a:t>xám</a:t>
            </a:r>
            <a:r>
              <a:rPr lang="en-US" i="1" dirty="0">
                <a:latin typeface="Calibri" panose="020F0502020204030204" pitchFamily="34" charset="0"/>
                <a:cs typeface="Calibri" panose="020F0502020204030204" pitchFamily="34" charset="0"/>
              </a:rPr>
              <a:t>)</a:t>
            </a:r>
            <a:endParaRPr lang="en-US" sz="2000" dirty="0"/>
          </a:p>
        </p:txBody>
      </p:sp>
    </p:spTree>
    <p:extLst>
      <p:ext uri="{BB962C8B-B14F-4D97-AF65-F5344CB8AC3E}">
        <p14:creationId xmlns:p14="http://schemas.microsoft.com/office/powerpoint/2010/main" val="6854649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54F6613E-5ED7-40ED-90A8-F639BE712C0E}"/>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1487</Words>
  <Application>Microsoft Office PowerPoint</Application>
  <PresentationFormat>Custom</PresentationFormat>
  <Paragraphs>138</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Wisp</vt:lpstr>
      <vt:lpstr>FINGERPRINT RECOGNITION</vt:lpstr>
      <vt:lpstr>GV HƯỚNG DẪN:</vt:lpstr>
      <vt:lpstr>Nội dung</vt:lpstr>
      <vt:lpstr>Giới thiệu</vt:lpstr>
      <vt:lpstr>II.  Cảm biến vân tay</vt:lpstr>
      <vt:lpstr>II.  Cảm biến vân tay</vt:lpstr>
      <vt:lpstr>II.  Cảm biến vân tay</vt:lpstr>
      <vt:lpstr>III. Rút trích đặc trưng</vt:lpstr>
      <vt:lpstr>III. Rút trích đặc trưng</vt:lpstr>
      <vt:lpstr>III. Rút trích đặc trưng</vt:lpstr>
      <vt:lpstr>III. Rút trích đặc trưng</vt:lpstr>
      <vt:lpstr>III. Rút trích đặc trưng</vt:lpstr>
      <vt:lpstr>III. Rút trích đặc trưng</vt:lpstr>
      <vt:lpstr>III. Rút trích đặc trưng</vt:lpstr>
      <vt:lpstr>III. Rút trích đặc trưng</vt:lpstr>
      <vt:lpstr>III. Rút trích đặc trưng</vt:lpstr>
      <vt:lpstr>IV. So khớp (Matching)</vt:lpstr>
      <vt:lpstr>IV. So khớp (Matching)</vt:lpstr>
      <vt:lpstr>IV. So khớp (Matching)</vt:lpstr>
      <vt:lpstr>IV. So khớp (Matching)</vt:lpstr>
      <vt:lpstr>IV. So khớp (Matching)</vt:lpstr>
      <vt:lpstr>IV. So khớp (Matching)</vt:lpstr>
      <vt:lpstr>V.  Hiệu năng</vt:lpstr>
      <vt:lpstr>VI.  State-of-the-art</vt:lpstr>
      <vt:lpstr>PowerPoint Presentation</vt:lpstr>
      <vt:lpstr>PowerPoint Presentation</vt:lpstr>
      <vt:lpstr>VI.  State-of-the-art</vt:lpstr>
      <vt:lpstr>VI.  State-of-the-art</vt:lpstr>
      <vt:lpstr>PowerPoint Presentation</vt:lpstr>
      <vt:lpstr>VII. Demo</vt:lpstr>
      <vt:lpstr>Tài liệu tham khảo</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RECOGNITION</dc:title>
  <dc:creator>Nghĩa Hữu</dc:creator>
  <cp:lastModifiedBy>ismail - [2010]</cp:lastModifiedBy>
  <cp:revision>60</cp:revision>
  <dcterms:created xsi:type="dcterms:W3CDTF">2020-07-08T02:48:38Z</dcterms:created>
  <dcterms:modified xsi:type="dcterms:W3CDTF">2020-07-13T08:45:11Z</dcterms:modified>
</cp:coreProperties>
</file>