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73"/>
  </p:notesMasterIdLst>
  <p:handoutMasterIdLst>
    <p:handoutMasterId r:id="rId74"/>
  </p:handoutMasterIdLst>
  <p:sldIdLst>
    <p:sldId id="261" r:id="rId2"/>
    <p:sldId id="262" r:id="rId3"/>
    <p:sldId id="263" r:id="rId4"/>
    <p:sldId id="264" r:id="rId5"/>
    <p:sldId id="37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372" r:id="rId15"/>
    <p:sldId id="373" r:id="rId16"/>
    <p:sldId id="374" r:id="rId17"/>
    <p:sldId id="375" r:id="rId18"/>
    <p:sldId id="273" r:id="rId19"/>
    <p:sldId id="274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08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417" r:id="rId62"/>
    <p:sldId id="418" r:id="rId63"/>
    <p:sldId id="419" r:id="rId64"/>
    <p:sldId id="420" r:id="rId65"/>
    <p:sldId id="421" r:id="rId66"/>
    <p:sldId id="422" r:id="rId67"/>
    <p:sldId id="423" r:id="rId68"/>
    <p:sldId id="424" r:id="rId69"/>
    <p:sldId id="425" r:id="rId70"/>
    <p:sldId id="426" r:id="rId71"/>
    <p:sldId id="370" r:id="rId72"/>
  </p:sldIdLst>
  <p:sldSz cx="9906000" cy="6858000" type="A4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00"/>
    <a:srgbClr val="FF0000"/>
    <a:srgbClr val="FF9900"/>
    <a:srgbClr val="006600"/>
    <a:srgbClr val="0000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8" autoAdjust="0"/>
    <p:restoredTop sz="94660"/>
  </p:normalViewPr>
  <p:slideViewPr>
    <p:cSldViewPr>
      <p:cViewPr varScale="1">
        <p:scale>
          <a:sx n="69" d="100"/>
          <a:sy n="69" d="100"/>
        </p:scale>
        <p:origin x="1020" y="5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30"/>
    </p:cViewPr>
  </p:sorterViewPr>
  <p:notesViewPr>
    <p:cSldViewPr>
      <p:cViewPr varScale="1">
        <p:scale>
          <a:sx n="38" d="100"/>
          <a:sy n="38" d="100"/>
        </p:scale>
        <p:origin x="-1550" y="-72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D3D243-3CA3-47F0-9712-37883F5C87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1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AA23BA-F471-47AE-B5FE-0A254B79277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950A1E-47B7-4CB7-B1DF-52C3A45B2C47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62000" y="2590800"/>
            <a:ext cx="833755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8420100" cy="7620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6600"/>
            <a:ext cx="6934200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351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9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4225" y="93663"/>
            <a:ext cx="2276475" cy="6199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93663"/>
            <a:ext cx="6677025" cy="6199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431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88265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88265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4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1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03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5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5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"/>
          <p:cNvSpPr txBox="1">
            <a:spLocks noChangeArrowheads="1"/>
          </p:cNvSpPr>
          <p:nvPr/>
        </p:nvSpPr>
        <p:spPr bwMode="auto">
          <a:xfrm>
            <a:off x="7821613" y="6415088"/>
            <a:ext cx="181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/>
              <a:t>Slide </a:t>
            </a:r>
            <a:fld id="{903AC3D0-9D1C-4C10-AAFA-F4B76FB78BD1}" type="slidenum">
              <a:rPr lang="en-US" altLang="en-US" sz="2400"/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3663"/>
            <a:ext cx="91059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82650"/>
            <a:ext cx="8915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98463" y="847725"/>
            <a:ext cx="90805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00050" y="6372225"/>
            <a:ext cx="9124950" cy="2857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303213" y="6415088"/>
            <a:ext cx="778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400" smtClean="0"/>
              <a:t>Faculty of Computer Science and Engineering - HCMUT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q"/>
        <a:defRPr sz="26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→"/>
        <a:defRPr sz="26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84201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COMPUTER GRAPHICS</a:t>
            </a: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0" y="457200"/>
            <a:ext cx="990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99"/>
                </a:solidFill>
              </a:rPr>
              <a:t>Hochiminh city University of Technology</a:t>
            </a:r>
          </a:p>
          <a:p>
            <a:pPr algn="ctr" eaLnBrk="1" hangingPunct="1"/>
            <a:r>
              <a:rPr lang="en-US" altLang="en-US" sz="2800">
                <a:solidFill>
                  <a:srgbClr val="000099"/>
                </a:solidFill>
              </a:rPr>
              <a:t>Faculty of Computer Science and Engineering</a:t>
            </a: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600200" y="3124200"/>
            <a:ext cx="65532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 b="1" u="sng" dirty="0">
                <a:solidFill>
                  <a:srgbClr val="FF3300"/>
                </a:solidFill>
              </a:rPr>
              <a:t>CHAPTER 02: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400" b="1" dirty="0">
                <a:solidFill>
                  <a:srgbClr val="FF3300"/>
                </a:solidFill>
              </a:rPr>
              <a:t>Graphics Programming</a:t>
            </a:r>
            <a:endParaRPr lang="en-US" altLang="en-US" sz="4400" dirty="0">
              <a:solidFill>
                <a:srgbClr val="FF3300"/>
              </a:solidFill>
            </a:endParaRPr>
          </a:p>
        </p:txBody>
      </p:sp>
      <p:pic>
        <p:nvPicPr>
          <p:cNvPr id="3077" name="Picture 11" descr="DSGN18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963" y="1371600"/>
            <a:ext cx="19510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24200" y="5254466"/>
            <a:ext cx="365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tgson@hcmut.edu.vn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00"/>
    </mc:Choice>
    <mc:Fallback xmlns="">
      <p:transition spd="slow" advTm="187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OpenGL Libraries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9338"/>
            <a:ext cx="8809038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7"/>
    </mc:Choice>
    <mc:Fallback xmlns="">
      <p:transition spd="slow" advTm="746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OpenGL Libraries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38213"/>
            <a:ext cx="9439275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2"/>
    </mc:Choice>
    <mc:Fallback xmlns="">
      <p:transition spd="slow" advTm="374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OpenGL Libraries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OpenGL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Primitives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smtClean="0"/>
              <a:t>Points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smtClean="0"/>
              <a:t>Line Segments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smtClean="0"/>
              <a:t>Polygons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Transformations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smtClean="0"/>
              <a:t>Modeling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smtClean="0"/>
              <a:t>Viewing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Control (GLUT)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Input (GLUT)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Query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218"/>
    </mc:Choice>
    <mc:Fallback xmlns="">
      <p:transition spd="slow" advTm="12421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Windows-based programming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Event-driven programming</a:t>
            </a:r>
          </a:p>
          <a:p>
            <a:pPr eaLnBrk="1" hangingPunct="1"/>
            <a:r>
              <a:rPr lang="en-US" altLang="en-US" dirty="0" smtClean="0"/>
              <a:t>Event queue</a:t>
            </a:r>
          </a:p>
          <a:p>
            <a:pPr eaLnBrk="1" hangingPunct="1"/>
            <a:r>
              <a:rPr lang="en-US" altLang="en-US" dirty="0" smtClean="0"/>
              <a:t>Callback function</a:t>
            </a:r>
          </a:p>
          <a:p>
            <a:pPr eaLnBrk="1" hangingPunct="1"/>
            <a:r>
              <a:rPr lang="en-US" altLang="en-US" dirty="0" smtClean="0"/>
              <a:t>Register callback function</a:t>
            </a:r>
          </a:p>
          <a:p>
            <a:pPr lvl="2" eaLnBrk="1" hangingPunct="1"/>
            <a:r>
              <a:rPr lang="en-US" altLang="zh-CN" dirty="0" err="1" smtClean="0">
                <a:ea typeface="SimSun" panose="02010600030101010101" pitchFamily="2" charset="-122"/>
              </a:rPr>
              <a:t>glutDisplayFunc</a:t>
            </a:r>
            <a:r>
              <a:rPr lang="en-US" altLang="zh-CN" dirty="0" smtClean="0">
                <a:ea typeface="SimSun" panose="02010600030101010101" pitchFamily="2" charset="-122"/>
              </a:rPr>
              <a:t>(</a:t>
            </a:r>
            <a:r>
              <a:rPr lang="en-US" altLang="zh-CN" dirty="0" err="1" smtClean="0">
                <a:ea typeface="SimSun" panose="02010600030101010101" pitchFamily="2" charset="-122"/>
              </a:rPr>
              <a:t>myDisplay</a:t>
            </a:r>
            <a:r>
              <a:rPr lang="en-US" altLang="zh-CN" dirty="0" smtClean="0">
                <a:ea typeface="SimSun" panose="02010600030101010101" pitchFamily="2" charset="-122"/>
              </a:rPr>
              <a:t>) </a:t>
            </a:r>
          </a:p>
          <a:p>
            <a:pPr lvl="2" eaLnBrk="1" hangingPunct="1"/>
            <a:r>
              <a:rPr lang="en-US" altLang="zh-CN" dirty="0" err="1" smtClean="0">
                <a:ea typeface="SimSun" panose="02010600030101010101" pitchFamily="2" charset="-122"/>
              </a:rPr>
              <a:t>glutReshapeFunc</a:t>
            </a:r>
            <a:r>
              <a:rPr lang="en-US" altLang="zh-CN" dirty="0" smtClean="0">
                <a:ea typeface="SimSun" panose="02010600030101010101" pitchFamily="2" charset="-122"/>
              </a:rPr>
              <a:t>(</a:t>
            </a:r>
            <a:r>
              <a:rPr lang="en-US" altLang="zh-CN" dirty="0" err="1" smtClean="0">
                <a:ea typeface="SimSun" panose="02010600030101010101" pitchFamily="2" charset="-122"/>
              </a:rPr>
              <a:t>myReshape</a:t>
            </a:r>
            <a:r>
              <a:rPr lang="en-US" altLang="zh-CN" dirty="0" smtClean="0">
                <a:ea typeface="SimSun" panose="02010600030101010101" pitchFamily="2" charset="-122"/>
              </a:rPr>
              <a:t>) </a:t>
            </a:r>
          </a:p>
          <a:p>
            <a:pPr lvl="2" eaLnBrk="1" hangingPunct="1"/>
            <a:r>
              <a:rPr lang="en-US" altLang="zh-CN" dirty="0" err="1" smtClean="0">
                <a:ea typeface="SimSun" panose="02010600030101010101" pitchFamily="2" charset="-122"/>
              </a:rPr>
              <a:t>glutMouseFunc</a:t>
            </a:r>
            <a:r>
              <a:rPr lang="en-US" altLang="zh-CN" dirty="0" smtClean="0">
                <a:ea typeface="SimSun" panose="02010600030101010101" pitchFamily="2" charset="-122"/>
              </a:rPr>
              <a:t>(</a:t>
            </a:r>
            <a:r>
              <a:rPr lang="en-US" altLang="zh-CN" dirty="0" err="1" smtClean="0">
                <a:ea typeface="SimSun" panose="02010600030101010101" pitchFamily="2" charset="-122"/>
              </a:rPr>
              <a:t>myMouse</a:t>
            </a:r>
            <a:r>
              <a:rPr lang="en-US" altLang="zh-CN" dirty="0" smtClean="0">
                <a:ea typeface="SimSun" panose="02010600030101010101" pitchFamily="2" charset="-122"/>
              </a:rPr>
              <a:t>) </a:t>
            </a:r>
          </a:p>
          <a:p>
            <a:pPr lvl="2" eaLnBrk="1" hangingPunct="1"/>
            <a:r>
              <a:rPr lang="en-US" altLang="zh-CN" dirty="0" err="1" smtClean="0">
                <a:ea typeface="SimSun" panose="02010600030101010101" pitchFamily="2" charset="-122"/>
              </a:rPr>
              <a:t>glutKeyboardFunc</a:t>
            </a:r>
            <a:r>
              <a:rPr lang="en-US" altLang="zh-CN" dirty="0" smtClean="0">
                <a:ea typeface="SimSun" panose="02010600030101010101" pitchFamily="2" charset="-122"/>
              </a:rPr>
              <a:t>(</a:t>
            </a:r>
            <a:r>
              <a:rPr lang="en-US" altLang="zh-CN" dirty="0" err="1" smtClean="0">
                <a:ea typeface="SimSun" panose="02010600030101010101" pitchFamily="2" charset="-122"/>
              </a:rPr>
              <a:t>myKeyboard</a:t>
            </a:r>
            <a:r>
              <a:rPr lang="en-US" altLang="zh-CN" dirty="0" smtClean="0">
                <a:ea typeface="SimSun" panose="02010600030101010101" pitchFamily="2" charset="-122"/>
              </a:rPr>
              <a:t>) 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44"/>
    </mc:Choice>
    <mc:Fallback xmlns="">
      <p:transition spd="slow" advTm="4214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Windows-based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19400"/>
            <a:ext cx="5895975" cy="33148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8956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052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148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244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340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436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532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628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838200"/>
            <a:ext cx="2971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"/>
    </mc:Choice>
    <mc:Fallback xmlns="">
      <p:transition spd="slow" advTm="67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Windows-based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19400"/>
            <a:ext cx="5895975" cy="33148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8956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052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148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244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340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43600" y="1371600"/>
            <a:ext cx="609600" cy="6096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53200" y="1371600"/>
            <a:ext cx="609600" cy="609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62800" y="1371600"/>
            <a:ext cx="609600" cy="6096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838200"/>
            <a:ext cx="2971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362200"/>
            <a:ext cx="1905000" cy="209288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ID:….</a:t>
            </a:r>
          </a:p>
          <a:p>
            <a:r>
              <a:rPr lang="en-US" dirty="0" smtClean="0"/>
              <a:t>Event:…</a:t>
            </a:r>
          </a:p>
          <a:p>
            <a:r>
              <a:rPr lang="en-US" dirty="0" smtClean="0"/>
              <a:t>X: …</a:t>
            </a:r>
          </a:p>
          <a:p>
            <a:r>
              <a:rPr lang="en-US" dirty="0" smtClean="0"/>
              <a:t>Y: …</a:t>
            </a:r>
          </a:p>
          <a:p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9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"/>
    </mc:Choice>
    <mc:Fallback xmlns="">
      <p:transition spd="slow" advTm="51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Windows-based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19400"/>
            <a:ext cx="5895975" cy="33148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8956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052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148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244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34000" y="1371600"/>
            <a:ext cx="6096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43600" y="1371600"/>
            <a:ext cx="609600" cy="6096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53200" y="1371600"/>
            <a:ext cx="609600" cy="609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62800" y="1371600"/>
            <a:ext cx="609600" cy="6096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838200"/>
            <a:ext cx="2971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0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"/>
    </mc:Choice>
    <mc:Fallback xmlns="">
      <p:transition spd="slow" advTm="42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Windows-based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19400"/>
            <a:ext cx="5895975" cy="33148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8956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052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148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244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62800" y="1371600"/>
            <a:ext cx="6096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838200"/>
            <a:ext cx="2971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3340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943600" y="13716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553200" y="1371600"/>
            <a:ext cx="609600" cy="609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543175"/>
            <a:ext cx="32480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3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"/>
    </mc:Choice>
    <mc:Fallback xmlns="">
      <p:transition spd="slow" advTm="38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 simple program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Generate a square on a solid background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60500"/>
            <a:ext cx="4418013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19"/>
    </mc:Choice>
    <mc:Fallback xmlns="">
      <p:transition spd="slow" advTm="1811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 simple program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#include &lt;GL/</a:t>
            </a:r>
            <a:r>
              <a:rPr lang="en-US" altLang="en-US" sz="2200" dirty="0" err="1" smtClean="0"/>
              <a:t>glut.h</a:t>
            </a:r>
            <a:r>
              <a:rPr lang="en-US" altLang="en-US" sz="22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void </a:t>
            </a:r>
            <a:r>
              <a:rPr lang="en-US" altLang="en-US" sz="2200" dirty="0" err="1" smtClean="0"/>
              <a:t>mydisplay</a:t>
            </a:r>
            <a:r>
              <a:rPr lang="en-US" altLang="en-US" sz="2200" dirty="0" smtClean="0"/>
              <a:t>(){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</a:t>
            </a:r>
            <a:r>
              <a:rPr lang="en-US" altLang="en-US" sz="2200" dirty="0" err="1" smtClean="0"/>
              <a:t>glClear</a:t>
            </a:r>
            <a:r>
              <a:rPr lang="en-US" altLang="en-US" sz="2200" dirty="0" smtClean="0"/>
              <a:t>(GL_COLOR_BUFFER_BIT);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</a:t>
            </a:r>
            <a:r>
              <a:rPr lang="en-US" altLang="en-US" sz="2200" dirty="0" err="1" smtClean="0"/>
              <a:t>glBegin</a:t>
            </a:r>
            <a:r>
              <a:rPr lang="en-US" altLang="en-US" sz="2200" dirty="0" smtClean="0"/>
              <a:t>(GL_POLYGON);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	glVertex2f(-0.5, -0.5);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	glVertex2f(-0.5, 0.5);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	glVertex2f(0.5, 0.5);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	glVertex2f(0.5, -0.5);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</a:t>
            </a:r>
            <a:r>
              <a:rPr lang="en-US" altLang="en-US" sz="2200" dirty="0" err="1" smtClean="0"/>
              <a:t>glEnd</a:t>
            </a:r>
            <a:r>
              <a:rPr lang="en-US" altLang="en-US" sz="22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</a:t>
            </a:r>
            <a:r>
              <a:rPr lang="en-US" altLang="en-US" sz="2200" dirty="0" err="1" smtClean="0"/>
              <a:t>glFlush</a:t>
            </a:r>
            <a:r>
              <a:rPr lang="en-US" altLang="en-US" sz="22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 smtClean="0"/>
              <a:t>int</a:t>
            </a:r>
            <a:r>
              <a:rPr lang="en-US" altLang="en-US" sz="2200" dirty="0" smtClean="0"/>
              <a:t> main(</a:t>
            </a:r>
            <a:r>
              <a:rPr lang="en-US" altLang="en-US" sz="2200" dirty="0" err="1" smtClean="0"/>
              <a:t>int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argc</a:t>
            </a:r>
            <a:r>
              <a:rPr lang="en-US" altLang="en-US" sz="2200" dirty="0" smtClean="0"/>
              <a:t>, char** </a:t>
            </a:r>
            <a:r>
              <a:rPr lang="en-US" altLang="en-US" sz="2200" dirty="0" err="1" smtClean="0"/>
              <a:t>argv</a:t>
            </a:r>
            <a:r>
              <a:rPr lang="en-US" altLang="en-US" sz="2200" dirty="0" smtClean="0"/>
              <a:t>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</a:t>
            </a:r>
            <a:r>
              <a:rPr lang="en-US" altLang="en-US" sz="2200" dirty="0" err="1" smtClean="0"/>
              <a:t>glutCreateWindow</a:t>
            </a:r>
            <a:r>
              <a:rPr lang="en-US" altLang="en-US" sz="2200" dirty="0" smtClean="0"/>
              <a:t>("simple");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</a:t>
            </a:r>
            <a:r>
              <a:rPr lang="en-US" altLang="en-US" sz="2200" dirty="0" err="1" smtClean="0"/>
              <a:t>glutDisplayFunc</a:t>
            </a:r>
            <a:r>
              <a:rPr lang="en-US" altLang="en-US" sz="2200" dirty="0" smtClean="0"/>
              <a:t>(</a:t>
            </a:r>
            <a:r>
              <a:rPr lang="en-US" altLang="en-US" sz="2200" dirty="0" err="1" smtClean="0"/>
              <a:t>mydisplay</a:t>
            </a:r>
            <a:r>
              <a:rPr lang="en-US" altLang="en-US" sz="22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</a:t>
            </a:r>
            <a:r>
              <a:rPr lang="en-US" altLang="en-US" sz="2200" dirty="0" err="1" smtClean="0"/>
              <a:t>glutMainLoop</a:t>
            </a:r>
            <a:r>
              <a:rPr lang="en-US" altLang="en-US" sz="22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597"/>
    </mc:Choice>
    <mc:Fallback xmlns="">
      <p:transition spd="slow" advTm="35559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OpenGL Libraries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Windows-based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simple </a:t>
            </a:r>
            <a:r>
              <a:rPr lang="en-US" altLang="en-US" dirty="0" smtClean="0"/>
              <a:t>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Viewing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Viewport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Primitives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Draw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gasket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11"/>
    </mc:Choice>
    <mc:Fallback xmlns="">
      <p:transition spd="slow" advTm="2411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Structure of the program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869950"/>
            <a:ext cx="8853487" cy="537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5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Structure of the program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87438"/>
            <a:ext cx="8718550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7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990600"/>
            <a:ext cx="41617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A=(1, 1); B=(3, 1); C=(1, 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" y="1981200"/>
            <a:ext cx="3200400" cy="29051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228600" y="4191000"/>
            <a:ext cx="3505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1219200" y="1905000"/>
            <a:ext cx="0" cy="3581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3525982" y="4114800"/>
            <a:ext cx="3602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2782" y="1676400"/>
            <a:ext cx="3602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057400"/>
            <a:ext cx="2171700" cy="22955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 flipV="1">
            <a:off x="7696200" y="1905000"/>
            <a:ext cx="0" cy="3581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7259782" y="1676400"/>
            <a:ext cx="3602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78582" y="4114800"/>
            <a:ext cx="3602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rot="10800000">
            <a:off x="4724400" y="4191000"/>
            <a:ext cx="3505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782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2089150"/>
          </a:xfrm>
        </p:spPr>
        <p:txBody>
          <a:bodyPr/>
          <a:lstStyle/>
          <a:p>
            <a:r>
              <a:rPr lang="en-US" dirty="0" smtClean="0"/>
              <a:t>Default Coordinate System</a:t>
            </a:r>
          </a:p>
          <a:p>
            <a:pPr lvl="1"/>
            <a:r>
              <a:rPr lang="en-US" dirty="0" smtClean="0"/>
              <a:t>X axis: -1, 1; Y axis: -1, 1</a:t>
            </a:r>
          </a:p>
          <a:p>
            <a:pPr lvl="1"/>
            <a:r>
              <a:rPr lang="en-US" dirty="0" smtClean="0"/>
              <a:t>Objects (parts of Object) outside will be clipped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Viewing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glBegin</a:t>
            </a:r>
            <a:r>
              <a:rPr lang="en-US" altLang="en-US" dirty="0" smtClean="0"/>
              <a:t>(GL_POLYGON);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glVertex2f(-0.5, -0.5);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glVertex2f(-0.5, 0.5);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glVertex2f(0.5, 0.5);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glVertex2f(0.5, -0.5);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glEnd</a:t>
            </a:r>
            <a:r>
              <a:rPr lang="en-US" altLang="en-US" dirty="0" smtClean="0"/>
              <a:t>();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914400"/>
            <a:ext cx="26146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629" name="Group 14"/>
          <p:cNvGrpSpPr>
            <a:grpSpLocks/>
          </p:cNvGrpSpPr>
          <p:nvPr/>
        </p:nvGrpSpPr>
        <p:grpSpPr bwMode="auto">
          <a:xfrm>
            <a:off x="2286000" y="3581400"/>
            <a:ext cx="4191000" cy="2819400"/>
            <a:chOff x="1440" y="2256"/>
            <a:chExt cx="2640" cy="1776"/>
          </a:xfrm>
        </p:grpSpPr>
        <p:sp>
          <p:nvSpPr>
            <p:cNvPr id="26630" name="Line 5"/>
            <p:cNvSpPr>
              <a:spLocks noChangeShapeType="1"/>
            </p:cNvSpPr>
            <p:nvPr/>
          </p:nvSpPr>
          <p:spPr bwMode="auto">
            <a:xfrm>
              <a:off x="2736" y="2256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1" name="Group 13"/>
            <p:cNvGrpSpPr>
              <a:grpSpLocks/>
            </p:cNvGrpSpPr>
            <p:nvPr/>
          </p:nvGrpSpPr>
          <p:grpSpPr bwMode="auto">
            <a:xfrm>
              <a:off x="1440" y="2332"/>
              <a:ext cx="2640" cy="1700"/>
              <a:chOff x="1440" y="2332"/>
              <a:chExt cx="2640" cy="1700"/>
            </a:xfrm>
          </p:grpSpPr>
          <p:sp>
            <p:nvSpPr>
              <p:cNvPr id="26632" name="Line 6"/>
              <p:cNvSpPr>
                <a:spLocks noChangeShapeType="1"/>
              </p:cNvSpPr>
              <p:nvPr/>
            </p:nvSpPr>
            <p:spPr bwMode="auto">
              <a:xfrm>
                <a:off x="1440" y="3168"/>
                <a:ext cx="26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3" name="Rectangle 7"/>
              <p:cNvSpPr>
                <a:spLocks noChangeArrowheads="1"/>
              </p:cNvSpPr>
              <p:nvPr/>
            </p:nvSpPr>
            <p:spPr bwMode="auto">
              <a:xfrm>
                <a:off x="2160" y="2610"/>
                <a:ext cx="1152" cy="1152"/>
              </a:xfrm>
              <a:prstGeom prst="rect">
                <a:avLst/>
              </a:prstGeom>
              <a:solidFill>
                <a:schemeClr val="accent1">
                  <a:alpha val="36862"/>
                </a:schemeClr>
              </a:solidFill>
              <a:ln w="9525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634" name="Rectangle 8"/>
              <p:cNvSpPr>
                <a:spLocks noChangeArrowheads="1"/>
              </p:cNvSpPr>
              <p:nvPr/>
            </p:nvSpPr>
            <p:spPr bwMode="auto">
              <a:xfrm>
                <a:off x="2468" y="2900"/>
                <a:ext cx="52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635" name="Text Box 9"/>
              <p:cNvSpPr txBox="1">
                <a:spLocks noChangeArrowheads="1"/>
              </p:cNvSpPr>
              <p:nvPr/>
            </p:nvSpPr>
            <p:spPr bwMode="auto">
              <a:xfrm>
                <a:off x="3264" y="3120"/>
                <a:ext cx="528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6636" name="Text Box 10"/>
              <p:cNvSpPr txBox="1">
                <a:spLocks noChangeArrowheads="1"/>
              </p:cNvSpPr>
              <p:nvPr/>
            </p:nvSpPr>
            <p:spPr bwMode="auto">
              <a:xfrm>
                <a:off x="1872" y="3120"/>
                <a:ext cx="528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-1</a:t>
                </a:r>
              </a:p>
            </p:txBody>
          </p:sp>
          <p:sp>
            <p:nvSpPr>
              <p:cNvPr id="26637" name="Text Box 11"/>
              <p:cNvSpPr txBox="1">
                <a:spLocks noChangeArrowheads="1"/>
              </p:cNvSpPr>
              <p:nvPr/>
            </p:nvSpPr>
            <p:spPr bwMode="auto">
              <a:xfrm>
                <a:off x="2716" y="2332"/>
                <a:ext cx="528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6638" name="Text Box 12"/>
              <p:cNvSpPr txBox="1">
                <a:spLocks noChangeArrowheads="1"/>
              </p:cNvSpPr>
              <p:nvPr/>
            </p:nvSpPr>
            <p:spPr bwMode="auto">
              <a:xfrm>
                <a:off x="2736" y="3724"/>
                <a:ext cx="528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44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Viewing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glBegin</a:t>
            </a:r>
            <a:r>
              <a:rPr lang="en-US" altLang="en-US" dirty="0" smtClean="0"/>
              <a:t>(GL_POLYGON);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glVertex2f(1.0, 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glVertex2f(1.0, 2.0);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glVertex2f(2.0, 2.0);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glVertex2f(2.0, 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glEnd</a:t>
            </a:r>
            <a:r>
              <a:rPr lang="en-US" altLang="en-US" dirty="0" smtClean="0"/>
              <a:t>();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90600"/>
            <a:ext cx="23463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Line 6"/>
          <p:cNvSpPr>
            <a:spLocks noChangeShapeType="1"/>
          </p:cNvSpPr>
          <p:nvPr/>
        </p:nvSpPr>
        <p:spPr bwMode="auto">
          <a:xfrm>
            <a:off x="3886200" y="3581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8"/>
          <p:cNvSpPr>
            <a:spLocks noChangeShapeType="1"/>
          </p:cNvSpPr>
          <p:nvPr/>
        </p:nvSpPr>
        <p:spPr bwMode="auto">
          <a:xfrm>
            <a:off x="1828800" y="5029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2971800" y="4143375"/>
            <a:ext cx="1828800" cy="1828800"/>
          </a:xfrm>
          <a:prstGeom prst="rect">
            <a:avLst/>
          </a:prstGeom>
          <a:solidFill>
            <a:schemeClr val="accent1">
              <a:alpha val="36862"/>
            </a:schemeClr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6" name="Rectangle 10"/>
          <p:cNvSpPr>
            <a:spLocks noChangeArrowheads="1"/>
          </p:cNvSpPr>
          <p:nvPr/>
        </p:nvSpPr>
        <p:spPr bwMode="auto">
          <a:xfrm>
            <a:off x="4800600" y="3292475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>
            <a:off x="4724400" y="4953000"/>
            <a:ext cx="838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>
            <a:off x="2514600" y="4953000"/>
            <a:ext cx="838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27659" name="Text Box 13"/>
          <p:cNvSpPr txBox="1">
            <a:spLocks noChangeArrowheads="1"/>
          </p:cNvSpPr>
          <p:nvPr/>
        </p:nvSpPr>
        <p:spPr bwMode="auto">
          <a:xfrm>
            <a:off x="3854450" y="3702050"/>
            <a:ext cx="838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7660" name="Text Box 14"/>
          <p:cNvSpPr txBox="1">
            <a:spLocks noChangeArrowheads="1"/>
          </p:cNvSpPr>
          <p:nvPr/>
        </p:nvSpPr>
        <p:spPr bwMode="auto">
          <a:xfrm>
            <a:off x="3886200" y="5911850"/>
            <a:ext cx="838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3141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Viewing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glBegin</a:t>
            </a:r>
            <a:r>
              <a:rPr lang="en-US" altLang="en-US" dirty="0" smtClean="0"/>
              <a:t>(GL_POLYGON);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glVertex2f(0.5, 0.5);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glVertex2f(0.5, 1.5);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glVertex2f(1.5, 1.5);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glVertex2f(1.5, 0.5);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glEnd</a:t>
            </a:r>
            <a:r>
              <a:rPr lang="en-US" altLang="en-US" dirty="0" smtClean="0"/>
              <a:t>();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90600"/>
            <a:ext cx="23463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4343400" y="3581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8"/>
          <p:cNvSpPr>
            <a:spLocks noChangeShapeType="1"/>
          </p:cNvSpPr>
          <p:nvPr/>
        </p:nvSpPr>
        <p:spPr bwMode="auto">
          <a:xfrm>
            <a:off x="2286000" y="5029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3429000" y="4143375"/>
            <a:ext cx="1828800" cy="1828800"/>
          </a:xfrm>
          <a:prstGeom prst="rect">
            <a:avLst/>
          </a:prstGeom>
          <a:solidFill>
            <a:schemeClr val="accent1">
              <a:alpha val="36862"/>
            </a:schemeClr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0" name="Rectangle 10"/>
          <p:cNvSpPr>
            <a:spLocks noChangeArrowheads="1"/>
          </p:cNvSpPr>
          <p:nvPr/>
        </p:nvSpPr>
        <p:spPr bwMode="auto">
          <a:xfrm>
            <a:off x="4832350" y="3717925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5181600" y="4953000"/>
            <a:ext cx="838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8682" name="Text Box 12"/>
          <p:cNvSpPr txBox="1">
            <a:spLocks noChangeArrowheads="1"/>
          </p:cNvSpPr>
          <p:nvPr/>
        </p:nvSpPr>
        <p:spPr bwMode="auto">
          <a:xfrm>
            <a:off x="2971800" y="4953000"/>
            <a:ext cx="838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28683" name="Text Box 13"/>
          <p:cNvSpPr txBox="1">
            <a:spLocks noChangeArrowheads="1"/>
          </p:cNvSpPr>
          <p:nvPr/>
        </p:nvSpPr>
        <p:spPr bwMode="auto">
          <a:xfrm>
            <a:off x="4311650" y="3702050"/>
            <a:ext cx="838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8684" name="Text Box 14"/>
          <p:cNvSpPr txBox="1">
            <a:spLocks noChangeArrowheads="1"/>
          </p:cNvSpPr>
          <p:nvPr/>
        </p:nvSpPr>
        <p:spPr bwMode="auto">
          <a:xfrm>
            <a:off x="4343400" y="5911850"/>
            <a:ext cx="838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6594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Viewing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 smtClean="0"/>
              <a:t>glMatrixMode</a:t>
            </a:r>
            <a:r>
              <a:rPr lang="en-US" altLang="en-US" b="1" dirty="0" smtClean="0"/>
              <a:t> (GL_PROJECTION);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	</a:t>
            </a:r>
            <a:r>
              <a:rPr lang="en-US" altLang="en-US" b="1" dirty="0" err="1" smtClean="0"/>
              <a:t>glLoadIdentity</a:t>
            </a:r>
            <a:r>
              <a:rPr lang="en-US" altLang="en-US" b="1" dirty="0" smtClean="0"/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	</a:t>
            </a:r>
            <a:r>
              <a:rPr lang="en-US" altLang="en-US" b="1" dirty="0" err="1" smtClean="0"/>
              <a:t>glOrtho</a:t>
            </a:r>
            <a:r>
              <a:rPr lang="en-US" altLang="en-US" b="1" dirty="0" smtClean="0"/>
              <a:t>(-1.0, 1.0, -1.0, 1.0, -1.0, 1.0);</a:t>
            </a:r>
          </a:p>
          <a:p>
            <a:pPr eaLnBrk="1" hangingPunct="1"/>
            <a:r>
              <a:rPr lang="en-US" altLang="en-US" b="1" dirty="0" err="1" smtClean="0"/>
              <a:t>glMatrixMode</a:t>
            </a:r>
            <a:r>
              <a:rPr lang="en-US" altLang="en-US" b="1" dirty="0" smtClean="0"/>
              <a:t> (GL_PROJECTION);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	</a:t>
            </a:r>
            <a:r>
              <a:rPr lang="en-US" altLang="en-US" b="1" dirty="0" err="1" smtClean="0"/>
              <a:t>glLoadIdentity</a:t>
            </a:r>
            <a:r>
              <a:rPr lang="en-US" altLang="en-US" b="1" dirty="0" smtClean="0"/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	</a:t>
            </a:r>
            <a:r>
              <a:rPr lang="en-US" altLang="en-US" b="1" dirty="0" err="1" smtClean="0"/>
              <a:t>glOrtho</a:t>
            </a:r>
            <a:r>
              <a:rPr lang="en-US" altLang="en-US" b="1" dirty="0" smtClean="0"/>
              <a:t>(-1.0, 1.0, -1.0, 1.0)</a:t>
            </a:r>
          </a:p>
          <a:p>
            <a:pPr eaLnBrk="1" hangingPunct="1"/>
            <a:r>
              <a:rPr lang="en-US" altLang="en-US" b="1" dirty="0" err="1" smtClean="0"/>
              <a:t>glOrtho</a:t>
            </a:r>
            <a:r>
              <a:rPr lang="en-US" altLang="en-US" b="1" dirty="0" smtClean="0"/>
              <a:t>(left, right, bottom, top, near, far)</a:t>
            </a:r>
          </a:p>
          <a:p>
            <a:pPr eaLnBrk="1" hangingPunct="1"/>
            <a:r>
              <a:rPr lang="en-US" altLang="en-US" b="1" dirty="0" smtClean="0"/>
              <a:t>gluOrtho2D(left, </a:t>
            </a:r>
            <a:r>
              <a:rPr lang="en-US" altLang="en-US" b="1" dirty="0" err="1" smtClean="0"/>
              <a:t>right,bottom,top</a:t>
            </a:r>
            <a:r>
              <a:rPr lang="en-US" alt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76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Viewing</a:t>
            </a:r>
          </a:p>
        </p:txBody>
      </p:sp>
      <p:grpSp>
        <p:nvGrpSpPr>
          <p:cNvPr id="30723" name="Group 21"/>
          <p:cNvGrpSpPr>
            <a:grpSpLocks/>
          </p:cNvGrpSpPr>
          <p:nvPr/>
        </p:nvGrpSpPr>
        <p:grpSpPr bwMode="auto">
          <a:xfrm>
            <a:off x="2819400" y="1520825"/>
            <a:ext cx="4343400" cy="3432175"/>
            <a:chOff x="1440" y="574"/>
            <a:chExt cx="2736" cy="2162"/>
          </a:xfrm>
        </p:grpSpPr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>
              <a:off x="2736" y="574"/>
              <a:ext cx="0" cy="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6" name="Line 7"/>
            <p:cNvSpPr>
              <a:spLocks noChangeShapeType="1"/>
            </p:cNvSpPr>
            <p:nvPr/>
          </p:nvSpPr>
          <p:spPr bwMode="auto">
            <a:xfrm>
              <a:off x="1440" y="1536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Rectangle 9"/>
            <p:cNvSpPr>
              <a:spLocks noChangeArrowheads="1"/>
            </p:cNvSpPr>
            <p:nvPr/>
          </p:nvSpPr>
          <p:spPr bwMode="auto">
            <a:xfrm>
              <a:off x="2208" y="100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28" name="Text Box 10"/>
            <p:cNvSpPr txBox="1">
              <a:spLocks noChangeArrowheads="1"/>
            </p:cNvSpPr>
            <p:nvPr/>
          </p:nvSpPr>
          <p:spPr bwMode="auto">
            <a:xfrm>
              <a:off x="3648" y="1488"/>
              <a:ext cx="52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4</a:t>
              </a:r>
            </a:p>
          </p:txBody>
        </p:sp>
        <p:sp>
          <p:nvSpPr>
            <p:cNvPr id="30729" name="Text Box 11"/>
            <p:cNvSpPr txBox="1">
              <a:spLocks noChangeArrowheads="1"/>
            </p:cNvSpPr>
            <p:nvPr/>
          </p:nvSpPr>
          <p:spPr bwMode="auto">
            <a:xfrm>
              <a:off x="1872" y="1488"/>
              <a:ext cx="52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30730" name="Text Box 12"/>
            <p:cNvSpPr txBox="1">
              <a:spLocks noChangeArrowheads="1"/>
            </p:cNvSpPr>
            <p:nvPr/>
          </p:nvSpPr>
          <p:spPr bwMode="auto">
            <a:xfrm>
              <a:off x="2716" y="700"/>
              <a:ext cx="52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2</a:t>
              </a:r>
            </a:p>
          </p:txBody>
        </p:sp>
        <p:sp>
          <p:nvSpPr>
            <p:cNvPr id="30731" name="Text Box 13"/>
            <p:cNvSpPr txBox="1">
              <a:spLocks noChangeArrowheads="1"/>
            </p:cNvSpPr>
            <p:nvPr/>
          </p:nvSpPr>
          <p:spPr bwMode="auto">
            <a:xfrm>
              <a:off x="2352" y="2400"/>
              <a:ext cx="52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-4</a:t>
              </a:r>
            </a:p>
          </p:txBody>
        </p:sp>
        <p:sp>
          <p:nvSpPr>
            <p:cNvPr id="30732" name="AutoShape 20"/>
            <p:cNvSpPr>
              <a:spLocks noChangeArrowheads="1"/>
            </p:cNvSpPr>
            <p:nvPr/>
          </p:nvSpPr>
          <p:spPr bwMode="auto">
            <a:xfrm>
              <a:off x="2736" y="1536"/>
              <a:ext cx="1056" cy="105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724" name="Rectangle 23"/>
          <p:cNvSpPr>
            <a:spLocks noChangeArrowheads="1"/>
          </p:cNvSpPr>
          <p:nvPr/>
        </p:nvSpPr>
        <p:spPr bwMode="auto">
          <a:xfrm>
            <a:off x="4495800" y="2670175"/>
            <a:ext cx="762000" cy="762000"/>
          </a:xfrm>
          <a:prstGeom prst="rect">
            <a:avLst/>
          </a:prstGeom>
          <a:solidFill>
            <a:schemeClr val="accent1">
              <a:alpha val="49019"/>
            </a:schemeClr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6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Viewing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err="1" smtClean="0"/>
              <a:t>glBegin</a:t>
            </a:r>
            <a:r>
              <a:rPr lang="en-US" altLang="en-US" dirty="0" smtClean="0"/>
              <a:t>(GL_POLYGON);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glVertex2f(-2.0, 0.0);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glVertex2f(-2.0, 2.0);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glVertex2f(0.0, 2.0);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glVertex2f(0.0, 0.0);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err="1" smtClean="0"/>
              <a:t>glEnd</a:t>
            </a:r>
            <a:r>
              <a:rPr lang="en-US" altLang="en-US" dirty="0" smtClean="0"/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err="1" smtClean="0"/>
              <a:t>glBegin</a:t>
            </a:r>
            <a:r>
              <a:rPr lang="en-US" altLang="en-US" dirty="0" smtClean="0"/>
              <a:t>(GL_POLYGON);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glVertex2f( 0.0, -4.0);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glVertex2f( 2.0, 0.0);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glVertex2f( 4.0, -4.0);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err="1" smtClean="0"/>
              <a:t>glEnd</a:t>
            </a:r>
            <a:r>
              <a:rPr lang="en-US" altLang="en-US" dirty="0" smtClean="0"/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64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Programming Environment</a:t>
            </a:r>
          </a:p>
          <a:p>
            <a:pPr lvl="1" eaLnBrk="1" hangingPunct="1"/>
            <a:r>
              <a:rPr lang="en-US" altLang="en-US" smtClean="0"/>
              <a:t>Hardware: display, graphics card</a:t>
            </a:r>
          </a:p>
          <a:p>
            <a:pPr lvl="1" eaLnBrk="1" hangingPunct="1"/>
            <a:r>
              <a:rPr lang="en-US" altLang="en-US" smtClean="0"/>
              <a:t>Software: OS (Windows), programming language (MS VC++), graphics library (OpenGL, DirectX)</a:t>
            </a:r>
          </a:p>
          <a:p>
            <a:pPr eaLnBrk="1" hangingPunct="1"/>
            <a:r>
              <a:rPr lang="en-US" altLang="en-US" smtClean="0"/>
              <a:t>OpenGL</a:t>
            </a:r>
          </a:p>
          <a:p>
            <a:pPr lvl="1" eaLnBrk="1" hangingPunct="1"/>
            <a:r>
              <a:rPr lang="en-US" altLang="en-US" smtClean="0"/>
              <a:t>Platform-independent API</a:t>
            </a:r>
          </a:p>
          <a:p>
            <a:pPr lvl="1" eaLnBrk="1" hangingPunct="1"/>
            <a:r>
              <a:rPr lang="en-US" altLang="en-US" smtClean="0"/>
              <a:t>Easy to use</a:t>
            </a:r>
          </a:p>
          <a:p>
            <a:pPr lvl="1" eaLnBrk="1" hangingPunct="1"/>
            <a:r>
              <a:rPr lang="en-US" altLang="en-US" smtClean="0"/>
              <a:t>Close enough to the hardware to get excellent performance</a:t>
            </a:r>
          </a:p>
          <a:p>
            <a:pPr lvl="1" eaLnBrk="1" hangingPunct="1"/>
            <a:r>
              <a:rPr lang="en-US" altLang="en-US" smtClean="0"/>
              <a:t>Treat 2D and 3D in the same way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360"/>
    </mc:Choice>
    <mc:Fallback xmlns="">
      <p:transition spd="slow" advTm="18536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Viewing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391795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to get the picture of triangle and square?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52600"/>
            <a:ext cx="303688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219200" y="1712912"/>
            <a:ext cx="4343400" cy="3432175"/>
            <a:chOff x="1440" y="574"/>
            <a:chExt cx="2736" cy="2162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736" y="574"/>
              <a:ext cx="0" cy="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440" y="1536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208" y="100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648" y="1488"/>
              <a:ext cx="52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4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872" y="1488"/>
              <a:ext cx="52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716" y="700"/>
              <a:ext cx="52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2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352" y="2400"/>
              <a:ext cx="52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-4</a:t>
              </a:r>
            </a:p>
          </p:txBody>
        </p:sp>
        <p:sp>
          <p:nvSpPr>
            <p:cNvPr id="13" name="AutoShape 20"/>
            <p:cNvSpPr>
              <a:spLocks noChangeArrowheads="1"/>
            </p:cNvSpPr>
            <p:nvPr/>
          </p:nvSpPr>
          <p:spPr bwMode="auto">
            <a:xfrm>
              <a:off x="2736" y="1536"/>
              <a:ext cx="1056" cy="105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7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Viewing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get the picture of triangle and square?</a:t>
            </a:r>
          </a:p>
          <a:p>
            <a:pPr lvl="1" eaLnBrk="1" hangingPunct="1"/>
            <a:r>
              <a:rPr lang="en-US" altLang="en-US" smtClean="0"/>
              <a:t>  glMatrixMode (GL_PROJECTION);</a:t>
            </a:r>
          </a:p>
          <a:p>
            <a:pPr lvl="1" eaLnBrk="1" hangingPunct="1"/>
            <a:r>
              <a:rPr lang="en-US" altLang="en-US" smtClean="0"/>
              <a:t>	glLoadIdentity();</a:t>
            </a:r>
          </a:p>
          <a:p>
            <a:pPr lvl="1" eaLnBrk="1" hangingPunct="1"/>
            <a:r>
              <a:rPr lang="en-US" altLang="en-US" smtClean="0"/>
              <a:t>	gluOrtho2D(-2.0, 4.0, -4.0, 2.0);</a:t>
            </a:r>
          </a:p>
          <a:p>
            <a:pPr eaLnBrk="1" hangingPunct="1"/>
            <a:r>
              <a:rPr lang="en-US" altLang="en-US" smtClean="0"/>
              <a:t>How to get the picture of the square?</a:t>
            </a:r>
          </a:p>
          <a:p>
            <a:pPr eaLnBrk="1" hangingPunct="1"/>
            <a:r>
              <a:rPr lang="en-US" altLang="en-US" smtClean="0"/>
              <a:t>How to get the picture of the triangle?</a:t>
            </a:r>
          </a:p>
        </p:txBody>
      </p:sp>
    </p:spTree>
    <p:extLst>
      <p:ext uri="{BB962C8B-B14F-4D97-AF65-F5344CB8AC3E}">
        <p14:creationId xmlns:p14="http://schemas.microsoft.com/office/powerpoint/2010/main" val="8259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Viewport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 not have use the entire window for the image: </a:t>
            </a:r>
            <a:r>
              <a:rPr lang="en-US" altLang="en-US" b="1" smtClean="0"/>
              <a:t>glViewport(x,y,w,h)</a:t>
            </a:r>
          </a:p>
          <a:p>
            <a:pPr eaLnBrk="1" hangingPunct="1"/>
            <a:r>
              <a:rPr lang="en-US" altLang="en-US" smtClean="0"/>
              <a:t>Values in pixels (screen coordinates)</a:t>
            </a:r>
          </a:p>
        </p:txBody>
      </p:sp>
      <p:pic>
        <p:nvPicPr>
          <p:cNvPr id="34820" name="Picture 5" descr="an02f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2819400"/>
            <a:ext cx="6645275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8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Viewport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946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Size of the graphics window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glutInitWindowSize(cx, cy);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303688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43113"/>
            <a:ext cx="4175125" cy="334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724400" y="5607050"/>
            <a:ext cx="4648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99"/>
                </a:solidFill>
              </a:rPr>
              <a:t>glutInitWindowSize(640, 480);</a:t>
            </a:r>
          </a:p>
        </p:txBody>
      </p:sp>
    </p:spTree>
    <p:extLst>
      <p:ext uri="{BB962C8B-B14F-4D97-AF65-F5344CB8AC3E}">
        <p14:creationId xmlns:p14="http://schemas.microsoft.com/office/powerpoint/2010/main" val="20062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Viewport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glViewport(320, 240, 320, 240)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9371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4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Viewport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glViewport(320, 240, 240, 240)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600200"/>
            <a:ext cx="49371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94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Viewport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draw picture in the second quadrant?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600200"/>
            <a:ext cx="49371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Viewport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draw picture in the second quadrant?</a:t>
            </a:r>
          </a:p>
          <a:p>
            <a:pPr lvl="1" eaLnBrk="1" hangingPunct="1"/>
            <a:r>
              <a:rPr lang="en-US" altLang="en-US" smtClean="0"/>
              <a:t>glViewport(0, 240, 320, 240);</a:t>
            </a:r>
          </a:p>
          <a:p>
            <a:pPr eaLnBrk="1" hangingPunct="1"/>
            <a:r>
              <a:rPr lang="en-US" altLang="en-US" smtClean="0"/>
              <a:t>How to draw picture in the third quadrant?</a:t>
            </a:r>
          </a:p>
          <a:p>
            <a:pPr eaLnBrk="1" hangingPunct="1"/>
            <a:r>
              <a:rPr lang="en-US" altLang="en-US" smtClean="0"/>
              <a:t>How to draw picture in the fourth quadrant?</a:t>
            </a:r>
          </a:p>
          <a:p>
            <a:pPr eaLnBrk="1" hangingPunct="1"/>
            <a:r>
              <a:rPr lang="en-US" altLang="en-US" smtClean="0"/>
              <a:t>How to draw picture in all quadrant?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1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Viewport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draw picture in all quadrant?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49371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7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Viewport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200" smtClean="0"/>
              <a:t>glViewport(320, 240, 320, 240);</a:t>
            </a:r>
          </a:p>
          <a:p>
            <a:pPr lvl="1" eaLnBrk="1" hangingPunct="1">
              <a:buFontTx/>
              <a:buNone/>
            </a:pPr>
            <a:r>
              <a:rPr lang="en-US" altLang="en-US" sz="2200" smtClean="0"/>
              <a:t>glBegin()     //</a:t>
            </a:r>
            <a:r>
              <a:rPr lang="en-US" altLang="en-US" sz="2200" smtClean="0">
                <a:solidFill>
                  <a:srgbClr val="FF0000"/>
                </a:solidFill>
              </a:rPr>
              <a:t>draw square</a:t>
            </a:r>
          </a:p>
          <a:p>
            <a:pPr lvl="2" eaLnBrk="1" hangingPunct="1">
              <a:buFontTx/>
              <a:buNone/>
            </a:pPr>
            <a:r>
              <a:rPr lang="en-US" altLang="en-US" sz="2200" smtClean="0"/>
              <a:t>………………</a:t>
            </a:r>
          </a:p>
          <a:p>
            <a:pPr lvl="1" eaLnBrk="1" hangingPunct="1">
              <a:buFontTx/>
              <a:buNone/>
            </a:pPr>
            <a:r>
              <a:rPr lang="en-US" altLang="en-US" sz="2200" smtClean="0"/>
              <a:t>glEnd()</a:t>
            </a:r>
          </a:p>
          <a:p>
            <a:pPr lvl="1" eaLnBrk="1" hangingPunct="1">
              <a:buFontTx/>
              <a:buNone/>
            </a:pPr>
            <a:r>
              <a:rPr lang="en-US" altLang="en-US" sz="2200" smtClean="0"/>
              <a:t>glBegin()     //</a:t>
            </a:r>
            <a:r>
              <a:rPr lang="en-US" altLang="en-US" sz="2200" smtClean="0">
                <a:solidFill>
                  <a:srgbClr val="FF0000"/>
                </a:solidFill>
              </a:rPr>
              <a:t>draw triangle</a:t>
            </a:r>
          </a:p>
          <a:p>
            <a:pPr lvl="2" eaLnBrk="1" hangingPunct="1">
              <a:buFontTx/>
              <a:buNone/>
            </a:pPr>
            <a:r>
              <a:rPr lang="en-US" altLang="en-US" sz="2200" smtClean="0"/>
              <a:t>………………</a:t>
            </a:r>
          </a:p>
          <a:p>
            <a:pPr lvl="1" eaLnBrk="1" hangingPunct="1">
              <a:buFontTx/>
              <a:buNone/>
            </a:pPr>
            <a:r>
              <a:rPr lang="en-US" altLang="en-US" sz="2200" smtClean="0"/>
              <a:t>glEnd()</a:t>
            </a:r>
          </a:p>
          <a:p>
            <a:pPr eaLnBrk="1" hangingPunct="1"/>
            <a:r>
              <a:rPr lang="en-US" altLang="en-US" sz="2200" smtClean="0"/>
              <a:t>glViewport(0, 240, 320, 240);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    ………………………………….</a:t>
            </a:r>
          </a:p>
          <a:p>
            <a:pPr eaLnBrk="1" hangingPunct="1"/>
            <a:r>
              <a:rPr lang="en-US" altLang="en-US" sz="2200" smtClean="0"/>
              <a:t>glViewport(0, 0, 320, 240);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   ………………………………….</a:t>
            </a:r>
          </a:p>
          <a:p>
            <a:pPr eaLnBrk="1" hangingPunct="1"/>
            <a:r>
              <a:rPr lang="en-US" altLang="en-US" sz="2200" smtClean="0"/>
              <a:t>glViewport(320, 0, 320, 240);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   ………………………………….</a:t>
            </a:r>
          </a:p>
          <a:p>
            <a:pPr eaLnBrk="1" hangingPunct="1"/>
            <a:endParaRPr lang="en-US" altLang="en-US" sz="2200" smtClean="0"/>
          </a:p>
        </p:txBody>
      </p:sp>
    </p:spTree>
    <p:extLst>
      <p:ext uri="{BB962C8B-B14F-4D97-AF65-F5344CB8AC3E}">
        <p14:creationId xmlns:p14="http://schemas.microsoft.com/office/powerpoint/2010/main" val="26120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OpenGL Libraries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OpenGL core library</a:t>
            </a:r>
          </a:p>
          <a:p>
            <a:pPr lvl="1" eaLnBrk="1" hangingPunct="1"/>
            <a:r>
              <a:rPr lang="en-US" altLang="en-US" b="1" smtClean="0"/>
              <a:t>OpenGL32 on Windows</a:t>
            </a:r>
          </a:p>
          <a:p>
            <a:pPr lvl="1" eaLnBrk="1" hangingPunct="1"/>
            <a:r>
              <a:rPr lang="en-US" altLang="en-US" b="1" smtClean="0"/>
              <a:t>GL on most unix/linux systems (libGL.a)</a:t>
            </a:r>
          </a:p>
          <a:p>
            <a:pPr eaLnBrk="1" hangingPunct="1"/>
            <a:r>
              <a:rPr lang="en-US" altLang="en-US" smtClean="0"/>
              <a:t>OpenGL Utility Library (GLU)</a:t>
            </a:r>
          </a:p>
          <a:p>
            <a:pPr lvl="1" eaLnBrk="1" hangingPunct="1"/>
            <a:r>
              <a:rPr lang="en-US" altLang="en-US" b="1" smtClean="0"/>
              <a:t>Provides functionality in OpenGL core but avoids having to rewrite code</a:t>
            </a:r>
          </a:p>
          <a:p>
            <a:pPr eaLnBrk="1" hangingPunct="1"/>
            <a:r>
              <a:rPr lang="en-US" altLang="en-US" smtClean="0"/>
              <a:t>Links with window system</a:t>
            </a:r>
          </a:p>
          <a:p>
            <a:pPr lvl="1" eaLnBrk="1" hangingPunct="1"/>
            <a:r>
              <a:rPr lang="en-US" altLang="en-US" b="1" smtClean="0"/>
              <a:t>GLX for X window systems</a:t>
            </a:r>
          </a:p>
          <a:p>
            <a:pPr lvl="1" eaLnBrk="1" hangingPunct="1"/>
            <a:r>
              <a:rPr lang="en-US" altLang="en-US" b="1" smtClean="0"/>
              <a:t>WGL for Windows</a:t>
            </a:r>
          </a:p>
          <a:p>
            <a:pPr lvl="1" eaLnBrk="1" hangingPunct="1"/>
            <a:r>
              <a:rPr lang="en-US" altLang="en-US" b="1" smtClean="0"/>
              <a:t>AGL for Macintosh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786"/>
    </mc:Choice>
    <mc:Fallback xmlns="">
      <p:transition spd="slow" advTm="93786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Primitives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 dirty="0" smtClean="0"/>
              <a:t>Objects</a:t>
            </a:r>
          </a:p>
          <a:p>
            <a:pPr lvl="1" eaLnBrk="1" hangingPunct="1"/>
            <a:r>
              <a:rPr lang="en-US" altLang="en-US" b="1" dirty="0" smtClean="0">
                <a:solidFill>
                  <a:schemeClr val="bg1">
                    <a:lumMod val="75000"/>
                  </a:schemeClr>
                </a:solidFill>
              </a:rPr>
              <a:t>Viewer</a:t>
            </a:r>
          </a:p>
          <a:p>
            <a:pPr lvl="1" eaLnBrk="1" hangingPunct="1"/>
            <a:r>
              <a:rPr lang="en-US" altLang="en-US" b="1" dirty="0" smtClean="0">
                <a:solidFill>
                  <a:schemeClr val="bg1">
                    <a:lumMod val="75000"/>
                  </a:schemeClr>
                </a:solidFill>
              </a:rPr>
              <a:t>Light Source(s)</a:t>
            </a:r>
          </a:p>
          <a:p>
            <a:pPr lvl="1" eaLnBrk="1" hangingPunct="1"/>
            <a:r>
              <a:rPr lang="en-US" altLang="en-US" b="1" dirty="0" smtClean="0">
                <a:solidFill>
                  <a:schemeClr val="bg1">
                    <a:lumMod val="75000"/>
                  </a:schemeClr>
                </a:solidFill>
              </a:rPr>
              <a:t>Materials</a:t>
            </a:r>
          </a:p>
          <a:p>
            <a:pPr eaLnBrk="1" hangingPunct="1"/>
            <a:r>
              <a:rPr lang="en-US" altLang="en-US" dirty="0" smtClean="0"/>
              <a:t>Polyline</a:t>
            </a:r>
          </a:p>
          <a:p>
            <a:pPr eaLnBrk="1" hangingPunct="1"/>
            <a:r>
              <a:rPr lang="en-US" altLang="en-US" dirty="0"/>
              <a:t>Filled </a:t>
            </a:r>
            <a:r>
              <a:rPr lang="en-US" altLang="en-US" dirty="0" smtClean="0"/>
              <a:t>region</a:t>
            </a:r>
          </a:p>
          <a:p>
            <a:pPr eaLnBrk="1" hangingPunct="1"/>
            <a:r>
              <a:rPr lang="en-US" altLang="en-US" dirty="0" smtClean="0"/>
              <a:t>Text</a:t>
            </a:r>
          </a:p>
          <a:p>
            <a:pPr eaLnBrk="1" hangingPunct="1"/>
            <a:r>
              <a:rPr lang="en-US" altLang="en-US" dirty="0" smtClean="0"/>
              <a:t>Raster image</a:t>
            </a:r>
          </a:p>
        </p:txBody>
      </p:sp>
    </p:spTree>
    <p:extLst>
      <p:ext uri="{BB962C8B-B14F-4D97-AF65-F5344CB8AC3E}">
        <p14:creationId xmlns:p14="http://schemas.microsoft.com/office/powerpoint/2010/main" val="93448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10"/>
    </mc:Choice>
    <mc:Fallback xmlns="">
      <p:transition spd="slow" advTm="8011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Primitives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Polyline</a:t>
            </a:r>
          </a:p>
          <a:p>
            <a:pPr lvl="1" eaLnBrk="1" hangingPunct="1"/>
            <a:r>
              <a:rPr lang="en-US" altLang="en-US" dirty="0" smtClean="0"/>
              <a:t>A polyline is a connected sequence of straight lines</a:t>
            </a:r>
          </a:p>
          <a:p>
            <a:pPr lvl="1" eaLnBrk="1" hangingPunct="1"/>
            <a:r>
              <a:rPr lang="en-US" altLang="en-US" dirty="0" smtClean="0"/>
              <a:t>A polyline can be used to approximated a smooth curve</a:t>
            </a:r>
          </a:p>
        </p:txBody>
      </p:sp>
    </p:spTree>
    <p:extLst>
      <p:ext uri="{BB962C8B-B14F-4D97-AF65-F5344CB8AC3E}">
        <p14:creationId xmlns:p14="http://schemas.microsoft.com/office/powerpoint/2010/main" val="170700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275"/>
    </mc:Choice>
    <mc:Fallback xmlns="">
      <p:transition spd="slow" advTm="92275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Primitives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Polyline</a:t>
            </a:r>
          </a:p>
          <a:p>
            <a:pPr lvl="1" eaLnBrk="1" hangingPunct="1"/>
            <a:r>
              <a:rPr lang="en-US" altLang="en-US" smtClean="0"/>
              <a:t>Polygon: polyline if the first and the last points are connected by an edge</a:t>
            </a:r>
          </a:p>
          <a:p>
            <a:pPr lvl="1" eaLnBrk="1" hangingPunct="1"/>
            <a:r>
              <a:rPr lang="en-US" altLang="en-US" smtClean="0"/>
              <a:t>Polygon type: simple, convex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7315200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95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970"/>
    </mc:Choice>
    <mc:Fallback xmlns="">
      <p:transition spd="slow" advTm="17497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Primitives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Polyline</a:t>
            </a:r>
          </a:p>
          <a:p>
            <a:pPr lvl="1" eaLnBrk="1" hangingPunct="1"/>
            <a:r>
              <a:rPr lang="en-US" altLang="en-US" smtClean="0"/>
              <a:t>Attributes: Color, thickness, type (solid, dash), </a:t>
            </a:r>
            <a:r>
              <a:rPr lang="en-US" altLang="en-US" b="1" smtClean="0">
                <a:solidFill>
                  <a:srgbClr val="FF0000"/>
                </a:solidFill>
              </a:rPr>
              <a:t>join points</a:t>
            </a:r>
          </a:p>
        </p:txBody>
      </p:sp>
      <p:pic>
        <p:nvPicPr>
          <p:cNvPr id="46084" name="Picture 4" descr="fig1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8305800" cy="1938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36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58"/>
    </mc:Choice>
    <mc:Fallback xmlns="">
      <p:transition spd="slow" advTm="44458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Primitives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Filled region</a:t>
            </a:r>
          </a:p>
          <a:p>
            <a:pPr lvl="1" eaLnBrk="1" hangingPunct="1"/>
            <a:r>
              <a:rPr lang="en-US" altLang="en-US" smtClean="0"/>
              <a:t>Filled region is a shape filled with some color or pattern. The boundary is often a polygon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365375"/>
            <a:ext cx="5119687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31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240"/>
    </mc:Choice>
    <mc:Fallback xmlns="">
      <p:transition spd="slow" advTm="8024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Primitives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94615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filled region to shade the different faces of a three-dimensional object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6477000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8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35"/>
    </mc:Choice>
    <mc:Fallback xmlns="">
      <p:transition spd="slow" advTm="28435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565150"/>
          </a:xfrm>
        </p:spPr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447800"/>
            <a:ext cx="8915400" cy="44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83"/>
    </mc:Choice>
    <mc:Fallback xmlns="">
      <p:transition spd="slow" advTm="24683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Primitives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1403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Text: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Attributes: </a:t>
            </a:r>
            <a:r>
              <a:rPr lang="en-US" altLang="en-US" b="1" dirty="0" smtClean="0">
                <a:solidFill>
                  <a:srgbClr val="FF0000"/>
                </a:solidFill>
              </a:rPr>
              <a:t>Font</a:t>
            </a:r>
            <a:r>
              <a:rPr lang="en-US" altLang="en-US" dirty="0" smtClean="0"/>
              <a:t>, color, size, orientation, space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5419725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05200"/>
            <a:ext cx="449580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25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56"/>
    </mc:Choice>
    <mc:Fallback xmlns="">
      <p:transition spd="slow" advTm="20556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Primitives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14795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Texture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419469"/>
            <a:ext cx="2601257" cy="24000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371600"/>
            <a:ext cx="2505075" cy="244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962400"/>
            <a:ext cx="3537239" cy="226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5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45"/>
    </mc:Choice>
    <mc:Fallback xmlns="">
      <p:transition spd="slow" advTm="83545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Draw Object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glBegin(</a:t>
            </a:r>
            <a:r>
              <a:rPr lang="en-US" altLang="en-US" smtClean="0">
                <a:solidFill>
                  <a:srgbClr val="FF0000"/>
                </a:solidFill>
              </a:rPr>
              <a:t>parameter</a:t>
            </a:r>
            <a:r>
              <a:rPr lang="en-US" altLang="en-US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glVertex2f(…)     //</a:t>
            </a:r>
            <a:r>
              <a:rPr lang="en-US" altLang="en-US" smtClean="0">
                <a:solidFill>
                  <a:srgbClr val="FF0000"/>
                </a:solidFill>
              </a:rPr>
              <a:t>or glVertex3f(…)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glVertex2f(…)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………………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glEnd()</a:t>
            </a:r>
          </a:p>
          <a:p>
            <a:pPr eaLnBrk="1" hangingPunct="1"/>
            <a:r>
              <a:rPr lang="en-US" altLang="en-US" smtClean="0"/>
              <a:t>Parameter</a:t>
            </a:r>
          </a:p>
          <a:p>
            <a:pPr lvl="1" eaLnBrk="1" hangingPunct="1"/>
            <a:r>
              <a:rPr lang="en-US" altLang="en-US" smtClean="0"/>
              <a:t>GL_POINTS, GL_LINES, GL_TRIANGLES, v.v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23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700"/>
    </mc:Choice>
    <mc:Fallback xmlns="">
      <p:transition spd="slow" advTm="2447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OpenGL 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4" y="990600"/>
            <a:ext cx="981547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64"/>
    </mc:Choice>
    <mc:Fallback xmlns="">
      <p:transition spd="slow" advTm="57064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Draw Object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glBegin(</a:t>
            </a:r>
            <a:r>
              <a:rPr lang="en-US" altLang="en-US" smtClean="0">
                <a:solidFill>
                  <a:srgbClr val="FF0000"/>
                </a:solidFill>
              </a:rPr>
              <a:t>GL_POINTS</a:t>
            </a:r>
            <a:r>
              <a:rPr lang="en-US" altLang="en-US" smtClean="0"/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glVertex2f(-0.5, 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glVertex2f( 0.5, 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glVertex2f(-0.5, 0.0);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glVertex2f( 0.5, 0.0);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glVertex2f(-0.5, -1.0);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glVertex2f( 0.5, -1.0);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glEnd();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14400"/>
            <a:ext cx="25622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92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043"/>
    </mc:Choice>
    <mc:Fallback xmlns="">
      <p:transition spd="slow" advTm="74043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Draw Object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glBegin(</a:t>
            </a:r>
            <a:r>
              <a:rPr lang="en-US" altLang="en-US" smtClean="0">
                <a:solidFill>
                  <a:srgbClr val="FF0000"/>
                </a:solidFill>
              </a:rPr>
              <a:t>GL_LINES</a:t>
            </a:r>
            <a:r>
              <a:rPr lang="en-US" altLang="en-US" smtClean="0"/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glVertex2f(-0.5, 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glVertex2f( 0.5, 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glVertex2f(-0.5, 0.0);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glVertex2f( 0.5, 0.0);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glVertex2f(-0.5, -1.0);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glVertex2f( 0.5, -1.0);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glEnd();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838200"/>
            <a:ext cx="25622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2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03"/>
    </mc:Choice>
    <mc:Fallback xmlns="">
      <p:transition spd="slow" advTm="44403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Draw Object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glBegin(</a:t>
            </a:r>
            <a:r>
              <a:rPr lang="en-US" altLang="en-US" smtClean="0">
                <a:solidFill>
                  <a:srgbClr val="FF0000"/>
                </a:solidFill>
              </a:rPr>
              <a:t>GL_LINE_STRIP</a:t>
            </a:r>
            <a:r>
              <a:rPr lang="en-US" altLang="en-US" smtClean="0"/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glVertex2f(-0.5, 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glVertex2f( 0.5, 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glVertex2f(-0.5, 0.0);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glVertex2f( 0.5, 0.0);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glVertex2f(-0.5, -1.0);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glVertex2f( 0.5, -1.0);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glEnd();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66800"/>
            <a:ext cx="25622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7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10"/>
    </mc:Choice>
    <mc:Fallback xmlns="">
      <p:transition spd="slow" advTm="3221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Draw Object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glBegin(</a:t>
            </a:r>
            <a:r>
              <a:rPr lang="en-US" altLang="en-US" smtClean="0">
                <a:solidFill>
                  <a:srgbClr val="FF0000"/>
                </a:solidFill>
              </a:rPr>
              <a:t>GL_LINE_LOOP</a:t>
            </a:r>
            <a:r>
              <a:rPr lang="en-US" altLang="en-US" smtClean="0"/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glVertex2f(-0.5, 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glVertex2f( 0.5, 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glVertex2f(-0.5, 0.0);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glVertex2f( 0.5, 0.0);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glVertex2f(-0.5, -1.0);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glVertex2f( 0.5, -1.0);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glEnd();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90600"/>
            <a:ext cx="25622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4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39"/>
    </mc:Choice>
    <mc:Fallback xmlns="">
      <p:transition spd="slow" advTm="24839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Draw Object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glBegin(</a:t>
            </a:r>
            <a:r>
              <a:rPr lang="en-US" altLang="en-US" smtClean="0">
                <a:solidFill>
                  <a:srgbClr val="FF0000"/>
                </a:solidFill>
              </a:rPr>
              <a:t>GL_TRIANGLES</a:t>
            </a:r>
            <a:r>
              <a:rPr lang="en-US" altLang="en-US" smtClean="0"/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glVertex2f(-0.5, 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glVertex2f( 0.5, 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glVertex2f(-0.5, 0.0);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glVertex2f( 0.5, 0.0);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glVertex2f(-0.5, -1.0);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glVertex2f( 0.5, -1.0);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glEnd();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90600"/>
            <a:ext cx="25161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9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574"/>
    </mc:Choice>
    <mc:Fallback xmlns="">
      <p:transition spd="slow" advTm="107574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Draw Object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glPolygonMode(GL_FRONT_AND_BACK, GL_LINE);</a:t>
            </a:r>
          </a:p>
          <a:p>
            <a:pPr eaLnBrk="1" hangingPunct="1"/>
            <a:r>
              <a:rPr lang="en-US" altLang="en-US" smtClean="0"/>
              <a:t>glColor3f(1.0, 0.0, 0.0);</a:t>
            </a:r>
          </a:p>
          <a:p>
            <a:pPr eaLnBrk="1" hangingPunct="1"/>
            <a:r>
              <a:rPr lang="en-US" altLang="en-US" smtClean="0"/>
              <a:t>glLineWidth(3.0);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22828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62200"/>
            <a:ext cx="22828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33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17"/>
    </mc:Choice>
    <mc:Fallback xmlns="">
      <p:transition spd="slow" advTm="82817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Draw Object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glPolygonMode(GL_FRONT_AND_BACK, GL_POINT);</a:t>
            </a:r>
          </a:p>
          <a:p>
            <a:pPr eaLnBrk="1" hangingPunct="1"/>
            <a:r>
              <a:rPr lang="en-US" altLang="en-US" smtClean="0"/>
              <a:t>glColor3f(1.0, 1.0, 0.0);</a:t>
            </a:r>
          </a:p>
          <a:p>
            <a:pPr eaLnBrk="1" hangingPunct="1"/>
            <a:r>
              <a:rPr lang="en-US" altLang="en-US" smtClean="0"/>
              <a:t>glPointSize(5);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00"/>
            <a:ext cx="24225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1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20"/>
    </mc:Choice>
    <mc:Fallback xmlns="">
      <p:transition spd="slow" advTm="5852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Draw Object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glPolygonMode(GL_FRONT_AND_BACK, GL_FILL);</a:t>
            </a:r>
          </a:p>
          <a:p>
            <a:pPr eaLnBrk="1" hangingPunct="1"/>
            <a:r>
              <a:rPr lang="en-US" altLang="en-US" smtClean="0"/>
              <a:t>glColor3f(0.0, 1.0, 0.0);</a:t>
            </a:r>
          </a:p>
          <a:p>
            <a:pPr eaLnBrk="1" hangingPunct="1"/>
            <a:r>
              <a:rPr lang="en-US" altLang="en-US" smtClean="0"/>
              <a:t>glClearColor(1.0, 1.0, 1.0, 1.0);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0"/>
            <a:ext cx="237648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0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04"/>
    </mc:Choice>
    <mc:Fallback xmlns="">
      <p:transition spd="slow" advTm="33904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Draw Object</a:t>
            </a:r>
          </a:p>
        </p:txBody>
      </p:sp>
      <p:pic>
        <p:nvPicPr>
          <p:cNvPr id="604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66800"/>
            <a:ext cx="29829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41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52"/>
    </mc:Choice>
    <mc:Fallback xmlns="">
      <p:transition spd="slow" advTm="9252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Draw Object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glPolygonMode(GL_FRONT_AND_BACK, GL_FILL);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glColor3f(0.0, 1.0, 0.0);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glClearColor(1.0, 1.0, 1.0, 1.0);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glBegin(GL_TRIANGLES);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……………………..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glEnd();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glPolygonMode(GL_FRONT_AND_BACK, GL_LINE);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glColor3f(1.0, 0.0, 0.0);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glLineWidth(3);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glBegin(GL_TRIANGLES);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	……………………..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glEnd();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618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93"/>
    </mc:Choice>
    <mc:Fallback xmlns="">
      <p:transition spd="slow" advTm="3699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OpenGL Libraries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OpenGL Utility Toolkit (GLUT)</a:t>
            </a:r>
          </a:p>
          <a:p>
            <a:pPr lvl="1" eaLnBrk="1" hangingPunct="1"/>
            <a:r>
              <a:rPr lang="en-US" altLang="en-US" b="1" dirty="0" smtClean="0"/>
              <a:t>Provides functionality common to all window systems</a:t>
            </a:r>
          </a:p>
          <a:p>
            <a:pPr lvl="2" eaLnBrk="1" hangingPunct="1"/>
            <a:r>
              <a:rPr lang="en-US" altLang="en-US" dirty="0" smtClean="0"/>
              <a:t>Open a window</a:t>
            </a:r>
          </a:p>
          <a:p>
            <a:pPr lvl="2" eaLnBrk="1" hangingPunct="1"/>
            <a:r>
              <a:rPr lang="en-US" altLang="en-US" dirty="0" smtClean="0"/>
              <a:t>Get input from mouse and keyboard</a:t>
            </a:r>
          </a:p>
          <a:p>
            <a:pPr lvl="2" eaLnBrk="1" hangingPunct="1"/>
            <a:r>
              <a:rPr lang="en-US" altLang="en-US" dirty="0" smtClean="0"/>
              <a:t>Menus</a:t>
            </a:r>
          </a:p>
          <a:p>
            <a:pPr lvl="2" eaLnBrk="1" hangingPunct="1"/>
            <a:r>
              <a:rPr lang="en-US" altLang="en-US" dirty="0" smtClean="0"/>
              <a:t>Event-driven</a:t>
            </a:r>
          </a:p>
          <a:p>
            <a:pPr lvl="1" eaLnBrk="1" hangingPunct="1"/>
            <a:r>
              <a:rPr lang="en-US" altLang="en-US" b="1" dirty="0" smtClean="0"/>
              <a:t>Code is portable but GLUT lacks the functionality of a good toolkit for a specific platform</a:t>
            </a:r>
          </a:p>
          <a:p>
            <a:pPr lvl="2" eaLnBrk="1" hangingPunct="1"/>
            <a:r>
              <a:rPr lang="en-US" altLang="en-US" dirty="0" smtClean="0"/>
              <a:t>No slide bars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77"/>
    </mc:Choice>
    <mc:Fallback xmlns="">
      <p:transition spd="slow" advTm="55077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Draw Object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glBegin(</a:t>
            </a:r>
            <a:r>
              <a:rPr lang="en-US" altLang="en-US" sz="2200" smtClean="0">
                <a:solidFill>
                  <a:srgbClr val="FF0000"/>
                </a:solidFill>
              </a:rPr>
              <a:t>GL_TRIANGLES</a:t>
            </a:r>
            <a:r>
              <a:rPr lang="en-US" altLang="en-US" sz="2200" smtClean="0"/>
              <a:t>);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	glVertex2f(-0.5, 1.0);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	glVertex2f( 0.5, 1.0);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	glVertex2f(-0.5, 0.0);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	</a:t>
            </a:r>
            <a:r>
              <a:rPr lang="en-US" altLang="en-US" sz="2200" smtClean="0">
                <a:solidFill>
                  <a:srgbClr val="FF3300"/>
                </a:solidFill>
              </a:rPr>
              <a:t>glVertex2f(-0.5, 0.0);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>
                <a:solidFill>
                  <a:srgbClr val="FF3300"/>
                </a:solidFill>
              </a:rPr>
              <a:t>	glVertex2f( 0.5, 1.0);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>
                <a:solidFill>
                  <a:srgbClr val="FF3300"/>
                </a:solidFill>
              </a:rPr>
              <a:t>	glVertex2f( 0.5, 0.0);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	glVertex2f(-0.5, -1.0);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	glVertex2f(-0.5, 0.0);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	glVertex2f( 0.5, 0.0);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	</a:t>
            </a:r>
            <a:r>
              <a:rPr lang="en-US" altLang="en-US" sz="2200" smtClean="0">
                <a:solidFill>
                  <a:srgbClr val="FF3300"/>
                </a:solidFill>
              </a:rPr>
              <a:t>glVertex2f( 0.5, 0.0);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>
                <a:solidFill>
                  <a:srgbClr val="FF3300"/>
                </a:solidFill>
              </a:rPr>
              <a:t>	glVertex2f(-0.5, -1.0);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>
                <a:solidFill>
                  <a:srgbClr val="FF3300"/>
                </a:solidFill>
              </a:rPr>
              <a:t>	glVertex2f( 0.5, -1.0);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glEnd();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90600"/>
            <a:ext cx="27495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2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88"/>
    </mc:Choice>
    <mc:Fallback xmlns="">
      <p:transition spd="slow" advTm="66288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Object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8016766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20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364"/>
    </mc:Choice>
    <mc:Fallback xmlns="">
      <p:transition spd="slow" advTm="116364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Draw Object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glBegin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FF3300"/>
                </a:solidFill>
              </a:rPr>
              <a:t>GL_TRIANGLE_STRIP</a:t>
            </a:r>
            <a:r>
              <a:rPr lang="en-US" altLang="en-US" dirty="0" smtClean="0"/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glVertex2f(-0.5, 1.0);//v1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glVertex2f( 0.5, 1.0);//v2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glVertex2f(-0.5, 0.0);//v3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glVertex2f( 0.5, 0.0);//v4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glVertex2f(-0.5, -1.0);//v5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glVertex2f( 0.5, -1.0);//v6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glEnd</a:t>
            </a:r>
            <a:r>
              <a:rPr lang="en-US" altLang="en-US" dirty="0" smtClean="0"/>
              <a:t>();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17286"/>
            <a:ext cx="26098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18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36"/>
    </mc:Choice>
    <mc:Fallback xmlns="">
      <p:transition spd="slow" advTm="128836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412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124200" y="2039626"/>
            <a:ext cx="14478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24200" y="3335026"/>
            <a:ext cx="14478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3109881" y="2039626"/>
            <a:ext cx="144780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H="1">
            <a:off x="3124200" y="3335026"/>
            <a:ext cx="144780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02227" y="1509235"/>
            <a:ext cx="5373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3372" y="1547183"/>
            <a:ext cx="5373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3273" y="2954178"/>
            <a:ext cx="5373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1073" y="2954178"/>
            <a:ext cx="5373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2227" y="4334955"/>
            <a:ext cx="5373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01072" y="4325474"/>
            <a:ext cx="5373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227" y="5257800"/>
            <a:ext cx="40900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v1, v2, v3, v4, v5, v6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50427" y="1482437"/>
            <a:ext cx="5373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71572" y="1520385"/>
            <a:ext cx="5373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01473" y="2927380"/>
            <a:ext cx="5373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49273" y="2927380"/>
            <a:ext cx="5373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50427" y="4308157"/>
            <a:ext cx="5373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49272" y="4298676"/>
            <a:ext cx="5373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41554" y="5227537"/>
            <a:ext cx="40900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v2, v1, v4, v3, v6, v5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7601753" y="1971781"/>
            <a:ext cx="14478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620000" y="3285776"/>
            <a:ext cx="14478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7644709" y="1971781"/>
            <a:ext cx="1398845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>
            <a:off x="7601753" y="3285776"/>
            <a:ext cx="1441801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209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363"/>
    </mc:Choice>
    <mc:Fallback xmlns="">
      <p:transition spd="slow" advTm="132363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Draw Object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  <a:ea typeface="SimSun" panose="02010600030101010101" pitchFamily="2" charset="-122"/>
              </a:rPr>
              <a:t>GL_QUADS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dirty="0" smtClean="0">
                <a:solidFill>
                  <a:schemeClr val="tx1"/>
                </a:solidFill>
                <a:ea typeface="SimSun" panose="02010600030101010101" pitchFamily="2" charset="-122"/>
              </a:rPr>
              <a:t>GL_QUAD_STRIP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dirty="0" smtClean="0">
                <a:solidFill>
                  <a:schemeClr val="tx1"/>
                </a:solidFill>
                <a:ea typeface="SimSun" panose="02010600030101010101" pitchFamily="2" charset="-122"/>
              </a:rPr>
              <a:t>GL_TRIANGLE_FAN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ea typeface="SimSun" panose="02010600030101010101" pitchFamily="2" charset="-122"/>
              </a:rPr>
              <a:t>GL_POLYGON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en-US" dirty="0" smtClean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742950" y="1933575"/>
            <a:ext cx="8229600" cy="4359275"/>
            <a:chOff x="1987" y="2517"/>
            <a:chExt cx="7560" cy="4007"/>
          </a:xfrm>
        </p:grpSpPr>
        <p:sp>
          <p:nvSpPr>
            <p:cNvPr id="5" name="AutoShape 5"/>
            <p:cNvSpPr>
              <a:spLocks noChangeAspect="1" noChangeArrowheads="1"/>
            </p:cNvSpPr>
            <p:nvPr/>
          </p:nvSpPr>
          <p:spPr bwMode="auto">
            <a:xfrm>
              <a:off x="1987" y="2517"/>
              <a:ext cx="7560" cy="4007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6747" y="5904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Times New Roman" panose="02020603050405020304" pitchFamily="18" charset="0"/>
                  <a:ea typeface="SimSun" panose="02010600030101010101" pitchFamily="2" charset="-122"/>
                  <a:cs typeface="Angsana New" pitchFamily="18" charset="-34"/>
                </a:rPr>
                <a:t>v</a:t>
              </a:r>
              <a:r>
                <a:rPr lang="en-US" altLang="zh-CN" sz="1800" i="1" baseline="-25000">
                  <a:latin typeface="Times New Roman" panose="02020603050405020304" pitchFamily="18" charset="0"/>
                  <a:ea typeface="SimSun" panose="02010600030101010101" pitchFamily="2" charset="-122"/>
                  <a:cs typeface="Angsana New" pitchFamily="18" charset="-34"/>
                </a:rPr>
                <a:t>7</a:t>
              </a:r>
              <a:endParaRPr lang="en-US" altLang="en-US" sz="1800">
                <a:ea typeface="SimSun" panose="02010600030101010101" pitchFamily="2" charset="-122"/>
                <a:cs typeface="Angsana New" pitchFamily="18" charset="-34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947" y="6014"/>
              <a:ext cx="540" cy="5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Times New Roman" panose="02020603050405020304" pitchFamily="18" charset="0"/>
                  <a:ea typeface="SimSun" panose="02010600030101010101" pitchFamily="2" charset="-122"/>
                  <a:cs typeface="Angsana New" pitchFamily="18" charset="-34"/>
                </a:rPr>
                <a:t>v</a:t>
              </a:r>
              <a:r>
                <a:rPr lang="en-US" altLang="zh-CN" sz="1800" i="1" baseline="-25000">
                  <a:latin typeface="Times New Roman" panose="02020603050405020304" pitchFamily="18" charset="0"/>
                  <a:ea typeface="SimSun" panose="02010600030101010101" pitchFamily="2" charset="-122"/>
                  <a:cs typeface="Angsana New" pitchFamily="18" charset="-34"/>
                </a:rPr>
                <a:t>5</a:t>
              </a:r>
              <a:endParaRPr lang="en-US" altLang="en-US" sz="1800">
                <a:ea typeface="SimSun" panose="02010600030101010101" pitchFamily="2" charset="-122"/>
                <a:cs typeface="Angsana New" pitchFamily="18" charset="-34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227" y="5984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Times New Roman" panose="02020603050405020304" pitchFamily="18" charset="0"/>
                  <a:ea typeface="SimSun" panose="02010600030101010101" pitchFamily="2" charset="-122"/>
                  <a:cs typeface="Angsana New" pitchFamily="18" charset="-34"/>
                </a:rPr>
                <a:t>v</a:t>
              </a:r>
              <a:r>
                <a:rPr lang="en-US" altLang="zh-CN" sz="1800" i="1" baseline="-25000">
                  <a:latin typeface="Times New Roman" panose="02020603050405020304" pitchFamily="18" charset="0"/>
                  <a:ea typeface="SimSun" panose="02010600030101010101" pitchFamily="2" charset="-122"/>
                  <a:cs typeface="Angsana New" pitchFamily="18" charset="-34"/>
                </a:rPr>
                <a:t>3</a:t>
              </a:r>
              <a:endParaRPr lang="en-US" altLang="en-US" sz="1800">
                <a:ea typeface="SimSun" panose="02010600030101010101" pitchFamily="2" charset="-122"/>
                <a:cs typeface="Angsana New" pitchFamily="18" charset="-34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847" y="2744"/>
              <a:ext cx="27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  <a:cs typeface="Angsana New" pitchFamily="18" charset="-34"/>
                </a:rPr>
                <a:t>GL_TRIANGLE_FAN</a:t>
              </a:r>
              <a:endParaRPr lang="en-US" altLang="en-US" sz="1800">
                <a:ea typeface="SimSun" panose="02010600030101010101" pitchFamily="2" charset="-122"/>
                <a:cs typeface="Angsana New" pitchFamily="18" charset="-34"/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167" y="2744"/>
              <a:ext cx="6840" cy="3600"/>
              <a:chOff x="2167" y="2744"/>
              <a:chExt cx="6840" cy="3600"/>
            </a:xfrm>
          </p:grpSpPr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4267" y="580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v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1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6847" y="519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v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6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5947" y="495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v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4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5227" y="508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v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2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4507" y="495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v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0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>
                <a:off x="5767" y="334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v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4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5227" y="427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v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3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5047" y="310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v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2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4507" y="411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v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1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4327" y="328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v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0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8107" y="428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v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4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8467" y="364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v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3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23" name="Text Box 23"/>
              <p:cNvSpPr txBox="1">
                <a:spLocks noChangeArrowheads="1"/>
              </p:cNvSpPr>
              <p:nvPr/>
            </p:nvSpPr>
            <p:spPr bwMode="auto">
              <a:xfrm>
                <a:off x="7927" y="310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v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2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7207" y="310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v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1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7027" y="400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v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0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5047" y="4724"/>
                <a:ext cx="234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GL_QUAD_STRIP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2167" y="4724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GL_QUADS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4147" y="2744"/>
                <a:ext cx="270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GL_TRIANGLE_STRIP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29" name="Text Box 29"/>
              <p:cNvSpPr txBox="1">
                <a:spLocks noChangeArrowheads="1"/>
              </p:cNvSpPr>
              <p:nvPr/>
            </p:nvSpPr>
            <p:spPr bwMode="auto">
              <a:xfrm>
                <a:off x="2167" y="2744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  <a:cs typeface="Angsana New" pitchFamily="18" charset="-34"/>
                  </a:rPr>
                  <a:t>GL_TRIANGLES</a:t>
                </a:r>
                <a:endParaRPr lang="en-US" altLang="en-US" sz="1800">
                  <a:ea typeface="SimSun" panose="02010600030101010101" pitchFamily="2" charset="-122"/>
                  <a:cs typeface="Angsana New" pitchFamily="18" charset="-34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2488" y="3345"/>
                <a:ext cx="720" cy="900"/>
              </a:xfrm>
              <a:custGeom>
                <a:avLst/>
                <a:gdLst>
                  <a:gd name="T0" fmla="*/ 0 w 1080"/>
                  <a:gd name="T1" fmla="*/ 0 h 1080"/>
                  <a:gd name="T2" fmla="*/ 720 w 1080"/>
                  <a:gd name="T3" fmla="*/ 750 h 1080"/>
                  <a:gd name="T4" fmla="*/ 0 w 1080"/>
                  <a:gd name="T5" fmla="*/ 900 h 1080"/>
                  <a:gd name="T6" fmla="*/ 0 w 1080"/>
                  <a:gd name="T7" fmla="*/ 0 h 10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80" h="1080">
                    <a:moveTo>
                      <a:pt x="0" y="0"/>
                    </a:moveTo>
                    <a:lnTo>
                      <a:pt x="1080" y="900"/>
                    </a:lnTo>
                    <a:lnTo>
                      <a:pt x="0" y="10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3067" y="3180"/>
                <a:ext cx="540" cy="1080"/>
              </a:xfrm>
              <a:custGeom>
                <a:avLst/>
                <a:gdLst>
                  <a:gd name="T0" fmla="*/ 0 w 540"/>
                  <a:gd name="T1" fmla="*/ 540 h 1080"/>
                  <a:gd name="T2" fmla="*/ 540 w 540"/>
                  <a:gd name="T3" fmla="*/ 0 h 1080"/>
                  <a:gd name="T4" fmla="*/ 540 w 540"/>
                  <a:gd name="T5" fmla="*/ 1080 h 1080"/>
                  <a:gd name="T6" fmla="*/ 0 w 540"/>
                  <a:gd name="T7" fmla="*/ 540 h 10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40" h="1080">
                    <a:moveTo>
                      <a:pt x="0" y="540"/>
                    </a:moveTo>
                    <a:lnTo>
                      <a:pt x="540" y="0"/>
                    </a:lnTo>
                    <a:lnTo>
                      <a:pt x="540" y="1080"/>
                    </a:lnTo>
                    <a:lnTo>
                      <a:pt x="0" y="5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32" name="Group 31"/>
              <p:cNvGrpSpPr>
                <a:grpSpLocks/>
              </p:cNvGrpSpPr>
              <p:nvPr/>
            </p:nvGrpSpPr>
            <p:grpSpPr bwMode="auto">
              <a:xfrm>
                <a:off x="4687" y="3446"/>
                <a:ext cx="1749" cy="918"/>
                <a:chOff x="4687" y="3167"/>
                <a:chExt cx="1749" cy="918"/>
              </a:xfrm>
            </p:grpSpPr>
            <p:sp>
              <p:nvSpPr>
                <p:cNvPr id="44" name="Freeform 43"/>
                <p:cNvSpPr>
                  <a:spLocks/>
                </p:cNvSpPr>
                <p:nvPr/>
              </p:nvSpPr>
              <p:spPr bwMode="auto">
                <a:xfrm>
                  <a:off x="4687" y="3183"/>
                  <a:ext cx="1749" cy="902"/>
                </a:xfrm>
                <a:custGeom>
                  <a:avLst/>
                  <a:gdLst>
                    <a:gd name="T0" fmla="*/ 184 w 1749"/>
                    <a:gd name="T1" fmla="*/ 852 h 902"/>
                    <a:gd name="T2" fmla="*/ 0 w 1749"/>
                    <a:gd name="T3" fmla="*/ 101 h 902"/>
                    <a:gd name="T4" fmla="*/ 560 w 1749"/>
                    <a:gd name="T5" fmla="*/ 0 h 902"/>
                    <a:gd name="T6" fmla="*/ 1248 w 1749"/>
                    <a:gd name="T7" fmla="*/ 276 h 902"/>
                    <a:gd name="T8" fmla="*/ 1749 w 1749"/>
                    <a:gd name="T9" fmla="*/ 764 h 902"/>
                    <a:gd name="T10" fmla="*/ 735 w 1749"/>
                    <a:gd name="T11" fmla="*/ 902 h 902"/>
                    <a:gd name="T12" fmla="*/ 196 w 1749"/>
                    <a:gd name="T13" fmla="*/ 864 h 90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49" h="902">
                      <a:moveTo>
                        <a:pt x="184" y="852"/>
                      </a:moveTo>
                      <a:lnTo>
                        <a:pt x="0" y="101"/>
                      </a:lnTo>
                      <a:lnTo>
                        <a:pt x="560" y="0"/>
                      </a:lnTo>
                      <a:lnTo>
                        <a:pt x="1248" y="276"/>
                      </a:lnTo>
                      <a:lnTo>
                        <a:pt x="1749" y="764"/>
                      </a:lnTo>
                      <a:lnTo>
                        <a:pt x="735" y="902"/>
                      </a:lnTo>
                      <a:lnTo>
                        <a:pt x="196" y="86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867" y="3167"/>
                  <a:ext cx="360" cy="9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" name="Line 35"/>
                <p:cNvSpPr>
                  <a:spLocks noChangeShapeType="1"/>
                </p:cNvSpPr>
                <p:nvPr/>
              </p:nvSpPr>
              <p:spPr bwMode="auto">
                <a:xfrm>
                  <a:off x="5227" y="3169"/>
                  <a:ext cx="180" cy="9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7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5407" y="3464"/>
                  <a:ext cx="540" cy="60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3" name="Group 32"/>
              <p:cNvGrpSpPr>
                <a:grpSpLocks/>
              </p:cNvGrpSpPr>
              <p:nvPr/>
            </p:nvGrpSpPr>
            <p:grpSpPr bwMode="auto">
              <a:xfrm>
                <a:off x="7387" y="3284"/>
                <a:ext cx="1260" cy="1080"/>
                <a:chOff x="7387" y="3284"/>
                <a:chExt cx="1260" cy="1080"/>
              </a:xfrm>
            </p:grpSpPr>
            <p:sp>
              <p:nvSpPr>
                <p:cNvPr id="41" name="Freeform 40"/>
                <p:cNvSpPr>
                  <a:spLocks/>
                </p:cNvSpPr>
                <p:nvPr/>
              </p:nvSpPr>
              <p:spPr bwMode="auto">
                <a:xfrm>
                  <a:off x="7387" y="3284"/>
                  <a:ext cx="1260" cy="1080"/>
                </a:xfrm>
                <a:custGeom>
                  <a:avLst/>
                  <a:gdLst>
                    <a:gd name="T0" fmla="*/ 0 w 1260"/>
                    <a:gd name="T1" fmla="*/ 900 h 1080"/>
                    <a:gd name="T2" fmla="*/ 180 w 1260"/>
                    <a:gd name="T3" fmla="*/ 0 h 1080"/>
                    <a:gd name="T4" fmla="*/ 720 w 1260"/>
                    <a:gd name="T5" fmla="*/ 180 h 1080"/>
                    <a:gd name="T6" fmla="*/ 1260 w 1260"/>
                    <a:gd name="T7" fmla="*/ 720 h 1080"/>
                    <a:gd name="T8" fmla="*/ 900 w 1260"/>
                    <a:gd name="T9" fmla="*/ 1080 h 1080"/>
                    <a:gd name="T10" fmla="*/ 0 w 1260"/>
                    <a:gd name="T11" fmla="*/ 900 h 10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60" h="1080">
                      <a:moveTo>
                        <a:pt x="0" y="900"/>
                      </a:moveTo>
                      <a:lnTo>
                        <a:pt x="180" y="0"/>
                      </a:lnTo>
                      <a:lnTo>
                        <a:pt x="720" y="180"/>
                      </a:lnTo>
                      <a:lnTo>
                        <a:pt x="1260" y="720"/>
                      </a:lnTo>
                      <a:lnTo>
                        <a:pt x="900" y="1080"/>
                      </a:lnTo>
                      <a:lnTo>
                        <a:pt x="0" y="9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7387" y="3464"/>
                  <a:ext cx="72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387" y="4004"/>
                  <a:ext cx="12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2167" y="5264"/>
                <a:ext cx="900" cy="900"/>
              </a:xfrm>
              <a:custGeom>
                <a:avLst/>
                <a:gdLst>
                  <a:gd name="T0" fmla="*/ 360 w 900"/>
                  <a:gd name="T1" fmla="*/ 0 h 900"/>
                  <a:gd name="T2" fmla="*/ 0 w 900"/>
                  <a:gd name="T3" fmla="*/ 720 h 900"/>
                  <a:gd name="T4" fmla="*/ 720 w 900"/>
                  <a:gd name="T5" fmla="*/ 900 h 900"/>
                  <a:gd name="T6" fmla="*/ 900 w 900"/>
                  <a:gd name="T7" fmla="*/ 360 h 900"/>
                  <a:gd name="T8" fmla="*/ 360 w 900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0" h="900">
                    <a:moveTo>
                      <a:pt x="360" y="0"/>
                    </a:moveTo>
                    <a:lnTo>
                      <a:pt x="0" y="720"/>
                    </a:lnTo>
                    <a:lnTo>
                      <a:pt x="720" y="900"/>
                    </a:lnTo>
                    <a:lnTo>
                      <a:pt x="900" y="36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3247" y="5264"/>
                <a:ext cx="720" cy="1080"/>
              </a:xfrm>
              <a:custGeom>
                <a:avLst/>
                <a:gdLst>
                  <a:gd name="T0" fmla="*/ 0 w 720"/>
                  <a:gd name="T1" fmla="*/ 540 h 1080"/>
                  <a:gd name="T2" fmla="*/ 540 w 720"/>
                  <a:gd name="T3" fmla="*/ 0 h 1080"/>
                  <a:gd name="T4" fmla="*/ 720 w 720"/>
                  <a:gd name="T5" fmla="*/ 720 h 1080"/>
                  <a:gd name="T6" fmla="*/ 0 w 720"/>
                  <a:gd name="T7" fmla="*/ 1080 h 1080"/>
                  <a:gd name="T8" fmla="*/ 0 w 720"/>
                  <a:gd name="T9" fmla="*/ 540 h 10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0" h="1080">
                    <a:moveTo>
                      <a:pt x="0" y="540"/>
                    </a:moveTo>
                    <a:lnTo>
                      <a:pt x="540" y="0"/>
                    </a:lnTo>
                    <a:lnTo>
                      <a:pt x="720" y="720"/>
                    </a:lnTo>
                    <a:lnTo>
                      <a:pt x="0" y="1080"/>
                    </a:lnTo>
                    <a:lnTo>
                      <a:pt x="0" y="5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36" name="Group 35"/>
              <p:cNvGrpSpPr>
                <a:grpSpLocks/>
              </p:cNvGrpSpPr>
              <p:nvPr/>
            </p:nvGrpSpPr>
            <p:grpSpPr bwMode="auto">
              <a:xfrm>
                <a:off x="4687" y="5264"/>
                <a:ext cx="3240" cy="900"/>
                <a:chOff x="4687" y="5264"/>
                <a:chExt cx="3240" cy="900"/>
              </a:xfrm>
            </p:grpSpPr>
            <p:sp>
              <p:nvSpPr>
                <p:cNvPr id="37" name="Freeform 36"/>
                <p:cNvSpPr>
                  <a:spLocks/>
                </p:cNvSpPr>
                <p:nvPr/>
              </p:nvSpPr>
              <p:spPr bwMode="auto">
                <a:xfrm>
                  <a:off x="4687" y="5264"/>
                  <a:ext cx="900" cy="900"/>
                </a:xfrm>
                <a:custGeom>
                  <a:avLst/>
                  <a:gdLst>
                    <a:gd name="T0" fmla="*/ 0 w 900"/>
                    <a:gd name="T1" fmla="*/ 720 h 900"/>
                    <a:gd name="T2" fmla="*/ 180 w 900"/>
                    <a:gd name="T3" fmla="*/ 0 h 900"/>
                    <a:gd name="T4" fmla="*/ 720 w 900"/>
                    <a:gd name="T5" fmla="*/ 180 h 900"/>
                    <a:gd name="T6" fmla="*/ 900 w 900"/>
                    <a:gd name="T7" fmla="*/ 900 h 900"/>
                    <a:gd name="T8" fmla="*/ 0 w 900"/>
                    <a:gd name="T9" fmla="*/ 720 h 9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0" h="900">
                      <a:moveTo>
                        <a:pt x="0" y="720"/>
                      </a:moveTo>
                      <a:lnTo>
                        <a:pt x="180" y="0"/>
                      </a:lnTo>
                      <a:lnTo>
                        <a:pt x="720" y="180"/>
                      </a:lnTo>
                      <a:lnTo>
                        <a:pt x="900" y="900"/>
                      </a:lnTo>
                      <a:lnTo>
                        <a:pt x="0" y="7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" name="Freeform 37"/>
                <p:cNvSpPr>
                  <a:spLocks/>
                </p:cNvSpPr>
                <p:nvPr/>
              </p:nvSpPr>
              <p:spPr bwMode="auto">
                <a:xfrm>
                  <a:off x="5407" y="5264"/>
                  <a:ext cx="900" cy="900"/>
                </a:xfrm>
                <a:custGeom>
                  <a:avLst/>
                  <a:gdLst>
                    <a:gd name="T0" fmla="*/ 0 w 900"/>
                    <a:gd name="T1" fmla="*/ 180 h 900"/>
                    <a:gd name="T2" fmla="*/ 900 w 900"/>
                    <a:gd name="T3" fmla="*/ 0 h 900"/>
                    <a:gd name="T4" fmla="*/ 720 w 900"/>
                    <a:gd name="T5" fmla="*/ 900 h 900"/>
                    <a:gd name="T6" fmla="*/ 180 w 900"/>
                    <a:gd name="T7" fmla="*/ 900 h 900"/>
                    <a:gd name="T8" fmla="*/ 0 w 900"/>
                    <a:gd name="T9" fmla="*/ 180 h 9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0" h="900">
                      <a:moveTo>
                        <a:pt x="0" y="180"/>
                      </a:moveTo>
                      <a:lnTo>
                        <a:pt x="900" y="0"/>
                      </a:lnTo>
                      <a:lnTo>
                        <a:pt x="720" y="900"/>
                      </a:lnTo>
                      <a:lnTo>
                        <a:pt x="180" y="900"/>
                      </a:lnTo>
                      <a:lnTo>
                        <a:pt x="0" y="1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9" name="Freeform 38"/>
                <p:cNvSpPr>
                  <a:spLocks/>
                </p:cNvSpPr>
                <p:nvPr/>
              </p:nvSpPr>
              <p:spPr bwMode="auto">
                <a:xfrm>
                  <a:off x="6127" y="5264"/>
                  <a:ext cx="1080" cy="900"/>
                </a:xfrm>
                <a:custGeom>
                  <a:avLst/>
                  <a:gdLst>
                    <a:gd name="T0" fmla="*/ 180 w 1080"/>
                    <a:gd name="T1" fmla="*/ 0 h 900"/>
                    <a:gd name="T2" fmla="*/ 1080 w 1080"/>
                    <a:gd name="T3" fmla="*/ 360 h 900"/>
                    <a:gd name="T4" fmla="*/ 900 w 1080"/>
                    <a:gd name="T5" fmla="*/ 720 h 900"/>
                    <a:gd name="T6" fmla="*/ 0 w 1080"/>
                    <a:gd name="T7" fmla="*/ 900 h 900"/>
                    <a:gd name="T8" fmla="*/ 180 w 1080"/>
                    <a:gd name="T9" fmla="*/ 0 h 9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80" h="900">
                      <a:moveTo>
                        <a:pt x="180" y="0"/>
                      </a:moveTo>
                      <a:lnTo>
                        <a:pt x="1080" y="360"/>
                      </a:lnTo>
                      <a:lnTo>
                        <a:pt x="900" y="720"/>
                      </a:lnTo>
                      <a:lnTo>
                        <a:pt x="0" y="900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" name="Freeform 39"/>
                <p:cNvSpPr>
                  <a:spLocks/>
                </p:cNvSpPr>
                <p:nvPr/>
              </p:nvSpPr>
              <p:spPr bwMode="auto">
                <a:xfrm>
                  <a:off x="7027" y="5264"/>
                  <a:ext cx="900" cy="720"/>
                </a:xfrm>
                <a:custGeom>
                  <a:avLst/>
                  <a:gdLst>
                    <a:gd name="T0" fmla="*/ 180 w 900"/>
                    <a:gd name="T1" fmla="*/ 360 h 720"/>
                    <a:gd name="T2" fmla="*/ 720 w 900"/>
                    <a:gd name="T3" fmla="*/ 0 h 720"/>
                    <a:gd name="T4" fmla="*/ 900 w 900"/>
                    <a:gd name="T5" fmla="*/ 720 h 720"/>
                    <a:gd name="T6" fmla="*/ 0 w 900"/>
                    <a:gd name="T7" fmla="*/ 720 h 720"/>
                    <a:gd name="T8" fmla="*/ 180 w 900"/>
                    <a:gd name="T9" fmla="*/ 360 h 7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0" h="720">
                      <a:moveTo>
                        <a:pt x="180" y="360"/>
                      </a:moveTo>
                      <a:lnTo>
                        <a:pt x="720" y="0"/>
                      </a:lnTo>
                      <a:lnTo>
                        <a:pt x="900" y="720"/>
                      </a:lnTo>
                      <a:lnTo>
                        <a:pt x="0" y="720"/>
                      </a:lnTo>
                      <a:lnTo>
                        <a:pt x="180" y="3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6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310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481"/>
    </mc:Choice>
    <mc:Fallback xmlns="">
      <p:transition spd="slow" advTm="200481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Draw Object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2400" smtClean="0"/>
              <a:t>void drawPoint(GLint x, GLint y) {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2400" smtClean="0"/>
              <a:t>    </a:t>
            </a:r>
            <a:r>
              <a:rPr lang="en-US" altLang="en-US" sz="2400" smtClean="0"/>
              <a:t>glBegin(GL_POINTS);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glVertex2i(x, y);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glEnd();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2400" smtClean="0"/>
              <a:t>void drawLine(GLint x1, GLint y1, GLint x2, GLint y2){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2400" smtClean="0"/>
              <a:t>	</a:t>
            </a:r>
            <a:r>
              <a:rPr lang="en-US" altLang="en-US" sz="2400" smtClean="0"/>
              <a:t>glBegin(GL_LINES);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glVertex2i(x1, y1);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glVertex2i(x2, y2);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glEnd();</a:t>
            </a:r>
            <a:endParaRPr lang="fr-FR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2400" smtClean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03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660"/>
    </mc:Choice>
    <mc:Fallback xmlns="">
      <p:transition spd="slow" advTm="11366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The </a:t>
            </a:r>
            <a:r>
              <a:rPr lang="en-US" altLang="en-US" sz="3600" dirty="0" err="1" smtClean="0"/>
              <a:t>Sierpinski</a:t>
            </a:r>
            <a:r>
              <a:rPr lang="en-US" altLang="en-US" sz="3600" dirty="0" smtClean="0"/>
              <a:t> Gasket</a:t>
            </a:r>
          </a:p>
        </p:txBody>
      </p:sp>
      <p:pic>
        <p:nvPicPr>
          <p:cNvPr id="67587" name="Picture 4" descr="AN02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4188"/>
            <a:ext cx="3810000" cy="31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0"/>
            <a:ext cx="336708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18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16"/>
    </mc:Choice>
    <mc:Fallback xmlns="">
      <p:transition spd="slow" advTm="21316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Sierpinski Gasket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Pick an initial point (x, y, z) at random inside the triangle</a:t>
            </a:r>
          </a:p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Select one of the three vertices at random</a:t>
            </a:r>
          </a:p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Find the location halfway between the initial point and the randomly selected vertex</a:t>
            </a:r>
          </a:p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Display this new point by putting some sort of marker, such as a small circle at the corresponding location on the display</a:t>
            </a:r>
          </a:p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Replace the point at (x, y, z) with this new point</a:t>
            </a:r>
          </a:p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Return to step 2 </a:t>
            </a:r>
          </a:p>
        </p:txBody>
      </p:sp>
    </p:spTree>
    <p:extLst>
      <p:ext uri="{BB962C8B-B14F-4D97-AF65-F5344CB8AC3E}">
        <p14:creationId xmlns:p14="http://schemas.microsoft.com/office/powerpoint/2010/main" val="128570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Sierpinski Gasket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dirty="0" err="1" smtClean="0"/>
              <a:t>Initialize_the_system</a:t>
            </a:r>
            <a:r>
              <a:rPr lang="en-US" altLang="en-US" dirty="0" smtClean="0"/>
              <a:t>();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r>
              <a:rPr lang="en-US" altLang="en-US" dirty="0" smtClean="0"/>
              <a:t>for(</a:t>
            </a:r>
            <a:r>
              <a:rPr lang="en-US" altLang="en-US" dirty="0" err="1" smtClean="0"/>
              <a:t>some_number_of_points</a:t>
            </a:r>
            <a:r>
              <a:rPr lang="en-US" altLang="en-US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{</a:t>
            </a:r>
          </a:p>
          <a:p>
            <a:pPr lvl="2" eaLnBrk="1" hangingPunct="1">
              <a:buFontTx/>
              <a:buNone/>
            </a:pPr>
            <a:r>
              <a:rPr lang="en-US" altLang="en-US" dirty="0" err="1" smtClean="0"/>
              <a:t>pt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generate_a_point</a:t>
            </a:r>
            <a:r>
              <a:rPr lang="en-US" altLang="en-US" dirty="0" smtClean="0"/>
              <a:t>();</a:t>
            </a:r>
          </a:p>
          <a:p>
            <a:pPr lvl="2" eaLnBrk="1" hangingPunct="1">
              <a:buFontTx/>
              <a:buNone/>
            </a:pPr>
            <a:r>
              <a:rPr lang="en-US" altLang="en-US" dirty="0" err="1" smtClean="0"/>
              <a:t>Display_the_point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pt</a:t>
            </a:r>
            <a:r>
              <a:rPr lang="en-US" altLang="en-US" dirty="0" smtClean="0"/>
              <a:t>);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38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The </a:t>
            </a:r>
            <a:r>
              <a:rPr lang="en-US" altLang="en-US" sz="3600" dirty="0" err="1" smtClean="0"/>
              <a:t>Sierpinski</a:t>
            </a:r>
            <a:r>
              <a:rPr lang="en-US" altLang="en-US" sz="3600" dirty="0" smtClean="0"/>
              <a:t> Gasket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void </a:t>
            </a:r>
            <a:r>
              <a:rPr lang="en-US" altLang="en-US" dirty="0" err="1" smtClean="0"/>
              <a:t>myinit</a:t>
            </a:r>
            <a:r>
              <a:rPr lang="en-US" altLang="en-US" dirty="0" smtClean="0"/>
              <a:t>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     </a:t>
            </a:r>
            <a:r>
              <a:rPr lang="en-US" altLang="en-US" dirty="0" err="1" smtClean="0"/>
              <a:t>glClearColor</a:t>
            </a:r>
            <a:r>
              <a:rPr lang="en-US" altLang="en-US" dirty="0" smtClean="0"/>
              <a:t>(1.0, 1.0, 1.0, 1.0); /* white background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     glColor3f(1.0, 0.0, 0.0); /* draw in red */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     </a:t>
            </a:r>
            <a:r>
              <a:rPr lang="en-US" altLang="en-US" dirty="0" err="1" smtClean="0"/>
              <a:t>glMatrixMode</a:t>
            </a:r>
            <a:r>
              <a:rPr lang="en-US" altLang="en-US" dirty="0" smtClean="0"/>
              <a:t>(GL_PROJECTION);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     </a:t>
            </a:r>
            <a:r>
              <a:rPr lang="en-US" altLang="en-US" dirty="0" err="1" smtClean="0"/>
              <a:t>glLoadIdentity</a:t>
            </a:r>
            <a:r>
              <a:rPr lang="en-US" altLang="en-US" dirty="0" smtClean="0"/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     gluOrtho2D(0.0, 50.0, 0.0, 50.0);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     </a:t>
            </a:r>
            <a:r>
              <a:rPr lang="en-US" altLang="en-US" dirty="0" err="1" smtClean="0"/>
              <a:t>glMatrixMode</a:t>
            </a:r>
            <a:r>
              <a:rPr lang="en-US" altLang="en-US" dirty="0" smtClean="0"/>
              <a:t>(GL_MODELVIEW);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OpenGL Libraries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61722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33675"/>
            <a:ext cx="6019800" cy="35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85"/>
    </mc:Choice>
    <mc:Fallback xmlns="">
      <p:transition spd="slow" advTm="72585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Sierpinski Gasket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14400"/>
            <a:ext cx="89154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void display( void 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GLfloat</a:t>
            </a:r>
            <a:r>
              <a:rPr lang="en-US" altLang="en-US" sz="2000" dirty="0" smtClean="0"/>
              <a:t> vertices[3][2]={{0.0,0.0},{25.0,50.0},{50.0,0.0}}; /* A triangle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j, k;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000" dirty="0" smtClean="0"/>
              <a:t>    </a:t>
            </a:r>
            <a:r>
              <a:rPr lang="en-US" sz="2000" dirty="0" err="1" smtClean="0"/>
              <a:t>srand</a:t>
            </a:r>
            <a:r>
              <a:rPr lang="en-US" sz="2000" dirty="0" smtClean="0"/>
              <a:t>(time(NULL</a:t>
            </a:r>
            <a:r>
              <a:rPr lang="en-US" sz="2000" dirty="0"/>
              <a:t>))</a:t>
            </a:r>
            <a:r>
              <a:rPr lang="en-US" altLang="en-US" sz="2000" dirty="0" smtClean="0"/>
              <a:t>;       /* standard random number generator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GLfloat</a:t>
            </a:r>
            <a:r>
              <a:rPr lang="en-US" altLang="en-US" sz="2000" dirty="0" smtClean="0"/>
              <a:t> p[2] ={7.5,5.0};  /* An arbitrary initial point inside </a:t>
            </a:r>
            <a:r>
              <a:rPr lang="en-US" altLang="en-US" sz="2000" dirty="0" err="1" smtClean="0"/>
              <a:t>traingle</a:t>
            </a:r>
            <a:r>
              <a:rPr lang="en-US" altLang="en-US" sz="2000" dirty="0" smtClean="0"/>
              <a:t>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glClear</a:t>
            </a:r>
            <a:r>
              <a:rPr lang="en-US" altLang="en-US" sz="2000" dirty="0" smtClean="0"/>
              <a:t>(GL_COLOR_BUFFER_BIT);  /*clear the window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glBegin</a:t>
            </a:r>
            <a:r>
              <a:rPr lang="en-US" altLang="en-US" sz="2000" dirty="0" smtClean="0"/>
              <a:t>(GL_POINTS);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  for( k=0; k&lt;</a:t>
            </a:r>
            <a:r>
              <a:rPr lang="en-US" altLang="en-US" sz="2000" b="1" dirty="0" smtClean="0">
                <a:solidFill>
                  <a:srgbClr val="FF3300"/>
                </a:solidFill>
              </a:rPr>
              <a:t>5000</a:t>
            </a:r>
            <a:r>
              <a:rPr lang="en-US" altLang="en-US" sz="2000" dirty="0" smtClean="0"/>
              <a:t>; k++)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      	j = rand()%3; /* pick a vertex at random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 	p[0] = (p[0]+vertices[j][0])/2.0;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	p[1] = (p[1]+vertices[j][1])/2.0;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 	glVertex2fv(p);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err="1" smtClean="0"/>
              <a:t>glEnd</a:t>
            </a:r>
            <a:r>
              <a:rPr lang="en-US" altLang="en-US" sz="20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err="1" smtClean="0"/>
              <a:t>glFlush</a:t>
            </a:r>
            <a:r>
              <a:rPr lang="en-US" altLang="en-US" sz="2000" dirty="0" smtClean="0"/>
              <a:t>(); /* clear buffers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}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700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Further Reading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</a:t>
            </a:r>
            <a:r>
              <a:rPr lang="en-US" altLang="en-US" b="1" smtClean="0"/>
              <a:t>Interactive Computer Graphics: A Topdown Approach Using OpenGL</a:t>
            </a:r>
            <a:r>
              <a:rPr lang="en-US" altLang="en-US" smtClean="0"/>
              <a:t>”, </a:t>
            </a:r>
            <a:r>
              <a:rPr lang="en-US" altLang="en-US" i="1" smtClean="0"/>
              <a:t>Edward Angel</a:t>
            </a:r>
          </a:p>
          <a:p>
            <a:pPr lvl="1" eaLnBrk="1" hangingPunct="1"/>
            <a:r>
              <a:rPr lang="en-US" altLang="en-US" smtClean="0"/>
              <a:t>Chapter 2: Graphics Programming</a:t>
            </a:r>
          </a:p>
          <a:p>
            <a:pPr eaLnBrk="1" hangingPunct="1"/>
            <a:r>
              <a:rPr lang="en-US" altLang="en-US" smtClean="0"/>
              <a:t>“Đồ họa máy tính trong không gian hai chiều”, Trần Giang Sơn</a:t>
            </a:r>
          </a:p>
          <a:p>
            <a:pPr lvl="1" eaLnBrk="1" hangingPunct="1"/>
            <a:r>
              <a:rPr lang="en-US" altLang="en-US" smtClean="0"/>
              <a:t>Chương 2: Bước đầu tạo hình ảnh</a:t>
            </a:r>
          </a:p>
          <a:p>
            <a:pPr eaLnBrk="1" hangingPunct="1"/>
            <a:r>
              <a:rPr lang="en-US" altLang="en-US" smtClean="0"/>
              <a:t>“Đồ họa máy tính trong không gian ba chiều”, Trần Giang Sơn</a:t>
            </a:r>
          </a:p>
          <a:p>
            <a:pPr lvl="1" eaLnBrk="1" hangingPunct="1"/>
            <a:r>
              <a:rPr lang="en-US" altLang="en-US" smtClean="0"/>
              <a:t>Chương 1: Mô hình hóa đối tượng ba chiều bằng lưới đa giác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OpenGL Libraries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89025"/>
            <a:ext cx="76962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39"/>
    </mc:Choice>
    <mc:Fallback xmlns="">
      <p:transition spd="slow" advTm="4363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OpenGL Libraries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8558213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38"/>
    </mc:Choice>
    <mc:Fallback xmlns="">
      <p:transition spd="slow" advTm="6233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7288</TotalTime>
  <Words>1215</Words>
  <Application>Microsoft Office PowerPoint</Application>
  <PresentationFormat>A4 Paper (210x297 mm)</PresentationFormat>
  <Paragraphs>474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Angsana New</vt:lpstr>
      <vt:lpstr>SimSun</vt:lpstr>
      <vt:lpstr>Arial</vt:lpstr>
      <vt:lpstr>Times New Roman</vt:lpstr>
      <vt:lpstr>Wingdings</vt:lpstr>
      <vt:lpstr>1_blank</vt:lpstr>
      <vt:lpstr>COMPUTER GRAPHICS</vt:lpstr>
      <vt:lpstr>OUTLINE</vt:lpstr>
      <vt:lpstr>Introduction</vt:lpstr>
      <vt:lpstr>OpenGL Libraries</vt:lpstr>
      <vt:lpstr>OpenGL Libraries</vt:lpstr>
      <vt:lpstr>OpenGL Libraries</vt:lpstr>
      <vt:lpstr>OpenGL Libraries</vt:lpstr>
      <vt:lpstr>OpenGL Libraries</vt:lpstr>
      <vt:lpstr>OpenGL Libraries</vt:lpstr>
      <vt:lpstr>OpenGL Libraries</vt:lpstr>
      <vt:lpstr>OpenGL Libraries</vt:lpstr>
      <vt:lpstr>OpenGL Libraries</vt:lpstr>
      <vt:lpstr>Windows-based programming</vt:lpstr>
      <vt:lpstr>Windows-based programming</vt:lpstr>
      <vt:lpstr>Windows-based programming</vt:lpstr>
      <vt:lpstr>Windows-based programming</vt:lpstr>
      <vt:lpstr>Windows-based programming</vt:lpstr>
      <vt:lpstr>A simple program</vt:lpstr>
      <vt:lpstr>A simple program</vt:lpstr>
      <vt:lpstr>Structure of the program</vt:lpstr>
      <vt:lpstr>Structure of the program</vt:lpstr>
      <vt:lpstr>Viewing</vt:lpstr>
      <vt:lpstr>Viewing</vt:lpstr>
      <vt:lpstr>Viewing</vt:lpstr>
      <vt:lpstr>Viewing</vt:lpstr>
      <vt:lpstr>Viewing</vt:lpstr>
      <vt:lpstr>Viewing</vt:lpstr>
      <vt:lpstr>Viewing</vt:lpstr>
      <vt:lpstr>Viewing</vt:lpstr>
      <vt:lpstr>Viewing</vt:lpstr>
      <vt:lpstr>Viewing</vt:lpstr>
      <vt:lpstr>Viewport</vt:lpstr>
      <vt:lpstr>Viewport</vt:lpstr>
      <vt:lpstr>Viewport</vt:lpstr>
      <vt:lpstr>Viewport</vt:lpstr>
      <vt:lpstr>Viewport</vt:lpstr>
      <vt:lpstr>Viewport</vt:lpstr>
      <vt:lpstr>Viewport</vt:lpstr>
      <vt:lpstr>Viewport</vt:lpstr>
      <vt:lpstr>Primitives</vt:lpstr>
      <vt:lpstr>Primitives</vt:lpstr>
      <vt:lpstr>Primitives</vt:lpstr>
      <vt:lpstr>Primitives</vt:lpstr>
      <vt:lpstr>Primitives</vt:lpstr>
      <vt:lpstr>Primitives</vt:lpstr>
      <vt:lpstr>Primitives</vt:lpstr>
      <vt:lpstr>Primitives</vt:lpstr>
      <vt:lpstr>Primitives</vt:lpstr>
      <vt:lpstr>Draw Object</vt:lpstr>
      <vt:lpstr>Draw Object</vt:lpstr>
      <vt:lpstr>Draw Object</vt:lpstr>
      <vt:lpstr>Draw Object</vt:lpstr>
      <vt:lpstr>Draw Object</vt:lpstr>
      <vt:lpstr>Draw Object</vt:lpstr>
      <vt:lpstr>Draw Object</vt:lpstr>
      <vt:lpstr>Draw Object</vt:lpstr>
      <vt:lpstr>Draw Object</vt:lpstr>
      <vt:lpstr>Draw Object</vt:lpstr>
      <vt:lpstr>Draw Object</vt:lpstr>
      <vt:lpstr>Draw Object</vt:lpstr>
      <vt:lpstr>Draw Object</vt:lpstr>
      <vt:lpstr>Draw Object</vt:lpstr>
      <vt:lpstr>Draw Object</vt:lpstr>
      <vt:lpstr>Draw Object</vt:lpstr>
      <vt:lpstr>Draw Object</vt:lpstr>
      <vt:lpstr>The Sierpinski Gasket</vt:lpstr>
      <vt:lpstr>The Sierpinski Gasket</vt:lpstr>
      <vt:lpstr>The Sierpinski Gasket</vt:lpstr>
      <vt:lpstr>The Sierpinski Gasket</vt:lpstr>
      <vt:lpstr>The Sierpinski Gasket</vt:lpstr>
      <vt:lpstr>Further Reading</vt:lpstr>
    </vt:vector>
  </TitlesOfParts>
  <Company>DHBK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(Practice)</dc:title>
  <dc:subject>Object Oriented Programming through Smalltalk</dc:subject>
  <dc:creator>Huynh Tan Dat</dc:creator>
  <dc:description>April 13, 2006</dc:description>
  <cp:lastModifiedBy>ASUS</cp:lastModifiedBy>
  <cp:revision>999</cp:revision>
  <dcterms:created xsi:type="dcterms:W3CDTF">2004-09-06T13:53:49Z</dcterms:created>
  <dcterms:modified xsi:type="dcterms:W3CDTF">2020-09-28T13:10:43Z</dcterms:modified>
</cp:coreProperties>
</file>